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1" r:id="rId2"/>
    <p:sldId id="266" r:id="rId3"/>
    <p:sldId id="267" r:id="rId4"/>
    <p:sldId id="268" r:id="rId5"/>
    <p:sldId id="269" r:id="rId6"/>
    <p:sldId id="270" r:id="rId7"/>
    <p:sldId id="271" r:id="rId8"/>
    <p:sldId id="259" r:id="rId9"/>
    <p:sldId id="262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33F3F-2273-4C74-85FA-1F9C6CAE5C2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F34B3-30D2-427E-B417-B254BA3B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5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A4E8448-6ED0-B640-B06B-B6D8EB30D4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7" y="7257"/>
            <a:ext cx="121793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3DEDF4-CEE7-6D46-8EF5-B1A45A45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848" y="2335491"/>
            <a:ext cx="8553450" cy="685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CDB0835-CC06-EE4F-B936-7340585351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42848" y="3514468"/>
            <a:ext cx="8553450" cy="557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4918E4-BAB2-6E40-8508-EDEB23D949C9}"/>
              </a:ext>
            </a:extLst>
          </p:cNvPr>
          <p:cNvGrpSpPr/>
          <p:nvPr userDrawn="1"/>
        </p:nvGrpSpPr>
        <p:grpSpPr>
          <a:xfrm>
            <a:off x="6082393" y="6221480"/>
            <a:ext cx="1655776" cy="267000"/>
            <a:chOff x="5399773" y="6404360"/>
            <a:chExt cx="1655776" cy="267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DB269D1-DDC5-9C4E-9493-3BFA0C008C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773" y="6404360"/>
              <a:ext cx="234212" cy="267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12CA37F-3FEC-2144-B494-566931D720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549" y="6437312"/>
              <a:ext cx="1270000" cy="20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79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7B93C5-8C75-6D42-A0DE-42211907B16A}"/>
              </a:ext>
            </a:extLst>
          </p:cNvPr>
          <p:cNvCxnSpPr/>
          <p:nvPr userDrawn="1"/>
        </p:nvCxnSpPr>
        <p:spPr>
          <a:xfrm>
            <a:off x="1421606" y="3372031"/>
            <a:ext cx="9348787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5">
            <a:extLst>
              <a:ext uri="{FF2B5EF4-FFF2-40B4-BE49-F238E27FC236}">
                <a16:creationId xmlns:a16="http://schemas.microsoft.com/office/drawing/2014/main" id="{36B26692-82B1-A14C-927D-F0C1DAC3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416570"/>
            <a:ext cx="11231880" cy="685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CC9691-86A3-E049-965A-70AE79FB81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9274" y="3699801"/>
            <a:ext cx="8553450" cy="557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Date Placeholder 22">
            <a:extLst>
              <a:ext uri="{FF2B5EF4-FFF2-40B4-BE49-F238E27FC236}">
                <a16:creationId xmlns:a16="http://schemas.microsoft.com/office/drawing/2014/main" id="{C969B259-947D-8F42-B7A9-5982C6C15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D4EA4B-D18D-4097-90E4-05140BE6FF18}" type="datetime1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A3DFB213-B34C-B04F-B00D-3EC1BF947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3B473-0271-47CF-900A-D77E281FB591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9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E239BD-BF0F-D74F-BCAE-956EF85708F2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07DAD2-4690-0340-A9A1-8A909366E3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750" y="6168195"/>
            <a:ext cx="593035" cy="59303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0060" y="2416570"/>
            <a:ext cx="11231880" cy="685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819274" y="3699801"/>
            <a:ext cx="8553450" cy="557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1E52AD-E35A-7843-9663-C49A3B7A6943}"/>
              </a:ext>
            </a:extLst>
          </p:cNvPr>
          <p:cNvGrpSpPr/>
          <p:nvPr userDrawn="1"/>
        </p:nvGrpSpPr>
        <p:grpSpPr>
          <a:xfrm>
            <a:off x="5268112" y="6404360"/>
            <a:ext cx="1655776" cy="267000"/>
            <a:chOff x="5399773" y="6404360"/>
            <a:chExt cx="1655776" cy="267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668D138-B0BB-9141-A8D4-173C1B732F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773" y="6404360"/>
              <a:ext cx="234212" cy="267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85AAFB-418C-B84B-8A1E-348B627C04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549" y="6437312"/>
              <a:ext cx="1270000" cy="203200"/>
            </a:xfrm>
            <a:prstGeom prst="rect">
              <a:avLst/>
            </a:prstGeom>
          </p:spPr>
        </p:pic>
      </p:grp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DDB1D2D2-9DF8-6D4B-8ED1-FF662327329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420207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E18B31-DA76-4E85-9BC3-3ED7F2F37B6B}" type="datetime1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80ED1723-DEE4-3A44-9189-C971FDC453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78178" y="6356350"/>
            <a:ext cx="66322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3B473-0271-47CF-900A-D77E281FB591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4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22">
            <a:extLst>
              <a:ext uri="{FF2B5EF4-FFF2-40B4-BE49-F238E27FC236}">
                <a16:creationId xmlns:a16="http://schemas.microsoft.com/office/drawing/2014/main" id="{B93CBED3-4DB6-8249-87BD-1D3F21E4A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D4EA4B-D18D-4097-90E4-05140BE6FF18}" type="datetime1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EA579025-9CF0-7342-BC2A-5D3493597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3B473-0271-47CF-900A-D77E281FB591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49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148" y="1351748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4148" y="1351748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22">
            <a:extLst>
              <a:ext uri="{FF2B5EF4-FFF2-40B4-BE49-F238E27FC236}">
                <a16:creationId xmlns:a16="http://schemas.microsoft.com/office/drawing/2014/main" id="{F4B15407-EEC8-0D46-A3AF-DB7E6DFB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D4EA4B-D18D-4097-90E4-05140BE6FF18}" type="datetime1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64D6AC1-7AF3-E240-9BC6-A8830BB95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3B473-0271-47CF-900A-D77E281FB591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18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Picture, Botto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8C76FCA-EAD6-384E-B7D1-AC2A535D1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E1AC32-D98E-7E40-9B5E-5DAFE20795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750" y="6168195"/>
            <a:ext cx="593035" cy="593035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ABE1F87-4F7C-584B-99BD-0A29050F02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3815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73BC88-C17B-6044-A93F-BFB13EA10A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727575"/>
            <a:ext cx="10698163" cy="10604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303E6C-A312-AE43-BABE-2765F373676E}"/>
              </a:ext>
            </a:extLst>
          </p:cNvPr>
          <p:cNvGrpSpPr/>
          <p:nvPr userDrawn="1"/>
        </p:nvGrpSpPr>
        <p:grpSpPr>
          <a:xfrm>
            <a:off x="5268112" y="6404360"/>
            <a:ext cx="1655776" cy="267000"/>
            <a:chOff x="5399773" y="6404360"/>
            <a:chExt cx="1655776" cy="267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4D6E59F-0B03-604A-B294-A5E510F189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773" y="6404360"/>
              <a:ext cx="234212" cy="267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4DE18A2-CB28-D94C-A3DD-61BC127E6F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549" y="6437312"/>
              <a:ext cx="1270000" cy="203200"/>
            </a:xfrm>
            <a:prstGeom prst="rect">
              <a:avLst/>
            </a:prstGeom>
          </p:spPr>
        </p:pic>
      </p:grp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38C749F-5B03-C846-B8B6-0080D3B4A1E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420207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E18B31-DA76-4E85-9BC3-3ED7F2F37B6B}" type="datetime1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2B5ADED5-98EC-CA4E-AED7-08A04AA765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78178" y="6356350"/>
            <a:ext cx="66322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3B473-0271-47CF-900A-D77E281FB591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25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,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70FD48F-E00E-BA49-9607-BB11B12F28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15000" y="1"/>
            <a:ext cx="6477000" cy="6006163"/>
          </a:xfrm>
          <a:custGeom>
            <a:avLst/>
            <a:gdLst>
              <a:gd name="connsiteX0" fmla="*/ 0 w 6477000"/>
              <a:gd name="connsiteY0" fmla="*/ 0 h 6153150"/>
              <a:gd name="connsiteX1" fmla="*/ 6477000 w 6477000"/>
              <a:gd name="connsiteY1" fmla="*/ 0 h 6153150"/>
              <a:gd name="connsiteX2" fmla="*/ 6477000 w 6477000"/>
              <a:gd name="connsiteY2" fmla="*/ 6153150 h 6153150"/>
              <a:gd name="connsiteX3" fmla="*/ 0 w 6477000"/>
              <a:gd name="connsiteY3" fmla="*/ 6153150 h 6153150"/>
              <a:gd name="connsiteX4" fmla="*/ 0 w 6477000"/>
              <a:gd name="connsiteY4" fmla="*/ 0 h 6153150"/>
              <a:gd name="connsiteX0" fmla="*/ 0 w 6477000"/>
              <a:gd name="connsiteY0" fmla="*/ 0 h 6153150"/>
              <a:gd name="connsiteX1" fmla="*/ 6477000 w 6477000"/>
              <a:gd name="connsiteY1" fmla="*/ 0 h 6153150"/>
              <a:gd name="connsiteX2" fmla="*/ 6477000 w 6477000"/>
              <a:gd name="connsiteY2" fmla="*/ 6153150 h 6153150"/>
              <a:gd name="connsiteX3" fmla="*/ 982493 w 6477000"/>
              <a:gd name="connsiteY3" fmla="*/ 6153150 h 6153150"/>
              <a:gd name="connsiteX4" fmla="*/ 0 w 6477000"/>
              <a:gd name="connsiteY4" fmla="*/ 0 h 6153150"/>
              <a:gd name="connsiteX0" fmla="*/ 0 w 6477000"/>
              <a:gd name="connsiteY0" fmla="*/ 0 h 6153150"/>
              <a:gd name="connsiteX1" fmla="*/ 6477000 w 6477000"/>
              <a:gd name="connsiteY1" fmla="*/ 0 h 6153150"/>
              <a:gd name="connsiteX2" fmla="*/ 6477000 w 6477000"/>
              <a:gd name="connsiteY2" fmla="*/ 6153150 h 6153150"/>
              <a:gd name="connsiteX3" fmla="*/ 972766 w 6477000"/>
              <a:gd name="connsiteY3" fmla="*/ 6143422 h 6153150"/>
              <a:gd name="connsiteX4" fmla="*/ 0 w 6477000"/>
              <a:gd name="connsiteY4" fmla="*/ 0 h 615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0" h="6153150">
                <a:moveTo>
                  <a:pt x="0" y="0"/>
                </a:moveTo>
                <a:lnTo>
                  <a:pt x="6477000" y="0"/>
                </a:lnTo>
                <a:lnTo>
                  <a:pt x="6477000" y="6153150"/>
                </a:lnTo>
                <a:lnTo>
                  <a:pt x="972766" y="614342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83" y="2251450"/>
            <a:ext cx="5410117" cy="287188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0625" y="1"/>
            <a:ext cx="11231880" cy="68580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22">
            <a:extLst>
              <a:ext uri="{FF2B5EF4-FFF2-40B4-BE49-F238E27FC236}">
                <a16:creationId xmlns:a16="http://schemas.microsoft.com/office/drawing/2014/main" id="{D0953AA3-B68C-A440-88F8-497B12315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D4EA4B-D18D-4097-90E4-05140BE6FF18}" type="datetime1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C6116E-2A79-7449-A9DB-0B8AFEFC8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3B473-0271-47CF-900A-D77E281FB591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59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hart,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Chart Placeholder 21"/>
          <p:cNvSpPr>
            <a:spLocks noGrp="1"/>
          </p:cNvSpPr>
          <p:nvPr>
            <p:ph type="chart" sz="quarter" idx="13"/>
          </p:nvPr>
        </p:nvSpPr>
        <p:spPr>
          <a:xfrm>
            <a:off x="409575" y="1239838"/>
            <a:ext cx="5502275" cy="4510087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6489919" y="1239837"/>
            <a:ext cx="4246398" cy="4510087"/>
          </a:xfrm>
        </p:spPr>
        <p:txBody>
          <a:bodyPr/>
          <a:lstStyle/>
          <a:p>
            <a:endParaRPr lang="en-US"/>
          </a:p>
        </p:txBody>
      </p:sp>
      <p:sp>
        <p:nvSpPr>
          <p:cNvPr id="8" name="Date Placeholder 22">
            <a:extLst>
              <a:ext uri="{FF2B5EF4-FFF2-40B4-BE49-F238E27FC236}">
                <a16:creationId xmlns:a16="http://schemas.microsoft.com/office/drawing/2014/main" id="{658740C3-B132-B940-B5FB-475EEECC7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D4EA4B-D18D-4097-90E4-05140BE6FF18}" type="datetime1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FE553B67-77F0-1E4B-AC47-BB5F81599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3B473-0271-47CF-900A-D77E281FB591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34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40625" y="0"/>
            <a:ext cx="11231880" cy="698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96043" y="12413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Isosceles Triangle 2">
            <a:extLst>
              <a:ext uri="{FF2B5EF4-FFF2-40B4-BE49-F238E27FC236}">
                <a16:creationId xmlns:a16="http://schemas.microsoft.com/office/drawing/2014/main" id="{59C2335B-0107-D64B-9E6B-09F96271F4D7}"/>
              </a:ext>
            </a:extLst>
          </p:cNvPr>
          <p:cNvSpPr/>
          <p:nvPr userDrawn="1"/>
        </p:nvSpPr>
        <p:spPr>
          <a:xfrm>
            <a:off x="-629" y="6117954"/>
            <a:ext cx="739497" cy="748211"/>
          </a:xfrm>
          <a:custGeom>
            <a:avLst/>
            <a:gdLst>
              <a:gd name="connsiteX0" fmla="*/ 0 w 722539"/>
              <a:gd name="connsiteY0" fmla="*/ 930729 h 930729"/>
              <a:gd name="connsiteX1" fmla="*/ 361270 w 722539"/>
              <a:gd name="connsiteY1" fmla="*/ 0 h 930729"/>
              <a:gd name="connsiteX2" fmla="*/ 722539 w 722539"/>
              <a:gd name="connsiteY2" fmla="*/ 930729 h 930729"/>
              <a:gd name="connsiteX3" fmla="*/ 0 w 722539"/>
              <a:gd name="connsiteY3" fmla="*/ 930729 h 930729"/>
              <a:gd name="connsiteX0" fmla="*/ 6122 w 728661"/>
              <a:gd name="connsiteY0" fmla="*/ 742950 h 742950"/>
              <a:gd name="connsiteX1" fmla="*/ 0 w 728661"/>
              <a:gd name="connsiteY1" fmla="*/ 0 h 742950"/>
              <a:gd name="connsiteX2" fmla="*/ 728661 w 728661"/>
              <a:gd name="connsiteY2" fmla="*/ 742950 h 742950"/>
              <a:gd name="connsiteX3" fmla="*/ 6122 w 728661"/>
              <a:gd name="connsiteY3" fmla="*/ 742950 h 742950"/>
              <a:gd name="connsiteX0" fmla="*/ 6122 w 744990"/>
              <a:gd name="connsiteY0" fmla="*/ 742950 h 751114"/>
              <a:gd name="connsiteX1" fmla="*/ 0 w 744990"/>
              <a:gd name="connsiteY1" fmla="*/ 0 h 751114"/>
              <a:gd name="connsiteX2" fmla="*/ 744990 w 744990"/>
              <a:gd name="connsiteY2" fmla="*/ 751114 h 751114"/>
              <a:gd name="connsiteX3" fmla="*/ 6122 w 744990"/>
              <a:gd name="connsiteY3" fmla="*/ 742950 h 751114"/>
              <a:gd name="connsiteX0" fmla="*/ 629 w 739497"/>
              <a:gd name="connsiteY0" fmla="*/ 740047 h 748211"/>
              <a:gd name="connsiteX1" fmla="*/ 312 w 739497"/>
              <a:gd name="connsiteY1" fmla="*/ 0 h 748211"/>
              <a:gd name="connsiteX2" fmla="*/ 739497 w 739497"/>
              <a:gd name="connsiteY2" fmla="*/ 748211 h 748211"/>
              <a:gd name="connsiteX3" fmla="*/ 629 w 739497"/>
              <a:gd name="connsiteY3" fmla="*/ 740047 h 74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497" h="748211">
                <a:moveTo>
                  <a:pt x="629" y="740047"/>
                </a:moveTo>
                <a:cubicBezTo>
                  <a:pt x="-1412" y="492397"/>
                  <a:pt x="2353" y="247650"/>
                  <a:pt x="312" y="0"/>
                </a:cubicBezTo>
                <a:lnTo>
                  <a:pt x="739497" y="748211"/>
                </a:lnTo>
                <a:lnTo>
                  <a:pt x="629" y="740047"/>
                </a:lnTo>
                <a:close/>
              </a:path>
            </a:pathLst>
          </a:custGeom>
          <a:solidFill>
            <a:srgbClr val="54B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702B2F-E3BA-5F45-B074-45AD94CF64F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6178164"/>
            <a:ext cx="561380" cy="56138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53BF7CA-7E10-794F-B7B4-CDF2F7440BDB}"/>
              </a:ext>
            </a:extLst>
          </p:cNvPr>
          <p:cNvGrpSpPr/>
          <p:nvPr userDrawn="1"/>
        </p:nvGrpSpPr>
        <p:grpSpPr>
          <a:xfrm>
            <a:off x="5268112" y="6404360"/>
            <a:ext cx="1655776" cy="267000"/>
            <a:chOff x="5399773" y="6404360"/>
            <a:chExt cx="1655776" cy="267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447C6B-AAE8-A746-9EA4-32ED68B94D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773" y="6404360"/>
              <a:ext cx="234212" cy="267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FA1176-F86D-F44A-9D76-C35D6B8ACC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549" y="6437312"/>
              <a:ext cx="1270000" cy="203200"/>
            </a:xfrm>
            <a:prstGeom prst="rect">
              <a:avLst/>
            </a:prstGeom>
          </p:spPr>
        </p:pic>
      </p:grpSp>
      <p:sp>
        <p:nvSpPr>
          <p:cNvPr id="13" name="Date Placeholder 22">
            <a:extLst>
              <a:ext uri="{FF2B5EF4-FFF2-40B4-BE49-F238E27FC236}">
                <a16:creationId xmlns:a16="http://schemas.microsoft.com/office/drawing/2014/main" id="{1924DED7-0225-1C4E-B345-319B55A7F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02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D4EA4B-D18D-4097-90E4-05140BE6FF18}" type="datetime1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4E87A3-B2DA-264E-8473-B750B5D3F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8178" y="6356350"/>
            <a:ext cx="663222" cy="365125"/>
          </a:xfrm>
          <a:prstGeom prst="rect">
            <a:avLst/>
          </a:prstGeom>
        </p:spPr>
        <p:txBody>
          <a:bodyPr anchor="ctr"/>
          <a:lstStyle>
            <a:lvl1pPr algn="r"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3B473-0271-47CF-900A-D77E281FB591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81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4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6.png"/><Relationship Id="rId7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REPORT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JORELLE LABANZA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D4EA4B-D18D-4097-90E4-05140BE6FF18}" type="datetime1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66357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3B473-0271-47CF-900A-D77E281FB591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7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Development</a:t>
            </a:r>
            <a:endParaRPr lang="en-US" b="1" dirty="0" smtClean="0"/>
          </a:p>
          <a:p>
            <a:pPr marL="457200" indent="-457200">
              <a:buAutoNum type="arabicPeriod"/>
            </a:pPr>
            <a:r>
              <a:rPr lang="en-US" dirty="0" smtClean="0"/>
              <a:t>Ticket: 177: Project Management Tracking System for LSI – Final Test</a:t>
            </a:r>
          </a:p>
          <a:p>
            <a:pPr marL="457200" indent="-457200">
              <a:buAutoNum type="arabicPeriod"/>
            </a:pPr>
            <a:r>
              <a:rPr lang="en-US" dirty="0" smtClean="0"/>
              <a:t>Ticket: 51: Electronic M3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D4EA4B-D18D-4097-90E4-05140BE6FF18}" type="datetime1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3B473-0271-47CF-900A-D77E281FB591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8485"/>
          </a:xfrm>
        </p:spPr>
        <p:txBody>
          <a:bodyPr/>
          <a:lstStyle/>
          <a:p>
            <a:r>
              <a:rPr lang="en-US" dirty="0" smtClean="0"/>
              <a:t>STARS TICKET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05" y="698485"/>
            <a:ext cx="11928390" cy="5315137"/>
          </a:xfrm>
        </p:spPr>
        <p:txBody>
          <a:bodyPr/>
          <a:lstStyle/>
          <a:p>
            <a:r>
              <a:rPr lang="en-US" b="1" dirty="0" smtClean="0"/>
              <a:t>PROMIS ASSY and WLP</a:t>
            </a:r>
          </a:p>
          <a:p>
            <a:pPr marL="342900" indent="-342900">
              <a:buFontTx/>
              <a:buChar char="-"/>
            </a:pPr>
            <a:r>
              <a:rPr lang="en-US" b="1" dirty="0" smtClean="0"/>
              <a:t>Enhancement and Support</a:t>
            </a:r>
            <a:r>
              <a:rPr lang="en-US" dirty="0" smtClean="0"/>
              <a:t>: From January 1 - June 3: 24 Tickets</a:t>
            </a:r>
          </a:p>
          <a:p>
            <a:r>
              <a:rPr lang="en-US" b="1" dirty="0" smtClean="0"/>
              <a:t>FLA</a:t>
            </a:r>
          </a:p>
          <a:p>
            <a:pPr marL="342900" indent="-342900">
              <a:buFontTx/>
              <a:buChar char="-"/>
            </a:pPr>
            <a:r>
              <a:rPr lang="en-US" b="1" dirty="0" smtClean="0"/>
              <a:t>Enhancement and Support</a:t>
            </a:r>
            <a:r>
              <a:rPr lang="en-US" dirty="0" smtClean="0"/>
              <a:t>: </a:t>
            </a:r>
            <a:r>
              <a:rPr lang="en-US" dirty="0"/>
              <a:t>From January 1 - June 3: </a:t>
            </a:r>
            <a:r>
              <a:rPr lang="en-US" dirty="0" smtClean="0"/>
              <a:t> 8 Tickets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Development: FLA Integration to PROMIS Update</a:t>
            </a:r>
          </a:p>
          <a:p>
            <a:r>
              <a:rPr lang="en-US" b="1" dirty="0" smtClean="0"/>
              <a:t>Sparks of Brilliance</a:t>
            </a:r>
            <a:endParaRPr lang="en-US" dirty="0" smtClean="0"/>
          </a:p>
          <a:p>
            <a:r>
              <a:rPr lang="en-US" b="1" dirty="0" smtClean="0"/>
              <a:t>-  Enhancement and Support:</a:t>
            </a:r>
            <a:r>
              <a:rPr lang="en-US" dirty="0" smtClean="0"/>
              <a:t> </a:t>
            </a:r>
            <a:r>
              <a:rPr lang="en-US" dirty="0"/>
              <a:t>From January 1 - June 3: </a:t>
            </a:r>
            <a:r>
              <a:rPr lang="en-US" dirty="0" smtClean="0"/>
              <a:t>6 Tickets</a:t>
            </a:r>
            <a:endParaRPr lang="en-US" b="1" dirty="0" smtClean="0"/>
          </a:p>
          <a:p>
            <a:r>
              <a:rPr lang="en-US" b="1" dirty="0" smtClean="0"/>
              <a:t>Centralized Reward System</a:t>
            </a:r>
          </a:p>
          <a:p>
            <a:r>
              <a:rPr lang="en-US" b="1" dirty="0" smtClean="0"/>
              <a:t>- Enhancement and Support: </a:t>
            </a:r>
            <a:r>
              <a:rPr lang="en-US" dirty="0" smtClean="0"/>
              <a:t>From January 1 – June 3: 2 Tickets </a:t>
            </a:r>
            <a:r>
              <a:rPr lang="en-US" b="1" dirty="0" smtClean="0"/>
              <a:t> 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D4EA4B-D18D-4097-90E4-05140BE6FF18}" type="datetime1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3B473-0271-47CF-900A-D77E281FB591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16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REPORTS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505094"/>
              </p:ext>
            </p:extLst>
          </p:nvPr>
        </p:nvGraphicFramePr>
        <p:xfrm>
          <a:off x="378178" y="610870"/>
          <a:ext cx="11426644" cy="574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988">
                  <a:extLst>
                    <a:ext uri="{9D8B030D-6E8A-4147-A177-3AD203B41FA5}">
                      <a16:colId xmlns:a16="http://schemas.microsoft.com/office/drawing/2014/main" val="2104291218"/>
                    </a:ext>
                  </a:extLst>
                </a:gridCol>
                <a:gridCol w="3953932">
                  <a:extLst>
                    <a:ext uri="{9D8B030D-6E8A-4147-A177-3AD203B41FA5}">
                      <a16:colId xmlns:a16="http://schemas.microsoft.com/office/drawing/2014/main" val="1034741519"/>
                    </a:ext>
                  </a:extLst>
                </a:gridCol>
                <a:gridCol w="5723724">
                  <a:extLst>
                    <a:ext uri="{9D8B030D-6E8A-4147-A177-3AD203B41FA5}">
                      <a16:colId xmlns:a16="http://schemas.microsoft.com/office/drawing/2014/main" val="3056106710"/>
                    </a:ext>
                  </a:extLst>
                </a:gridCol>
              </a:tblGrid>
              <a:tr h="25114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SYSTEM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ACCOMPLISHMENT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IMPACT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74759"/>
                  </a:ext>
                </a:extLst>
              </a:tr>
              <a:tr h="1226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PROMIS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Integration of PROMIS</a:t>
                      </a:r>
                      <a:r>
                        <a:rPr lang="en-US" sz="1100" baseline="0" dirty="0" smtClean="0"/>
                        <a:t> ASSY automation</a:t>
                      </a:r>
                      <a:endParaRPr lang="en-US" sz="11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BMR Retirement, PROMIS lite implementation in ASSY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Development for </a:t>
                      </a:r>
                      <a:r>
                        <a:rPr lang="en-US" sz="1100" dirty="0" err="1" smtClean="0"/>
                        <a:t>iTV</a:t>
                      </a:r>
                      <a:r>
                        <a:rPr lang="en-US" sz="1100" dirty="0" smtClean="0"/>
                        <a:t> ASSY in now in progress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TNR WLP PROMIS lite implementation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WLP Track in Track Out implementation in progress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Closed</a:t>
                      </a:r>
                      <a:r>
                        <a:rPr lang="en-US" sz="1100" baseline="0" dirty="0" smtClean="0"/>
                        <a:t> Tickets (24)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Readiness for ITV, detailed downtime extraction , web-based viewing of downtime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TNR History Retrieval Availability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For OEE automation computation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Faster OEE data extraction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dirty="0" smtClean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15410"/>
                  </a:ext>
                </a:extLst>
              </a:tr>
              <a:tr h="22533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FIRST</a:t>
                      </a:r>
                      <a:r>
                        <a:rPr lang="en-US" sz="1100" b="1" baseline="0" dirty="0" smtClean="0"/>
                        <a:t> LEVEL ANALYSIS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 smtClean="0"/>
                        <a:t>Integration of Online FLA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Closed Tickets (9)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Easier compilation of FLA, compliance to FLA before endorsement to EE, Easy accessibility and easy inputting on FLA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7853"/>
                  </a:ext>
                </a:extLst>
              </a:tr>
              <a:tr h="1876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SPARKS OF BRILLIANCE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Integration of Online Sparks</a:t>
                      </a:r>
                      <a:r>
                        <a:rPr lang="en-US" sz="1100" baseline="0" dirty="0" smtClean="0"/>
                        <a:t> of Brilliance Automation</a:t>
                      </a:r>
                      <a:endParaRPr lang="en-US" sz="1100" dirty="0" smtClean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Paperless project for SOB Submission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 smtClean="0"/>
                        <a:t>Closed Tickets (6)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SOB automation has decreased processing time of report since we do manual input- from SOB form to excel.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It also speed up the routing of approval and decreases recommenders task to manually route form to signatories.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Checking of authorized recommenders became easy since only people leaders has the access to the link.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Processing time of finance also speed up.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Convenient to approvers since it is a “one Click” way of approval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Generation of report is also easy.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System prompt reminder is convenient for approval of Dept. Heads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System</a:t>
                      </a:r>
                      <a:r>
                        <a:rPr lang="en-US" sz="1100" baseline="0" dirty="0" smtClean="0"/>
                        <a:t> is Automated making it Paperless and cost effective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112930"/>
                  </a:ext>
                </a:extLst>
              </a:tr>
              <a:tr h="1063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CENTRALIZED</a:t>
                      </a:r>
                      <a:r>
                        <a:rPr lang="en-US" sz="1100" b="1" baseline="0" dirty="0" smtClean="0"/>
                        <a:t> REWARD SYSTEM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Integration of Centralized</a:t>
                      </a:r>
                      <a:r>
                        <a:rPr lang="en-US" sz="1100" baseline="0" dirty="0" smtClean="0"/>
                        <a:t> Reward System Automation</a:t>
                      </a:r>
                      <a:endParaRPr lang="en-US" sz="1100" dirty="0" smtClean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Reduced Papers for Submission of E-Safety, E-Quality, SOB Awardees with Finance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Closed Tickets (3) 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Faster Approval and less wasted work time, Cost reduction with papers.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 Document wise it has less paper to check and file.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Much less time consumed because the batching in CRS are generated in an excel file thus checking can be done via formula instead of manually.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It consume much lesser time before it can be uploaded to BPI system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Notification sent to the awardees is easier after crediting the award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69962"/>
                  </a:ext>
                </a:extLst>
              </a:tr>
              <a:tr h="413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REPORT SYSTEM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 smtClean="0"/>
                        <a:t>Integration</a:t>
                      </a:r>
                      <a:r>
                        <a:rPr lang="en-US" sz="1100" b="0" baseline="0" dirty="0" smtClean="0"/>
                        <a:t> of Report System Automation</a:t>
                      </a:r>
                      <a:endParaRPr lang="en-US" sz="1100" b="0" dirty="0" smtClean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 smtClean="0"/>
                        <a:t>Online log</a:t>
                      </a:r>
                      <a:r>
                        <a:rPr lang="en-US" sz="1100" b="0" baseline="0" dirty="0" smtClean="0"/>
                        <a:t> for Load board repairs, Speed loss, Burn in and Action Tracker for Employee’s convenience 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Web-based viewing with full details of reports.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Real-time email for Action Item Tracking.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Excel export of Reports from Report system instead of Manual reporting thru Excel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8606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D4EA4B-D18D-4097-90E4-05140BE6FF18}" type="datetime1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3B473-0271-47CF-900A-D77E281FB591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7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D4EA4B-D18D-4097-90E4-05140BE6FF18}" type="datetime1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3B473-0271-47CF-900A-D77E281FB591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4946" y="1247783"/>
            <a:ext cx="822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BEFORE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631633" y="1215035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AFTER</a:t>
            </a:r>
            <a:endParaRPr lang="en-US" sz="1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38" y="1585618"/>
            <a:ext cx="954837" cy="954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91" y="1709199"/>
            <a:ext cx="654233" cy="6542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64" y="1770534"/>
            <a:ext cx="942238" cy="9422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133" y="1761134"/>
            <a:ext cx="954837" cy="9548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474" y="2005369"/>
            <a:ext cx="942238" cy="9422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42193" y="4687576"/>
            <a:ext cx="2179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Machine Only Updating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40625" y="641889"/>
            <a:ext cx="3748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BMR Retirement, PROMIS lite implementation in </a:t>
            </a:r>
            <a:r>
              <a:rPr lang="en-US" sz="1100" dirty="0" smtClean="0"/>
              <a:t>ASSY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639" y="1912041"/>
            <a:ext cx="654233" cy="654233"/>
          </a:xfrm>
          <a:prstGeom prst="rect">
            <a:avLst/>
          </a:prstGeom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206" y="2673289"/>
            <a:ext cx="4618242" cy="184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968" y="2679500"/>
            <a:ext cx="4943250" cy="193262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574157" y="1601257"/>
            <a:ext cx="8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PROMIS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523133" y="4775424"/>
            <a:ext cx="3111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Machine </a:t>
            </a:r>
            <a:r>
              <a:rPr lang="en-US" sz="1600" smtClean="0"/>
              <a:t>updating </a:t>
            </a:r>
            <a:r>
              <a:rPr lang="en-US" sz="1600" smtClean="0"/>
              <a:t>with </a:t>
            </a:r>
            <a:r>
              <a:rPr lang="en-US" sz="1600" smtClean="0"/>
              <a:t>easy </a:t>
            </a:r>
            <a:r>
              <a:rPr lang="en-US" sz="1600" dirty="0" smtClean="0"/>
              <a:t>retrieval </a:t>
            </a:r>
            <a:r>
              <a:rPr lang="en-US" sz="1600" smtClean="0"/>
              <a:t>of </a:t>
            </a:r>
            <a:r>
              <a:rPr lang="en-US" sz="1600" smtClean="0"/>
              <a:t>downtime </a:t>
            </a:r>
            <a:r>
              <a:rPr lang="en-US" sz="1600" dirty="0"/>
              <a:t>h</a:t>
            </a:r>
            <a:r>
              <a:rPr lang="en-US" sz="1600" smtClean="0"/>
              <a:t>istory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99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LEVEL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D4EA4B-D18D-4097-90E4-05140BE6FF18}" type="datetime1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3B473-0271-47CF-900A-D77E281FB591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6912" y="1055182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BEFORE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422951" y="96389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16" y="2008644"/>
            <a:ext cx="665440" cy="6654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91" y="2178803"/>
            <a:ext cx="656658" cy="6566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31" y="2140294"/>
            <a:ext cx="457308" cy="4573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52" y="2666083"/>
            <a:ext cx="703984" cy="7039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193" y="2841702"/>
            <a:ext cx="694694" cy="6946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854" y="2238962"/>
            <a:ext cx="599186" cy="5991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25664" y="1582943"/>
            <a:ext cx="189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Change status to PROMIS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0939" y="1435791"/>
            <a:ext cx="4379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Changes Status but if the condition has met Online FLA will automatically open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40625" y="641889"/>
            <a:ext cx="22862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100" dirty="0" smtClean="0"/>
              <a:t>Automated First Level Analysis</a:t>
            </a:r>
            <a:endParaRPr lang="en-US" sz="1100" dirty="0"/>
          </a:p>
        </p:txBody>
      </p:sp>
      <p:sp>
        <p:nvSpPr>
          <p:cNvPr id="24" name="Right Arrow 23"/>
          <p:cNvSpPr/>
          <p:nvPr/>
        </p:nvSpPr>
        <p:spPr>
          <a:xfrm>
            <a:off x="2250943" y="2258760"/>
            <a:ext cx="926664" cy="32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430" y="2008644"/>
            <a:ext cx="665440" cy="665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18" y="2092918"/>
            <a:ext cx="504682" cy="5046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66503" y="1585973"/>
            <a:ext cx="186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Manual Creation of FLA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367889" y="1923749"/>
            <a:ext cx="957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PROMIS</a:t>
            </a:r>
            <a:endParaRPr lang="en-US" sz="1600" dirty="0"/>
          </a:p>
        </p:txBody>
      </p:sp>
      <p:sp>
        <p:nvSpPr>
          <p:cNvPr id="28" name="Right Arrow 27"/>
          <p:cNvSpPr/>
          <p:nvPr/>
        </p:nvSpPr>
        <p:spPr>
          <a:xfrm>
            <a:off x="8385174" y="2376445"/>
            <a:ext cx="575836" cy="217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361" y="2248373"/>
            <a:ext cx="599186" cy="59918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905540" y="1892971"/>
            <a:ext cx="145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ONLINE</a:t>
            </a:r>
            <a:r>
              <a:rPr lang="en-US" dirty="0" smtClean="0"/>
              <a:t> </a:t>
            </a:r>
            <a:r>
              <a:rPr lang="en-US" sz="1600" dirty="0" smtClean="0"/>
              <a:t>FLA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916" y="3354645"/>
            <a:ext cx="4892645" cy="27603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3965" y="3868311"/>
            <a:ext cx="5096872" cy="238799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107311" y="3533077"/>
            <a:ext cx="2111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First </a:t>
            </a:r>
            <a:r>
              <a:rPr lang="en-US" sz="1600" dirty="0" smtClean="0"/>
              <a:t>Enhancement: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10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SPARKS OF BRILLIANCE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D4EA4B-D18D-4097-90E4-05140BE6FF18}" type="datetime1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3B473-0271-47CF-900A-D77E281FB591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1591" y="1072175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BEFORE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05875" y="106838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808" y="2987921"/>
            <a:ext cx="466826" cy="4532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898" y="3085318"/>
            <a:ext cx="460666" cy="44724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85733" y="1509411"/>
            <a:ext cx="437989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All of the process will be online, Approval will be instant due to auto email upon submission.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You will be notified every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No more hassle of going to approvers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You can send your form anytime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40625" y="641889"/>
            <a:ext cx="413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Paperless project for SOB Submission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56" y="2961578"/>
            <a:ext cx="548212" cy="5482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6" y="2454597"/>
            <a:ext cx="415775" cy="4157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638" y="2996926"/>
            <a:ext cx="397333" cy="38575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416284" y="2638204"/>
            <a:ext cx="62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SOB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75" y="2464624"/>
            <a:ext cx="415775" cy="4157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95" y="2452429"/>
            <a:ext cx="415775" cy="415775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2740027" y="2701049"/>
            <a:ext cx="781026" cy="217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222" y="2731732"/>
            <a:ext cx="593392" cy="59339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68" y="2351772"/>
            <a:ext cx="346604" cy="346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82" y="2302513"/>
            <a:ext cx="395863" cy="39586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40625" y="1498035"/>
            <a:ext cx="63253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SOB forms takes time to make because it is not automated and must be handwritten.</a:t>
            </a:r>
          </a:p>
          <a:p>
            <a:r>
              <a:rPr lang="en-US" sz="1100" dirty="0"/>
              <a:t>2. The submitter must go to the approver and it will take a lot of work time and physical </a:t>
            </a:r>
            <a:r>
              <a:rPr lang="en-US" sz="1100" dirty="0" smtClean="0"/>
              <a:t>energy.</a:t>
            </a:r>
          </a:p>
          <a:p>
            <a:r>
              <a:rPr lang="en-US" sz="1100" dirty="0"/>
              <a:t>3. After all of the approvals, the submitter must also submit to HR for final approval and must send the form before Tuesday before 12nn cut time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457" y="4318512"/>
            <a:ext cx="1121973" cy="1121973"/>
          </a:xfrm>
          <a:prstGeom prst="rect">
            <a:avLst/>
          </a:prstGeom>
        </p:spPr>
      </p:pic>
      <p:sp>
        <p:nvSpPr>
          <p:cNvPr id="39" name="Right Arrow 38"/>
          <p:cNvSpPr/>
          <p:nvPr/>
        </p:nvSpPr>
        <p:spPr>
          <a:xfrm rot="7895752">
            <a:off x="4316864" y="3532693"/>
            <a:ext cx="579278" cy="23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01" y="2730001"/>
            <a:ext cx="593392" cy="5933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1282" y="4031260"/>
            <a:ext cx="1361202" cy="17927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5199" y="3436358"/>
            <a:ext cx="5202741" cy="245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REWARD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D4EA4B-D18D-4097-90E4-05140BE6FF18}" type="datetime1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3B473-0271-47CF-900A-D77E281FB591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6439" y="898338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BEFORE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101246" y="894517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169586" y="1263747"/>
            <a:ext cx="49235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CRS system will let the submitters submit every list of awardees with a click of a button.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Finance can also approve the list with a click of a button, and will automatically emailing every submitter.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This will save cost and time.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40625" y="543194"/>
            <a:ext cx="848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Reduced Papers for Submission of E-Safety, E-Quality, SOB Awardees with Finance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214" y="4412992"/>
            <a:ext cx="724530" cy="724528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2756782" y="2858264"/>
            <a:ext cx="501883" cy="267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19" y="4412992"/>
            <a:ext cx="724530" cy="7245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779" y="4437573"/>
            <a:ext cx="724530" cy="72452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21746" y="1207868"/>
            <a:ext cx="696220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smtClean="0"/>
              <a:t>Submitter must list all associates and it will costs a lot of papers due to being compiled and submitted monthly.</a:t>
            </a:r>
          </a:p>
          <a:p>
            <a:pPr marL="228600" indent="-228600">
              <a:buFontTx/>
              <a:buAutoNum type="arabicPeriod"/>
            </a:pPr>
            <a:r>
              <a:rPr lang="en-US" sz="1100" dirty="0" smtClean="0"/>
              <a:t>Finance </a:t>
            </a:r>
            <a:r>
              <a:rPr lang="en-US" sz="1100" dirty="0"/>
              <a:t>will need to double check all list of associates before approval of rewards, Finance time will be </a:t>
            </a:r>
            <a:r>
              <a:rPr lang="en-US" sz="1100" dirty="0" smtClean="0"/>
              <a:t>wasted.</a:t>
            </a:r>
          </a:p>
          <a:p>
            <a:pPr marL="228600" indent="-228600">
              <a:buFontTx/>
              <a:buAutoNum type="arabicPeriod"/>
            </a:pPr>
            <a:r>
              <a:rPr lang="en-US" sz="1100" dirty="0" smtClean="0"/>
              <a:t>Finance </a:t>
            </a:r>
            <a:r>
              <a:rPr lang="en-US" sz="1100" dirty="0"/>
              <a:t>must email all submitters for the reward information of each associates. This will take a lot of finance time.</a:t>
            </a:r>
          </a:p>
          <a:p>
            <a:pPr marL="228600" indent="-228600">
              <a:buFontTx/>
              <a:buAutoNum type="arabicPeriod"/>
            </a:pPr>
            <a:endParaRPr lang="en-US" sz="1200" dirty="0"/>
          </a:p>
          <a:p>
            <a:pPr marL="228600" indent="-228600">
              <a:buAutoNum type="arabicPeriod"/>
            </a:pP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196845" y="4203637"/>
            <a:ext cx="81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E-SAFETY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960287" y="4226951"/>
            <a:ext cx="99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E-QUALITY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904985" y="4203637"/>
            <a:ext cx="656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E-SOB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821" y="2745335"/>
            <a:ext cx="302781" cy="30278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01" y="2754798"/>
            <a:ext cx="584137" cy="58413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05" y="2765390"/>
            <a:ext cx="584137" cy="584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088" y="2765390"/>
            <a:ext cx="309978" cy="23248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975" y="3897734"/>
            <a:ext cx="724530" cy="72452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204" y="3525038"/>
            <a:ext cx="547292" cy="41046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661" y="3531923"/>
            <a:ext cx="533866" cy="533866"/>
          </a:xfrm>
          <a:prstGeom prst="rect">
            <a:avLst/>
          </a:prstGeom>
        </p:spPr>
      </p:pic>
      <p:sp>
        <p:nvSpPr>
          <p:cNvPr id="48" name="Right Arrow 47"/>
          <p:cNvSpPr/>
          <p:nvPr/>
        </p:nvSpPr>
        <p:spPr>
          <a:xfrm>
            <a:off x="9765746" y="4006367"/>
            <a:ext cx="592642" cy="359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91" y="3741697"/>
            <a:ext cx="714968" cy="71496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359" y="3332617"/>
            <a:ext cx="423386" cy="42338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72" y="2699968"/>
            <a:ext cx="584137" cy="5841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53" y="2727009"/>
            <a:ext cx="584137" cy="58413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99" y="2750014"/>
            <a:ext cx="584137" cy="58413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21746" y="2488391"/>
            <a:ext cx="826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E-SAFETY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919713" y="2482797"/>
            <a:ext cx="864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E-QUALITY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1904778" y="2488391"/>
            <a:ext cx="864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E-SOB</a:t>
            </a:r>
            <a:endParaRPr lang="en-US" sz="12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4" y="2832499"/>
            <a:ext cx="278632" cy="27863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07" y="2832499"/>
            <a:ext cx="278632" cy="27863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597" y="2808849"/>
            <a:ext cx="278632" cy="278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081" y="3424425"/>
            <a:ext cx="1452486" cy="7857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16114" y="5161400"/>
            <a:ext cx="3022590" cy="1377512"/>
          </a:xfrm>
          <a:prstGeom prst="rect">
            <a:avLst/>
          </a:prstGeom>
        </p:spPr>
      </p:pic>
      <p:sp>
        <p:nvSpPr>
          <p:cNvPr id="51" name="Right Arrow 50"/>
          <p:cNvSpPr/>
          <p:nvPr/>
        </p:nvSpPr>
        <p:spPr>
          <a:xfrm>
            <a:off x="4177706" y="2858264"/>
            <a:ext cx="501883" cy="267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150775" y="2033906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Impact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186056" y="2381188"/>
            <a:ext cx="49235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 Document wise it has less paper to check and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Much less time consumed because the batching in CRS are generated in an excel file thus checking can be done via formula instead of manually.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It consume much lesser time before it can be uploaded to BPI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Notification sent to the awardees is easier after crediting the award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841" y="4960671"/>
            <a:ext cx="1452486" cy="78578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841" y="4210040"/>
            <a:ext cx="1452486" cy="78578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871516" y="2467351"/>
            <a:ext cx="168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MANUAL CHECKING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423507" y="2455718"/>
            <a:ext cx="168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MANUAL EMAILING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664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D4EA4B-D18D-4097-90E4-05140BE6FF18}" type="datetime1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3B473-0271-47CF-900A-D77E281FB591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2119" y="908874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BEFORE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441272" y="90349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97" y="1947523"/>
            <a:ext cx="676770" cy="676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65" y="2126112"/>
            <a:ext cx="667840" cy="6678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915" y="2496917"/>
            <a:ext cx="674715" cy="6747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799" y="2649498"/>
            <a:ext cx="665812" cy="6658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038" y="2649498"/>
            <a:ext cx="397742" cy="3977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0625" y="1644017"/>
            <a:ext cx="2030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Manual Report Inputting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200857" y="1657969"/>
            <a:ext cx="1930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Excel File Overwriting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960926" y="1657483"/>
            <a:ext cx="2841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Manual Monitoring of Employee Activity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40625" y="641889"/>
            <a:ext cx="6529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Online log for Load board repairs, Speed loss, Burn in and Action Tracker for Employee’s convenience 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55" y="2035423"/>
            <a:ext cx="513276" cy="51327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62" y="1971493"/>
            <a:ext cx="676770" cy="67676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04" y="2082760"/>
            <a:ext cx="676770" cy="6767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397" y="2063392"/>
            <a:ext cx="676770" cy="6767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64" y="2172209"/>
            <a:ext cx="264442" cy="2644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1849" y="2186960"/>
            <a:ext cx="759595" cy="46836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029876" y="1279809"/>
            <a:ext cx="49336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Reports are now detailed and is easily viewable online for convenience, updating and creating the form is now easy.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Reports will always be recorded in a history list instead of an excel file that can cause overwriting issues. Data extraction will be easy.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AI Tracking can monitor employee activities with auto email and activity lists assigned to them without the needing of manual checking for their activities.</a:t>
            </a:r>
            <a:endParaRPr lang="en-US" sz="11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3893" y="3047240"/>
            <a:ext cx="4002815" cy="19058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4016" y="3280744"/>
            <a:ext cx="2279532" cy="153161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12759" y="3274574"/>
            <a:ext cx="2572149" cy="15377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24016" y="4751930"/>
            <a:ext cx="4860892" cy="123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ACCOMPLISHED REQUESTS: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24" y="698485"/>
            <a:ext cx="11735475" cy="5410215"/>
          </a:xfrm>
        </p:spPr>
        <p:txBody>
          <a:bodyPr numCol="2">
            <a:normAutofit/>
          </a:bodyPr>
          <a:lstStyle/>
          <a:p>
            <a:r>
              <a:rPr lang="en-US" sz="1600" b="1" dirty="0" smtClean="0"/>
              <a:t>PROMIS:</a:t>
            </a:r>
          </a:p>
          <a:p>
            <a:r>
              <a:rPr lang="en-US" sz="1600" dirty="0" smtClean="0"/>
              <a:t>Ticket 341- PROMIS ASSY Filter must also be affected with the current changes with sorting from downtime and duration</a:t>
            </a:r>
          </a:p>
          <a:p>
            <a:r>
              <a:rPr lang="en-US" sz="1600" dirty="0" smtClean="0"/>
              <a:t>Ticket 327- Last Employee Update Retention</a:t>
            </a:r>
          </a:p>
          <a:p>
            <a:r>
              <a:rPr lang="en-US" sz="1600" dirty="0" smtClean="0"/>
              <a:t>Ticket 325- 9 Digit Filtering for </a:t>
            </a:r>
            <a:r>
              <a:rPr lang="en-US" sz="1600" dirty="0"/>
              <a:t>PROMIS ASSY</a:t>
            </a:r>
          </a:p>
          <a:p>
            <a:r>
              <a:rPr lang="en-US" sz="1600" dirty="0" smtClean="0"/>
              <a:t>Ticket 313- Inclusion of INTERFACE on PROMIS</a:t>
            </a:r>
          </a:p>
          <a:p>
            <a:r>
              <a:rPr lang="en-US" sz="1600" dirty="0" smtClean="0"/>
              <a:t>Ticket 308 – History Retrieval Column Alignment for PROMIS ASSY</a:t>
            </a:r>
          </a:p>
          <a:p>
            <a:r>
              <a:rPr lang="en-US" sz="1600" dirty="0" smtClean="0"/>
              <a:t>Ticket 307- History Retrieval Column for PROMIS FT</a:t>
            </a:r>
          </a:p>
          <a:p>
            <a:r>
              <a:rPr lang="en-US" sz="1600" dirty="0" smtClean="0"/>
              <a:t>Ticket 294- TF006 requesting to include thru PROMIS under EOL Machine Equipment</a:t>
            </a:r>
          </a:p>
          <a:p>
            <a:r>
              <a:rPr lang="en-US" sz="1600" dirty="0" smtClean="0"/>
              <a:t>Ticket 277- DD006 Additional Machine thru PROMIS</a:t>
            </a:r>
          </a:p>
          <a:p>
            <a:r>
              <a:rPr lang="en-US" sz="1600" dirty="0" smtClean="0"/>
              <a:t>Ticket 271 Manual Deburring (DBR002-DBR003) Additional Machine thru PROMIS</a:t>
            </a:r>
          </a:p>
          <a:p>
            <a:r>
              <a:rPr lang="en-US" sz="1600" dirty="0" smtClean="0"/>
              <a:t>Ticket 269- EOL Additional Machine (MK002) thru PROMIS</a:t>
            </a:r>
          </a:p>
          <a:p>
            <a:r>
              <a:rPr lang="en-US" sz="1600" dirty="0" smtClean="0"/>
              <a:t>Ticket 265- Additional Machine DD009 thru PROMIS at EOL</a:t>
            </a:r>
          </a:p>
          <a:p>
            <a:r>
              <a:rPr lang="en-US" sz="1600" dirty="0" smtClean="0"/>
              <a:t>Ticket 232- Additional Machine for </a:t>
            </a:r>
            <a:r>
              <a:rPr lang="en-US" sz="1600" dirty="0" err="1" smtClean="0"/>
              <a:t>Promis</a:t>
            </a:r>
            <a:r>
              <a:rPr lang="en-US" sz="1600" dirty="0" smtClean="0"/>
              <a:t> </a:t>
            </a:r>
            <a:r>
              <a:rPr lang="en-US" sz="1600" dirty="0" err="1" smtClean="0"/>
              <a:t>Assy</a:t>
            </a:r>
            <a:endParaRPr lang="en-US" sz="1600" dirty="0" smtClean="0"/>
          </a:p>
          <a:p>
            <a:r>
              <a:rPr lang="en-US" sz="1600" dirty="0" smtClean="0"/>
              <a:t>Ticket 221- Enhancement of the NEW WLP TNR PROMIS updating System</a:t>
            </a:r>
          </a:p>
          <a:p>
            <a:r>
              <a:rPr lang="en-US" sz="1600" dirty="0" smtClean="0"/>
              <a:t>Ticket 220- History Retrieval for PROMIS (TNR)</a:t>
            </a:r>
          </a:p>
          <a:p>
            <a:r>
              <a:rPr lang="en-US" sz="1600" dirty="0" smtClean="0"/>
              <a:t>Ticket 210- Add missing Machine Transaction History</a:t>
            </a:r>
          </a:p>
          <a:p>
            <a:r>
              <a:rPr lang="en-US" sz="1600" dirty="0" smtClean="0"/>
              <a:t>Ticket 209- WLP TNR DB Repoint to Production DB</a:t>
            </a:r>
          </a:p>
          <a:p>
            <a:r>
              <a:rPr lang="en-US" sz="1600" dirty="0" smtClean="0"/>
              <a:t>Ticket 196-  PROMIS ASSY Release (BMR Retirement)</a:t>
            </a:r>
          </a:p>
          <a:p>
            <a:r>
              <a:rPr lang="en-US" sz="1600" dirty="0" smtClean="0"/>
              <a:t>Ticket 195- Add user PROMIS ASSY</a:t>
            </a:r>
          </a:p>
          <a:p>
            <a:r>
              <a:rPr lang="en-US" sz="1600" dirty="0" smtClean="0"/>
              <a:t>Ticket 125- Additional Equipment History at PROMIS (EOL)</a:t>
            </a:r>
          </a:p>
          <a:p>
            <a:r>
              <a:rPr lang="en-US" sz="1600" dirty="0" smtClean="0"/>
              <a:t>Ticket 114- Additional User for PROMIS ASSY</a:t>
            </a:r>
          </a:p>
          <a:p>
            <a:r>
              <a:rPr lang="en-US" sz="1600" dirty="0" smtClean="0"/>
              <a:t>Ticket 113- View/Update Status for EOL</a:t>
            </a:r>
          </a:p>
          <a:p>
            <a:r>
              <a:rPr lang="en-US" sz="1600" dirty="0" smtClean="0"/>
              <a:t>Ticket 112- View/Update Status for FOL</a:t>
            </a:r>
          </a:p>
          <a:p>
            <a:r>
              <a:rPr lang="en-US" sz="1600" dirty="0" smtClean="0"/>
              <a:t>Ticket 75- Family Name update in PROMIS ASSY</a:t>
            </a:r>
          </a:p>
          <a:p>
            <a:r>
              <a:rPr lang="en-US" sz="1600" dirty="0" smtClean="0"/>
              <a:t>Ticket 61- TNR Updating Revision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D4EA4B-D18D-4097-90E4-05140BE6FF18}" type="datetime1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3B473-0271-47CF-900A-D77E281FB591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7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ACCOMPLISHED REQUESTS: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24" y="698485"/>
            <a:ext cx="11735475" cy="5410215"/>
          </a:xfrm>
        </p:spPr>
        <p:txBody>
          <a:bodyPr numCol="2">
            <a:normAutofit/>
          </a:bodyPr>
          <a:lstStyle/>
          <a:p>
            <a:r>
              <a:rPr lang="en-US" sz="1600" b="1" dirty="0" smtClean="0"/>
              <a:t>FLA:</a:t>
            </a:r>
          </a:p>
          <a:p>
            <a:r>
              <a:rPr lang="en-US" sz="1600" dirty="0" smtClean="0"/>
              <a:t>Ticket 351- Changing Containment Action column name What to Action Done in FLA.</a:t>
            </a:r>
          </a:p>
          <a:p>
            <a:r>
              <a:rPr lang="en-US" sz="1600" dirty="0" smtClean="0"/>
              <a:t>Ticket 350- Package Auto Populate using PROMIS .</a:t>
            </a:r>
          </a:p>
          <a:p>
            <a:r>
              <a:rPr lang="en-US" sz="1600" dirty="0" smtClean="0"/>
              <a:t>Ticket 349- Handler Model and Handler No. Name Change.</a:t>
            </a:r>
            <a:endParaRPr lang="en-US" sz="1600" dirty="0"/>
          </a:p>
          <a:p>
            <a:r>
              <a:rPr lang="en-US" sz="1600" dirty="0" smtClean="0"/>
              <a:t>Ticket 348- Renaming Machine to Tester in FLA Form.</a:t>
            </a:r>
          </a:p>
          <a:p>
            <a:r>
              <a:rPr lang="en-US" sz="1600" dirty="0" smtClean="0"/>
              <a:t>Ticket 347- FLA condition for required Attachment before submission.</a:t>
            </a:r>
          </a:p>
          <a:p>
            <a:r>
              <a:rPr lang="en-US" sz="1600" dirty="0" smtClean="0"/>
              <a:t>Ticket 201- FLA Zip file Management</a:t>
            </a:r>
          </a:p>
          <a:p>
            <a:r>
              <a:rPr lang="en-US" sz="1600" dirty="0" smtClean="0"/>
              <a:t>Ticket 199- FLA Dashboard Revision.</a:t>
            </a:r>
          </a:p>
          <a:p>
            <a:r>
              <a:rPr lang="en-US" sz="1600" dirty="0" smtClean="0"/>
              <a:t>Ticket 149- LSG FLA Auto populate.</a:t>
            </a:r>
          </a:p>
          <a:p>
            <a:r>
              <a:rPr lang="en-US" sz="1600" dirty="0" smtClean="0"/>
              <a:t>Ticket 9- FLA integration to PROMIS Update.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b="1" dirty="0" smtClean="0"/>
              <a:t>SOB:</a:t>
            </a:r>
          </a:p>
          <a:p>
            <a:r>
              <a:rPr lang="en-US" sz="1600" dirty="0"/>
              <a:t>Ticket 338- SOB Additional User Albert Reyes as Department Head for </a:t>
            </a:r>
            <a:r>
              <a:rPr lang="en-US" sz="1600" dirty="0" smtClean="0"/>
              <a:t>564-5511.</a:t>
            </a:r>
            <a:endParaRPr lang="en-US" sz="1600" dirty="0"/>
          </a:p>
          <a:p>
            <a:r>
              <a:rPr lang="en-US" sz="1600" dirty="0"/>
              <a:t>Ticket 331- Redirect Approval of E-SOB raised by Johanna Pauline </a:t>
            </a:r>
            <a:r>
              <a:rPr lang="en-US" sz="1600" dirty="0" err="1"/>
              <a:t>Gadong</a:t>
            </a:r>
            <a:r>
              <a:rPr lang="en-US" sz="1600" dirty="0"/>
              <a:t> from Don </a:t>
            </a:r>
            <a:r>
              <a:rPr lang="en-US" sz="1600" dirty="0" err="1"/>
              <a:t>Bersabal</a:t>
            </a:r>
            <a:r>
              <a:rPr lang="en-US" sz="1600" dirty="0"/>
              <a:t> to Daisy </a:t>
            </a:r>
            <a:r>
              <a:rPr lang="en-US" sz="1600" dirty="0" err="1" smtClean="0"/>
              <a:t>Umayam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/>
              <a:t>Ticket 161- Change </a:t>
            </a:r>
            <a:r>
              <a:rPr lang="en-US" sz="1600" dirty="0" smtClean="0"/>
              <a:t>Approver.</a:t>
            </a:r>
            <a:endParaRPr lang="en-US" sz="1600" dirty="0"/>
          </a:p>
          <a:p>
            <a:r>
              <a:rPr lang="en-US" sz="1600" dirty="0"/>
              <a:t>Ticket 150- Access to </a:t>
            </a:r>
            <a:r>
              <a:rPr lang="en-US" sz="1600" dirty="0" smtClean="0"/>
              <a:t>E-SOB.</a:t>
            </a:r>
            <a:endParaRPr lang="en-US" sz="1600" dirty="0"/>
          </a:p>
          <a:p>
            <a:r>
              <a:rPr lang="en-US" sz="1600" dirty="0"/>
              <a:t>Ticket 46- Update Approver for my E-SOB </a:t>
            </a:r>
            <a:r>
              <a:rPr lang="en-US" sz="1600" dirty="0" smtClean="0"/>
              <a:t>Application.</a:t>
            </a:r>
            <a:endParaRPr lang="en-US" sz="1600" dirty="0"/>
          </a:p>
          <a:p>
            <a:r>
              <a:rPr lang="en-US" sz="1600" dirty="0"/>
              <a:t>Ticket 6- Modify Email Confirmation for Finance CLOSE </a:t>
            </a:r>
            <a:r>
              <a:rPr lang="en-US" sz="1600" dirty="0" smtClean="0"/>
              <a:t>status.</a:t>
            </a:r>
          </a:p>
          <a:p>
            <a:r>
              <a:rPr lang="en-US" sz="1600" b="1" dirty="0" smtClean="0"/>
              <a:t>CRS:</a:t>
            </a:r>
          </a:p>
          <a:p>
            <a:r>
              <a:rPr lang="en-US" sz="1600" dirty="0"/>
              <a:t>Ticket 314- Recorded date to be reflected in CRS SOB </a:t>
            </a:r>
            <a:r>
              <a:rPr lang="en-US" sz="1600" dirty="0" smtClean="0"/>
              <a:t>Matrix.</a:t>
            </a:r>
            <a:endParaRPr lang="en-US" sz="1600" dirty="0"/>
          </a:p>
          <a:p>
            <a:r>
              <a:rPr lang="en-US" sz="1600" dirty="0"/>
              <a:t>Ticket 141- Include 4 closed E-quality  entries in the reward </a:t>
            </a:r>
            <a:r>
              <a:rPr lang="en-US" sz="1600" dirty="0" smtClean="0"/>
              <a:t>system.</a:t>
            </a:r>
            <a:endParaRPr lang="en-US" sz="1600" dirty="0"/>
          </a:p>
          <a:p>
            <a:r>
              <a:rPr lang="en-US" sz="1600" dirty="0"/>
              <a:t>Ticket 243- WW data export from </a:t>
            </a:r>
            <a:r>
              <a:rPr lang="en-US" sz="1600" dirty="0" smtClean="0"/>
              <a:t>history.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D4EA4B-D18D-4097-90E4-05140BE6FF18}" type="datetime1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6/14/2019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3B473-0271-47CF-900A-D77E281FB591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76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al Use Only">
  <a:themeElements>
    <a:clrScheme name="ON Semiconductor">
      <a:dk1>
        <a:srgbClr val="133455"/>
      </a:dk1>
      <a:lt1>
        <a:sysClr val="window" lastClr="FFFFFF"/>
      </a:lt1>
      <a:dk2>
        <a:srgbClr val="2C5985"/>
      </a:dk2>
      <a:lt2>
        <a:srgbClr val="F2F2F2"/>
      </a:lt2>
      <a:accent1>
        <a:srgbClr val="2C5985"/>
      </a:accent1>
      <a:accent2>
        <a:srgbClr val="5B8FCB"/>
      </a:accent2>
      <a:accent3>
        <a:srgbClr val="FFC000"/>
      </a:accent3>
      <a:accent4>
        <a:srgbClr val="428FE0"/>
      </a:accent4>
      <a:accent5>
        <a:srgbClr val="54B948"/>
      </a:accent5>
      <a:accent6>
        <a:srgbClr val="14477D"/>
      </a:accent6>
      <a:hlink>
        <a:srgbClr val="54B948"/>
      </a:hlink>
      <a:folHlink>
        <a:srgbClr val="5B8FCB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1379</Words>
  <Application>Microsoft Office PowerPoint</Application>
  <PresentationFormat>Widescreen</PresentationFormat>
  <Paragraphs>199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Medium</vt:lpstr>
      <vt:lpstr>Internal Use Only</vt:lpstr>
      <vt:lpstr>AUTOMATION REPORT</vt:lpstr>
      <vt:lpstr>AUTOMATION REPORTS</vt:lpstr>
      <vt:lpstr>PROMIS</vt:lpstr>
      <vt:lpstr>FIRST LEVEL ANALYSIS</vt:lpstr>
      <vt:lpstr>SPARKS OF BRILLIANCE</vt:lpstr>
      <vt:lpstr>CENTRALIZED REWARD SYSTEM</vt:lpstr>
      <vt:lpstr>REPORT SYSTEM</vt:lpstr>
      <vt:lpstr>ACCOMPLISHED REQUESTS:</vt:lpstr>
      <vt:lpstr>ACCOMPLISHED REQUESTS:</vt:lpstr>
      <vt:lpstr>FUTURE PROJECTS</vt:lpstr>
      <vt:lpstr>STARS TICKET SUMMARY</vt:lpstr>
    </vt:vector>
  </TitlesOfParts>
  <Company>ON Semiconductor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OEE Performance WWXX’19</dc:title>
  <dc:creator>Raph Perez</dc:creator>
  <cp:lastModifiedBy>Joe Labanza</cp:lastModifiedBy>
  <cp:revision>86</cp:revision>
  <dcterms:created xsi:type="dcterms:W3CDTF">2019-04-25T08:28:53Z</dcterms:created>
  <dcterms:modified xsi:type="dcterms:W3CDTF">2019-06-14T07:02:32Z</dcterms:modified>
</cp:coreProperties>
</file>