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td.amegroups.com/article/view/16406/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Intervalos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confianza:</a:t>
            </a:r>
            <a:r>
              <a:rPr/>
              <a:t> </a:t>
            </a:r>
            <a:r>
              <a:rPr/>
              <a:t>ejemplos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presión</a:t>
            </a:r>
            <a:r>
              <a:rPr/>
              <a:t> </a:t>
            </a:r>
            <a:r>
              <a:rPr/>
              <a:t>arterial</a:t>
            </a:r>
            <a:r>
              <a:rPr/>
              <a:t> </a:t>
            </a:r>
            <a:r>
              <a:rPr/>
              <a:t>diastólica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presión</a:t>
            </a:r>
            <a:r>
              <a:rPr/>
              <a:t> </a:t>
            </a:r>
            <a:r>
              <a:rPr/>
              <a:t>arterial</a:t>
            </a:r>
            <a:r>
              <a:rPr/>
              <a:t> </a:t>
            </a:r>
            <a:r>
              <a:rPr/>
              <a:t>diastólica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Solución</a:t>
            </a:r>
          </a:p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85.7622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90.2378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Intervalo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99%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Media de PAS</a:t>
                </a:r>
              </a:p>
              <a:p>
                <a:pPr lvl="0" marL="0" indent="0">
                  <a:buNone/>
                </a:pPr>
                <a:r>
                  <a:rPr/>
                  <a:t>Nivel de confianza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t>−</m:t>
                      </m:r>
                      <m:r>
                        <m:t>α</m:t>
                      </m:r>
                      <m:r>
                        <m:t>/</m:t>
                      </m:r>
                      <m:r>
                        <m:t>2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01</m:t>
                      </m:r>
                      <m:r>
                        <m:t>/</m:t>
                      </m:r>
                      <m:r>
                        <m:t>2</m:t>
                      </m:r>
                      <m:r>
                        <m:t>=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995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qt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995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</a:t>
                </a:r>
                <a:r>
                  <a:rPr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Intervalo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99%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0.995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0.995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Intervalo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99%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Solución</a:t>
            </a:r>
          </a:p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0.995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130.4478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0.995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137.5522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Situación</a:t>
            </a:r>
            <a:r>
              <a:rPr/>
              <a:t> </a:t>
            </a:r>
            <a:r>
              <a:rPr/>
              <a:t>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mismos valores, pero se obtuvieron en una muestra </a:t>
            </a:r>
            <a:r>
              <a:rPr b="1"/>
              <a:t>n = 72 personas</a:t>
            </a:r>
          </a:p>
          <a:p>
            <a:pPr lvl="0" marL="0" indent="0">
              <a:buNone/>
            </a:pPr>
            <a:r>
              <a:rPr/>
              <a:t>¿Cómo serán los límites de confianza?</a:t>
            </a:r>
            <a:br/>
            <a:r>
              <a:rPr/>
              <a:t>- ¿Más amplios?</a:t>
            </a:r>
            <a:br/>
            <a:r>
              <a:rPr/>
              <a:t>- ¿Más estrechos?</a:t>
            </a:r>
            <a:br/>
            <a:r>
              <a:rPr/>
              <a:t>- ¿O serán los mismos?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típico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Presión arterial sistólica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Presión arterial sistólica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típico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Solución</a:t>
            </a:r>
          </a:p>
          <a:p>
            <a:pPr lvl="0" marL="0" indent="0">
              <a:buNone/>
            </a:pPr>
            <a:r>
              <a:rPr/>
              <a:t>Presión arterial sistólica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0.6128259</a:t>
            </a:r>
          </a:p>
          <a:p>
            <a:pPr lvl="0" marL="0" indent="0">
              <a:buNone/>
            </a:pPr>
            <a:r>
              <a:rPr/>
              <a:t>Presión arterial diastólica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0.5303301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Como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≥</m:t>
                    </m:r>
                    <m:r>
                      <m:t>30</m:t>
                    </m:r>
                  </m:oMath>
                </a14:m>
                <a:r>
                  <a:rPr/>
                  <a:t>, usamos la distribución </a:t>
                </a:r>
                <a:r>
                  <a:rPr i="1"/>
                  <a:t>normal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100</m:t>
                          </m:r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α</m:t>
                          </m:r>
                          <m:r>
                            <m:t>)</m:t>
                          </m:r>
                        </m:sub>
                      </m:sSub>
                      <m: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t>±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α</m:t>
                          </m:r>
                          <m:r>
                            <m:t>/</m:t>
                          </m:r>
                          <m:r>
                            <m:t>2</m:t>
                          </m:r>
                        </m:sub>
                      </m:sSub>
                      <m:r>
                        <m:t>⋅</m:t>
                      </m:r>
                      <m:r>
                        <m:t>E</m:t>
                      </m:r>
                      <m:r>
                        <m:t>.</m:t>
                      </m:r>
                      <m:r>
                        <m:t>T</m:t>
                      </m:r>
                      <m:r>
                        <m:t>.</m:t>
                      </m:r>
                      <m: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t>±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α</m:t>
                          </m:r>
                          <m:r>
                            <m:t>/</m:t>
                          </m:r>
                          <m:r>
                            <m:t>2</m:t>
                          </m:r>
                        </m:sub>
                      </m:sSub>
                      <m: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Cálculo con 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1.959964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Tamaño de la muestra </a:t>
            </a:r>
            <a:r>
              <a:rPr b="1"/>
              <a:t>n = 18</a:t>
            </a:r>
          </a:p>
          <a:p>
            <a:pPr lvl="1"/>
            <a:r>
              <a:rPr/>
              <a:t>Presión arterial sistólica </a:t>
            </a:r>
            <a:r>
              <a:rPr b="1"/>
              <a:t>134 (5,2)</a:t>
            </a:r>
          </a:p>
          <a:p>
            <a:pPr lvl="1"/>
            <a:r>
              <a:rPr/>
              <a:t>Presión arterial diastólica </a:t>
            </a:r>
            <a:r>
              <a:rPr b="1"/>
              <a:t>88 (4,5)</a:t>
            </a:r>
          </a:p>
          <a:p>
            <a:pPr lvl="0" marL="0" indent="0">
              <a:buNone/>
            </a:pPr>
            <a:r>
              <a:rPr/>
              <a:t>Los datos indican el valor de la media (desviación típica)</a:t>
            </a:r>
          </a:p>
          <a:p>
            <a:pPr lvl="0" marL="0" indent="0">
              <a:buNone/>
            </a:pPr>
            <a:r>
              <a:rPr/>
              <a:t>Fuente:</a:t>
            </a:r>
            <a:r>
              <a:rPr>
                <a:hlinkClick r:id="rId2"/>
              </a:rPr>
              <a:t>Using the confidence interval confidently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presión</a:t>
            </a:r>
            <a:r>
              <a:rPr/>
              <a:t> </a:t>
            </a:r>
            <a:r>
              <a:rPr/>
              <a:t>arterial</a:t>
            </a:r>
            <a:r>
              <a:rPr/>
              <a:t> </a:t>
            </a:r>
            <a:r>
              <a:rPr/>
              <a:t>sistólica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presión</a:t>
            </a:r>
            <a:r>
              <a:rPr/>
              <a:t> </a:t>
            </a:r>
            <a:r>
              <a:rPr/>
              <a:t>arterial</a:t>
            </a:r>
            <a:r>
              <a:rPr/>
              <a:t> </a:t>
            </a:r>
            <a:r>
              <a:rPr/>
              <a:t>sistólica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Solución</a:t>
            </a:r>
          </a:p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132.7989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135.2011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presión</a:t>
            </a:r>
            <a:r>
              <a:rPr/>
              <a:t> </a:t>
            </a:r>
            <a:r>
              <a:rPr/>
              <a:t>arterial</a:t>
            </a:r>
            <a:r>
              <a:rPr/>
              <a:t> </a:t>
            </a:r>
            <a:r>
              <a:rPr/>
              <a:t>diastólica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presión</a:t>
            </a:r>
            <a:r>
              <a:rPr/>
              <a:t> </a:t>
            </a:r>
            <a:r>
              <a:rPr/>
              <a:t>arterial</a:t>
            </a:r>
            <a:r>
              <a:rPr/>
              <a:t> </a:t>
            </a:r>
            <a:r>
              <a:rPr/>
              <a:t>diastólica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Solución</a:t>
            </a:r>
          </a:p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86.96057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89.03943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Usamos la distribución </a:t>
                </a:r>
                <a:r>
                  <a:rPr i="1"/>
                  <a:t>t de Student</a:t>
                </a:r>
                <a:r>
                  <a:rPr/>
                  <a:t> porque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t>&lt;</m:t>
                      </m:r>
                      <m:r>
                        <m:t>30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Fórmula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100</m:t>
                          </m:r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α</m:t>
                          </m:r>
                          <m:r>
                            <m:t>)</m:t>
                          </m:r>
                        </m:sub>
                      </m:sSub>
                      <m: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t>±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α</m:t>
                          </m:r>
                          <m:r>
                            <m:t>/</m:t>
                          </m:r>
                          <m:r>
                            <m:t>2</m:t>
                          </m:r>
                          <m:r>
                            <m:t>,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t>⋅</m:t>
                      </m:r>
                      <m:r>
                        <m:t>E</m:t>
                      </m:r>
                      <m:r>
                        <m:t>.</m:t>
                      </m:r>
                      <m:r>
                        <m:t>T</m:t>
                      </m:r>
                      <m:r>
                        <m:t>.</m:t>
                      </m:r>
                      <m: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t>±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α</m:t>
                          </m:r>
                          <m:r>
                            <m:t>/</m:t>
                          </m:r>
                          <m:r>
                            <m:t>2</m:t>
                          </m:r>
                          <m:r>
                            <m:t>,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</a:t>
            </a:r>
            <a:r>
              <a:rPr/>
              <a:t> </a:t>
            </a:r>
            <a:r>
              <a:rPr/>
              <a:t>típico</a:t>
            </a:r>
            <a:r>
              <a:rPr/>
              <a:t> </a:t>
            </a:r>
            <a:r>
              <a:rPr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Presión arterial sistólica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1.225652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</a:t>
            </a:r>
            <a:r>
              <a:rPr/>
              <a:t> </a:t>
            </a:r>
            <a:r>
              <a:rPr/>
              <a:t>típico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Presión arterial diastólica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</a:t>
            </a:r>
            <a:r>
              <a:rPr/>
              <a:t> </a:t>
            </a:r>
            <a:r>
              <a:rPr/>
              <a:t>típico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Solución</a:t>
            </a:r>
          </a:p>
          <a:p>
            <a:pPr lvl="0" marL="0" indent="0">
              <a:buNone/>
            </a:pPr>
            <a:r>
              <a:rPr/>
              <a:t>Presión arterial diastólica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1.06066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Número de grados de libertad: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l</m:t>
                      </m:r>
                      <m:r>
                        <m:t>=</m:t>
                      </m:r>
                      <m:r>
                        <m:t>n</m:t>
                      </m:r>
                      <m:r>
                        <m:t>−</m:t>
                      </m:r>
                      <m:r>
                        <m:t>1</m:t>
                      </m:r>
                      <m:r>
                        <m:t>=</m:t>
                      </m:r>
                      <m:r>
                        <m:t>18</m:t>
                      </m:r>
                      <m:r>
                        <m:t>−</m:t>
                      </m:r>
                      <m:r>
                        <m:t>1</m:t>
                      </m:r>
                      <m:r>
                        <m:t>=</m:t>
                      </m:r>
                      <m:r>
                        <m:t>17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Nivel de confianza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t>−</m:t>
                      </m:r>
                      <m:r>
                        <m:t>α</m:t>
                      </m:r>
                      <m:r>
                        <m:t>/</m:t>
                      </m:r>
                      <m:r>
                        <m:t>2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05</m:t>
                      </m:r>
                      <m:r>
                        <m:t>/</m:t>
                      </m:r>
                      <m:r>
                        <m:t>2</m:t>
                      </m:r>
                      <m:r>
                        <m:t>=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975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Cálculo con R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qt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0.975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2.109816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presión</a:t>
            </a:r>
            <a:r>
              <a:rPr/>
              <a:t> </a:t>
            </a:r>
            <a:r>
              <a:rPr/>
              <a:t>arterial</a:t>
            </a:r>
            <a:r>
              <a:rPr/>
              <a:t> </a:t>
            </a:r>
            <a:r>
              <a:rPr/>
              <a:t>sistólica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Límites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confianza</a:t>
            </a:r>
            <a:r>
              <a:rPr/>
              <a:t> </a:t>
            </a:r>
            <a:r>
              <a:rPr/>
              <a:t>presión</a:t>
            </a:r>
            <a:r>
              <a:rPr/>
              <a:t> </a:t>
            </a:r>
            <a:r>
              <a:rPr/>
              <a:t>arterial</a:t>
            </a:r>
            <a:r>
              <a:rPr/>
              <a:t> </a:t>
            </a:r>
            <a:r>
              <a:rPr/>
              <a:t>sistólica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Solución</a:t>
            </a:r>
          </a:p>
          <a:p>
            <a:pPr lvl="0" marL="0" indent="0">
              <a:buNone/>
            </a:pPr>
            <a:r>
              <a:rPr/>
              <a:t>Límite inferior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131.4141</a:t>
            </a:r>
          </a:p>
          <a:p>
            <a:pPr lvl="0" marL="0" indent="0">
              <a:buNone/>
            </a:pPr>
            <a:r>
              <a:rPr/>
              <a:t>Límite superior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5.2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136.5859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Intervalos de confianza: ejemplos</dc:title>
  <dc:creator/>
  <cp:keywords/>
  <dcterms:created xsi:type="dcterms:W3CDTF">2021-05-24T21:22:01Z</dcterms:created>
  <dcterms:modified xsi:type="dcterms:W3CDTF">2021-05-24T21:22:01Z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