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Tabaco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pulmonar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Efecto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sexo</a:t>
            </a:r>
          </a:p>
        </p:txBody>
      </p:sp>
      <p:pic>
        <p:nvPicPr>
          <p:cNvPr descr="tabaco_fev_pwp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Efecto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edad</a:t>
            </a:r>
          </a:p>
        </p:txBody>
      </p:sp>
      <p:pic>
        <p:nvPicPr>
          <p:cNvPr descr="tabaco_fev_pwp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Relación</a:t>
            </a:r>
            <a:r>
              <a:rPr/>
              <a:t> </a:t>
            </a:r>
            <a:r>
              <a:rPr/>
              <a:t>edad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función</a:t>
            </a:r>
            <a:r>
              <a:rPr/>
              <a:t> </a:t>
            </a:r>
            <a:r>
              <a:rPr/>
              <a:t>pulmonar</a:t>
            </a:r>
          </a:p>
        </p:txBody>
      </p:sp>
      <p:pic>
        <p:nvPicPr>
          <p:cNvPr descr="tabaco_fev_pwp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Procedimientos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controlar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sesgo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Diseño: restricción</a:t>
            </a:r>
            <a:br/>
          </a:p>
          <a:p>
            <a:pPr lvl="1"/>
            <a:r>
              <a:rPr/>
              <a:t>Análisis:</a:t>
            </a:r>
            <a:br/>
          </a:p>
          <a:p>
            <a:pPr lvl="1"/>
            <a:r>
              <a:rPr/>
              <a:t>Estratificación</a:t>
            </a:r>
            <a:br/>
          </a:p>
          <a:p>
            <a:pPr lvl="1"/>
            <a:r>
              <a:rPr/>
              <a:t>Emparejamiento</a:t>
            </a:r>
            <a:br/>
          </a:p>
          <a:p>
            <a:pPr lvl="1"/>
            <a:r>
              <a:rPr/>
              <a:t>Ajuste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Regresión: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confusión</a:t>
            </a:r>
            <a:r>
              <a:rPr/>
              <a:t> </a:t>
            </a:r>
            <a:r>
              <a:rPr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FEV</m:t>
                      </m:r>
                      <m:r>
                        <m:t>=</m:t>
                      </m:r>
                      <m:r>
                        <m:t>α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p"/>
                        </m:rPr>
                        <m:t>FUMADOR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FEV</m:t>
                      </m:r>
                      <m:r>
                        <m:t>=</m:t>
                      </m:r>
                      <m:r>
                        <m:t>2.57</m:t>
                      </m:r>
                      <m:r>
                        <m:t>+</m:t>
                      </m:r>
                      <m:r>
                        <m:t>0.71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FUMADOR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## Regresión (1)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## 
## Call:
## lm(formula = FEV ~ FUMADOR, data = fev)
## 
## Residuals:
##     Min      1Q  Median      3Q     Max 
## -1.7751 -0.6339 -0.1021  0.4804  3.2269 
## 
## Coefficients:
##             Estimate Std. Error t value Pr(&gt;|t|)    
## (Intercept)  2.56614    0.03466  74.037  &lt; 2e-16 ***
## FUMADOR      0.71072    0.10994   6.464 1.99e-10 ***
## ---
## Signif. codes:  0 '***' 0.001 '**' 0.01 '*' 0.05 '.' 0.1 ' ' 1
## 
## Residual standard error: 0.8412 on 652 degrees of freedom
## Multiple R-squared:  0.06023,    Adjusted R-squared:  0.05879 
## F-statistic: 41.79 on 1 and 652 DF,  p-value: 1.993e-10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Regresión: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confusión</a:t>
            </a:r>
            <a:r>
              <a:rPr/>
              <a:t> </a:t>
            </a:r>
            <a:r>
              <a:rPr/>
              <a:t>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FEV</m:t>
                      </m:r>
                      <m:r>
                        <m:t>=</m:t>
                      </m:r>
                      <m:r>
                        <m:t>α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p"/>
                        </m:rPr>
                        <m:t>FUMADOR</m:t>
                      </m:r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p"/>
                        </m:rPr>
                        <m:t>EDAD</m:t>
                      </m:r>
                      <m:r>
                        <m:t>)</m:t>
                      </m:r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t>(</m:t>
                      </m:r>
                      <m:r>
                        <m:rPr>
                          <m:sty m:val="p"/>
                        </m:rPr>
                        <m:t>SEXO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FEV</m:t>
                      </m:r>
                      <m:r>
                        <m:t>=</m:t>
                      </m:r>
                      <m:r>
                        <m:t>0.24</m:t>
                      </m:r>
                      <m:r>
                        <m:t>−</m:t>
                      </m:r>
                      <m:r>
                        <m:t>0.15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FUMADOR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0.23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EDAD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0.32</m:t>
                      </m:r>
                      <m:r>
                        <m:t>(</m:t>
                      </m:r>
                      <m:r>
                        <m:rPr>
                          <m:sty m:val="p"/>
                        </m:rPr>
                        <m:t>SEXO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Regresión</a:t>
            </a:r>
            <a:r>
              <a:rPr/>
              <a:t> </a:t>
            </a:r>
            <a:r>
              <a:rPr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FEV ~ FUMADOR + EDAD + SEXO, data = fev)
## 
## Residuals:
##      Min       1Q   Median       3Q      Max 
## -1.46707 -0.35426 -0.03811  0.32199  1.94943 
## 
## Coefficients:
##              Estimate Std. Error t value Pr(&gt;|t|)    
## (Intercept)  0.237771   0.080228   2.964  0.00315 ** 
## FUMADOR     -0.153974   0.077977  -1.975  0.04873 *  
## EDAD         0.226794   0.007884  28.765  &lt; 2e-16 ***
## SEXO         0.315273   0.042710   7.382  4.8e-13 ***
## ---
## Signif. codes:  0 '***' 0.001 '**' 0.01 '*' 0.05 '.' 0.1 ' ' 1
## 
## Residual standard error: 0.5432 on 650 degrees of freedom
## Multiple R-squared:  0.6093, Adjusted R-squared:  0.6075 
## F-statistic: 337.9 on 3 and 650 DF,  p-value: &lt; 2.2e-16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Emparejamiento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Call:
## lm(formula = FEV ~ FUMADOR + SEXO + EDAD, data = matched.data, 
##     weights = weights)
## 
## Weighted Residuals:
##     Min      1Q  Median      3Q     Max 
## -2.0914 -0.3433 -0.1020  0.2722  2.8436 
## 
## Coefficients:
##             Estimate Std. Error t value Pr(&gt;|t|)    
## (Intercept)  1.25193    0.17810   7.030 9.53e-12 ***
## FUMADOR     -0.07114    0.07591  -0.937    0.349    
## SEXO         0.78461    0.05836  13.444  &lt; 2e-16 ***
## EDAD         0.13239    0.01343   9.857  &lt; 2e-16 ***
## ---
## Signif. codes:  0 '***' 0.001 '**' 0.01 '*' 0.05 '.' 0.1 ' ' 1
## 
## Residual standard error: 0.5515 on 384 degrees of freedom
## Multiple R-squared:  0.4813, Adjusted R-squared:  0.4773 
## F-statistic: 118.8 on 3 and 384 DF,  p-value: &lt; 2.2e-16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Completaremos el estudio acerca de la función pulmonar en un grupo de adolescentes.</a:t>
            </a:r>
            <a:br/>
            <a:r>
              <a:rPr/>
              <a:t>Las variables que se estudiaron fueron:</a:t>
            </a:r>
            <a:br/>
            <a:r>
              <a:rPr/>
              <a:t>- </a:t>
            </a:r>
            <a:r>
              <a:rPr b="1"/>
              <a:t>Edad</a:t>
            </a:r>
            <a:br/>
            <a:r>
              <a:rPr/>
              <a:t>- </a:t>
            </a:r>
            <a:r>
              <a:rPr b="1"/>
              <a:t>Sexo</a:t>
            </a:r>
            <a:br/>
            <a:r>
              <a:rPr/>
              <a:t>- </a:t>
            </a:r>
            <a:r>
              <a:rPr b="1"/>
              <a:t>Estatura</a:t>
            </a:r>
            <a:br/>
            <a:r>
              <a:rPr/>
              <a:t>- </a:t>
            </a:r>
            <a:r>
              <a:rPr b="1"/>
              <a:t>Tabaquismo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Recordatorio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grafos</a:t>
            </a:r>
          </a:p>
        </p:txBody>
      </p:sp>
      <p:pic>
        <p:nvPicPr>
          <p:cNvPr descr="tabaco_fev_pwp_files/figure-pptx/g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Cadena</a:t>
            </a:r>
          </a:p>
        </p:txBody>
      </p:sp>
      <p:pic>
        <p:nvPicPr>
          <p:cNvPr descr="tabaco_fev_pwp_files/figure-pptx/g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Colisionador</a:t>
            </a:r>
          </a:p>
        </p:txBody>
      </p:sp>
      <p:pic>
        <p:nvPicPr>
          <p:cNvPr descr="tabaco_fev_pwp_files/figure-pptx/g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Bifurcación</a:t>
            </a:r>
          </a:p>
        </p:txBody>
      </p:sp>
      <p:pic>
        <p:nvPicPr>
          <p:cNvPr descr="tabaco_fev_pwp_files/figure-pptx/g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Pregunta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¿Qué efecto tiene el consumo de tabaco sobre la función pulmonar?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Diagrama</a:t>
            </a:r>
            <a:r>
              <a:rPr/>
              <a:t> </a:t>
            </a:r>
            <a:r>
              <a:rPr/>
              <a:t>causal</a:t>
            </a:r>
          </a:p>
        </p:txBody>
      </p:sp>
      <p:pic>
        <p:nvPicPr>
          <p:cNvPr descr="tabaco_fev_pwp_files/figure-pptx/graf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FUMADOR</a:t>
            </a:r>
          </a:p>
          <a:p>
            <a:pPr lvl="0" marL="0" indent="0">
              <a:buNone/>
            </a:pPr>
            <a:r>
              <a:rPr/>
              <a:t>EDAD</a:t>
            </a:r>
          </a:p>
          <a:p>
            <a:pPr lvl="0" marL="0" indent="0">
              <a:buNone/>
            </a:pPr>
            <a:r>
              <a:rPr/>
              <a:t>FEV</a:t>
            </a:r>
          </a:p>
          <a:p>
            <a:pPr lvl="0" marL="0" indent="0">
              <a:buNone/>
            </a:pPr>
            <a:r>
              <a:rPr/>
              <a:t>SEXO</a:t>
            </a:r>
          </a:p>
          <a:p>
            <a:pPr lvl="0" marL="0" indent="0">
              <a:buNone/>
            </a:pPr>
            <a:r>
              <a:rPr/>
              <a:t>ESTATURA</a:t>
            </a:r>
          </a:p>
          <a:p>
            <a:pPr lvl="0" marL="0" indent="0">
              <a:buNone/>
            </a:pPr>
            <a:r>
              <a:rPr/>
              <a:t>0</a:t>
            </a:r>
          </a:p>
          <a:p>
            <a:pPr lvl="0" marL="0" indent="0">
              <a:buNone/>
            </a:pPr>
            <a:r>
              <a:rPr/>
              <a:t>9.5</a:t>
            </a:r>
          </a:p>
          <a:p>
            <a:pPr lvl="0" marL="0" indent="0">
              <a:buNone/>
            </a:pPr>
            <a:r>
              <a:rPr/>
              <a:t>2.6</a:t>
            </a:r>
          </a:p>
          <a:p>
            <a:pPr lvl="0" marL="0" indent="0">
              <a:buNone/>
            </a:pPr>
            <a:r>
              <a:rPr/>
              <a:t>0.5</a:t>
            </a:r>
          </a:p>
          <a:p>
            <a:pPr lvl="0" marL="0" indent="0">
              <a:buNone/>
            </a:pPr>
            <a:r>
              <a:rPr/>
              <a:t>154.0</a:t>
            </a:r>
          </a:p>
          <a:p>
            <a:pPr lvl="0" marL="0" indent="0">
              <a:buNone/>
            </a:pPr>
            <a:r>
              <a:rPr/>
              <a:t>1</a:t>
            </a:r>
          </a:p>
          <a:p>
            <a:pPr lvl="0" marL="0" indent="0">
              <a:buNone/>
            </a:pPr>
            <a:r>
              <a:rPr/>
              <a:t>13.5</a:t>
            </a:r>
          </a:p>
          <a:p>
            <a:pPr lvl="0" marL="0" indent="0">
              <a:buNone/>
            </a:pPr>
            <a:r>
              <a:rPr/>
              <a:t>3.3</a:t>
            </a:r>
          </a:p>
          <a:p>
            <a:pPr lvl="0" marL="0" indent="0">
              <a:buNone/>
            </a:pPr>
            <a:r>
              <a:rPr/>
              <a:t>0.4</a:t>
            </a:r>
          </a:p>
          <a:p>
            <a:pPr lvl="0" marL="0" indent="0">
              <a:buNone/>
            </a:pPr>
            <a:r>
              <a:rPr/>
              <a:t>167.5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Tabaco y función pulmonar</dc:title>
  <dc:creator/>
  <cp:keywords/>
  <dcterms:created xsi:type="dcterms:W3CDTF">2021-01-07T11:25:47Z</dcterms:created>
  <dcterms:modified xsi:type="dcterms:W3CDTF">2021-01-07T11:25:47Z</dcterms:modified>
</cp:coreProperties>
</file>