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bondad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ajuste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Juan</a:t>
            </a:r>
            <a:r>
              <a:rPr/>
              <a:t> </a:t>
            </a:r>
            <a:r>
              <a:rPr/>
              <a:t>Ramon</a:t>
            </a:r>
            <a:r>
              <a:rPr/>
              <a:t> </a:t>
            </a:r>
            <a:r>
              <a:rPr/>
              <a:t>Lacalle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27/1/2021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distribución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“</a:t>
            </a:r>
            <a:r>
              <a:rPr/>
              <a:t>sabor</a:t>
            </a:r>
            <a:r>
              <a:rPr/>
              <a:t> </a:t>
            </a:r>
            <a:r>
              <a:rPr/>
              <a:t>amargo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false  true 
##    57   140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Bondad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ajuste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Categoría de test para examinar si la distribución de una variable se ajusta a una distribución teórica.</a:t>
            </a:r>
            <a:br/>
            <a:r>
              <a:rPr/>
              <a:t>Ejemplos:</a:t>
            </a:r>
            <a:br/>
            <a:r>
              <a:rPr/>
              <a:t>- Distribución normal, - Distribución de Poisson,</a:t>
            </a:r>
            <a:br/>
            <a:r>
              <a:rPr/>
              <a:t>- O cualquier otra 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hipótesis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:</m:t>
                      </m:r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estadístico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χ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  <m:r>
                            <m:t>p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=</m:t>
                      </m:r>
                      <m:r>
                        <m:t>∑</m:t>
                      </m:r>
                      <m:f>
                        <m:fPr>
                          <m:type m:val="bar"/>
                        </m:fPr>
                        <m:num>
                          <m:r>
                            <m:t>(</m:t>
                          </m:r>
                          <m:r>
                            <m:t>O</m:t>
                          </m:r>
                          <m:r>
                            <m:t>b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a</m:t>
                          </m:r>
                          <m:r>
                            <m:t>d</m:t>
                          </m:r>
                          <m:sSub>
                            <m:e>
                              <m:r>
                                <m:t>o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−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p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a</m:t>
                          </m:r>
                          <m:r>
                            <m:t>d</m:t>
                          </m:r>
                          <m:sSub>
                            <m:e>
                              <m:r>
                                <m:t>o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E</m:t>
                          </m:r>
                          <m:r>
                            <m:t>s</m:t>
                          </m:r>
                          <m:r>
                            <m:t>p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a</m:t>
                          </m:r>
                          <m:r>
                            <m:t>d</m:t>
                          </m:r>
                          <m:sSub>
                            <m:e>
                              <m:r>
                                <m:t>o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 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χ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  <m:r>
                            <m:t>p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∼</m:t>
                      </m:r>
                      <m:sSubSup>
                        <m:e>
                          <m:r>
                            <m:t>χ</m:t>
                          </m:r>
                        </m:e>
                        <m:sub>
                          <m:r>
                            <m:t>(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2</m:t>
                          </m:r>
                          <m:r>
                            <m:t>)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ley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Hardy-Weinberg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Organismos </a:t>
            </a:r>
            <a:r>
              <a:rPr b="1"/>
              <a:t>diploides</a:t>
            </a:r>
            <a:br/>
          </a:p>
          <a:p>
            <a:pPr lvl="1"/>
            <a:r>
              <a:rPr/>
              <a:t>Reproducción </a:t>
            </a:r>
            <a:r>
              <a:rPr b="1"/>
              <a:t>sexual</a:t>
            </a:r>
            <a:br/>
          </a:p>
          <a:p>
            <a:pPr lvl="1"/>
            <a:r>
              <a:rPr/>
              <a:t>Población </a:t>
            </a:r>
            <a:r>
              <a:rPr b="1"/>
              <a:t>panmíctica</a:t>
            </a:r>
            <a:br/>
          </a:p>
          <a:p>
            <a:pPr lvl="1"/>
            <a:r>
              <a:rPr/>
              <a:t>Generaciones </a:t>
            </a:r>
            <a:r>
              <a:rPr b="1"/>
              <a:t>discretas</a:t>
            </a:r>
            <a:br/>
          </a:p>
          <a:p>
            <a:pPr lvl="1"/>
            <a:r>
              <a:rPr/>
              <a:t>Población de tamaño </a:t>
            </a:r>
            <a:r>
              <a:rPr b="1"/>
              <a:t>infinito</a:t>
            </a:r>
            <a:br/>
          </a:p>
          <a:p>
            <a:pPr lvl="1"/>
            <a:r>
              <a:rPr/>
              <a:t>Ausencia de </a:t>
            </a:r>
            <a:r>
              <a:rPr i="1"/>
              <a:t>selección</a:t>
            </a:r>
            <a:r>
              <a:rPr/>
              <a:t>, </a:t>
            </a:r>
            <a:r>
              <a:rPr i="1"/>
              <a:t>mutación</a:t>
            </a:r>
            <a:r>
              <a:rPr/>
              <a:t> o </a:t>
            </a:r>
            <a:r>
              <a:rPr i="1"/>
              <a:t>migración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hipótesis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 las proporciones siguen la ley de Hardy-Weinberg</a:t>
                </a:r>
                <a:br/>
                <a:r>
                  <a:rPr/>
                  <a:t> </a:t>
                </a:r>
                <a:br/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: las proporciones NO siguen la ley de Hardy-Weinberg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sintaxis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HWChisq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DD=</a:t>
            </a:r>
            <a:r>
              <a:rPr sz="1800">
                <a:latin typeface="Courier"/>
              </a:rPr>
              <a:t>n, </a:t>
            </a:r>
            <a:r>
              <a:rPr sz="1800">
                <a:solidFill>
                  <a:srgbClr val="902000"/>
                </a:solidFill>
                <a:latin typeface="Courier"/>
              </a:rPr>
              <a:t>Dr=</a:t>
            </a:r>
            <a:r>
              <a:rPr sz="1800">
                <a:latin typeface="Courier"/>
              </a:rPr>
              <a:t>n, </a:t>
            </a:r>
            <a:r>
              <a:rPr sz="1800">
                <a:solidFill>
                  <a:srgbClr val="902000"/>
                </a:solidFill>
                <a:latin typeface="Courier"/>
              </a:rPr>
              <a:t>rr=</a:t>
            </a:r>
            <a:r>
              <a:rPr sz="1800">
                <a:latin typeface="Courier"/>
              </a:rPr>
              <a:t>n), </a:t>
            </a:r>
            <a:r>
              <a:rPr sz="1800">
                <a:solidFill>
                  <a:srgbClr val="902000"/>
                </a:solidFill>
                <a:latin typeface="Courier"/>
              </a:rPr>
              <a:t>x.linked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Chi-square test with continuity correction for Hardy-Weinberg equilibrium (autosomal)
## Chi2 =  0.04196543 DF =  1 p-value =  0.8376857 D =  1.05 f =  -0.02335929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bondad de ajuste</dc:title>
  <dc:creator>Juan Ramon Lacalle</dc:creator>
  <cp:keywords/>
  <dcterms:created xsi:type="dcterms:W3CDTF">2021-01-27T12:47:05Z</dcterms:created>
  <dcterms:modified xsi:type="dcterms:W3CDTF">2021-01-27T12:47:05Z</dcterms:modified>
</cp:coreProperties>
</file>