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77" r:id="rId4"/>
    <p:sldId id="278" r:id="rId5"/>
    <p:sldId id="274" r:id="rId6"/>
    <p:sldId id="275" r:id="rId7"/>
    <p:sldId id="280" r:id="rId8"/>
    <p:sldId id="279" r:id="rId9"/>
    <p:sldId id="276" r:id="rId10"/>
    <p:sldId id="281" r:id="rId11"/>
    <p:sldId id="282" r:id="rId12"/>
    <p:sldId id="283" r:id="rId13"/>
    <p:sldId id="264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80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6668-45D1-5E41-8273-CDEC6334ADC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FEA68-E2CA-CA43-992F-C8CA67AB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271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D4C54-8F36-BC40-8C6C-F009A8112FDE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45AB-586B-0B49-96AB-2D9B46BE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36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0C4A-8E39-954C-B605-801DF2A64BC4}" type="datetime1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2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4198-E8CC-524A-9169-CAF49CF540C4}" type="datetime1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4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29FF-330B-9A49-A7FC-063E3B29D626}" type="datetime1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2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B8F5-29C1-D64D-823B-31ACA0260D3F}" type="datetime1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92-875C-F54C-8722-341B7F0FCE5B}" type="datetime1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4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D1B-C60D-3E4A-BBAC-36EE05DE3469}" type="datetime1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C2B-8382-2D4A-B314-9DE67DF443DF}" type="datetime1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1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4774-EEBA-FE4F-B5DE-61347F3893C4}" type="datetime1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A3A8-A511-6C4A-ABCC-92D13E960B15}" type="datetime1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7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95C5-C9BF-BF47-8004-F73F317D216B}" type="datetime1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5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5ADF-9FEE-634E-B87A-32FAC93DEF94}" type="datetime1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B1FF0-BCE6-4F4F-83D8-916C9B526F03}" type="datetime1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05FC-7BCD-C844-82B3-BF842EF2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3568" y="1082629"/>
            <a:ext cx="7776864" cy="1482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Calibri"/>
                <a:cs typeface="Calibri"/>
              </a:rPr>
              <a:t>Syringe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/>
                <a:cs typeface="Calibri"/>
              </a:rPr>
              <a:t>Pump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/>
                <a:cs typeface="Calibri"/>
              </a:rPr>
              <a:t>Injecting/Refilling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/>
                <a:cs typeface="Calibri"/>
              </a:rPr>
              <a:t>Fluid</a:t>
            </a:r>
            <a:endParaRPr lang="en-US" sz="24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/>
                <a:cs typeface="Calibri"/>
              </a:rPr>
              <a:t>GEOSC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/>
                <a:cs typeface="Calibri"/>
              </a:rPr>
              <a:t>597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endParaRPr lang="en-US" sz="24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400" b="1" baseline="-25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83568" y="2492896"/>
            <a:ext cx="7776864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by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alibri"/>
                <a:cs typeface="Calibri"/>
              </a:rPr>
              <a:t>Yi Fang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0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i="1" dirty="0" smtClean="0">
                <a:solidFill>
                  <a:schemeClr val="bg1"/>
                </a:solidFill>
                <a:latin typeface="Calibri"/>
                <a:cs typeface="Calibri"/>
              </a:rPr>
              <a:t>Department of Energy and Mineral Engineering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i="1" dirty="0" smtClean="0">
                <a:solidFill>
                  <a:schemeClr val="bg1"/>
                </a:solidFill>
                <a:latin typeface="Calibri"/>
                <a:cs typeface="Calibri"/>
              </a:rPr>
              <a:t> Pennsylvania</a:t>
            </a:r>
            <a:r>
              <a:rPr lang="zh-CN" altLang="en-US" sz="1800" i="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 smtClean="0">
                <a:solidFill>
                  <a:schemeClr val="bg1"/>
                </a:solidFill>
                <a:latin typeface="Calibri"/>
                <a:cs typeface="Calibri"/>
              </a:rPr>
              <a:t>State</a:t>
            </a:r>
            <a:r>
              <a:rPr lang="zh-CN" altLang="en-US" sz="1800" i="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 smtClean="0">
                <a:solidFill>
                  <a:schemeClr val="bg1"/>
                </a:solidFill>
                <a:latin typeface="Calibri"/>
                <a:cs typeface="Calibri"/>
              </a:rPr>
              <a:t>University</a:t>
            </a:r>
            <a:endParaRPr lang="en-US" sz="20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Calibri"/>
                <a:cs typeface="Calibri"/>
              </a:rPr>
              <a:t>12/06/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201</a:t>
            </a:r>
            <a:r>
              <a:rPr lang="en-US" altLang="zh-CN" sz="1800" dirty="0" smtClean="0">
                <a:solidFill>
                  <a:schemeClr val="bg1"/>
                </a:solidFill>
                <a:latin typeface="Calibri"/>
                <a:cs typeface="Calibri"/>
              </a:rPr>
              <a:t>6</a:t>
            </a:r>
            <a:endParaRPr lang="en-US" sz="1800" baseline="300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000" baseline="300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000" baseline="30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1600" dirty="0" smtClean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9" name="Picture 8" descr="PS_HOR_REV_RGB_2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302000" cy="10414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82345" y="6078771"/>
            <a:ext cx="7632848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>
                <a:solidFill>
                  <a:srgbClr val="000000"/>
                </a:solidFill>
              </a:r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sz="2400" b="1" dirty="0" smtClean="0">
                <a:cs typeface="Calibri"/>
              </a:rPr>
              <a:t>Input Manual</a:t>
            </a:r>
            <a:endParaRPr lang="en-US" sz="2400" b="1" dirty="0">
              <a:cs typeface="Calibri"/>
            </a:endParaRPr>
          </a:p>
        </p:txBody>
      </p:sp>
      <p:pic>
        <p:nvPicPr>
          <p:cNvPr id="2" name="Picture 1" descr="Screenshot 2016-12-05 19.04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2" y="737306"/>
            <a:ext cx="8541512" cy="561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3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>
                <a:solidFill>
                  <a:srgbClr val="000000"/>
                </a:solidFill>
              </a:r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sz="2400" b="1" dirty="0" smtClean="0">
                <a:cs typeface="Calibri"/>
              </a:rPr>
              <a:t>Challenging Issues Encountered</a:t>
            </a:r>
            <a:endParaRPr lang="en-US" sz="2400" b="1" dirty="0">
              <a:cs typeface="Calibri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39594" y="1041399"/>
            <a:ext cx="8784976" cy="415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Budget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realistic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altLang="zh-CN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514350" indent="-51435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14350" indent="-51435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Design 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the size of structure 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</a:p>
          <a:p>
            <a:pPr marL="514350" indent="-51435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14350" indent="-51435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Calibrating the flow rate</a:t>
            </a:r>
            <a:endParaRPr lang="en-US" altLang="zh-CN" sz="28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33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>
                <a:solidFill>
                  <a:srgbClr val="000000"/>
                </a:solidFill>
              </a:r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sz="2400" b="1" dirty="0" smtClean="0">
                <a:cs typeface="Calibri"/>
              </a:rPr>
              <a:t>Results</a:t>
            </a:r>
            <a:endParaRPr lang="en-US" sz="2400" b="1" dirty="0">
              <a:cs typeface="Calibri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73372" y="3117143"/>
            <a:ext cx="7522739" cy="110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Please watch the demonstration!</a:t>
            </a:r>
          </a:p>
        </p:txBody>
      </p:sp>
    </p:spTree>
    <p:extLst>
      <p:ext uri="{BB962C8B-B14F-4D97-AF65-F5344CB8AC3E}">
        <p14:creationId xmlns:p14="http://schemas.microsoft.com/office/powerpoint/2010/main" val="93928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>
                <a:solidFill>
                  <a:srgbClr val="000000"/>
                </a:solidFill>
              </a:r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 descr="C:\Users\Yi Fang\Dropbox\Yi Fang's Ph.D. Research_SEP_2013\Research Files\Candidacy\Presentation pics\Newberry-Volcanic-National-Monument.jpg"/>
          <p:cNvPicPr>
            <a:picLocks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9592" y="1598935"/>
            <a:ext cx="7344816" cy="2694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i="1" dirty="0" smtClean="0">
                <a:solidFill>
                  <a:schemeClr val="bg1"/>
                </a:solidFill>
                <a:latin typeface="Apple Chancery"/>
                <a:cs typeface="Apple Chancery"/>
              </a:rPr>
              <a:t>Thank you for your attention!</a:t>
            </a:r>
          </a:p>
          <a:p>
            <a:endParaRPr lang="en-US" sz="3600" dirty="0">
              <a:solidFill>
                <a:schemeClr val="bg1"/>
              </a:solidFill>
              <a:latin typeface="Apple Chancery"/>
              <a:cs typeface="Apple Chancery"/>
            </a:endParaRPr>
          </a:p>
          <a:p>
            <a:endParaRPr lang="en-US" sz="3600" i="1" dirty="0" smtClean="0">
              <a:solidFill>
                <a:schemeClr val="bg1"/>
              </a:solidFill>
              <a:latin typeface="Apple Chancery"/>
              <a:cs typeface="Apple Chancery"/>
            </a:endParaRPr>
          </a:p>
          <a:p>
            <a:r>
              <a:rPr lang="en-US" sz="3600" i="1" dirty="0" smtClean="0">
                <a:solidFill>
                  <a:schemeClr val="bg1"/>
                </a:solidFill>
                <a:latin typeface="Apple Chancery"/>
                <a:cs typeface="Apple Chancery"/>
              </a:rPr>
              <a:t>Any Questions</a:t>
            </a:r>
            <a:r>
              <a:rPr lang="en-US" sz="3600" dirty="0" smtClean="0">
                <a:solidFill>
                  <a:schemeClr val="bg1"/>
                </a:solidFill>
                <a:latin typeface="Apple Chancery"/>
                <a:cs typeface="Apple Chancery"/>
              </a:rPr>
              <a:t>? </a:t>
            </a:r>
            <a:endParaRPr lang="en-US" sz="3600" dirty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00155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>
                <a:solidFill>
                  <a:srgbClr val="000000"/>
                </a:solidFill>
              </a:r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sz="2400" b="1" dirty="0" smtClean="0">
                <a:cs typeface="Calibri"/>
              </a:rPr>
              <a:t>Acknowledgement</a:t>
            </a:r>
            <a:endParaRPr lang="en-US" sz="2400" b="1" dirty="0">
              <a:cs typeface="Calibri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39593" y="886177"/>
            <a:ext cx="8891517" cy="415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Special thanks to John Leeman for ordering the project hardware for me and for his great lectures and guide in the class. </a:t>
            </a: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endParaRPr lang="en-US" altLang="zh-CN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Thanks to Dr. Chris Marone for his kind help throughout the class.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altLang="zh-CN" sz="2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3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>
                <a:solidFill>
                  <a:srgbClr val="000000"/>
                </a:solidFill>
              </a:r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sz="2400" b="1" dirty="0" smtClean="0">
                <a:cs typeface="Calibri"/>
              </a:rPr>
              <a:t>Project</a:t>
            </a:r>
            <a:r>
              <a:rPr lang="zh-CN" altLang="en-US" sz="2400" b="1" dirty="0" smtClean="0">
                <a:cs typeface="Calibri"/>
              </a:rPr>
              <a:t> </a:t>
            </a:r>
            <a:r>
              <a:rPr lang="en-US" altLang="zh-CN" sz="2400" b="1" dirty="0" smtClean="0">
                <a:cs typeface="Calibri"/>
              </a:rPr>
              <a:t>Goal</a:t>
            </a:r>
            <a:endParaRPr lang="en-US" sz="2400" b="1" dirty="0">
              <a:cs typeface="Calibri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79512" y="2652688"/>
            <a:ext cx="8784976" cy="13407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Build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Syringe Pump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that Can Perform </a:t>
            </a:r>
            <a:r>
              <a:rPr lang="en-US" altLang="zh-CN" sz="2800" dirty="0">
                <a:solidFill>
                  <a:srgbClr val="000000"/>
                </a:solidFill>
              </a:rPr>
              <a:t>L</a:t>
            </a:r>
            <a:r>
              <a:rPr lang="en-US" altLang="zh-CN" sz="2800" dirty="0" smtClean="0">
                <a:solidFill>
                  <a:srgbClr val="000000"/>
                </a:solidFill>
              </a:rPr>
              <a:t>ong-Term Injection</a:t>
            </a:r>
            <a:endParaRPr lang="en-US" sz="2800" dirty="0" smtClean="0">
              <a:solidFill>
                <a:srgbClr val="000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8779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>
                <a:solidFill>
                  <a:srgbClr val="000000"/>
                </a:solidFill>
              </a:r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sz="2400" b="1" dirty="0" smtClean="0">
                <a:cs typeface="Calibri"/>
              </a:rPr>
              <a:t>What’s the realistic problem?</a:t>
            </a:r>
            <a:endParaRPr lang="en-US" sz="2400" b="1" dirty="0">
              <a:cs typeface="Calibri"/>
            </a:endParaRPr>
          </a:p>
        </p:txBody>
      </p:sp>
      <p:pic>
        <p:nvPicPr>
          <p:cNvPr id="7" name="Picture 6" descr="Macintosh HD:Users:yifang:Google Drive:PhD Courses:Geosc597:Project:Fig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4" y="1464450"/>
            <a:ext cx="8946503" cy="35591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139594" y="649110"/>
            <a:ext cx="8784976" cy="55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Static Hydro-Mechanical Experiment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39594" y="5274732"/>
            <a:ext cx="8784976" cy="108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Long-term injection</a:t>
            </a: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L</a:t>
            </a:r>
            <a:r>
              <a:rPr lang="en-US" sz="2800" dirty="0" smtClean="0">
                <a:solidFill>
                  <a:srgbClr val="000000"/>
                </a:solidFill>
              </a:rPr>
              <a:t>arge volume of fluid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2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>
                <a:solidFill>
                  <a:srgbClr val="000000"/>
                </a:solidFill>
              </a:r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sz="2400" b="1" dirty="0" smtClean="0">
                <a:cs typeface="Calibri"/>
              </a:rPr>
              <a:t>Prototype and Simplification</a:t>
            </a:r>
            <a:endParaRPr lang="en-US" sz="2400" b="1" dirty="0">
              <a:cs typeface="Calibri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39594" y="5617985"/>
            <a:ext cx="8784976" cy="108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Left: P</a:t>
            </a:r>
            <a:r>
              <a:rPr lang="en-US" altLang="zh-CN" sz="2800" dirty="0" smtClean="0">
                <a:solidFill>
                  <a:srgbClr val="000000"/>
                </a:solidFill>
              </a:rPr>
              <a:t>rototype</a:t>
            </a:r>
            <a:r>
              <a:rPr lang="zh-CN" altLang="en-US" sz="2800" dirty="0" smtClean="0">
                <a:solidFill>
                  <a:srgbClr val="000000"/>
                </a:solidFill>
              </a:rPr>
              <a:t>/</a:t>
            </a:r>
            <a:r>
              <a:rPr lang="en-US" altLang="zh-CN" sz="2800" dirty="0" smtClean="0">
                <a:solidFill>
                  <a:srgbClr val="000000"/>
                </a:solidFill>
              </a:rPr>
              <a:t>Analogue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Solution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Realistic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Problem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 algn="l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L</a:t>
            </a:r>
            <a:r>
              <a:rPr lang="en-US" sz="2800" dirty="0" smtClean="0">
                <a:solidFill>
                  <a:srgbClr val="000000"/>
                </a:solidFill>
              </a:rPr>
              <a:t>arge volume of fluid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10" name="Picture 9" descr="Macintosh HD:Users:yifang:Google Drive:PhD Courses:Geosc597:Project:fig2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6" y="622476"/>
            <a:ext cx="8784976" cy="49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727222" y="622476"/>
            <a:ext cx="4303890" cy="4981547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>
                <a:solidFill>
                  <a:srgbClr val="000000"/>
                </a:solidFill>
              </a:r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sz="2400" b="1" dirty="0" smtClean="0">
                <a:cs typeface="Calibri"/>
              </a:rPr>
              <a:t>Three</a:t>
            </a:r>
            <a:r>
              <a:rPr lang="en-US" altLang="zh-CN" sz="2400" b="1" dirty="0" smtClean="0">
                <a:cs typeface="Calibri"/>
              </a:rPr>
              <a:t>-Step</a:t>
            </a:r>
            <a:r>
              <a:rPr lang="zh-CN" altLang="en-US" sz="2400" b="1" dirty="0" smtClean="0">
                <a:cs typeface="Calibri"/>
              </a:rPr>
              <a:t> </a:t>
            </a:r>
            <a:r>
              <a:rPr lang="en-US" sz="2400" b="1" dirty="0" smtClean="0">
                <a:cs typeface="Calibri"/>
              </a:rPr>
              <a:t>Method</a:t>
            </a:r>
            <a:endParaRPr lang="en-US" sz="2400" b="1" dirty="0">
              <a:cs typeface="Calibri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39594" y="1817511"/>
            <a:ext cx="8784976" cy="3587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Collect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necessary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pumping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hardware</a:t>
            </a:r>
          </a:p>
          <a:p>
            <a:pPr marL="514350" indent="-51435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14350" indent="-51435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Assemble the hardware system</a:t>
            </a:r>
          </a:p>
          <a:p>
            <a:pPr marL="514350" indent="-51435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514350" indent="-51435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Calibri"/>
                <a:cs typeface="Calibri"/>
              </a:rPr>
              <a:t>Code the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11052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>
                <a:solidFill>
                  <a:srgbClr val="000000"/>
                </a:solidFill>
              </a:r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sz="2400" b="1" dirty="0" smtClean="0">
                <a:cs typeface="Calibri"/>
              </a:rPr>
              <a:t>Syringe Pump Hardware Components</a:t>
            </a:r>
            <a:endParaRPr lang="en-US" sz="2400" b="1" dirty="0">
              <a:cs typeface="Calibri"/>
            </a:endParaRPr>
          </a:p>
        </p:txBody>
      </p:sp>
      <p:pic>
        <p:nvPicPr>
          <p:cNvPr id="7" name="Picture 6" descr="compon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9" y="870306"/>
            <a:ext cx="8290656" cy="51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5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>
                <a:solidFill>
                  <a:srgbClr val="000000"/>
                </a:solidFill>
              </a:r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sz="2400" b="1" dirty="0" smtClean="0">
                <a:cs typeface="Calibri"/>
              </a:rPr>
              <a:t>Syringe Pump Structure/Frame Elements</a:t>
            </a:r>
            <a:endParaRPr lang="en-US" sz="2400" b="1" dirty="0">
              <a:cs typeface="Calibri"/>
            </a:endParaRPr>
          </a:p>
        </p:txBody>
      </p:sp>
      <p:pic>
        <p:nvPicPr>
          <p:cNvPr id="2" name="Picture 1" descr="3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882890"/>
            <a:ext cx="8686800" cy="56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>
                <a:solidFill>
                  <a:srgbClr val="000000"/>
                </a:solidFill>
              </a:r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sz="2400" b="1" dirty="0" smtClean="0">
                <a:cs typeface="Calibri"/>
              </a:rPr>
              <a:t>What does it look like after assembled?</a:t>
            </a:r>
            <a:endParaRPr lang="en-US" sz="2400" b="1" dirty="0">
              <a:cs typeface="Calibri"/>
            </a:endParaRPr>
          </a:p>
        </p:txBody>
      </p:sp>
      <p:pic>
        <p:nvPicPr>
          <p:cNvPr id="6" name="Picture 5" descr="Macintosh HD:Users:yifang:Google Drive:PhD Courses:Geosc597:Project:structure_eleme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6" y="650026"/>
            <a:ext cx="8836260" cy="5706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08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5FC-7BCD-C844-82B3-BF842EF21731}" type="slidenum">
              <a:rPr lang="en-US" smtClean="0">
                <a:solidFill>
                  <a:srgbClr val="000000"/>
                </a:solidFill>
              </a:r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sz="2400" b="1" dirty="0" smtClean="0">
                <a:cs typeface="Calibri"/>
              </a:rPr>
              <a:t>Control System</a:t>
            </a:r>
            <a:endParaRPr lang="en-US" sz="2400" b="1" dirty="0">
              <a:cs typeface="Calibri"/>
            </a:endParaRPr>
          </a:p>
        </p:txBody>
      </p:sp>
      <p:pic>
        <p:nvPicPr>
          <p:cNvPr id="6" name="Picture 5" descr="Macintosh HD:Users:yifang:Google Drive:PhD Courses:Geosc597:Project:fig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1" y="1051136"/>
            <a:ext cx="8881277" cy="4198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26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75000"/>
            <a:alpha val="1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196</Words>
  <Application>Microsoft Macintosh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 Fang</dc:creator>
  <cp:lastModifiedBy>Y Fang</cp:lastModifiedBy>
  <cp:revision>62</cp:revision>
  <dcterms:created xsi:type="dcterms:W3CDTF">2016-03-19T03:53:46Z</dcterms:created>
  <dcterms:modified xsi:type="dcterms:W3CDTF">2016-12-06T20:02:29Z</dcterms:modified>
</cp:coreProperties>
</file>