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81EB-8922-3104-7044-CB2AE59BE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A2ABD-4864-ECAF-CAF4-95D8A82CC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BE1CE-DD20-82A8-8562-3F316E75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399-9067-45C3-A5F2-5A03060E876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58287-A68C-DC49-167F-3D81B247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F77B0-06FF-1C57-75C4-7CCD4D17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9FB1-F067-41BA-961F-5B23DAE7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4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E3FF-38F4-6A06-B0B5-74EC0635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1F61D-27C1-2790-7185-FF9C9D2EF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CB3F6-3120-19B9-58F6-CA3696ED2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399-9067-45C3-A5F2-5A03060E876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A40B5-4578-427E-C920-7F8AE53A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D3525-990A-B8CA-B7EB-4EADB851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9FB1-F067-41BA-961F-5B23DAE7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4C1C6-E917-EFD6-51AB-4668A356C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483EE-3DCA-1647-CD51-EC243A1DA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D1AE-1555-7597-496C-51D48AD8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399-9067-45C3-A5F2-5A03060E876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CA1F8-93AA-6312-3CE9-9EF13407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1E206-713F-3E75-671C-49EF19BC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9FB1-F067-41BA-961F-5B23DAE7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EA6C-B9BB-6180-1FE6-DE854776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BCF5-FD19-231C-458B-A0AC40995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F12CB-02B3-1264-2D78-2EB7B937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399-9067-45C3-A5F2-5A03060E876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A8E2A-4982-F5E8-05E7-C510CFC0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F1B8D-3390-0FD0-8440-174EC8FB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9FB1-F067-41BA-961F-5B23DAE7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3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1CD1-A32D-8180-02F8-367253C8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03229-AFE8-B286-0E91-BA874679B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06C4B-D660-BAF0-14D7-0EBF0DDE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399-9067-45C3-A5F2-5A03060E876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92A7C-8FEE-8C85-9504-DC68E2F9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F1CD0-82C5-56FD-0AAF-E7557411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9FB1-F067-41BA-961F-5B23DAE7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9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BD33-B12E-3B4B-217F-B8C568F1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19B5F-9CAE-39AB-56A5-62D6AD236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C7853-EBEB-5300-CE66-4245EB14E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8F19E-8C1E-7389-F0BC-655819FC7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399-9067-45C3-A5F2-5A03060E876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90031-9C78-3419-E42A-1DFF535D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8D6AD-8D9E-5080-3171-85391567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9FB1-F067-41BA-961F-5B23DAE7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8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5DAA-89C4-F160-CE04-A86D5803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6636D-4D6D-A690-F51F-34EB3A7DE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CF3D8-ECD4-9240-A862-30C6261C4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DAD01-0FCE-7CAF-DC70-111DD1825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F2BE8-7135-88CA-55D3-73E111FF9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9071C-C543-7A59-1E5A-1826D00C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399-9067-45C3-A5F2-5A03060E876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A86C6-61AD-C6A0-3B60-2257B313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D6887-B2DD-7616-C922-7F4422DB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9FB1-F067-41BA-961F-5B23DAE7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2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73CE-613C-F500-D498-458FB9FD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D206C-65FF-D208-B257-547A24828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399-9067-45C3-A5F2-5A03060E876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40029-5CB2-3F09-E5FF-8DD80734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C3898-8111-92E9-940F-7A056FAA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9FB1-F067-41BA-961F-5B23DAE7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2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99E58-E447-1EB4-46E0-597886AD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399-9067-45C3-A5F2-5A03060E876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CBB1E-7A45-CE14-D412-A1A2E3D5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54BAF-AAA2-CB05-369B-CD903893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9FB1-F067-41BA-961F-5B23DAE7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5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7C12-9CFB-446B-6698-C65F9948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4EE3F-FA9A-D17A-B098-419DE6E17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6C68D-2FEB-0651-0756-BC2ABD42F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C339E-1338-EBA9-A4D8-E0A60E1F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399-9067-45C3-A5F2-5A03060E876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05542-7E34-7655-BD70-264C4D8B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45034-061A-7242-EF67-EE7A80E9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9FB1-F067-41BA-961F-5B23DAE7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8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B0F5-92F8-E9F9-5E20-4E8E199A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6DD3D-A367-17C6-228E-FDF92D07B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9AC76-4B4C-B91B-3245-1C3C86932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5EA3B-22BE-7F9A-7C74-22A9CAA5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399-9067-45C3-A5F2-5A03060E876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86103-2BF7-BEDF-EB68-1EC966BC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248FC-975D-70F4-3745-C49E9470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9FB1-F067-41BA-961F-5B23DAE7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B978E-2C4E-878C-3DA1-9CBA7BFA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07DD7-DEDD-58C8-CC4A-6A2FD49F1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C80F0-276B-011C-A2EB-2238C2EC6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D8399-9067-45C3-A5F2-5A03060E876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B42A-6DE2-6645-B961-ADC63616F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2338-034B-4549-F768-5BD602286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49FB1-F067-41BA-961F-5B23DAE7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3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6065-4BF1-EA3C-F79F-60BB1F0EF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VABHS Assessment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A1643-2690-1FC3-00F7-79FEDA2CA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Jeffrey Letourneau</a:t>
            </a:r>
          </a:p>
          <a:p>
            <a:r>
              <a:rPr lang="en-US" dirty="0"/>
              <a:t>11/1/2022</a:t>
            </a:r>
          </a:p>
        </p:txBody>
      </p:sp>
    </p:spTree>
    <p:extLst>
      <p:ext uri="{BB962C8B-B14F-4D97-AF65-F5344CB8AC3E}">
        <p14:creationId xmlns:p14="http://schemas.microsoft.com/office/powerpoint/2010/main" val="277277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5433-3D83-4DC3-2B54-585EA005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features are more easily interpretable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E7DB6-2FDD-D349-6555-A7F843FF2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3295" cy="4351338"/>
          </a:xfrm>
        </p:spPr>
        <p:txBody>
          <a:bodyPr/>
          <a:lstStyle/>
          <a:p>
            <a:r>
              <a:rPr lang="en-US" dirty="0"/>
              <a:t>For example: Patients with large-cell carcinoma were less likely to survive at the one-year mark</a:t>
            </a:r>
          </a:p>
          <a:p>
            <a:pPr lvl="1"/>
            <a:r>
              <a:rPr lang="en-US" dirty="0"/>
              <a:t>Squamous cell patients more inclined to survival; adenocarcinoma is intermediate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05B7C-47A6-00D9-E976-C647B170A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9203" y="2340058"/>
            <a:ext cx="6644940" cy="332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7E77-85AC-DDB6-A974-CAC2A43C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E7A35-CE95-4B45-4EA5-528D1333E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100 iterations of model to more rigorously assess performance</a:t>
            </a:r>
          </a:p>
          <a:p>
            <a:r>
              <a:rPr lang="en-US" dirty="0"/>
              <a:t>Verify model performance with 80/20 split, withholding 20% of the data to use as a test set, and iterate over different splits</a:t>
            </a:r>
          </a:p>
          <a:p>
            <a:r>
              <a:rPr lang="en-US" dirty="0"/>
              <a:t>Build regression model to predict total survival time</a:t>
            </a:r>
          </a:p>
          <a:p>
            <a:r>
              <a:rPr lang="en-US" dirty="0"/>
              <a:t>Increase sample size with more data :)</a:t>
            </a:r>
          </a:p>
          <a:p>
            <a:pPr lvl="1"/>
            <a:r>
              <a:rPr lang="en-US" dirty="0"/>
              <a:t>Mine available public databases</a:t>
            </a:r>
          </a:p>
        </p:txBody>
      </p:sp>
    </p:spTree>
    <p:extLst>
      <p:ext uri="{BB962C8B-B14F-4D97-AF65-F5344CB8AC3E}">
        <p14:creationId xmlns:p14="http://schemas.microsoft.com/office/powerpoint/2010/main" val="81641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7E77-85AC-DDB6-A974-CAC2A43C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E7A35-CE95-4B45-4EA5-528D1333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76701" cy="4351338"/>
          </a:xfrm>
        </p:spPr>
        <p:txBody>
          <a:bodyPr/>
          <a:lstStyle/>
          <a:p>
            <a:r>
              <a:rPr lang="en-US" dirty="0"/>
              <a:t>Merged datasets by converting genomics file to wide format</a:t>
            </a:r>
          </a:p>
          <a:p>
            <a:r>
              <a:rPr lang="en-US" dirty="0"/>
              <a:t>Now both files have patients as rows, features as columns</a:t>
            </a:r>
          </a:p>
          <a:p>
            <a:r>
              <a:rPr lang="en-US" dirty="0"/>
              <a:t>I removed 10 patients followed up for &lt; 12 months who were still alive at that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0A969-31E5-9AAE-563E-9CA1E9F6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596" y="1825625"/>
            <a:ext cx="4076700" cy="4276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D15B59-EC3A-46DA-AB79-75582B546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371" y="1915319"/>
            <a:ext cx="1171575" cy="417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7FAB2CC-ABCB-54A0-0CF6-97F353FE05A1}"/>
              </a:ext>
            </a:extLst>
          </p:cNvPr>
          <p:cNvSpPr/>
          <p:nvPr/>
        </p:nvSpPr>
        <p:spPr>
          <a:xfrm>
            <a:off x="6622742" y="3604334"/>
            <a:ext cx="781235" cy="28408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9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0220-02D9-9E4C-0610-62D17C57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4FC1F-F222-6E87-8D91-ABF3E5E4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0627" cy="4667250"/>
          </a:xfrm>
        </p:spPr>
        <p:txBody>
          <a:bodyPr>
            <a:normAutofit/>
          </a:bodyPr>
          <a:lstStyle/>
          <a:p>
            <a:r>
              <a:rPr lang="en-US" dirty="0"/>
              <a:t>Inspecting the data, a few typos were found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were corrected, and all features were appropriately set to numeric values or categorical (factor) variables)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B77881-9DE9-1BCC-7E03-7CCBEF00D2FC}"/>
              </a:ext>
            </a:extLst>
          </p:cNvPr>
          <p:cNvGrpSpPr/>
          <p:nvPr/>
        </p:nvGrpSpPr>
        <p:grpSpPr>
          <a:xfrm>
            <a:off x="2428805" y="2441313"/>
            <a:ext cx="7334389" cy="2809875"/>
            <a:chOff x="4455156" y="2414680"/>
            <a:chExt cx="7334389" cy="28098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07F1AD-902D-7F4C-D228-9C18922CEE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3676"/>
            <a:stretch/>
          </p:blipFill>
          <p:spPr>
            <a:xfrm>
              <a:off x="4455156" y="2414680"/>
              <a:ext cx="7334389" cy="28098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E7D538-C9A7-5496-2CF6-95AEE759293B}"/>
                </a:ext>
              </a:extLst>
            </p:cNvPr>
            <p:cNvSpPr/>
            <p:nvPr/>
          </p:nvSpPr>
          <p:spPr>
            <a:xfrm>
              <a:off x="8575829" y="4776186"/>
              <a:ext cx="1713390" cy="32847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7B0126-F274-7FE4-DD6E-3864C5E0E587}"/>
                </a:ext>
              </a:extLst>
            </p:cNvPr>
            <p:cNvSpPr/>
            <p:nvPr/>
          </p:nvSpPr>
          <p:spPr>
            <a:xfrm>
              <a:off x="9944469" y="3138256"/>
              <a:ext cx="540058" cy="32847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686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7E77-85AC-DDB6-A974-CAC2A43C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adjustment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E7A35-CE95-4B45-4EA5-528D1333E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variable needed to be created to indicate whether the patient was alive at one year</a:t>
            </a:r>
          </a:p>
          <a:p>
            <a:r>
              <a:rPr lang="en-US" dirty="0"/>
              <a:t>New variables were added for total # metastases (N+M) and total tumors (</a:t>
            </a:r>
            <a:r>
              <a:rPr lang="en-US" dirty="0" err="1"/>
              <a:t>N+M+Num.Primaries</a:t>
            </a:r>
            <a:r>
              <a:rPr lang="en-US" dirty="0"/>
              <a:t>)</a:t>
            </a:r>
          </a:p>
          <a:p>
            <a:r>
              <a:rPr lang="en-US" dirty="0"/>
              <a:t>To reduce feature number, genes were omitted if there were not mutations in at least 10% of participants, as unlikely to have sufficient statistical power in those cases</a:t>
            </a:r>
          </a:p>
        </p:txBody>
      </p:sp>
    </p:spTree>
    <p:extLst>
      <p:ext uri="{BB962C8B-B14F-4D97-AF65-F5344CB8AC3E}">
        <p14:creationId xmlns:p14="http://schemas.microsoft.com/office/powerpoint/2010/main" val="327659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7E77-85AC-DDB6-A974-CAC2A43C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 choice: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E7A35-CE95-4B45-4EA5-528D1333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2701" cy="4351338"/>
          </a:xfrm>
        </p:spPr>
        <p:txBody>
          <a:bodyPr/>
          <a:lstStyle/>
          <a:p>
            <a:r>
              <a:rPr lang="en-US" dirty="0"/>
              <a:t>Since this is a simple classification problem, a random forest model seemed like a good choice</a:t>
            </a:r>
          </a:p>
          <a:p>
            <a:r>
              <a:rPr lang="en-US" dirty="0"/>
              <a:t>Machine learning approach</a:t>
            </a:r>
          </a:p>
          <a:p>
            <a:r>
              <a:rPr lang="en-US" dirty="0"/>
              <a:t>Handles the data in a more holistic way than some alternatives</a:t>
            </a:r>
          </a:p>
          <a:p>
            <a:r>
              <a:rPr lang="en-US" dirty="0"/>
              <a:t>Works well with both numeric and categorical data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6F6B7EF-C0ED-4321-3304-D3D01B374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690688"/>
            <a:ext cx="5777514" cy="441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9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7E77-85AC-DDB6-A974-CAC2A43C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Assessing the 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804FDA-FAE6-BDF5-5B5F-32EFB625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9401" cy="4351338"/>
          </a:xfrm>
        </p:spPr>
        <p:txBody>
          <a:bodyPr/>
          <a:lstStyle/>
          <a:p>
            <a:r>
              <a:rPr lang="en-US" dirty="0"/>
              <a:t>Concerningly good performance</a:t>
            </a:r>
          </a:p>
          <a:p>
            <a:r>
              <a:rPr lang="en-US" dirty="0"/>
              <a:t>Model had 100% accuracy</a:t>
            </a:r>
          </a:p>
          <a:p>
            <a:r>
              <a:rPr lang="en-US" dirty="0"/>
              <a:t>This may be an instance of overfitting</a:t>
            </a:r>
          </a:p>
          <a:p>
            <a:pPr lvl="1"/>
            <a:r>
              <a:rPr lang="en-US" dirty="0"/>
              <a:t>(Although, </a:t>
            </a:r>
            <a:r>
              <a:rPr lang="en-US" dirty="0">
                <a:solidFill>
                  <a:srgbClr val="000000"/>
                </a:solidFill>
              </a:rPr>
              <a:t>l</a:t>
            </a:r>
            <a:r>
              <a:rPr lang="en-US" dirty="0">
                <a:solidFill>
                  <a:srgbClr val="000000"/>
                </a:solidFill>
                <a:effectLst/>
              </a:rPr>
              <a:t>eave-one-out cross-validation method used is designed to somewhat guard against this)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256617-859C-479B-043A-76CFA02D4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4836" y="2251753"/>
            <a:ext cx="4999401" cy="37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7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7E77-85AC-DDB6-A974-CAC2A43C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Assessing the 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804FDA-FAE6-BDF5-5B5F-32EFB625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0658" cy="4351338"/>
          </a:xfrm>
        </p:spPr>
        <p:txBody>
          <a:bodyPr/>
          <a:lstStyle/>
          <a:p>
            <a:r>
              <a:rPr lang="en-US" dirty="0"/>
              <a:t>More interpretable assessment: confusion matrix</a:t>
            </a:r>
          </a:p>
          <a:p>
            <a:r>
              <a:rPr lang="en-US" dirty="0"/>
              <a:t>All 130 survivors were correctly classified</a:t>
            </a:r>
          </a:p>
          <a:p>
            <a:r>
              <a:rPr lang="en-US" dirty="0"/>
              <a:t>All 50 deceased patients were also correctly classified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CD2C41E-5C7C-E09A-400E-C32B6EEE8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6107" y="1825625"/>
            <a:ext cx="5555734" cy="41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5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BEFF-5543-6E10-CC29-EB3698C7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10 most predictive features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751D90E-5871-1536-1881-C73524FAF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8560" y="1690688"/>
            <a:ext cx="6574879" cy="49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4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2F8C-EA72-3A03-2F19-5FDDC770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30" y="365125"/>
            <a:ext cx="11239140" cy="1325563"/>
          </a:xfrm>
        </p:spPr>
        <p:txBody>
          <a:bodyPr/>
          <a:lstStyle/>
          <a:p>
            <a:pPr algn="ctr"/>
            <a:r>
              <a:rPr lang="en-US" dirty="0"/>
              <a:t>Top feature: Number of distant metastases (M)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4C6A3-9F37-7669-C53C-6192CA402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03811" cy="4761606"/>
          </a:xfrm>
        </p:spPr>
        <p:txBody>
          <a:bodyPr>
            <a:normAutofit/>
          </a:bodyPr>
          <a:lstStyle/>
          <a:p>
            <a:r>
              <a:rPr lang="en-US" dirty="0"/>
              <a:t>This feature may not have been very predictive on its own</a:t>
            </a:r>
          </a:p>
          <a:p>
            <a:pPr lvl="1"/>
            <a:r>
              <a:rPr lang="en-US" dirty="0"/>
              <a:t>No value in comparing 0 vs. 1</a:t>
            </a:r>
          </a:p>
          <a:p>
            <a:pPr lvl="1"/>
            <a:r>
              <a:rPr lang="en-US" dirty="0"/>
              <a:t>And there is a lot of missing data</a:t>
            </a:r>
          </a:p>
          <a:p>
            <a:r>
              <a:rPr lang="en-US" dirty="0"/>
              <a:t>Still, if a patient had 0 distant metastases, chances are good that they survived</a:t>
            </a:r>
          </a:p>
          <a:p>
            <a:r>
              <a:rPr lang="en-US" dirty="0"/>
              <a:t>This is one (important) node in the decision tree</a:t>
            </a:r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18288D-13CC-4616-BD0B-BBB0479D6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2011" y="2757781"/>
            <a:ext cx="6273558" cy="31367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0B3F7A-B5F8-CE4A-0664-6C9B90D63AD2}"/>
              </a:ext>
            </a:extLst>
          </p:cNvPr>
          <p:cNvSpPr txBox="1"/>
          <p:nvPr/>
        </p:nvSpPr>
        <p:spPr>
          <a:xfrm>
            <a:off x="7688062" y="2205593"/>
            <a:ext cx="284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(Each dot is one participant)</a:t>
            </a:r>
          </a:p>
        </p:txBody>
      </p:sp>
    </p:spTree>
    <p:extLst>
      <p:ext uri="{BB962C8B-B14F-4D97-AF65-F5344CB8AC3E}">
        <p14:creationId xmlns:p14="http://schemas.microsoft.com/office/powerpoint/2010/main" val="373270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416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VABHS Assessment Report</vt:lpstr>
      <vt:lpstr>Data cleaning</vt:lpstr>
      <vt:lpstr>Data cleaning</vt:lpstr>
      <vt:lpstr>Feature adjustment</vt:lpstr>
      <vt:lpstr>Algorithm choice: random forest</vt:lpstr>
      <vt:lpstr>Assessing the model</vt:lpstr>
      <vt:lpstr>Assessing the model</vt:lpstr>
      <vt:lpstr>Top 10 most predictive features</vt:lpstr>
      <vt:lpstr>Top feature: Number of distant metastases (M) </vt:lpstr>
      <vt:lpstr>Other features are more easily interpretable 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VABHS Assessment Report</dc:title>
  <dc:creator>Jeffrey Letourneau</dc:creator>
  <cp:lastModifiedBy>Jeffrey Letourneau</cp:lastModifiedBy>
  <cp:revision>6</cp:revision>
  <dcterms:created xsi:type="dcterms:W3CDTF">2022-11-02T02:29:30Z</dcterms:created>
  <dcterms:modified xsi:type="dcterms:W3CDTF">2022-11-02T03:28:06Z</dcterms:modified>
</cp:coreProperties>
</file>