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63" r:id="rId2"/>
    <p:sldId id="264" r:id="rId3"/>
    <p:sldId id="265" r:id="rId4"/>
    <p:sldId id="262" r:id="rId5"/>
    <p:sldId id="260" r:id="rId6"/>
    <p:sldId id="266" r:id="rId7"/>
    <p:sldId id="268" r:id="rId8"/>
    <p:sldId id="269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F9FD0-7026-4B4B-9882-51C730DF791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EE3F-C49C-4D4D-B523-0F753D0D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9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5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1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3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3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6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1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EE3F-C49C-4D4D-B523-0F753D0DC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2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8478-2F64-5643-8882-14BCAF846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27F9A-DE69-8A45-85DF-6364E46B6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2092-790A-1940-9A6C-D418BE78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C23E-A479-B74D-A110-312348A2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9795-CF6B-9A4D-9719-6182CD7B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1566-9C9E-BC42-AD27-0CA9F35C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4DA65-3DA2-C64A-A9F0-81AE38CA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9987-EA4B-6D4A-8889-08A2C52B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5832-0AC2-6642-88E0-C81DC591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6133-8163-054D-84EA-1C3DDF48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8D2DA-E3BF-714B-A263-AF08E071C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22FF5-7166-7046-8E8F-FFCC2EE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15D6-30DD-8649-98A7-397953B7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74D7-70CB-5442-BC54-7AAD65C3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CC4B-89D6-E74E-87F4-B15418C2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45E2-CCA8-D049-907A-3C8C4349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C214-E44D-E74B-99D4-E0C79FBE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AAE2B-2D81-E542-90D4-BD029839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6CE0F-B133-0847-B130-51F8E54A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14D7-70C2-7341-96F6-177D134C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7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3DBD-6E13-ED4E-BE9B-AACD1C65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32151-6741-274E-9533-F8AECD95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0B7C-BD1E-A745-9C99-81DEC0AF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6AC8-73B3-2E41-9AD2-BB0509C3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5CC0-92B9-854F-9244-E22D944E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8A4C-E488-034C-80A5-76AB8E90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34565-F101-CB48-8838-E5B4DD52F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794F5-F947-4A4A-90FF-833BA44F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1BE2C-84F2-8B4D-83C5-6CB7CDDC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AB406-2F15-1D47-A8DE-13068871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C6AA-1F4A-EB4D-B9EF-179E5F71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4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3520-019E-D54A-AC25-D01484A1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BD749-A0E5-3B45-BE34-802C12FB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826B-CFE0-9C4F-A183-0B881ABC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33280-5DD2-9F45-A95C-964506A5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6D25C-4E60-7F46-BBD3-DD1F1D7CE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97B89-CEED-6140-87E3-7F02C373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4CD9E-50D0-6E41-8D75-E8172FC9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D64C5-1A2C-B847-82CC-3E43B7EB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60C9-651F-A549-802F-A24384CC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41419-06E7-4A47-B264-3120911B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7627-4E80-0042-936A-F889535C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5B06-6442-BB49-A1F2-617D17DF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962F0-570C-024A-8288-D5481F28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BA42E-B3FD-5646-827F-1C1B446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D060F-792E-0B4D-9770-AA693406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2060-C3D0-7F40-BDC2-2DAD72B7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70C3-9442-6C49-A499-E0DA2201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DB6FB-D339-7D4D-9457-C76E1B97C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0EF1C-B3C7-254B-B6ED-ED25EB1B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76809-CA2D-6946-85FA-029B2EA7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268F-FF0D-704D-BFB5-C84B6A62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5CD2-E4EA-5544-B5FD-A5A52FD3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70116-4337-D645-A5C4-7B7D451F0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9EDC3-5912-0C47-ADD4-10617B36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6C64D-77F1-C44D-B6E7-D448F1F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33DA-B3E9-0E4C-B47F-AAAA0D6E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EAEB0-CDFC-954C-9AC9-CEDB1AF9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3D5CF-7113-6640-A033-978607CB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F5FB-41B5-2946-8E2C-2365CD63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5326-1C0E-9348-BB49-FF1618C8D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106EA-7CFF-2E46-89AF-EB907FDF67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EFC6-1BC9-A945-8FA6-336362231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A74F-18AD-5C41-BD5A-46D21C85D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9833-2D88-294F-A8B7-51488EB8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34847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Funding Rates and Bitcoin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05E20-8E09-2D44-8ACF-86E0F8CC6AB4}"/>
              </a:ext>
            </a:extLst>
          </p:cNvPr>
          <p:cNvSpPr txBox="1"/>
          <p:nvPr/>
        </p:nvSpPr>
        <p:spPr>
          <a:xfrm>
            <a:off x="7416295" y="420155"/>
            <a:ext cx="3486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Jacob Lindell</a:t>
            </a:r>
          </a:p>
        </p:txBody>
      </p:sp>
      <p:pic>
        <p:nvPicPr>
          <p:cNvPr id="1026" name="Picture 2" descr="Bitcoin price drops as much as 15% days after record">
            <a:extLst>
              <a:ext uri="{FF2B5EF4-FFF2-40B4-BE49-F238E27FC236}">
                <a16:creationId xmlns:a16="http://schemas.microsoft.com/office/drawing/2014/main" id="{21BBB482-B07A-FF45-991B-CDE81DEC9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49" y="2179902"/>
            <a:ext cx="5709842" cy="380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8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Peaks in Funding Rate  bins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087EF7-F8E7-C24E-A1C2-7C7C216F3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13633"/>
              </p:ext>
            </p:extLst>
          </p:nvPr>
        </p:nvGraphicFramePr>
        <p:xfrm>
          <a:off x="7452999" y="1781976"/>
          <a:ext cx="247650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7372180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4965892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72109631"/>
                    </a:ext>
                  </a:extLst>
                </a:gridCol>
              </a:tblGrid>
              <a:tr h="203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Market Peak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101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Percent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293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8296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5876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6000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15011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488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E12760-9A74-634D-8DC5-1BD83F9A8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05141"/>
              </p:ext>
            </p:extLst>
          </p:nvPr>
        </p:nvGraphicFramePr>
        <p:xfrm>
          <a:off x="5655779" y="180706"/>
          <a:ext cx="247650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443011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465300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62344103"/>
                    </a:ext>
                  </a:extLst>
                </a:gridCol>
              </a:tblGrid>
              <a:tr h="203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Mid Market Peak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94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Percent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5336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72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2788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5774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4987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6881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24406A-EC59-8142-89A7-CD0EBD18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79547"/>
              </p:ext>
            </p:extLst>
          </p:nvPr>
        </p:nvGraphicFramePr>
        <p:xfrm>
          <a:off x="9405785" y="180706"/>
          <a:ext cx="247650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6560275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398615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96072043"/>
                    </a:ext>
                  </a:extLst>
                </a:gridCol>
              </a:tblGrid>
              <a:tr h="203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Small Market Peak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478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Percent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3291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110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7892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1239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58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19316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BA456E-8823-EE4F-B437-1819962B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87576"/>
              </p:ext>
            </p:extLst>
          </p:nvPr>
        </p:nvGraphicFramePr>
        <p:xfrm>
          <a:off x="5586462" y="5254894"/>
          <a:ext cx="247650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64201005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51166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26686502"/>
                    </a:ext>
                  </a:extLst>
                </a:gridCol>
              </a:tblGrid>
              <a:tr h="203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Small Market Peak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85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Percent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253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85368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41785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798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787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03123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EAEE2B-65CA-264A-9174-6AA19326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74926"/>
              </p:ext>
            </p:extLst>
          </p:nvPr>
        </p:nvGraphicFramePr>
        <p:xfrm>
          <a:off x="9236702" y="5258069"/>
          <a:ext cx="247650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4863602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35501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39958310"/>
                    </a:ext>
                  </a:extLst>
                </a:gridCol>
              </a:tblGrid>
              <a:tr h="203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Mid Market Peak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971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Percent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85558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0749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3784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996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9097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8418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31CFAE-8720-7C45-86BC-E317ADE8D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31599"/>
              </p:ext>
            </p:extLst>
          </p:nvPr>
        </p:nvGraphicFramePr>
        <p:xfrm>
          <a:off x="7452999" y="3658138"/>
          <a:ext cx="247650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56947397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3061535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77759574"/>
                    </a:ext>
                  </a:extLst>
                </a:gridCol>
              </a:tblGrid>
              <a:tr h="203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Market Peak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30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Percent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5359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97866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4897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1674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06721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979187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73AB515-23B7-C24D-8475-115725060A0B}"/>
              </a:ext>
            </a:extLst>
          </p:cNvPr>
          <p:cNvSpPr txBox="1"/>
          <p:nvPr/>
        </p:nvSpPr>
        <p:spPr>
          <a:xfrm>
            <a:off x="10456069" y="3861221"/>
            <a:ext cx="120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8A8D5-5B26-7A4E-8BF4-75C213E3BD11}"/>
              </a:ext>
            </a:extLst>
          </p:cNvPr>
          <p:cNvSpPr txBox="1"/>
          <p:nvPr/>
        </p:nvSpPr>
        <p:spPr>
          <a:xfrm>
            <a:off x="10474952" y="2445956"/>
            <a:ext cx="120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C75B68-3486-8B4C-BFB7-E8BA3C9B7BC7}"/>
              </a:ext>
            </a:extLst>
          </p:cNvPr>
          <p:cNvCxnSpPr>
            <a:cxnSpLocks/>
          </p:cNvCxnSpPr>
          <p:nvPr/>
        </p:nvCxnSpPr>
        <p:spPr>
          <a:xfrm>
            <a:off x="6114310" y="3404021"/>
            <a:ext cx="607769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53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299282"/>
            <a:ext cx="4220967" cy="1717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Peaks in Funding Rate change and Price change bins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AB515-23B7-C24D-8475-115725060A0B}"/>
              </a:ext>
            </a:extLst>
          </p:cNvPr>
          <p:cNvSpPr txBox="1"/>
          <p:nvPr/>
        </p:nvSpPr>
        <p:spPr>
          <a:xfrm>
            <a:off x="10456069" y="3861221"/>
            <a:ext cx="120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 2020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C75B68-3486-8B4C-BFB7-E8BA3C9B7BC7}"/>
              </a:ext>
            </a:extLst>
          </p:cNvPr>
          <p:cNvCxnSpPr>
            <a:cxnSpLocks/>
          </p:cNvCxnSpPr>
          <p:nvPr/>
        </p:nvCxnSpPr>
        <p:spPr>
          <a:xfrm>
            <a:off x="6114310" y="3404021"/>
            <a:ext cx="607769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AA4AA6-A125-AC4D-BF17-77847208E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50644"/>
              </p:ext>
            </p:extLst>
          </p:nvPr>
        </p:nvGraphicFramePr>
        <p:xfrm>
          <a:off x="6114310" y="166485"/>
          <a:ext cx="2476500" cy="26416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81850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3676102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6333207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FR_chg_bin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302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6927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5967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52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3948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470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13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561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90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0254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062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5854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706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E34BDC-C764-634A-B0EB-D230B66A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6554"/>
              </p:ext>
            </p:extLst>
          </p:nvPr>
        </p:nvGraphicFramePr>
        <p:xfrm>
          <a:off x="9041250" y="206207"/>
          <a:ext cx="2624178" cy="1828800"/>
        </p:xfrm>
        <a:graphic>
          <a:graphicData uri="http://schemas.openxmlformats.org/drawingml/2006/table">
            <a:tbl>
              <a:tblPr/>
              <a:tblGrid>
                <a:gridCol w="874726">
                  <a:extLst>
                    <a:ext uri="{9D8B030D-6E8A-4147-A177-3AD203B41FA5}">
                      <a16:colId xmlns:a16="http://schemas.microsoft.com/office/drawing/2014/main" val="2779734093"/>
                    </a:ext>
                  </a:extLst>
                </a:gridCol>
                <a:gridCol w="1006720">
                  <a:extLst>
                    <a:ext uri="{9D8B030D-6E8A-4147-A177-3AD203B41FA5}">
                      <a16:colId xmlns:a16="http://schemas.microsoft.com/office/drawing/2014/main" val="207520713"/>
                    </a:ext>
                  </a:extLst>
                </a:gridCol>
                <a:gridCol w="742732">
                  <a:extLst>
                    <a:ext uri="{9D8B030D-6E8A-4147-A177-3AD203B41FA5}">
                      <a16:colId xmlns:a16="http://schemas.microsoft.com/office/drawing/2014/main" val="4700940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Price_chg_bin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190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323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531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375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230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515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2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8554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62884"/>
                  </a:ext>
                </a:extLst>
              </a:tr>
            </a:tbl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71948EB9-94CF-CC47-94D9-F3BDD7FB0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99904"/>
              </p:ext>
            </p:extLst>
          </p:nvPr>
        </p:nvGraphicFramePr>
        <p:xfrm>
          <a:off x="6077310" y="4044736"/>
          <a:ext cx="24892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Worksheet" r:id="rId4" imgW="2489200" imgH="1841500" progId="Excel.Sheet.12">
                  <p:embed/>
                </p:oleObj>
              </mc:Choice>
              <mc:Fallback>
                <p:oleObj name="Worksheet" r:id="rId4" imgW="2489200" imgH="184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7310" y="4044736"/>
                        <a:ext cx="248920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4F3223BB-8A02-634F-BB5F-3F49A91DE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21520"/>
              </p:ext>
            </p:extLst>
          </p:nvPr>
        </p:nvGraphicFramePr>
        <p:xfrm>
          <a:off x="9153155" y="4518278"/>
          <a:ext cx="24892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6" imgW="2489200" imgH="1841500" progId="Excel.Sheet.12">
                  <p:embed/>
                </p:oleObj>
              </mc:Choice>
              <mc:Fallback>
                <p:oleObj name="Worksheet" r:id="rId6" imgW="2489200" imgH="184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3155" y="4518278"/>
                        <a:ext cx="248920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92FBAA5-F244-5C4A-83CF-CC9B4EBF5840}"/>
              </a:ext>
            </a:extLst>
          </p:cNvPr>
          <p:cNvSpPr txBox="1"/>
          <p:nvPr/>
        </p:nvSpPr>
        <p:spPr>
          <a:xfrm>
            <a:off x="10456067" y="2697790"/>
            <a:ext cx="120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256674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741669"/>
            <a:ext cx="4220967" cy="1717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Peaks in Funding Rate change and Price change bins cont. (All)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D47C4E-E05C-0947-AA66-E9F254C28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58076"/>
              </p:ext>
            </p:extLst>
          </p:nvPr>
        </p:nvGraphicFramePr>
        <p:xfrm>
          <a:off x="6675304" y="2293722"/>
          <a:ext cx="3609632" cy="4351336"/>
        </p:xfrm>
        <a:graphic>
          <a:graphicData uri="http://schemas.openxmlformats.org/drawingml/2006/table">
            <a:tbl>
              <a:tblPr/>
              <a:tblGrid>
                <a:gridCol w="804538">
                  <a:extLst>
                    <a:ext uri="{9D8B030D-6E8A-4147-A177-3AD203B41FA5}">
                      <a16:colId xmlns:a16="http://schemas.microsoft.com/office/drawing/2014/main" val="3449370667"/>
                    </a:ext>
                  </a:extLst>
                </a:gridCol>
                <a:gridCol w="1063470">
                  <a:extLst>
                    <a:ext uri="{9D8B030D-6E8A-4147-A177-3AD203B41FA5}">
                      <a16:colId xmlns:a16="http://schemas.microsoft.com/office/drawing/2014/main" val="1352307958"/>
                    </a:ext>
                  </a:extLst>
                </a:gridCol>
                <a:gridCol w="937086">
                  <a:extLst>
                    <a:ext uri="{9D8B030D-6E8A-4147-A177-3AD203B41FA5}">
                      <a16:colId xmlns:a16="http://schemas.microsoft.com/office/drawing/2014/main" val="3104089357"/>
                    </a:ext>
                  </a:extLst>
                </a:gridCol>
                <a:gridCol w="804538">
                  <a:extLst>
                    <a:ext uri="{9D8B030D-6E8A-4147-A177-3AD203B41FA5}">
                      <a16:colId xmlns:a16="http://schemas.microsoft.com/office/drawing/2014/main" val="2950490695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Price_chg_bin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FR_chg_bin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51205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544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8354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26410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618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39594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05463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339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72893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86692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33762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02345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9459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91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42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035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48133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6803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86293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2694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239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71" marR="9271" marT="92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4655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BB68BC-9A5C-EC44-BB15-842DA9B10A42}"/>
              </a:ext>
            </a:extLst>
          </p:cNvPr>
          <p:cNvSpPr txBox="1"/>
          <p:nvPr/>
        </p:nvSpPr>
        <p:spPr>
          <a:xfrm>
            <a:off x="5799551" y="212942"/>
            <a:ext cx="6288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b="1" dirty="0"/>
              <a:t>TB</a:t>
            </a:r>
            <a:r>
              <a:rPr lang="en-US" dirty="0"/>
              <a:t> = Top or Bottom (options are Micro, Mid, Macro)</a:t>
            </a:r>
          </a:p>
          <a:p>
            <a:r>
              <a:rPr lang="en-US" b="1" dirty="0" err="1"/>
              <a:t>Price_chg_bin</a:t>
            </a:r>
            <a:r>
              <a:rPr lang="en-US" b="1" dirty="0"/>
              <a:t> </a:t>
            </a:r>
            <a:r>
              <a:rPr lang="en-US" dirty="0"/>
              <a:t>= binning data of percent change over past 5 days</a:t>
            </a:r>
          </a:p>
          <a:p>
            <a:r>
              <a:rPr lang="en-US" b="1" dirty="0" err="1"/>
              <a:t>FR_chg_bin</a:t>
            </a:r>
            <a:r>
              <a:rPr lang="en-US" b="1" dirty="0"/>
              <a:t> </a:t>
            </a:r>
            <a:r>
              <a:rPr lang="en-US" dirty="0"/>
              <a:t>= binning data for change in funding rate over past 5 days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DE2B60E5-7A70-D24E-A89E-72FA643200F3}"/>
              </a:ext>
            </a:extLst>
          </p:cNvPr>
          <p:cNvSpPr/>
          <p:nvPr/>
        </p:nvSpPr>
        <p:spPr>
          <a:xfrm>
            <a:off x="6538586" y="5799551"/>
            <a:ext cx="3845491" cy="951978"/>
          </a:xfrm>
          <a:prstGeom prst="frame">
            <a:avLst>
              <a:gd name="adj1" fmla="val 5000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379192"/>
            <a:ext cx="4220967" cy="1717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Peaks in Funding Rate change and Price change bins cont.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B68BC-9A5C-EC44-BB15-842DA9B10A42}"/>
              </a:ext>
            </a:extLst>
          </p:cNvPr>
          <p:cNvSpPr txBox="1"/>
          <p:nvPr/>
        </p:nvSpPr>
        <p:spPr>
          <a:xfrm>
            <a:off x="6206226" y="250521"/>
            <a:ext cx="54237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tell if this happens: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TB = What we want to predict (Market cycle top)</a:t>
            </a:r>
          </a:p>
          <a:p>
            <a:endParaRPr lang="en-US" dirty="0"/>
          </a:p>
          <a:p>
            <a:r>
              <a:rPr lang="en-US" dirty="0" err="1"/>
              <a:t>FR_chg_bin</a:t>
            </a:r>
            <a:r>
              <a:rPr lang="en-US" dirty="0"/>
              <a:t> = </a:t>
            </a:r>
          </a:p>
          <a:p>
            <a:r>
              <a:rPr lang="en-US" dirty="0"/>
              <a:t>	0: -inf% &lt; x &lt; -72%</a:t>
            </a:r>
          </a:p>
          <a:p>
            <a:r>
              <a:rPr lang="en-US" dirty="0"/>
              <a:t>	1: -72% &lt; x &lt; 5.7%</a:t>
            </a:r>
          </a:p>
          <a:p>
            <a:r>
              <a:rPr lang="en-US" dirty="0"/>
              <a:t>	2: 5.7% &lt; x &lt; 74.1%</a:t>
            </a:r>
          </a:p>
          <a:p>
            <a:r>
              <a:rPr lang="en-US" dirty="0"/>
              <a:t>	3: 74.1% &lt; x &lt; 155%</a:t>
            </a:r>
          </a:p>
          <a:p>
            <a:r>
              <a:rPr lang="en-US" dirty="0"/>
              <a:t>	4: 155% &lt; x &lt; inf%</a:t>
            </a:r>
          </a:p>
          <a:p>
            <a:r>
              <a:rPr lang="en-US" dirty="0" err="1"/>
              <a:t>Price_chg_bin</a:t>
            </a:r>
            <a:r>
              <a:rPr lang="en-US" dirty="0"/>
              <a:t> = </a:t>
            </a:r>
          </a:p>
          <a:p>
            <a:r>
              <a:rPr lang="en-US" dirty="0"/>
              <a:t>	0: -49.3% &lt; x &lt; -5.15%</a:t>
            </a:r>
          </a:p>
          <a:p>
            <a:r>
              <a:rPr lang="en-US" dirty="0"/>
              <a:t>	1: -5.15 % &lt; x &lt; -0. 8%</a:t>
            </a:r>
          </a:p>
          <a:p>
            <a:r>
              <a:rPr lang="en-US" dirty="0"/>
              <a:t>	2: -0. 8% &lt; x &lt; 2.3%</a:t>
            </a:r>
          </a:p>
          <a:p>
            <a:r>
              <a:rPr lang="en-US" dirty="0"/>
              <a:t>	3: 2.3% &lt; x &lt; 6.89%</a:t>
            </a:r>
          </a:p>
          <a:p>
            <a:r>
              <a:rPr lang="en-US" dirty="0"/>
              <a:t>	4: 6.89% &lt; x &lt; 43.6%</a:t>
            </a:r>
          </a:p>
        </p:txBody>
      </p:sp>
    </p:spTree>
    <p:extLst>
      <p:ext uri="{BB962C8B-B14F-4D97-AF65-F5344CB8AC3E}">
        <p14:creationId xmlns:p14="http://schemas.microsoft.com/office/powerpoint/2010/main" val="404803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569995"/>
            <a:ext cx="4220967" cy="1717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Peaks in Funding Rate change and Price change bins cont. (All)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B68BC-9A5C-EC44-BB15-842DA9B10A42}"/>
              </a:ext>
            </a:extLst>
          </p:cNvPr>
          <p:cNvSpPr txBox="1"/>
          <p:nvPr/>
        </p:nvSpPr>
        <p:spPr>
          <a:xfrm>
            <a:off x="5799551" y="212942"/>
            <a:ext cx="6288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b="1" dirty="0"/>
              <a:t>TB</a:t>
            </a:r>
            <a:r>
              <a:rPr lang="en-US" dirty="0"/>
              <a:t> = Top or Bottom (options are Micro, Mid, Macro)</a:t>
            </a:r>
          </a:p>
          <a:p>
            <a:r>
              <a:rPr lang="en-US" b="1" dirty="0" err="1"/>
              <a:t>Price_chg_bin</a:t>
            </a:r>
            <a:r>
              <a:rPr lang="en-US" b="1" dirty="0"/>
              <a:t> </a:t>
            </a:r>
            <a:r>
              <a:rPr lang="en-US" dirty="0"/>
              <a:t>= binning data of percent change over past 5 days</a:t>
            </a:r>
          </a:p>
          <a:p>
            <a:r>
              <a:rPr lang="en-US" b="1" dirty="0" err="1"/>
              <a:t>FR_chg_bin</a:t>
            </a:r>
            <a:r>
              <a:rPr lang="en-US" b="1" dirty="0"/>
              <a:t> </a:t>
            </a:r>
            <a:r>
              <a:rPr lang="en-US" dirty="0"/>
              <a:t>= binning data for change in funding rate over past 5 days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0C1DF9-CD5F-7F4A-92C5-B9483A53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41944"/>
              </p:ext>
            </p:extLst>
          </p:nvPr>
        </p:nvGraphicFramePr>
        <p:xfrm>
          <a:off x="6481839" y="1903212"/>
          <a:ext cx="4077206" cy="4351342"/>
        </p:xfrm>
        <a:graphic>
          <a:graphicData uri="http://schemas.openxmlformats.org/drawingml/2006/table">
            <a:tbl>
              <a:tblPr/>
              <a:tblGrid>
                <a:gridCol w="908121">
                  <a:extLst>
                    <a:ext uri="{9D8B030D-6E8A-4147-A177-3AD203B41FA5}">
                      <a16:colId xmlns:a16="http://schemas.microsoft.com/office/drawing/2014/main" val="2430497407"/>
                    </a:ext>
                  </a:extLst>
                </a:gridCol>
                <a:gridCol w="1265129">
                  <a:extLst>
                    <a:ext uri="{9D8B030D-6E8A-4147-A177-3AD203B41FA5}">
                      <a16:colId xmlns:a16="http://schemas.microsoft.com/office/drawing/2014/main" val="588140751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29994724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218727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  <a:latin typeface="Calibri" panose="020F0502020204030204" pitchFamily="34" charset="0"/>
                        </a:rPr>
                        <a:t>TB</a:t>
                      </a: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  <a:latin typeface="Calibri" panose="020F0502020204030204" pitchFamily="34" charset="0"/>
                        </a:rPr>
                        <a:t>Price_chg_bin</a:t>
                      </a: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  <a:latin typeface="Calibri" panose="020F0502020204030204" pitchFamily="34" charset="0"/>
                        </a:rPr>
                        <a:t>FR_chg_bin</a:t>
                      </a: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10698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0419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263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098646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500">
                          <a:effectLst/>
                          <a:latin typeface="Calibri" panose="020F0502020204030204" pitchFamily="34" charset="0"/>
                        </a:rPr>
                      </a:b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79247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500">
                          <a:effectLst/>
                          <a:latin typeface="Calibri" panose="020F0502020204030204" pitchFamily="34" charset="0"/>
                        </a:rPr>
                      </a:b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3356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000893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500">
                          <a:effectLst/>
                          <a:latin typeface="Calibri" panose="020F0502020204030204" pitchFamily="34" charset="0"/>
                        </a:rPr>
                      </a:b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246287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500">
                          <a:effectLst/>
                          <a:latin typeface="Calibri" panose="020F0502020204030204" pitchFamily="34" charset="0"/>
                        </a:rPr>
                      </a:b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7598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500">
                          <a:effectLst/>
                          <a:latin typeface="Calibri" panose="020F0502020204030204" pitchFamily="34" charset="0"/>
                        </a:rPr>
                      </a:b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753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63428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35509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89615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  <a:latin typeface="Calibri" panose="020F0502020204030204" pitchFamily="34" charset="0"/>
                        </a:rPr>
                        <a:t>Macro</a:t>
                      </a:r>
                      <a:endParaRPr lang="en-US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60" marR="3976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234472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1C7C9FF-3820-6449-8C2E-AE2C56E5F57C}"/>
              </a:ext>
            </a:extLst>
          </p:cNvPr>
          <p:cNvSpPr/>
          <p:nvPr/>
        </p:nvSpPr>
        <p:spPr>
          <a:xfrm>
            <a:off x="6481839" y="5731756"/>
            <a:ext cx="4077206" cy="522798"/>
          </a:xfrm>
          <a:prstGeom prst="frame">
            <a:avLst>
              <a:gd name="adj1" fmla="val 5000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1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33" y="2208553"/>
            <a:ext cx="4220967" cy="1717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Peaks in Funding Rate change and Price change bins cont.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B68BC-9A5C-EC44-BB15-842DA9B10A42}"/>
              </a:ext>
            </a:extLst>
          </p:cNvPr>
          <p:cNvSpPr txBox="1"/>
          <p:nvPr/>
        </p:nvSpPr>
        <p:spPr>
          <a:xfrm>
            <a:off x="6206226" y="250521"/>
            <a:ext cx="54237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tell if this happens: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TB = What we want to predict (Market cycle top)</a:t>
            </a:r>
          </a:p>
          <a:p>
            <a:endParaRPr lang="en-US" dirty="0"/>
          </a:p>
          <a:p>
            <a:r>
              <a:rPr lang="en-US" dirty="0" err="1"/>
              <a:t>FR_chg_bin</a:t>
            </a:r>
            <a:r>
              <a:rPr lang="en-US" dirty="0"/>
              <a:t> = </a:t>
            </a:r>
          </a:p>
          <a:p>
            <a:r>
              <a:rPr lang="en-US" dirty="0"/>
              <a:t>	0: -inf% &lt; x &lt; -73%</a:t>
            </a:r>
          </a:p>
          <a:p>
            <a:r>
              <a:rPr lang="en-US" dirty="0"/>
              <a:t>	1: -73% &lt; x &lt; 0</a:t>
            </a:r>
          </a:p>
          <a:p>
            <a:r>
              <a:rPr lang="en-US" dirty="0"/>
              <a:t>	2: 0 &lt; x &lt; 40.9%</a:t>
            </a:r>
          </a:p>
          <a:p>
            <a:r>
              <a:rPr lang="en-US" dirty="0"/>
              <a:t>	3: 40.9% &lt; x &lt; 103.3%</a:t>
            </a:r>
          </a:p>
          <a:p>
            <a:r>
              <a:rPr lang="en-US" dirty="0"/>
              <a:t>	4: 103.3% &lt; x &lt; inf%</a:t>
            </a:r>
          </a:p>
          <a:p>
            <a:r>
              <a:rPr lang="en-US" dirty="0" err="1"/>
              <a:t>Price_chg_bin</a:t>
            </a:r>
            <a:r>
              <a:rPr lang="en-US" dirty="0"/>
              <a:t> = </a:t>
            </a:r>
          </a:p>
          <a:p>
            <a:r>
              <a:rPr lang="en-US" dirty="0"/>
              <a:t>	0: -49.3% &lt; x &lt; -4.4%</a:t>
            </a:r>
          </a:p>
          <a:p>
            <a:r>
              <a:rPr lang="en-US" dirty="0"/>
              <a:t>	1: -4.4 % &lt; x &lt; -0. 68%</a:t>
            </a:r>
          </a:p>
          <a:p>
            <a:r>
              <a:rPr lang="en-US" dirty="0"/>
              <a:t>	2: -0. 68% &lt; x &lt; 2.83%</a:t>
            </a:r>
          </a:p>
          <a:p>
            <a:r>
              <a:rPr lang="en-US" dirty="0"/>
              <a:t>	3: 2.83% &lt; x &lt; 7.01%</a:t>
            </a:r>
          </a:p>
          <a:p>
            <a:r>
              <a:rPr lang="en-US" dirty="0"/>
              <a:t>	4: 7.01% &lt; x &lt; 21.296%</a:t>
            </a:r>
          </a:p>
        </p:txBody>
      </p:sp>
    </p:spTree>
    <p:extLst>
      <p:ext uri="{BB962C8B-B14F-4D97-AF65-F5344CB8AC3E}">
        <p14:creationId xmlns:p14="http://schemas.microsoft.com/office/powerpoint/2010/main" val="400822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299282"/>
            <a:ext cx="4220967" cy="1717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Peaks in Funding Rate and Price change bins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60B84-BF3B-3842-A649-F6368EB6CE57}"/>
              </a:ext>
            </a:extLst>
          </p:cNvPr>
          <p:cNvSpPr txBox="1"/>
          <p:nvPr/>
        </p:nvSpPr>
        <p:spPr>
          <a:xfrm>
            <a:off x="7027101" y="488515"/>
            <a:ext cx="418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Looked at just using Funding Rate instead of Funding rate change but did not see any significant benefits</a:t>
            </a:r>
          </a:p>
        </p:txBody>
      </p:sp>
    </p:spTree>
    <p:extLst>
      <p:ext uri="{BB962C8B-B14F-4D97-AF65-F5344CB8AC3E}">
        <p14:creationId xmlns:p14="http://schemas.microsoft.com/office/powerpoint/2010/main" val="287462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Takeaways and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C8524-2253-2343-9A34-A2B86D082DEA}"/>
              </a:ext>
            </a:extLst>
          </p:cNvPr>
          <p:cNvSpPr txBox="1"/>
          <p:nvPr/>
        </p:nvSpPr>
        <p:spPr>
          <a:xfrm>
            <a:off x="6343650" y="528638"/>
            <a:ext cx="5243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Seems like there is a correlation between the change in funding rate and 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Saw same outcomes for ETH so is not in slides (but have if wanted)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connection between funding rate change and price change over 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A81FB-033F-FC4B-89C1-511E407C63D7}"/>
              </a:ext>
            </a:extLst>
          </p:cNvPr>
          <p:cNvSpPr txBox="1"/>
          <p:nvPr/>
        </p:nvSpPr>
        <p:spPr>
          <a:xfrm>
            <a:off x="6563638" y="3294345"/>
            <a:ext cx="5023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Funding rate bins alone we can get about 50% accuracy on macro cycle 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funding rate percent change, along with price percent change we can get roughly the same</a:t>
            </a:r>
          </a:p>
        </p:txBody>
      </p:sp>
    </p:spTree>
    <p:extLst>
      <p:ext uri="{BB962C8B-B14F-4D97-AF65-F5344CB8AC3E}">
        <p14:creationId xmlns:p14="http://schemas.microsoft.com/office/powerpoint/2010/main" val="276969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C8524-2253-2343-9A34-A2B86D082DEA}"/>
              </a:ext>
            </a:extLst>
          </p:cNvPr>
          <p:cNvSpPr txBox="1"/>
          <p:nvPr/>
        </p:nvSpPr>
        <p:spPr>
          <a:xfrm>
            <a:off x="6343650" y="528638"/>
            <a:ext cx="5243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Seems like there is a correlation between the change in funding rate and tops/bottoms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more at bottoms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screener to determine the funding rate change, price change, and if that will fall into our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5 day window for price/funding rate change to see if we can get better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number of bins</a:t>
            </a:r>
          </a:p>
        </p:txBody>
      </p:sp>
    </p:spTree>
    <p:extLst>
      <p:ext uri="{BB962C8B-B14F-4D97-AF65-F5344CB8AC3E}">
        <p14:creationId xmlns:p14="http://schemas.microsoft.com/office/powerpoint/2010/main" val="223404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733EE-44BD-FE46-8ACF-F64DAB607347}"/>
              </a:ext>
            </a:extLst>
          </p:cNvPr>
          <p:cNvSpPr txBox="1"/>
          <p:nvPr/>
        </p:nvSpPr>
        <p:spPr>
          <a:xfrm>
            <a:off x="6686550" y="891906"/>
            <a:ext cx="4929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relationship between Bitcoin/Ethereum price and funding rates on </a:t>
            </a:r>
            <a:r>
              <a:rPr lang="en-US" dirty="0" err="1"/>
              <a:t>Bitmex</a:t>
            </a:r>
            <a:r>
              <a:rPr lang="en-US" dirty="0"/>
              <a:t>/</a:t>
            </a:r>
            <a:r>
              <a:rPr lang="en-US" dirty="0" err="1"/>
              <a:t>Binance</a:t>
            </a:r>
            <a:r>
              <a:rPr lang="en-US" dirty="0"/>
              <a:t> exchanges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any relationship between Funding rates and cycle tops/bottoms?</a:t>
            </a:r>
          </a:p>
        </p:txBody>
      </p:sp>
    </p:spTree>
    <p:extLst>
      <p:ext uri="{BB962C8B-B14F-4D97-AF65-F5344CB8AC3E}">
        <p14:creationId xmlns:p14="http://schemas.microsoft.com/office/powerpoint/2010/main" val="139941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C2F611-6ACA-6945-B8A9-75D6578C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228600"/>
            <a:ext cx="5443538" cy="6372225"/>
          </a:xfrm>
        </p:spPr>
        <p:txBody>
          <a:bodyPr/>
          <a:lstStyle/>
          <a:p>
            <a:r>
              <a:rPr lang="en-US" dirty="0"/>
              <a:t>BTC price data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Historic_Crypto</a:t>
            </a:r>
            <a:r>
              <a:rPr lang="en-US" dirty="0"/>
              <a:t> python package (uses Coinbase Pro API)</a:t>
            </a:r>
          </a:p>
          <a:p>
            <a:r>
              <a:rPr lang="en-US" dirty="0"/>
              <a:t>BTC Funding Rates</a:t>
            </a:r>
          </a:p>
          <a:p>
            <a:pPr lvl="1"/>
            <a:r>
              <a:rPr lang="en-US" dirty="0" err="1"/>
              <a:t>BitMex</a:t>
            </a:r>
            <a:r>
              <a:rPr lang="en-US" dirty="0"/>
              <a:t> and </a:t>
            </a:r>
            <a:r>
              <a:rPr lang="en-US" dirty="0" err="1"/>
              <a:t>Binance</a:t>
            </a:r>
            <a:endParaRPr lang="en-US" dirty="0"/>
          </a:p>
          <a:p>
            <a:pPr lvl="1"/>
            <a:r>
              <a:rPr lang="en-US" dirty="0"/>
              <a:t>Had some trouble: </a:t>
            </a:r>
            <a:r>
              <a:rPr lang="en-US" dirty="0" err="1"/>
              <a:t>BitMex</a:t>
            </a:r>
            <a:r>
              <a:rPr lang="en-US" dirty="0"/>
              <a:t> API does not allow for the acquiring of all of their data for free, and </a:t>
            </a:r>
            <a:r>
              <a:rPr lang="en-US" dirty="0" err="1"/>
              <a:t>Binance</a:t>
            </a:r>
            <a:r>
              <a:rPr lang="en-US" dirty="0"/>
              <a:t> data only went back to beginning of 2020</a:t>
            </a:r>
          </a:p>
        </p:txBody>
      </p:sp>
    </p:spTree>
    <p:extLst>
      <p:ext uri="{BB962C8B-B14F-4D97-AF65-F5344CB8AC3E}">
        <p14:creationId xmlns:p14="http://schemas.microsoft.com/office/powerpoint/2010/main" val="114012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Top chart shows funding rate below mean (blue) and above mean (red)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Bottom chart shows bin color (0=black, 1=green, 2=yellow, 3=orange, 4=red</a:t>
            </a:r>
          </a:p>
        </p:txBody>
      </p:sp>
      <p:pic>
        <p:nvPicPr>
          <p:cNvPr id="15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6DEA38D-2E78-9745-843A-E3E71902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40" y="410376"/>
            <a:ext cx="5794950" cy="2667132"/>
          </a:xfrm>
          <a:prstGeom prst="rect">
            <a:avLst/>
          </a:prstGeom>
        </p:spPr>
      </p:pic>
      <p:pic>
        <p:nvPicPr>
          <p:cNvPr id="17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7BB27464-815B-9B48-BEAC-34B3441B0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2898" y="3767854"/>
            <a:ext cx="5874029" cy="27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Exploratory Data Analysis cont.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C93B0B-0473-6E4E-9034-F1E0E660C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8" t="12201" b="4728"/>
          <a:stretch/>
        </p:blipFill>
        <p:spPr>
          <a:xfrm>
            <a:off x="8811272" y="2515546"/>
            <a:ext cx="3380728" cy="2062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Price with funding rates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E5157E38-92A7-5B49-9C5D-5490E25C5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187" t="7919" b="2699"/>
          <a:stretch/>
        </p:blipFill>
        <p:spPr>
          <a:xfrm>
            <a:off x="6096000" y="185703"/>
            <a:ext cx="3106458" cy="2329843"/>
          </a:xfrm>
          <a:prstGeom prst="rect">
            <a:avLst/>
          </a:prstGeom>
        </p:spPr>
      </p:pic>
      <p:pic>
        <p:nvPicPr>
          <p:cNvPr id="11" name="Picture 10" descr="look at the difference in funding rate b/w first and second peaks">
            <a:extLst>
              <a:ext uri="{FF2B5EF4-FFF2-40B4-BE49-F238E27FC236}">
                <a16:creationId xmlns:a16="http://schemas.microsoft.com/office/drawing/2014/main" id="{E73AF04C-9B7D-AB4B-B167-628090BB94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64" t="10166"/>
          <a:stretch/>
        </p:blipFill>
        <p:spPr>
          <a:xfrm>
            <a:off x="5611219" y="4552974"/>
            <a:ext cx="3476878" cy="23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Exploratory Data Analysis 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Price with Funding Rate bin colors</a:t>
            </a:r>
          </a:p>
        </p:txBody>
      </p:sp>
      <p:pic>
        <p:nvPicPr>
          <p:cNvPr id="15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7ED56AB3-4386-1746-8C62-442073F1E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53129"/>
            <a:ext cx="5874029" cy="2741214"/>
          </a:xfrm>
          <a:prstGeom prst="rect">
            <a:avLst/>
          </a:prstGeom>
        </p:spPr>
      </p:pic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8B7C65F7-6071-914F-B449-A0B549B71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991" y="3863658"/>
            <a:ext cx="5758037" cy="2687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17A1A4-E160-6745-A1F2-E50BD5227A55}"/>
              </a:ext>
            </a:extLst>
          </p:cNvPr>
          <p:cNvSpPr txBox="1"/>
          <p:nvPr/>
        </p:nvSpPr>
        <p:spPr>
          <a:xfrm>
            <a:off x="6683653" y="3162818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New Old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4C20FDD5-B1C1-2548-9F5F-775DB9DA63D6}"/>
              </a:ext>
            </a:extLst>
          </p:cNvPr>
          <p:cNvSpPr/>
          <p:nvPr/>
        </p:nvSpPr>
        <p:spPr>
          <a:xfrm>
            <a:off x="6715435" y="2994342"/>
            <a:ext cx="357187" cy="434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E964F78-F40B-4040-A086-7ECA51EF1378}"/>
              </a:ext>
            </a:extLst>
          </p:cNvPr>
          <p:cNvSpPr/>
          <p:nvPr/>
        </p:nvSpPr>
        <p:spPr>
          <a:xfrm>
            <a:off x="11424711" y="3556400"/>
            <a:ext cx="319614" cy="421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 Summaries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79B6AE-4E69-614D-87A3-03B1FE655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82425"/>
              </p:ext>
            </p:extLst>
          </p:nvPr>
        </p:nvGraphicFramePr>
        <p:xfrm>
          <a:off x="6522714" y="756444"/>
          <a:ext cx="5003799" cy="2032000"/>
        </p:xfrm>
        <a:graphic>
          <a:graphicData uri="http://schemas.openxmlformats.org/drawingml/2006/table">
            <a:tbl>
              <a:tblPr/>
              <a:tblGrid>
                <a:gridCol w="873529">
                  <a:extLst>
                    <a:ext uri="{9D8B030D-6E8A-4147-A177-3AD203B41FA5}">
                      <a16:colId xmlns:a16="http://schemas.microsoft.com/office/drawing/2014/main" val="2795447018"/>
                    </a:ext>
                  </a:extLst>
                </a:gridCol>
                <a:gridCol w="826054">
                  <a:extLst>
                    <a:ext uri="{9D8B030D-6E8A-4147-A177-3AD203B41FA5}">
                      <a16:colId xmlns:a16="http://schemas.microsoft.com/office/drawing/2014/main" val="2951573313"/>
                    </a:ext>
                  </a:extLst>
                </a:gridCol>
                <a:gridCol w="826054">
                  <a:extLst>
                    <a:ext uri="{9D8B030D-6E8A-4147-A177-3AD203B41FA5}">
                      <a16:colId xmlns:a16="http://schemas.microsoft.com/office/drawing/2014/main" val="862431806"/>
                    </a:ext>
                  </a:extLst>
                </a:gridCol>
                <a:gridCol w="826054">
                  <a:extLst>
                    <a:ext uri="{9D8B030D-6E8A-4147-A177-3AD203B41FA5}">
                      <a16:colId xmlns:a16="http://schemas.microsoft.com/office/drawing/2014/main" val="2279493662"/>
                    </a:ext>
                  </a:extLst>
                </a:gridCol>
                <a:gridCol w="826054">
                  <a:extLst>
                    <a:ext uri="{9D8B030D-6E8A-4147-A177-3AD203B41FA5}">
                      <a16:colId xmlns:a16="http://schemas.microsoft.com/office/drawing/2014/main" val="57605522"/>
                    </a:ext>
                  </a:extLst>
                </a:gridCol>
                <a:gridCol w="826054">
                  <a:extLst>
                    <a:ext uri="{9D8B030D-6E8A-4147-A177-3AD203B41FA5}">
                      <a16:colId xmlns:a16="http://schemas.microsoft.com/office/drawing/2014/main" val="37462657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Funding Rate bin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718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9285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3294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5651.99844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18599.305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24459.8148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13955.2719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9249.04255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160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6833.76982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16972.2385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20085.9094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16723.5947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14087.9147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5653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551.865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581.585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558.1025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441.2275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282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 quartile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2264.13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6433.16438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9069.8225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6166.68625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779.635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754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 quartile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4035.01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11495.2738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8187.86875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4023.465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74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 quartile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6717.5625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36762.8594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46852.6969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11085.6381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10542.6425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170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49770.8075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61497.9075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64863.3925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67332.3575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63184.2325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12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3FE082-0CFA-564F-A856-82EDB2357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37413"/>
              </p:ext>
            </p:extLst>
          </p:nvPr>
        </p:nvGraphicFramePr>
        <p:xfrm>
          <a:off x="6522714" y="4138212"/>
          <a:ext cx="4953000" cy="2032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0092875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2640451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2669646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4267715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805493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20650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Funding rate bin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1903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560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5679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27505.6486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29087.2019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21810.8622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37191.6635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34714.1955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8728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15605.8217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17585.0215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17580.896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21129.0633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20473.4806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1747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5041.7675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6814.755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6833.415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7965.5375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8480.0525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966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8771.54438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10368.805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9369.5125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11667.6806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11589.65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744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34083.705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35032.5625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11458.8513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47886.5525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35406.5575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5528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39319.9125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46030.1775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38909.3831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56675.7163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56835.16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0578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51004.3975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61497.9075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59252.915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64863.3925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67332.3575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2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820ED0A-CBAA-FA4B-8DBB-62804E252F1C}"/>
              </a:ext>
            </a:extLst>
          </p:cNvPr>
          <p:cNvSpPr txBox="1"/>
          <p:nvPr/>
        </p:nvSpPr>
        <p:spPr>
          <a:xfrm>
            <a:off x="6683653" y="3162818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New Old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63457CD-34D3-C94F-836B-00EC42FAB276}"/>
              </a:ext>
            </a:extLst>
          </p:cNvPr>
          <p:cNvSpPr/>
          <p:nvPr/>
        </p:nvSpPr>
        <p:spPr>
          <a:xfrm>
            <a:off x="6715435" y="2994342"/>
            <a:ext cx="357187" cy="434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7C337240-1554-E146-8FFF-616543F4FC57}"/>
              </a:ext>
            </a:extLst>
          </p:cNvPr>
          <p:cNvSpPr/>
          <p:nvPr/>
        </p:nvSpPr>
        <p:spPr>
          <a:xfrm>
            <a:off x="11424711" y="3556400"/>
            <a:ext cx="319614" cy="421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Tops/Bottoms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35553-9C5F-F845-9452-A9DE88C579DA}"/>
              </a:ext>
            </a:extLst>
          </p:cNvPr>
          <p:cNvSpPr txBox="1"/>
          <p:nvPr/>
        </p:nvSpPr>
        <p:spPr>
          <a:xfrm>
            <a:off x="6126740" y="328613"/>
            <a:ext cx="561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Market Tops/Bottoms: highest/lowest price in 500 days</a:t>
            </a:r>
          </a:p>
          <a:p>
            <a:r>
              <a:rPr lang="en-US" dirty="0"/>
              <a:t>Mid Tops/Bottoms: highest/lowest price in 200 days</a:t>
            </a:r>
          </a:p>
          <a:p>
            <a:r>
              <a:rPr lang="en-US" dirty="0"/>
              <a:t>Micro Tops/Bottoms: highest/lowest price in 50 days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F1B2D-903F-C04F-BFA4-3987F0B82769}"/>
              </a:ext>
            </a:extLst>
          </p:cNvPr>
          <p:cNvSpPr txBox="1"/>
          <p:nvPr/>
        </p:nvSpPr>
        <p:spPr>
          <a:xfrm>
            <a:off x="6329363" y="3497113"/>
            <a:ext cx="5414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Market Tops</a:t>
            </a:r>
          </a:p>
          <a:p>
            <a:r>
              <a:rPr lang="en-US" sz="1600" dirty="0" err="1"/>
              <a:t>datetime.date</a:t>
            </a:r>
            <a:r>
              <a:rPr lang="en-US" sz="1600" dirty="0"/>
              <a:t>(2017, 9, 2), </a:t>
            </a:r>
            <a:r>
              <a:rPr lang="en-US" sz="1600" dirty="0" err="1"/>
              <a:t>datetime.date</a:t>
            </a:r>
            <a:r>
              <a:rPr lang="en-US" sz="1600" dirty="0"/>
              <a:t>(2017, 12, 17),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datetime.date</a:t>
            </a:r>
            <a:r>
              <a:rPr lang="en-US" sz="1600" dirty="0"/>
              <a:t>(2019, 6, 26), </a:t>
            </a:r>
            <a:r>
              <a:rPr lang="en-US" sz="1600" dirty="0" err="1"/>
              <a:t>datetime.date</a:t>
            </a:r>
            <a:r>
              <a:rPr lang="en-US" sz="1600" dirty="0"/>
              <a:t>(2021, 10, 20)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3AADE-2466-814D-B120-86F61BF3A6D7}"/>
              </a:ext>
            </a:extLst>
          </p:cNvPr>
          <p:cNvSpPr txBox="1"/>
          <p:nvPr/>
        </p:nvSpPr>
        <p:spPr>
          <a:xfrm>
            <a:off x="6329363" y="4760718"/>
            <a:ext cx="5414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Market Bottoms</a:t>
            </a:r>
          </a:p>
          <a:p>
            <a:r>
              <a:rPr lang="en-US" sz="1600" dirty="0" err="1"/>
              <a:t>datetime.date</a:t>
            </a:r>
            <a:r>
              <a:rPr lang="en-US" sz="1600" dirty="0"/>
              <a:t>(2016, 5, 20), </a:t>
            </a:r>
            <a:r>
              <a:rPr lang="en-US" sz="1600" dirty="0" err="1"/>
              <a:t>datetime.date</a:t>
            </a:r>
            <a:r>
              <a:rPr lang="en-US" sz="1600" dirty="0"/>
              <a:t>(2018, 12, 15),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datetime.date</a:t>
            </a:r>
            <a:r>
              <a:rPr lang="en-US" sz="1600" dirty="0"/>
              <a:t>(2019, 2, 14), </a:t>
            </a:r>
            <a:r>
              <a:rPr lang="en-US" sz="1600" dirty="0" err="1"/>
              <a:t>datetime.date</a:t>
            </a:r>
            <a:r>
              <a:rPr lang="en-US" sz="1600" dirty="0"/>
              <a:t>(2020, 7, 3)</a:t>
            </a:r>
          </a:p>
        </p:txBody>
      </p:sp>
    </p:spTree>
    <p:extLst>
      <p:ext uri="{BB962C8B-B14F-4D97-AF65-F5344CB8AC3E}">
        <p14:creationId xmlns:p14="http://schemas.microsoft.com/office/powerpoint/2010/main" val="217395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244D-A544-AA41-B2E3-2D8BB719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Tops/Bottoms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C1702-A6C1-7846-9807-1F71B20EBD84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F1B2D-903F-C04F-BFA4-3987F0B82769}"/>
              </a:ext>
            </a:extLst>
          </p:cNvPr>
          <p:cNvSpPr txBox="1"/>
          <p:nvPr/>
        </p:nvSpPr>
        <p:spPr>
          <a:xfrm>
            <a:off x="6475212" y="294389"/>
            <a:ext cx="5414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Market Tops</a:t>
            </a:r>
          </a:p>
          <a:p>
            <a:r>
              <a:rPr lang="en-US" sz="1600" dirty="0" err="1"/>
              <a:t>datetime.date</a:t>
            </a:r>
            <a:r>
              <a:rPr lang="en-US" sz="1600" dirty="0"/>
              <a:t>(2017, 9, 2), </a:t>
            </a:r>
            <a:r>
              <a:rPr lang="en-US" sz="1600" dirty="0" err="1"/>
              <a:t>datetime.date</a:t>
            </a:r>
            <a:r>
              <a:rPr lang="en-US" sz="1600" dirty="0"/>
              <a:t>(2017, 12, 17),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datetime.date</a:t>
            </a:r>
            <a:r>
              <a:rPr lang="en-US" sz="1600" dirty="0"/>
              <a:t>(2019, 6, 26), </a:t>
            </a:r>
            <a:r>
              <a:rPr lang="en-US" sz="1600" dirty="0" err="1"/>
              <a:t>datetime.date</a:t>
            </a:r>
            <a:r>
              <a:rPr lang="en-US" sz="1600" dirty="0"/>
              <a:t>(2021, 10, 20)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3AADE-2466-814D-B120-86F61BF3A6D7}"/>
              </a:ext>
            </a:extLst>
          </p:cNvPr>
          <p:cNvSpPr txBox="1"/>
          <p:nvPr/>
        </p:nvSpPr>
        <p:spPr>
          <a:xfrm>
            <a:off x="6253949" y="1487285"/>
            <a:ext cx="54149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Other dates with similar funding rates (within 0.0001)</a:t>
            </a:r>
          </a:p>
          <a:p>
            <a:pPr algn="ctr"/>
            <a:endParaRPr lang="en-US" sz="1600" dirty="0"/>
          </a:p>
          <a:p>
            <a:r>
              <a:rPr lang="en-US" sz="1600" b="1" dirty="0" err="1"/>
              <a:t>datetime.date</a:t>
            </a:r>
            <a:r>
              <a:rPr lang="en-US" sz="1600" b="1" dirty="0"/>
              <a:t>(2017, 9, 2): </a:t>
            </a:r>
            <a:r>
              <a:rPr lang="en-US" sz="1600" dirty="0"/>
              <a:t>None</a:t>
            </a:r>
            <a:endParaRPr lang="en-US" sz="1600" b="1" dirty="0"/>
          </a:p>
          <a:p>
            <a:r>
              <a:rPr lang="en-US" sz="1600" b="1" dirty="0" err="1"/>
              <a:t>datetime.date</a:t>
            </a:r>
            <a:r>
              <a:rPr lang="en-US" sz="1600" b="1" dirty="0"/>
              <a:t>(2017, 12, 17): </a:t>
            </a:r>
            <a:r>
              <a:rPr lang="en-US" sz="1600" dirty="0" err="1"/>
              <a:t>datetime.date</a:t>
            </a:r>
            <a:r>
              <a:rPr lang="en-US" sz="1600" dirty="0"/>
              <a:t>(2017, 5, 8),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datetime.date</a:t>
            </a:r>
            <a:r>
              <a:rPr lang="en-US" sz="1600" dirty="0"/>
              <a:t>(2017, 5, 17), </a:t>
            </a:r>
            <a:r>
              <a:rPr lang="en-US" sz="1600" dirty="0" err="1"/>
              <a:t>datetime.date</a:t>
            </a:r>
            <a:r>
              <a:rPr lang="en-US" sz="1600" dirty="0"/>
              <a:t>(2017, 5, 18), </a:t>
            </a:r>
            <a:r>
              <a:rPr lang="en-US" sz="1600" dirty="0" err="1"/>
              <a:t>datetime.date</a:t>
            </a:r>
            <a:r>
              <a:rPr lang="en-US" sz="1600" dirty="0"/>
              <a:t>(2017, 6, 6), </a:t>
            </a:r>
            <a:r>
              <a:rPr lang="en-US" sz="1600" dirty="0" err="1"/>
              <a:t>datetime.date</a:t>
            </a:r>
            <a:r>
              <a:rPr lang="en-US" sz="1600" dirty="0"/>
              <a:t>(2017, 10, 10), </a:t>
            </a:r>
            <a:r>
              <a:rPr lang="en-US" sz="1600" dirty="0" err="1"/>
              <a:t>datetime.date</a:t>
            </a:r>
            <a:r>
              <a:rPr lang="en-US" sz="1600" dirty="0"/>
              <a:t>(2017, 10, 14), </a:t>
            </a:r>
            <a:r>
              <a:rPr lang="en-US" sz="1600" dirty="0" err="1"/>
              <a:t>datetime.date</a:t>
            </a:r>
            <a:r>
              <a:rPr lang="en-US" sz="1600" dirty="0"/>
              <a:t>(2017, 12, 11), </a:t>
            </a:r>
            <a:r>
              <a:rPr lang="en-US" sz="1600" dirty="0" err="1"/>
              <a:t>datetime.date</a:t>
            </a:r>
            <a:r>
              <a:rPr lang="en-US" sz="1600" dirty="0"/>
              <a:t>(2017, 12, 12), </a:t>
            </a:r>
            <a:r>
              <a:rPr lang="en-US" sz="1600" dirty="0" err="1"/>
              <a:t>datetime.date</a:t>
            </a:r>
            <a:r>
              <a:rPr lang="en-US" sz="1600" dirty="0"/>
              <a:t>(2017, 12, 15), </a:t>
            </a:r>
            <a:r>
              <a:rPr lang="en-US" sz="1600" dirty="0" err="1"/>
              <a:t>datetime.date</a:t>
            </a:r>
            <a:r>
              <a:rPr lang="en-US" sz="1600" dirty="0"/>
              <a:t>(2017, 12, 16), </a:t>
            </a:r>
          </a:p>
          <a:p>
            <a:r>
              <a:rPr lang="en-US" sz="1600" b="1" dirty="0" err="1"/>
              <a:t>datetime.date</a:t>
            </a:r>
            <a:r>
              <a:rPr lang="en-US" sz="1600" b="1" dirty="0"/>
              <a:t>(2019, 6, 26): </a:t>
            </a:r>
            <a:r>
              <a:rPr lang="en-US" sz="1600" dirty="0" err="1"/>
              <a:t>datetime.date</a:t>
            </a:r>
            <a:r>
              <a:rPr lang="en-US" sz="1600" dirty="0"/>
              <a:t>(2016, 6, 15),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datetime.date</a:t>
            </a:r>
            <a:r>
              <a:rPr lang="en-US" sz="1600" dirty="0"/>
              <a:t>(2019, 6, 24) </a:t>
            </a:r>
          </a:p>
          <a:p>
            <a:r>
              <a:rPr lang="en-US" sz="1600" b="1" dirty="0" err="1"/>
              <a:t>datetime.date</a:t>
            </a:r>
            <a:r>
              <a:rPr lang="en-US" sz="1600" b="1" dirty="0"/>
              <a:t>(2021, 10, 20): </a:t>
            </a:r>
            <a:r>
              <a:rPr lang="en-US" sz="1600" dirty="0" err="1"/>
              <a:t>datetime.date</a:t>
            </a:r>
            <a:r>
              <a:rPr lang="en-US" sz="1600" dirty="0"/>
              <a:t>(2019, 7, 6),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datetime.date</a:t>
            </a:r>
            <a:r>
              <a:rPr lang="en-US" sz="1600" dirty="0"/>
              <a:t>(2020, 8, 2)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C4CA2-2FC2-744E-8C4F-254546D81639}"/>
              </a:ext>
            </a:extLst>
          </p:cNvPr>
          <p:cNvSpPr txBox="1"/>
          <p:nvPr/>
        </p:nvSpPr>
        <p:spPr>
          <a:xfrm>
            <a:off x="6096000" y="5200650"/>
            <a:ext cx="527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Funding rates do not seem necessarily unique to market peaks</a:t>
            </a:r>
          </a:p>
        </p:txBody>
      </p:sp>
    </p:spTree>
    <p:extLst>
      <p:ext uri="{BB962C8B-B14F-4D97-AF65-F5344CB8AC3E}">
        <p14:creationId xmlns:p14="http://schemas.microsoft.com/office/powerpoint/2010/main" val="386700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1701</Words>
  <Application>Microsoft Macintosh PowerPoint</Application>
  <PresentationFormat>Widescreen</PresentationFormat>
  <Paragraphs>558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Microsoft Excel Worksheet</vt:lpstr>
      <vt:lpstr>Funding Rates and Bitcoin Price</vt:lpstr>
      <vt:lpstr>Purpose</vt:lpstr>
      <vt:lpstr>Data</vt:lpstr>
      <vt:lpstr>Exploratory Data Analysis</vt:lpstr>
      <vt:lpstr>Exploratory Data Analysis cont.</vt:lpstr>
      <vt:lpstr>Exploratory Data Analysis cont.</vt:lpstr>
      <vt:lpstr>Bin Summaries</vt:lpstr>
      <vt:lpstr>Tops/Bottoms</vt:lpstr>
      <vt:lpstr>Tops/Bottoms</vt:lpstr>
      <vt:lpstr>Peaks in Funding Rate  bins</vt:lpstr>
      <vt:lpstr>Peaks in Funding Rate change and Price change bins</vt:lpstr>
      <vt:lpstr>Peaks in Funding Rate change and Price change bins cont. (All)</vt:lpstr>
      <vt:lpstr>Peaks in Funding Rate change and Price change bins cont. (2)</vt:lpstr>
      <vt:lpstr>Peaks in Funding Rate change and Price change bins cont. (All)</vt:lpstr>
      <vt:lpstr>Peaks in Funding Rate change and Price change bins cont. (2)</vt:lpstr>
      <vt:lpstr>Peaks in Funding Rate and Price change bins</vt:lpstr>
      <vt:lpstr>Takeaways and Findings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Funding Rates and Bitcoin Price</dc:title>
  <dc:creator>Jake Lindell</dc:creator>
  <cp:lastModifiedBy>Jake Lindell</cp:lastModifiedBy>
  <cp:revision>1</cp:revision>
  <dcterms:created xsi:type="dcterms:W3CDTF">2022-02-14T04:29:09Z</dcterms:created>
  <dcterms:modified xsi:type="dcterms:W3CDTF">2022-02-15T01:24:49Z</dcterms:modified>
</cp:coreProperties>
</file>