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74" r:id="rId4"/>
    <p:sldId id="275" r:id="rId5"/>
    <p:sldId id="273" r:id="rId6"/>
    <p:sldId id="261" r:id="rId7"/>
    <p:sldId id="262" r:id="rId8"/>
    <p:sldId id="263" r:id="rId9"/>
    <p:sldId id="269" r:id="rId10"/>
    <p:sldId id="268" r:id="rId11"/>
    <p:sldId id="270" r:id="rId12"/>
    <p:sldId id="278" r:id="rId13"/>
    <p:sldId id="272" r:id="rId14"/>
    <p:sldId id="265" r:id="rId15"/>
    <p:sldId id="266" r:id="rId16"/>
    <p:sldId id="257" r:id="rId17"/>
    <p:sldId id="27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2" autoAdjust="0"/>
  </p:normalViewPr>
  <p:slideViewPr>
    <p:cSldViewPr>
      <p:cViewPr>
        <p:scale>
          <a:sx n="100" d="100"/>
          <a:sy n="100" d="100"/>
        </p:scale>
        <p:origin x="-28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F22FF-C495-42F2-B46F-165D396A15B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51C80-79C4-4021-8B13-E615FC7E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4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Sports Analytics- </a:t>
            </a:r>
            <a:endParaRPr lang="en-US" dirty="0" smtClean="0"/>
          </a:p>
          <a:p>
            <a:r>
              <a:rPr lang="en-US" dirty="0" smtClean="0"/>
              <a:t>	Growing </a:t>
            </a:r>
            <a:r>
              <a:rPr lang="en-US" dirty="0" smtClean="0"/>
              <a:t>industry.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now there are</a:t>
            </a:r>
            <a:r>
              <a:rPr lang="en-US" baseline="0" dirty="0" smtClean="0"/>
              <a:t> companies that have sports analytics branches (like </a:t>
            </a:r>
            <a:r>
              <a:rPr lang="en-US" baseline="0" dirty="0" err="1" smtClean="0"/>
              <a:t>Pedurco</a:t>
            </a:r>
            <a:r>
              <a:rPr lang="en-US" baseline="0" dirty="0" smtClean="0"/>
              <a:t> Group)</a:t>
            </a:r>
            <a:endParaRPr lang="en-US" dirty="0" smtClean="0"/>
          </a:p>
          <a:p>
            <a:r>
              <a:rPr lang="en-US" dirty="0" smtClean="0"/>
              <a:t>	Took </a:t>
            </a:r>
            <a:r>
              <a:rPr lang="en-US" dirty="0" smtClean="0"/>
              <a:t>an entire class about it last </a:t>
            </a:r>
            <a:r>
              <a:rPr lang="en-US" dirty="0" smtClean="0"/>
              <a:t>year</a:t>
            </a:r>
          </a:p>
          <a:p>
            <a:endParaRPr lang="en-US" dirty="0" smtClean="0"/>
          </a:p>
          <a:p>
            <a:r>
              <a:rPr lang="en-US" dirty="0" smtClean="0"/>
              <a:t>Gary Kubiak- </a:t>
            </a:r>
            <a:endParaRPr lang="en-US" dirty="0" smtClean="0"/>
          </a:p>
          <a:p>
            <a:r>
              <a:rPr lang="en-US" dirty="0" smtClean="0"/>
              <a:t>	He </a:t>
            </a:r>
            <a:r>
              <a:rPr lang="en-US" dirty="0" smtClean="0"/>
              <a:t>has said</a:t>
            </a:r>
            <a:r>
              <a:rPr lang="en-US" baseline="0" dirty="0" smtClean="0"/>
              <a:t> that he is trying to get rid of one of the offensive coordinators in his headset in order to put an analyst in there to help </a:t>
            </a:r>
            <a:r>
              <a:rPr lang="en-US" baseline="0" dirty="0" smtClean="0"/>
              <a:t>	with </a:t>
            </a:r>
            <a:r>
              <a:rPr lang="en-US" baseline="0" dirty="0" smtClean="0"/>
              <a:t>play calling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Brian Burke- Green Bay vs. Seattle Seahawks NFC Championship 2014. (Advanced football analytics)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51C80-79C4-4021-8B13-E615FC7E6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can see, Brian Burke constantly analyzed the probability of each team winning based on the decisions they made throughout the game. GB had the best chance of winning for</a:t>
            </a:r>
            <a:r>
              <a:rPr lang="en-US" baseline="0" dirty="0" smtClean="0"/>
              <a:t> 3.5 quarters, but ended up losing in the end.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13-0</a:t>
            </a:r>
            <a:r>
              <a:rPr lang="en-US" baseline="0" dirty="0" smtClean="0"/>
              <a:t> GB after 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qtr</a:t>
            </a:r>
            <a:endParaRPr lang="en-US" baseline="0" dirty="0" smtClean="0"/>
          </a:p>
          <a:p>
            <a:r>
              <a:rPr lang="en-US" baseline="0" dirty="0" smtClean="0"/>
              <a:t>16-0 GB at half</a:t>
            </a:r>
          </a:p>
          <a:p>
            <a:r>
              <a:rPr lang="en-US" baseline="0" dirty="0" smtClean="0"/>
              <a:t>16-7 after 3</a:t>
            </a:r>
            <a:r>
              <a:rPr lang="en-US" baseline="30000" dirty="0" smtClean="0"/>
              <a:t>rd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19-7 GB, GB picks off Seattle with 5 min left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51C80-79C4-4021-8B13-E615FC7E62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Biased- Some defensive coordinators have one mindset, and that can be used against them.</a:t>
            </a:r>
          </a:p>
          <a:p>
            <a:r>
              <a:rPr lang="en-US" dirty="0" smtClean="0"/>
              <a:t>	Ex: If a Defensive Coordinator is known for playing man to man coverage, the offensive coordinator can use that and make plays </a:t>
            </a:r>
            <a:r>
              <a:rPr lang="en-US" dirty="0" smtClean="0"/>
              <a:t>	that </a:t>
            </a:r>
            <a:r>
              <a:rPr lang="en-US" dirty="0" smtClean="0"/>
              <a:t>work well against man to man.</a:t>
            </a:r>
          </a:p>
          <a:p>
            <a:r>
              <a:rPr lang="en-US" baseline="0" dirty="0" smtClean="0"/>
              <a:t>  Tried to make our model as unbiased as possible in order to get most accurate results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51C80-79C4-4021-8B13-E615FC7E6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1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goal was to find a model that could predict the next play an</a:t>
            </a:r>
            <a:r>
              <a:rPr lang="en-US" baseline="0" dirty="0" smtClean="0"/>
              <a:t> offensive team is going to run with a high degree of accuracy.</a:t>
            </a:r>
          </a:p>
          <a:p>
            <a:r>
              <a:rPr lang="en-US" baseline="0" dirty="0" smtClean="0"/>
              <a:t>	After some trial and error, we realized it would be extremely hard to do play type and play location in same model.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NC State student that made a model than can predict with 75% accuracy, but that is looking at specific quarters and teams.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51C80-79C4-4021-8B13-E615FC7E6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Bryan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Povlinski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collected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 by play data from every NFL game in 2013 and 2014.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Had 58 variables for every play, but we narrowed it down to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variables shown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Cross-sectional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Although there is a time variable, we did not believe it was necessary to see how the variables changed over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We look at many individual plays, so time-series and panel data are not applicable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Over 2 million data points, and we were only missing less than 1% of the data points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missing data is not absent, it is just values that if they do not happen are left intentionally blank (ex. Fumble)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New Variables: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Lagged interception, fumble, sack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</a:t>
            </a:r>
            <a:r>
              <a:rPr lang="en-US" baseline="0" dirty="0" smtClean="0"/>
              <a:t> in an Excel spreadsheet, so it is easily imported into Stata and 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Notes </a:t>
            </a:r>
            <a:r>
              <a:rPr lang="en-US" baseline="0" dirty="0" smtClean="0"/>
              <a:t>on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run/pass plays, no kneels, punts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51C80-79C4-4021-8B13-E615FC7E6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Binary</a:t>
            </a:r>
            <a:r>
              <a:rPr lang="en-US" baseline="0" dirty="0" smtClean="0"/>
              <a:t> outcome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Non-linear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yardline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Does well with dichotomous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vars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Dummy variables for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51C80-79C4-4021-8B13-E615FC7E62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0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Inflated standard errors</a:t>
            </a:r>
          </a:p>
          <a:p>
            <a:r>
              <a:rPr lang="en-US" dirty="0" smtClean="0"/>
              <a:t>Biased coefficients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51C80-79C4-4021-8B13-E615FC7E62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88" y="411510"/>
            <a:ext cx="9144000" cy="165618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0500" y="1438993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C1C Patrick Mackintosh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C1C Jacob Lindell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799870" y="555526"/>
            <a:ext cx="787658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Predicting </a:t>
            </a:r>
            <a:r>
              <a:rPr lang="en-US" sz="2800" b="1" dirty="0" smtClean="0"/>
              <a:t>Offensive Play </a:t>
            </a:r>
            <a:r>
              <a:rPr lang="en-US" sz="2800" b="1" dirty="0"/>
              <a:t>Calls of the 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National </a:t>
            </a:r>
            <a:r>
              <a:rPr lang="en-US" sz="2800" b="1" dirty="0"/>
              <a:t>Football League</a:t>
            </a:r>
            <a:endParaRPr lang="en-US" sz="2800" dirty="0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792088" y="428019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35846"/>
            <a:ext cx="2438391" cy="128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5896" y="407898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Econ 465 Final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accurate classifier</a:t>
            </a:r>
          </a:p>
          <a:p>
            <a:r>
              <a:rPr lang="en-US" dirty="0" smtClean="0"/>
              <a:t>Few assumptions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BlackBox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3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5070523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27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versus Pass: 70% accurate</a:t>
            </a:r>
          </a:p>
          <a:p>
            <a:r>
              <a:rPr lang="en-US" dirty="0" smtClean="0"/>
              <a:t>Play Location: 45%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3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Real Play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in practice</a:t>
            </a:r>
          </a:p>
          <a:p>
            <a:pPr lvl="1"/>
            <a:r>
              <a:rPr lang="en-US" sz="1600" dirty="0" smtClean="0"/>
              <a:t>Denver Broncos vs. Seattle Seahawks (week 3, 2014)</a:t>
            </a:r>
          </a:p>
          <a:p>
            <a:pPr lvl="1"/>
            <a:r>
              <a:rPr lang="en-US" sz="1600" dirty="0" smtClean="0"/>
              <a:t>OT; 20-20</a:t>
            </a:r>
          </a:p>
          <a:p>
            <a:pPr lvl="1"/>
            <a:r>
              <a:rPr lang="en-US" sz="1600" dirty="0" smtClean="0"/>
              <a:t>Seattle has ball on 6 yard line</a:t>
            </a:r>
          </a:p>
          <a:p>
            <a:pPr lvl="1"/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and goal</a:t>
            </a:r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011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BlackBox</a:t>
            </a:r>
            <a:r>
              <a:rPr lang="en-US" dirty="0" smtClean="0"/>
              <a:t>” analytics</a:t>
            </a:r>
          </a:p>
          <a:p>
            <a:r>
              <a:rPr lang="en-US" dirty="0" smtClean="0"/>
              <a:t>Hard to predict new seasons</a:t>
            </a:r>
          </a:p>
          <a:p>
            <a:r>
              <a:rPr lang="en-US" dirty="0" smtClean="0"/>
              <a:t>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296296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models</a:t>
            </a:r>
          </a:p>
          <a:p>
            <a:r>
              <a:rPr lang="en-US" dirty="0" smtClean="0"/>
              <a:t>Train off current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1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Future Work</a:t>
            </a:r>
            <a:endParaRPr lang="ko-KR" alt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cs typeface="Arial" pitchFamily="34" charset="0"/>
              </a:rPr>
              <a:t>Would Do with more time-</a:t>
            </a:r>
          </a:p>
          <a:p>
            <a:pPr lvl="1"/>
            <a:r>
              <a:rPr lang="en-US" altLang="ko-KR" sz="2000" dirty="0">
                <a:cs typeface="Arial" pitchFamily="34" charset="0"/>
              </a:rPr>
              <a:t>Split up data by quarter, leading/losing, etc.</a:t>
            </a:r>
          </a:p>
          <a:p>
            <a:pPr lvl="1"/>
            <a:r>
              <a:rPr lang="en-US" altLang="ko-KR" sz="2000" dirty="0">
                <a:cs typeface="Arial" pitchFamily="34" charset="0"/>
              </a:rPr>
              <a:t>Split up by </a:t>
            </a:r>
            <a:r>
              <a:rPr lang="en-US" altLang="ko-KR" sz="2000" dirty="0" smtClean="0">
                <a:cs typeface="Arial" pitchFamily="34" charset="0"/>
              </a:rPr>
              <a:t>team</a:t>
            </a:r>
            <a:endParaRPr lang="en-US" altLang="ko-KR" sz="2000" dirty="0">
              <a:cs typeface="Arial" pitchFamily="34" charset="0"/>
            </a:endParaRPr>
          </a:p>
          <a:p>
            <a:r>
              <a:rPr lang="en-US" altLang="ko-KR" sz="2800" dirty="0" smtClean="0">
                <a:cs typeface="Arial" pitchFamily="34" charset="0"/>
              </a:rPr>
              <a:t>Falcon Football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Key Findings</a:t>
            </a:r>
          </a:p>
          <a:p>
            <a:r>
              <a:rPr lang="en-US" dirty="0" smtClean="0"/>
              <a:t>Predicting Real Play Calls</a:t>
            </a:r>
          </a:p>
          <a:p>
            <a:r>
              <a:rPr lang="en-US" dirty="0" smtClean="0"/>
              <a:t>Limitations of Analysis</a:t>
            </a:r>
          </a:p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5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Sports Analytics</a:t>
            </a:r>
          </a:p>
          <a:p>
            <a:r>
              <a:rPr lang="en-US" dirty="0" smtClean="0"/>
              <a:t>Gary Kubiak</a:t>
            </a:r>
          </a:p>
          <a:p>
            <a:r>
              <a:rPr lang="en-US" dirty="0" smtClean="0"/>
              <a:t>Brian Burke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31589"/>
            <a:ext cx="3096344" cy="231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Green Bay vs. Seattle Seahawks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NFC </a:t>
            </a:r>
            <a:r>
              <a:rPr lang="en-US" dirty="0"/>
              <a:t>Championship 2014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4" t="38166" r="40353" b="27877"/>
          <a:stretch/>
        </p:blipFill>
        <p:spPr bwMode="auto">
          <a:xfrm>
            <a:off x="0" y="967036"/>
            <a:ext cx="897422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calling is:</a:t>
            </a:r>
          </a:p>
          <a:p>
            <a:pPr lvl="1"/>
            <a:r>
              <a:rPr lang="en-US" dirty="0" smtClean="0"/>
              <a:t> Biased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31590"/>
            <a:ext cx="4320480" cy="241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26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model that predicts the next play</a:t>
            </a:r>
          </a:p>
          <a:p>
            <a:pPr lvl="1"/>
            <a:r>
              <a:rPr lang="en-US" dirty="0"/>
              <a:t>Run vs. Pass</a:t>
            </a:r>
          </a:p>
          <a:p>
            <a:pPr lvl="2"/>
            <a:r>
              <a:rPr lang="en-US" dirty="0" smtClean="0"/>
              <a:t>Left, Middle, Right</a:t>
            </a:r>
          </a:p>
          <a:p>
            <a:pPr lvl="2"/>
            <a:r>
              <a:rPr lang="en-US" dirty="0" smtClean="0"/>
              <a:t>Short, Deep</a:t>
            </a:r>
          </a:p>
          <a:p>
            <a:r>
              <a:rPr lang="en-US" dirty="0" smtClean="0"/>
              <a:t>75% accuracy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19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Pro-Football-Reference</a:t>
            </a:r>
          </a:p>
          <a:p>
            <a:r>
              <a:rPr lang="en-US" dirty="0" smtClean="0"/>
              <a:t>Cross-sectional</a:t>
            </a:r>
          </a:p>
          <a:p>
            <a:r>
              <a:rPr lang="en-US" dirty="0" smtClean="0"/>
              <a:t>Complete</a:t>
            </a:r>
          </a:p>
          <a:p>
            <a:r>
              <a:rPr lang="en-US" dirty="0" smtClean="0"/>
              <a:t>Creation of New Variables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79662"/>
            <a:ext cx="43243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00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Logit Model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3598"/>
            <a:ext cx="486697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220072" y="1200151"/>
            <a:ext cx="374441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Binary Outcome</a:t>
            </a:r>
          </a:p>
          <a:p>
            <a:r>
              <a:rPr lang="en-US" dirty="0" smtClean="0"/>
              <a:t>Non-linear</a:t>
            </a:r>
          </a:p>
          <a:p>
            <a:r>
              <a:rPr lang="en-US" dirty="0" smtClean="0"/>
              <a:t>2 iterations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0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Logit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566"/>
            <a:ext cx="3108960" cy="227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23928" y="1200151"/>
            <a:ext cx="476287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03848" y="1059582"/>
            <a:ext cx="476287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Error independence</a:t>
            </a:r>
          </a:p>
          <a:p>
            <a:pPr lvl="1"/>
            <a:r>
              <a:rPr lang="en-US" dirty="0" smtClean="0"/>
              <a:t>Multicollinearity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4414"/>
            <a:ext cx="3108960" cy="2276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58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364</Words>
  <Application>Microsoft Office PowerPoint</Application>
  <PresentationFormat>On-screen Show (16:9)</PresentationFormat>
  <Paragraphs>128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Overview</vt:lpstr>
      <vt:lpstr>Motivation</vt:lpstr>
      <vt:lpstr>Green Bay vs. Seattle Seahawks  NFC Championship 2014</vt:lpstr>
      <vt:lpstr>Problem</vt:lpstr>
      <vt:lpstr>Goal</vt:lpstr>
      <vt:lpstr>Data</vt:lpstr>
      <vt:lpstr>Logit Model</vt:lpstr>
      <vt:lpstr>Problems with Logit</vt:lpstr>
      <vt:lpstr>RandomForest</vt:lpstr>
      <vt:lpstr>Key Findings</vt:lpstr>
      <vt:lpstr>Predictive Power</vt:lpstr>
      <vt:lpstr>Predicting Real Play Calls</vt:lpstr>
      <vt:lpstr>Limitations of Analysis</vt:lpstr>
      <vt:lpstr>Recommendations</vt:lpstr>
      <vt:lpstr>Future Work</vt:lpstr>
      <vt:lpstr>Questions?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Test</cp:lastModifiedBy>
  <cp:revision>38</cp:revision>
  <dcterms:created xsi:type="dcterms:W3CDTF">2014-04-01T16:27:38Z</dcterms:created>
  <dcterms:modified xsi:type="dcterms:W3CDTF">2015-12-04T04:42:58Z</dcterms:modified>
</cp:coreProperties>
</file>