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5" r:id="rId10"/>
    <p:sldId id="267" r:id="rId11"/>
    <p:sldId id="266" r:id="rId12"/>
    <p:sldId id="268" r:id="rId13"/>
    <p:sldId id="269" r:id="rId14"/>
    <p:sldId id="270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3"/>
    <p:restoredTop sz="94607"/>
  </p:normalViewPr>
  <p:slideViewPr>
    <p:cSldViewPr snapToGrid="0" snapToObjects="1">
      <p:cViewPr varScale="1">
        <p:scale>
          <a:sx n="148" d="100"/>
          <a:sy n="148" d="100"/>
        </p:scale>
        <p:origin x="11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8" d="100"/>
          <a:sy n="118" d="100"/>
        </p:scale>
        <p:origin x="5160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ADAFC5-AE09-AAB0-E840-4502FA399F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C6ABD7-96D2-07A1-94CE-D48E8F5765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B7D4A-8453-2A48-B5C8-1FC41CF5B1BD}" type="datetimeFigureOut">
              <a:rPr lang="en-US" smtClean="0"/>
              <a:t>7/28/22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F4922-774D-3BBF-EE92-C83BE8FE90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11647-3D9D-A92B-7724-6659AED980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C56DB-0804-8C4E-B604-586A576F498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01FAD32-7DE5-B452-7C52-B9703DE1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243" y="961345"/>
            <a:ext cx="8890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97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83653-A020-CF3E-0FB6-16819AAC0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17E845-5BE9-99F6-BF7E-597451AF7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924C841-B07F-05C6-B9F7-0629E3A96D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4000" y="1122363"/>
            <a:ext cx="1345079" cy="86705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6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93F1-0BC1-9573-7E1E-0CA5F7AF2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D91BF-170B-4D73-EEDD-B0E1AD60D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2F74-5DE2-812F-80B9-CC97F59D2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17DE-66C9-A184-56EA-7EED57893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B4E94-4B60-FC79-CF28-AC3FB3DC2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5354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A35586-EE64-3B74-6C30-D03166209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096E1-B97E-2757-52C3-A3199DC5D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02C31-3B6D-6089-6A77-1CD6A639D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D9410-C426-7E23-30BE-9B37DC799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ABD57-8BE4-4683-9009-EDE5DD323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5530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986E-272A-F860-C9D1-DB7F89B72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F8077-0933-CBAC-2B27-6C2218188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75C3D-74ED-83AD-ECA2-4E99E7896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CCBA2-CC6F-5986-720C-7B5AFABBD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5A57C-E697-DD26-611D-9D49C6817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3934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7DA8-C139-8440-6090-D0F719BCF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2A71A-009A-4682-4FA3-EA0C257D1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48381-CA02-53FF-6EAD-85C1CD284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5BEB8-B229-BDA5-98FF-A159080F9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F4B45-AE5B-3628-892B-6468FF640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3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2E7AB-D603-BE87-9697-250E375E6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57362-8842-4785-F012-402EDE70C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E0B537-6809-6373-C6CF-5D5B9A6CB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FDB21-5C23-FA04-EFF4-EC11628A9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E2552-CFA4-1729-8C9E-760045705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2BABA-3E8D-8D35-2BB6-144D7D0B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8354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7D36-26A5-C257-FF3F-BA2265307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ABA58-DEEF-BF7B-8455-6F74F5028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924D6-AF8B-F7D0-E80E-8D8235661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3E6A07-45F7-B5D5-BD4A-62DAC756A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0C69A0-F2E8-3142-DD16-FF7AC36497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D5E76F-9C80-0BAD-5BE6-7127DCBA0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7/28/22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D291D3-C215-55C9-F210-C2D219310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F2E787-19EA-A361-0C52-056BC38B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0024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79454-A5A5-2E99-7542-C41ADF1C1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37DFBB-3412-E9A2-B1B5-0B6FF90A4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7/28/22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0504FE-6A24-0EA4-D943-8F090531F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1A54B4-065E-0494-F7A9-6193BF96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9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CAEE96-B9D2-8A92-0EEC-992F60873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7/28/22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2A0C93-6207-23EF-3B57-E96F3F381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CD068-D4BA-8E01-31BA-24637044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43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8240-0A07-35A0-FD63-E96ED24F7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9AA00-D413-8A7B-ABC4-C49B4AB1F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B8EA4-352D-49C7-8CE7-029EA8FA7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62E63-566B-3725-1234-C4AF1B807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E853F-9DAC-FD32-67CD-6AC0FD73C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CD79E-2628-9ED8-EB07-B6612CBE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459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F0EF-D528-99C6-EB54-A44B95D03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5D4C70-A2F3-25F2-67CF-286655A66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D107E-C422-E157-881F-3845F233F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D645E-5620-7995-D720-EA1C885AD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F9ABB-46A3-C858-A81B-67C63A6CF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8DBE2-8EE1-FF0A-536A-EE13F43EA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9C9CE8-11D1-2D6E-5CE4-58155A868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9B93B-94FD-067C-0460-AE9EDBB9E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ED972-72F4-7224-DA99-AAE69044B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E42E8-8B57-452D-A122-4DCE9AC771EF}" type="datetime1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DF30E-0404-EACC-8F42-8075527A7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DB20B-DE0D-78A7-718D-F805E94DB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47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AAAFBF-C15E-AF03-0052-EEAA54AA7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9" y="1383528"/>
            <a:ext cx="10581627" cy="3167510"/>
          </a:xfrm>
        </p:spPr>
        <p:txBody>
          <a:bodyPr anchor="b">
            <a:normAutofit/>
          </a:bodyPr>
          <a:lstStyle/>
          <a:p>
            <a:r>
              <a:rPr lang="en-US" sz="7400" b="1" dirty="0">
                <a:solidFill>
                  <a:srgbClr val="0432FF"/>
                </a:solidFill>
              </a:rPr>
              <a:t>COMPANY DATA ANALYSIS</a:t>
            </a:r>
            <a:br>
              <a:rPr lang="en-US" sz="7400" b="1" dirty="0">
                <a:solidFill>
                  <a:srgbClr val="0432FF"/>
                </a:solidFill>
              </a:rPr>
            </a:br>
            <a:r>
              <a:rPr lang="en-US" sz="7400" b="1" dirty="0">
                <a:solidFill>
                  <a:srgbClr val="0432FF"/>
                </a:solidFill>
              </a:rPr>
              <a:t>LEFT LANE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A029D-4213-68D2-8A93-8E585934A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3019" y="4582814"/>
            <a:ext cx="5925987" cy="1312657"/>
          </a:xfrm>
        </p:spPr>
        <p:txBody>
          <a:bodyPr anchor="t">
            <a:normAutofit/>
          </a:bodyPr>
          <a:lstStyle/>
          <a:p>
            <a:r>
              <a:rPr lang="en-US" dirty="0"/>
              <a:t>Jake Lindell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9030027-F510-A66A-E87C-99A6DD6DC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5546" y="962529"/>
            <a:ext cx="2000932" cy="1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100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39BD-A235-7281-8CDC-98DA2E79A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432FF"/>
                </a:solidFill>
              </a:rPr>
              <a:t>TRANSACTION VALUE </a:t>
            </a:r>
            <a:r>
              <a:rPr lang="en-US" b="1" i="1" dirty="0">
                <a:solidFill>
                  <a:srgbClr val="0432FF"/>
                </a:solidFill>
              </a:rPr>
              <a:t>BOX PLOT</a:t>
            </a:r>
            <a:endParaRPr lang="en-US" sz="3200" b="1" dirty="0">
              <a:solidFill>
                <a:srgbClr val="0432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BE38DC-C92A-5517-0BF1-6F526FD9F6EC}"/>
              </a:ext>
            </a:extLst>
          </p:cNvPr>
          <p:cNvSpPr txBox="1"/>
          <p:nvPr/>
        </p:nvSpPr>
        <p:spPr>
          <a:xfrm>
            <a:off x="649224" y="5294264"/>
            <a:ext cx="11119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Comparing this chart with the previous, we see that there is a much closer </a:t>
            </a:r>
            <a:r>
              <a:rPr lang="en-US" i="1" dirty="0">
                <a:solidFill>
                  <a:srgbClr val="0432FF"/>
                </a:solidFill>
              </a:rPr>
              <a:t>Transaction Value </a:t>
            </a:r>
            <a:r>
              <a:rPr lang="en-US" dirty="0"/>
              <a:t>between </a:t>
            </a:r>
            <a:r>
              <a:rPr lang="en-US" i="1" dirty="0"/>
              <a:t>Order</a:t>
            </a:r>
            <a:r>
              <a:rPr lang="en-US" dirty="0"/>
              <a:t> and </a:t>
            </a:r>
            <a:r>
              <a:rPr lang="en-US" i="1" dirty="0"/>
              <a:t>Deposit</a:t>
            </a:r>
            <a:r>
              <a:rPr lang="en-US" dirty="0"/>
              <a:t>, and </a:t>
            </a:r>
            <a:r>
              <a:rPr lang="en-US" i="1" dirty="0"/>
              <a:t>Prize Claimed </a:t>
            </a:r>
            <a:r>
              <a:rPr lang="en-US" dirty="0"/>
              <a:t>has a wider range of disparity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could indicate that our margin of revenue is greater on </a:t>
            </a:r>
            <a:r>
              <a:rPr lang="en-US" i="1" dirty="0"/>
              <a:t>Deposits </a:t>
            </a:r>
            <a:r>
              <a:rPr lang="en-US" dirty="0"/>
              <a:t>than on </a:t>
            </a:r>
            <a:r>
              <a:rPr lang="en-US" i="1" dirty="0"/>
              <a:t>Orders or Prize Claimed</a:t>
            </a:r>
          </a:p>
        </p:txBody>
      </p:sp>
      <p:pic>
        <p:nvPicPr>
          <p:cNvPr id="6" name="Content Placeholder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19F12579-4DD4-B94C-9772-63C44B612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530" r="8970" b="5363"/>
          <a:stretch/>
        </p:blipFill>
        <p:spPr>
          <a:xfrm>
            <a:off x="3222540" y="1577339"/>
            <a:ext cx="5281380" cy="370332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1973DB-F2CC-AA0D-C4C4-D57F8B295B1A}"/>
              </a:ext>
            </a:extLst>
          </p:cNvPr>
          <p:cNvSpPr txBox="1"/>
          <p:nvPr/>
        </p:nvSpPr>
        <p:spPr>
          <a:xfrm>
            <a:off x="3441996" y="1432930"/>
            <a:ext cx="617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1e6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83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39BD-A235-7281-8CDC-98DA2E79A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432FF"/>
                </a:solidFill>
              </a:rPr>
              <a:t>TRANSACTION REVENUE </a:t>
            </a:r>
            <a:r>
              <a:rPr lang="en-US" b="1" i="1" dirty="0">
                <a:solidFill>
                  <a:srgbClr val="0432FF"/>
                </a:solidFill>
              </a:rPr>
              <a:t>BAR CHART </a:t>
            </a:r>
            <a:r>
              <a:rPr lang="en-US" sz="3200" b="1" i="1" dirty="0">
                <a:solidFill>
                  <a:srgbClr val="0432FF"/>
                </a:solidFill>
              </a:rPr>
              <a:t>(by state) </a:t>
            </a:r>
            <a:endParaRPr lang="en-US" sz="3200" b="1" dirty="0">
              <a:solidFill>
                <a:srgbClr val="0432FF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AB0DA66-45E0-FAEE-AF8E-650B22BA9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16" t="9530" r="8497"/>
          <a:stretch/>
        </p:blipFill>
        <p:spPr>
          <a:xfrm>
            <a:off x="3383280" y="1357582"/>
            <a:ext cx="5093208" cy="393668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BE38DC-C92A-5517-0BF1-6F526FD9F6EC}"/>
              </a:ext>
            </a:extLst>
          </p:cNvPr>
          <p:cNvSpPr txBox="1"/>
          <p:nvPr/>
        </p:nvSpPr>
        <p:spPr>
          <a:xfrm>
            <a:off x="649224" y="5294264"/>
            <a:ext cx="111191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chart shows the </a:t>
            </a:r>
            <a:r>
              <a:rPr lang="en-US" i="1" dirty="0">
                <a:solidFill>
                  <a:srgbClr val="0432FF"/>
                </a:solidFill>
              </a:rPr>
              <a:t>Transaction Revenue </a:t>
            </a:r>
            <a:r>
              <a:rPr lang="en-US" dirty="0"/>
              <a:t>by </a:t>
            </a:r>
            <a:r>
              <a:rPr lang="en-US" i="1" dirty="0">
                <a:solidFill>
                  <a:srgbClr val="0432FF"/>
                </a:solidFill>
              </a:rPr>
              <a:t>State</a:t>
            </a:r>
            <a:r>
              <a:rPr lang="en-US" dirty="0"/>
              <a:t> for the entirety of the dataset. As we see, </a:t>
            </a:r>
            <a:r>
              <a:rPr lang="en-US" i="1" dirty="0"/>
              <a:t>Texas</a:t>
            </a:r>
            <a:r>
              <a:rPr lang="en-US" dirty="0"/>
              <a:t> has a lot of the </a:t>
            </a:r>
            <a:r>
              <a:rPr lang="en-US" i="1" dirty="0">
                <a:solidFill>
                  <a:srgbClr val="0432FF"/>
                </a:solidFill>
              </a:rPr>
              <a:t>Transaction Revenue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13 </a:t>
            </a:r>
            <a:r>
              <a:rPr lang="en-US" i="1" dirty="0">
                <a:solidFill>
                  <a:srgbClr val="0432FF"/>
                </a:solidFill>
              </a:rPr>
              <a:t>States</a:t>
            </a:r>
            <a:r>
              <a:rPr lang="en-US" dirty="0"/>
              <a:t> that use this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marketing/user traction in </a:t>
            </a:r>
            <a:r>
              <a:rPr lang="en-US" i="1" dirty="0"/>
              <a:t>Texas, New Jersey, and New York </a:t>
            </a:r>
            <a:r>
              <a:rPr lang="en-US" dirty="0"/>
              <a:t>is far superior to the rest of the </a:t>
            </a:r>
            <a:r>
              <a:rPr lang="en-US" i="1" dirty="0">
                <a:solidFill>
                  <a:srgbClr val="0432FF"/>
                </a:solidFill>
              </a:rPr>
              <a:t>States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Could be indicative of successful marketing trends</a:t>
            </a:r>
          </a:p>
        </p:txBody>
      </p:sp>
    </p:spTree>
    <p:extLst>
      <p:ext uri="{BB962C8B-B14F-4D97-AF65-F5344CB8AC3E}">
        <p14:creationId xmlns:p14="http://schemas.microsoft.com/office/powerpoint/2010/main" val="1107267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39BD-A235-7281-8CDC-98DA2E79A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432FF"/>
                </a:solidFill>
              </a:rPr>
              <a:t>TRANSACTION VALUE </a:t>
            </a:r>
            <a:r>
              <a:rPr lang="en-US" b="1" i="1" dirty="0">
                <a:solidFill>
                  <a:srgbClr val="0432FF"/>
                </a:solidFill>
              </a:rPr>
              <a:t>BAR CHART </a:t>
            </a:r>
            <a:r>
              <a:rPr lang="en-US" sz="3200" b="1" i="1" dirty="0">
                <a:solidFill>
                  <a:srgbClr val="0432FF"/>
                </a:solidFill>
              </a:rPr>
              <a:t>(by state) </a:t>
            </a:r>
            <a:endParaRPr lang="en-US" sz="3200" b="1" dirty="0">
              <a:solidFill>
                <a:srgbClr val="0432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BE38DC-C92A-5517-0BF1-6F526FD9F6EC}"/>
              </a:ext>
            </a:extLst>
          </p:cNvPr>
          <p:cNvSpPr txBox="1"/>
          <p:nvPr/>
        </p:nvSpPr>
        <p:spPr>
          <a:xfrm>
            <a:off x="649224" y="5294264"/>
            <a:ext cx="11119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chart shows the </a:t>
            </a:r>
            <a:r>
              <a:rPr lang="en-US" i="1" dirty="0">
                <a:solidFill>
                  <a:srgbClr val="0432FF"/>
                </a:solidFill>
              </a:rPr>
              <a:t>Transaction Value </a:t>
            </a:r>
            <a:r>
              <a:rPr lang="en-US" dirty="0"/>
              <a:t>by </a:t>
            </a:r>
            <a:r>
              <a:rPr lang="en-US" i="1" dirty="0">
                <a:solidFill>
                  <a:srgbClr val="0432FF"/>
                </a:solidFill>
              </a:rPr>
              <a:t>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not draw much insights from this that were not seen in the previous chart</a:t>
            </a:r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85AC89DD-3788-7296-300A-C930FDAD2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689" r="9285"/>
          <a:stretch/>
        </p:blipFill>
        <p:spPr>
          <a:xfrm>
            <a:off x="3464453" y="1234439"/>
            <a:ext cx="5263092" cy="3973259"/>
          </a:xfrm>
        </p:spPr>
      </p:pic>
    </p:spTree>
    <p:extLst>
      <p:ext uri="{BB962C8B-B14F-4D97-AF65-F5344CB8AC3E}">
        <p14:creationId xmlns:p14="http://schemas.microsoft.com/office/powerpoint/2010/main" val="1502947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39BD-A235-7281-8CDC-98DA2E79A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432FF"/>
                </a:solidFill>
              </a:rPr>
              <a:t>USERS AND TRANSACTION REVENUE </a:t>
            </a:r>
            <a:r>
              <a:rPr lang="en-US" sz="2400" b="1" i="1" dirty="0">
                <a:solidFill>
                  <a:srgbClr val="0432FF"/>
                </a:solidFill>
              </a:rPr>
              <a:t>(BY STATE)</a:t>
            </a:r>
            <a:endParaRPr lang="en-US" sz="3200" b="1" i="1" dirty="0">
              <a:solidFill>
                <a:srgbClr val="0432FF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9AD7862-F20F-8A05-00FD-48CD3F15F5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4687210"/>
              </p:ext>
            </p:extLst>
          </p:nvPr>
        </p:nvGraphicFramePr>
        <p:xfrm>
          <a:off x="1370497" y="1565427"/>
          <a:ext cx="1651000" cy="28575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344235439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42398755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78907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339579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8053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NJ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158400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057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294274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5045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1125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36817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4251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11115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2273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55397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709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7828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3646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08202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4722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F7D751-0128-E44B-678B-27C2BCC73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765685"/>
              </p:ext>
            </p:extLst>
          </p:nvPr>
        </p:nvGraphicFramePr>
        <p:xfrm>
          <a:off x="8996892" y="1565137"/>
          <a:ext cx="2247900" cy="285750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126835785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33275738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TRANSACTION REVENUE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81513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10467173.88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4855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5395739.50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0674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NJ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5367326.58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8316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1702432.21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840565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1145141.44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0922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493932.91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0250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391821.86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6576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357858.441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78877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265320.86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93698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214826.42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4879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7011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067078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88565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781DB69-39CE-02F1-1010-2FF96C29D35E}"/>
              </a:ext>
            </a:extLst>
          </p:cNvPr>
          <p:cNvSpPr txBox="1"/>
          <p:nvPr/>
        </p:nvSpPr>
        <p:spPr>
          <a:xfrm>
            <a:off x="1120035" y="5217417"/>
            <a:ext cx="102337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charts verify what we saw in the previous charts; </a:t>
            </a:r>
            <a:r>
              <a:rPr lang="en-US" i="1" dirty="0"/>
              <a:t>Texas, New Jersey and New York </a:t>
            </a:r>
            <a:r>
              <a:rPr lang="en-US" dirty="0"/>
              <a:t>are the strongest participants for this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does help show the breakdown of the rest of the </a:t>
            </a:r>
            <a:r>
              <a:rPr lang="en-US" i="1" dirty="0">
                <a:solidFill>
                  <a:srgbClr val="0432FF"/>
                </a:solidFill>
              </a:rPr>
              <a:t>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94 % of users competed more than once; when users get to the product, they are happy with it and play multiple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6D31AA54-6EF1-C35C-37FF-F7F2F6E99C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51" r="8691" b="2583"/>
          <a:stretch/>
        </p:blipFill>
        <p:spPr>
          <a:xfrm>
            <a:off x="3352990" y="1321573"/>
            <a:ext cx="5297537" cy="380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045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39BD-A235-7281-8CDC-98DA2E79A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432FF"/>
                </a:solidFill>
              </a:rPr>
              <a:t>TRANSACTION REVENUE </a:t>
            </a:r>
            <a:r>
              <a:rPr lang="en-US" b="1" i="1" dirty="0">
                <a:solidFill>
                  <a:srgbClr val="0432FF"/>
                </a:solidFill>
              </a:rPr>
              <a:t>GROWTH </a:t>
            </a:r>
            <a:r>
              <a:rPr lang="en-US" sz="3200" b="1" i="1" dirty="0">
                <a:solidFill>
                  <a:srgbClr val="0432FF"/>
                </a:solidFill>
              </a:rPr>
              <a:t>(by state) </a:t>
            </a:r>
            <a:endParaRPr lang="en-US" sz="3200" b="1" dirty="0">
              <a:solidFill>
                <a:srgbClr val="0432FF"/>
              </a:solidFill>
            </a:endParaRPr>
          </a:p>
        </p:txBody>
      </p:sp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934995D3-EDA4-EF0F-8DC0-1D94D0830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7" y="1368425"/>
            <a:ext cx="5801784" cy="43513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D2C9DD-F7BD-A272-F063-6082186D007C}"/>
              </a:ext>
            </a:extLst>
          </p:cNvPr>
          <p:cNvSpPr txBox="1"/>
          <p:nvPr/>
        </p:nvSpPr>
        <p:spPr>
          <a:xfrm>
            <a:off x="733245" y="5891842"/>
            <a:ext cx="10489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interesting things that stand out here are the peak in </a:t>
            </a:r>
            <a:r>
              <a:rPr lang="en-US" i="1" dirty="0"/>
              <a:t>Minnesota</a:t>
            </a:r>
            <a:r>
              <a:rPr lang="en-US" dirty="0"/>
              <a:t> in late 2018 and then peak in mid-2021 where </a:t>
            </a:r>
            <a:r>
              <a:rPr lang="en-US" i="1" dirty="0"/>
              <a:t>New York</a:t>
            </a:r>
            <a:r>
              <a:rPr lang="en-US" dirty="0"/>
              <a:t> had higher </a:t>
            </a:r>
            <a:r>
              <a:rPr lang="en-US" i="1" dirty="0">
                <a:solidFill>
                  <a:srgbClr val="0432FF"/>
                </a:solidFill>
              </a:rPr>
              <a:t>Transaction Revenue </a:t>
            </a:r>
            <a:r>
              <a:rPr lang="en-US" dirty="0"/>
              <a:t>than </a:t>
            </a:r>
            <a:r>
              <a:rPr lang="en-US" i="1" dirty="0"/>
              <a:t>Texas</a:t>
            </a:r>
          </a:p>
        </p:txBody>
      </p:sp>
    </p:spTree>
    <p:extLst>
      <p:ext uri="{BB962C8B-B14F-4D97-AF65-F5344CB8AC3E}">
        <p14:creationId xmlns:p14="http://schemas.microsoft.com/office/powerpoint/2010/main" val="361353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9872C-752C-9994-1810-9F2044C1C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7BC0A-971C-CC92-3E8E-148809390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Whatever the company did for New Jersey, New York, and Texas they should do for the rest of the States</a:t>
            </a:r>
          </a:p>
          <a:p>
            <a:r>
              <a:rPr lang="en-US" dirty="0"/>
              <a:t>The beginning of 2021 had a big spike in users and participation, but that was short lived. If it was a big marketing campaign or sponsorship, it does not seem to have had lasting results</a:t>
            </a:r>
          </a:p>
          <a:p>
            <a:r>
              <a:rPr lang="en-US" dirty="0"/>
              <a:t>There is a high rate of re-participation; once users get to the app they play again. This could just be indicative of how the </a:t>
            </a:r>
            <a:r>
              <a:rPr lang="en-US" i="1" dirty="0"/>
              <a:t>Deposits</a:t>
            </a:r>
            <a:r>
              <a:rPr lang="en-US" dirty="0"/>
              <a:t> are lower than the </a:t>
            </a:r>
            <a:r>
              <a:rPr lang="en-US" i="1" dirty="0"/>
              <a:t>Order</a:t>
            </a:r>
            <a:r>
              <a:rPr lang="en-US" dirty="0"/>
              <a:t> value, so they have to play more than once</a:t>
            </a:r>
          </a:p>
        </p:txBody>
      </p:sp>
    </p:spTree>
    <p:extLst>
      <p:ext uri="{BB962C8B-B14F-4D97-AF65-F5344CB8AC3E}">
        <p14:creationId xmlns:p14="http://schemas.microsoft.com/office/powerpoint/2010/main" val="3150491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AAAFBF-C15E-AF03-0052-EEAA54AA7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774" y="623275"/>
            <a:ext cx="10905052" cy="955359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7400" b="1" dirty="0">
                <a:solidFill>
                  <a:srgbClr val="0432FF"/>
                </a:solidFill>
              </a:rPr>
              <a:t>DATA BASICS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9A4C54-4BF0-CE05-523E-5351CB167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00" y="1578634"/>
            <a:ext cx="10617200" cy="1308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DCCCE26-9704-1E3E-9BF6-8C7D28C43830}"/>
              </a:ext>
            </a:extLst>
          </p:cNvPr>
          <p:cNvSpPr txBox="1"/>
          <p:nvPr/>
        </p:nvSpPr>
        <p:spPr>
          <a:xfrm>
            <a:off x="836762" y="3427216"/>
            <a:ext cx="105759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is a gaming company that allows users to win the prize pool if they are successful in the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Users can: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Deposit (</a:t>
            </a:r>
            <a:r>
              <a:rPr lang="en-US" i="1" dirty="0"/>
              <a:t>deposit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Claim Prizes (</a:t>
            </a:r>
            <a:r>
              <a:rPr lang="en-US" i="1" dirty="0"/>
              <a:t>Prize claimed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Interact/compete (</a:t>
            </a:r>
            <a:r>
              <a:rPr lang="en-US" i="1" dirty="0"/>
              <a:t>Order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895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AAFBF-C15E-AF03-0052-EEAA54AA7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774" y="623275"/>
            <a:ext cx="10905052" cy="955359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7400" b="1" dirty="0">
                <a:solidFill>
                  <a:srgbClr val="0432FF"/>
                </a:solidFill>
              </a:rPr>
              <a:t>DATA BASICS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CCCE26-9704-1E3E-9BF6-8C7D28C43830}"/>
              </a:ext>
            </a:extLst>
          </p:cNvPr>
          <p:cNvSpPr txBox="1"/>
          <p:nvPr/>
        </p:nvSpPr>
        <p:spPr>
          <a:xfrm>
            <a:off x="806307" y="1578634"/>
            <a:ext cx="105759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is a gaming company that allows users to win the prize pool if they are successful in the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keeps track 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User ID</a:t>
            </a:r>
            <a:r>
              <a:rPr lang="en-US" dirty="0"/>
              <a:t>, Timestamp of when user first signed up for the platform (</a:t>
            </a:r>
            <a:r>
              <a:rPr lang="en-US" i="1" dirty="0"/>
              <a:t>Registration Timestamp</a:t>
            </a:r>
            <a:r>
              <a:rPr lang="en-US" dirty="0"/>
              <a:t>), timestamp of the transaction tracked (</a:t>
            </a:r>
            <a:r>
              <a:rPr lang="en-US" i="1" dirty="0"/>
              <a:t>Transaction Timestamp</a:t>
            </a:r>
            <a:r>
              <a:rPr lang="en-US" dirty="0"/>
              <a:t>), type of transaction (</a:t>
            </a:r>
            <a:r>
              <a:rPr lang="en-US" i="1" dirty="0"/>
              <a:t>deposit, prize claimed, order</a:t>
            </a:r>
            <a:r>
              <a:rPr lang="en-US" dirty="0"/>
              <a:t>), revenue earned for that transaction (</a:t>
            </a:r>
            <a:r>
              <a:rPr lang="en-US" i="1" dirty="0"/>
              <a:t>Transaction Revenue</a:t>
            </a:r>
            <a:r>
              <a:rPr lang="en-US" dirty="0"/>
              <a:t>), and the </a:t>
            </a:r>
            <a:r>
              <a:rPr lang="en-US" i="1" dirty="0"/>
              <a:t>State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9E6F74B-7510-761B-4F97-34D27D3F8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373446"/>
              </p:ext>
            </p:extLst>
          </p:nvPr>
        </p:nvGraphicFramePr>
        <p:xfrm>
          <a:off x="1439749" y="4199160"/>
          <a:ext cx="9309100" cy="1231900"/>
        </p:xfrm>
        <a:graphic>
          <a:graphicData uri="http://schemas.openxmlformats.org/drawingml/2006/table">
            <a:tbl>
              <a:tblPr/>
              <a:tblGrid>
                <a:gridCol w="621664">
                  <a:extLst>
                    <a:ext uri="{9D8B030D-6E8A-4147-A177-3AD203B41FA5}">
                      <a16:colId xmlns:a16="http://schemas.microsoft.com/office/drawing/2014/main" val="794081547"/>
                    </a:ext>
                  </a:extLst>
                </a:gridCol>
                <a:gridCol w="1864992">
                  <a:extLst>
                    <a:ext uri="{9D8B030D-6E8A-4147-A177-3AD203B41FA5}">
                      <a16:colId xmlns:a16="http://schemas.microsoft.com/office/drawing/2014/main" val="3318383553"/>
                    </a:ext>
                  </a:extLst>
                </a:gridCol>
                <a:gridCol w="1826931">
                  <a:extLst>
                    <a:ext uri="{9D8B030D-6E8A-4147-A177-3AD203B41FA5}">
                      <a16:colId xmlns:a16="http://schemas.microsoft.com/office/drawing/2014/main" val="4282174626"/>
                    </a:ext>
                  </a:extLst>
                </a:gridCol>
                <a:gridCol w="1360683">
                  <a:extLst>
                    <a:ext uri="{9D8B030D-6E8A-4147-A177-3AD203B41FA5}">
                      <a16:colId xmlns:a16="http://schemas.microsoft.com/office/drawing/2014/main" val="2346171238"/>
                    </a:ext>
                  </a:extLst>
                </a:gridCol>
                <a:gridCol w="1474866">
                  <a:extLst>
                    <a:ext uri="{9D8B030D-6E8A-4147-A177-3AD203B41FA5}">
                      <a16:colId xmlns:a16="http://schemas.microsoft.com/office/drawing/2014/main" val="4174477016"/>
                    </a:ext>
                  </a:extLst>
                </a:gridCol>
                <a:gridCol w="1674686">
                  <a:extLst>
                    <a:ext uri="{9D8B030D-6E8A-4147-A177-3AD203B41FA5}">
                      <a16:colId xmlns:a16="http://schemas.microsoft.com/office/drawing/2014/main" val="4129399466"/>
                    </a:ext>
                  </a:extLst>
                </a:gridCol>
                <a:gridCol w="485278">
                  <a:extLst>
                    <a:ext uri="{9D8B030D-6E8A-4147-A177-3AD203B41FA5}">
                      <a16:colId xmlns:a16="http://schemas.microsoft.com/office/drawing/2014/main" val="294938559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ID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REGISTRATION TIMESTAMP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TRANSACTION TIMESTAMP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TRANSACTION 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TRANSACTION 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TRANSACTION REVENUE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69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974210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1/10/21 15:59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1/11/21 2:47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0.339429825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2776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1301395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1/19/21 21:54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3/8/21 6:07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6810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542749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5/1/20 20:59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5/1/20 23:16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810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1688776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3/14/21 15:57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3/14/21 16:47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0.671646939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89853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415135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1/27/20 1:57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3/29/20 20:49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NJ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991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951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B106B-659E-25F6-98DF-CFF08B25A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432FF"/>
                </a:solidFill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7651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39BD-A235-7281-8CDC-98DA2E79A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432FF"/>
                </a:solidFill>
              </a:rPr>
              <a:t>TRANSACTION REVENUE OVER TIME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9DAA5835-164C-C3D9-8801-F512BFC01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60173"/>
            <a:ext cx="10515600" cy="3505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BF39DB-39F8-08B6-C88B-6F190CBFD31F}"/>
              </a:ext>
            </a:extLst>
          </p:cNvPr>
          <p:cNvSpPr txBox="1"/>
          <p:nvPr/>
        </p:nvSpPr>
        <p:spPr>
          <a:xfrm>
            <a:off x="1009291" y="5365630"/>
            <a:ext cx="10344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chart shows there is great growth over time, but it is hard to see the difference because of how much more data is included after 2021.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B93698-F8A0-72E1-7058-D06B728E17D5}"/>
              </a:ext>
            </a:extLst>
          </p:cNvPr>
          <p:cNvSpPr txBox="1"/>
          <p:nvPr/>
        </p:nvSpPr>
        <p:spPr>
          <a:xfrm>
            <a:off x="1009291" y="5949350"/>
            <a:ext cx="1034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* Next chart shows zoomed in</a:t>
            </a:r>
          </a:p>
        </p:txBody>
      </p:sp>
    </p:spTree>
    <p:extLst>
      <p:ext uri="{BB962C8B-B14F-4D97-AF65-F5344CB8AC3E}">
        <p14:creationId xmlns:p14="http://schemas.microsoft.com/office/powerpoint/2010/main" val="3875611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39BD-A235-7281-8CDC-98DA2E79A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432FF"/>
                </a:solidFill>
              </a:rPr>
              <a:t>TRANSACTION REVENUE OVER TIME </a:t>
            </a:r>
            <a:r>
              <a:rPr lang="en-US" sz="2400" b="1" dirty="0">
                <a:solidFill>
                  <a:srgbClr val="0432FF"/>
                </a:solidFill>
              </a:rPr>
              <a:t>(</a:t>
            </a:r>
            <a:r>
              <a:rPr lang="en-US" sz="2400" b="1" i="1" dirty="0">
                <a:solidFill>
                  <a:srgbClr val="0432FF"/>
                </a:solidFill>
              </a:rPr>
              <a:t>zoomed in</a:t>
            </a:r>
            <a:r>
              <a:rPr lang="en-US" sz="2400" b="1" dirty="0">
                <a:solidFill>
                  <a:srgbClr val="0432FF"/>
                </a:solidFill>
              </a:rPr>
              <a:t>)</a:t>
            </a:r>
            <a:endParaRPr lang="en-US" sz="3200" b="1" dirty="0">
              <a:solidFill>
                <a:srgbClr val="0432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BF39DB-39F8-08B6-C88B-6F190CBFD31F}"/>
              </a:ext>
            </a:extLst>
          </p:cNvPr>
          <p:cNvSpPr txBox="1"/>
          <p:nvPr/>
        </p:nvSpPr>
        <p:spPr>
          <a:xfrm>
            <a:off x="1009291" y="5365630"/>
            <a:ext cx="10344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chart shows how big January was for this company. There was a steady up trend until the peak, and then a sharp downtrend followed by consistent participation.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Whatever was occurring during January should be looked at to do again, because it grew the </a:t>
            </a:r>
            <a:r>
              <a:rPr lang="en-US" i="1" dirty="0">
                <a:solidFill>
                  <a:srgbClr val="0432FF"/>
                </a:solidFill>
              </a:rPr>
              <a:t>Transaction Revenue </a:t>
            </a:r>
            <a:r>
              <a:rPr lang="en-US" dirty="0"/>
              <a:t>drastically</a:t>
            </a:r>
          </a:p>
        </p:txBody>
      </p:sp>
      <p:pic>
        <p:nvPicPr>
          <p:cNvPr id="17" name="Content Placeholder 1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BFE27DA-9335-A7EF-C622-EFAF879EC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58094"/>
            <a:ext cx="10515600" cy="3657600"/>
          </a:xfrm>
        </p:spPr>
      </p:pic>
    </p:spTree>
    <p:extLst>
      <p:ext uri="{BB962C8B-B14F-4D97-AF65-F5344CB8AC3E}">
        <p14:creationId xmlns:p14="http://schemas.microsoft.com/office/powerpoint/2010/main" val="2670524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39BD-A235-7281-8CDC-98DA2E79A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432FF"/>
                </a:solidFill>
              </a:rPr>
              <a:t>TRANSACTION REVENUE OVER TIME </a:t>
            </a:r>
            <a:r>
              <a:rPr lang="en-US" sz="2400" b="1" i="1" dirty="0">
                <a:solidFill>
                  <a:srgbClr val="0432FF"/>
                </a:solidFill>
              </a:rPr>
              <a:t>(by type)</a:t>
            </a:r>
            <a:endParaRPr lang="en-US" b="1" i="1" dirty="0">
              <a:solidFill>
                <a:srgbClr val="0432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BF39DB-39F8-08B6-C88B-6F190CBFD31F}"/>
              </a:ext>
            </a:extLst>
          </p:cNvPr>
          <p:cNvSpPr txBox="1"/>
          <p:nvPr/>
        </p:nvSpPr>
        <p:spPr>
          <a:xfrm>
            <a:off x="1009291" y="4933982"/>
            <a:ext cx="10344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chart shows what the last charts showed, and it seems like </a:t>
            </a:r>
            <a:r>
              <a:rPr lang="en-US" i="1" dirty="0"/>
              <a:t>Order</a:t>
            </a:r>
            <a:r>
              <a:rPr lang="en-US" dirty="0"/>
              <a:t> and </a:t>
            </a:r>
            <a:r>
              <a:rPr lang="en-US" i="1" dirty="0"/>
              <a:t>Deposit</a:t>
            </a:r>
            <a:r>
              <a:rPr lang="en-US" dirty="0"/>
              <a:t> are very correlated (most </a:t>
            </a:r>
            <a:r>
              <a:rPr lang="en-US" i="1" dirty="0"/>
              <a:t>Orders</a:t>
            </a:r>
            <a:r>
              <a:rPr lang="en-US" dirty="0"/>
              <a:t> occur at the same time as a </a:t>
            </a:r>
            <a:r>
              <a:rPr lang="en-US" i="1" dirty="0"/>
              <a:t>Deposit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B93698-F8A0-72E1-7058-D06B728E17D5}"/>
              </a:ext>
            </a:extLst>
          </p:cNvPr>
          <p:cNvSpPr txBox="1"/>
          <p:nvPr/>
        </p:nvSpPr>
        <p:spPr>
          <a:xfrm>
            <a:off x="1009291" y="6226644"/>
            <a:ext cx="1034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* Next chart shows zoomed in</a:t>
            </a:r>
          </a:p>
        </p:txBody>
      </p:sp>
      <p:pic>
        <p:nvPicPr>
          <p:cNvPr id="13" name="Content Placeholder 12" descr="Chart&#10;&#10;Description automatically generated with medium confidence">
            <a:extLst>
              <a:ext uri="{FF2B5EF4-FFF2-40B4-BE49-F238E27FC236}">
                <a16:creationId xmlns:a16="http://schemas.microsoft.com/office/drawing/2014/main" id="{C0E04673-6E99-44F5-41F8-1641D7D90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76382"/>
            <a:ext cx="10515600" cy="3657600"/>
          </a:xfrm>
        </p:spPr>
      </p:pic>
    </p:spTree>
    <p:extLst>
      <p:ext uri="{BB962C8B-B14F-4D97-AF65-F5344CB8AC3E}">
        <p14:creationId xmlns:p14="http://schemas.microsoft.com/office/powerpoint/2010/main" val="3626753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39BD-A235-7281-8CDC-98DA2E79A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432FF"/>
                </a:solidFill>
              </a:rPr>
              <a:t>TRANSACTION REVENUE OVER TIME </a:t>
            </a:r>
            <a:r>
              <a:rPr lang="en-US" sz="2400" b="1" dirty="0">
                <a:solidFill>
                  <a:srgbClr val="0432FF"/>
                </a:solidFill>
              </a:rPr>
              <a:t>(by type, </a:t>
            </a:r>
            <a:r>
              <a:rPr lang="en-US" sz="2400" b="1" i="1" dirty="0">
                <a:solidFill>
                  <a:srgbClr val="0432FF"/>
                </a:solidFill>
              </a:rPr>
              <a:t>zoomed in</a:t>
            </a:r>
            <a:r>
              <a:rPr lang="en-US" sz="2400" b="1" dirty="0">
                <a:solidFill>
                  <a:srgbClr val="0432FF"/>
                </a:solidFill>
              </a:rPr>
              <a:t>)</a:t>
            </a:r>
            <a:endParaRPr lang="en-US" sz="3200" b="1" dirty="0">
              <a:solidFill>
                <a:srgbClr val="0432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BF39DB-39F8-08B6-C88B-6F190CBFD31F}"/>
              </a:ext>
            </a:extLst>
          </p:cNvPr>
          <p:cNvSpPr txBox="1"/>
          <p:nvPr/>
        </p:nvSpPr>
        <p:spPr>
          <a:xfrm>
            <a:off x="1009291" y="5365630"/>
            <a:ext cx="10344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chart shows that </a:t>
            </a:r>
            <a:r>
              <a:rPr lang="en-US" i="1" dirty="0"/>
              <a:t>Deposit</a:t>
            </a:r>
            <a:r>
              <a:rPr lang="en-US" dirty="0"/>
              <a:t> and </a:t>
            </a:r>
            <a:r>
              <a:rPr lang="en-US" i="1" dirty="0"/>
              <a:t>Order</a:t>
            </a:r>
            <a:r>
              <a:rPr lang="en-US" dirty="0"/>
              <a:t> very closely follow each other. It does not seem like users are putting in a big deposit and then playing, they put in smaller deposits consistently </a:t>
            </a:r>
          </a:p>
        </p:txBody>
      </p:sp>
      <p:pic>
        <p:nvPicPr>
          <p:cNvPr id="8" name="Content Placeholder 7" descr="Text&#10;&#10;Description automatically generated with low confidence">
            <a:extLst>
              <a:ext uri="{FF2B5EF4-FFF2-40B4-BE49-F238E27FC236}">
                <a16:creationId xmlns:a16="http://schemas.microsoft.com/office/drawing/2014/main" id="{0529F1E3-B1E5-9EA0-E061-2F1A40305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04982"/>
            <a:ext cx="10515600" cy="3657600"/>
          </a:xfrm>
        </p:spPr>
      </p:pic>
    </p:spTree>
    <p:extLst>
      <p:ext uri="{BB962C8B-B14F-4D97-AF65-F5344CB8AC3E}">
        <p14:creationId xmlns:p14="http://schemas.microsoft.com/office/powerpoint/2010/main" val="2786351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728EE3B3-3DEA-2CFA-C5CE-505623C89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109" r="7709"/>
          <a:stretch/>
        </p:blipFill>
        <p:spPr>
          <a:xfrm>
            <a:off x="3418733" y="1316735"/>
            <a:ext cx="5354532" cy="395497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9139BD-A235-7281-8CDC-98DA2E79A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432FF"/>
                </a:solidFill>
              </a:rPr>
              <a:t>TRANSACTION REVENUE BOX PLOT</a:t>
            </a:r>
            <a:endParaRPr lang="en-US" sz="3200" b="1" dirty="0">
              <a:solidFill>
                <a:srgbClr val="0432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BF39DB-39F8-08B6-C88B-6F190CBFD31F}"/>
              </a:ext>
            </a:extLst>
          </p:cNvPr>
          <p:cNvSpPr txBox="1"/>
          <p:nvPr/>
        </p:nvSpPr>
        <p:spPr>
          <a:xfrm>
            <a:off x="88392" y="5109598"/>
            <a:ext cx="120152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box plot shows the </a:t>
            </a:r>
            <a:r>
              <a:rPr lang="en-US" i="1" dirty="0">
                <a:solidFill>
                  <a:srgbClr val="0432FF"/>
                </a:solidFill>
              </a:rPr>
              <a:t>Transaction Revenue </a:t>
            </a:r>
            <a:r>
              <a:rPr lang="en-US" dirty="0"/>
              <a:t>(</a:t>
            </a:r>
            <a:r>
              <a:rPr lang="en-US" i="1" dirty="0"/>
              <a:t>y-axis</a:t>
            </a:r>
            <a:r>
              <a:rPr lang="en-US" dirty="0"/>
              <a:t>) for each </a:t>
            </a:r>
            <a:r>
              <a:rPr lang="en-US" i="1" dirty="0">
                <a:solidFill>
                  <a:srgbClr val="0432FF"/>
                </a:solidFill>
              </a:rPr>
              <a:t>Transaction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point is the </a:t>
            </a:r>
            <a:r>
              <a:rPr lang="en-US" i="1" dirty="0">
                <a:solidFill>
                  <a:srgbClr val="0432FF"/>
                </a:solidFill>
              </a:rPr>
              <a:t>Transaction Revenue </a:t>
            </a:r>
            <a:r>
              <a:rPr lang="en-US" dirty="0"/>
              <a:t>by</a:t>
            </a:r>
            <a:r>
              <a:rPr lang="en-US" i="1" dirty="0"/>
              <a:t> </a:t>
            </a:r>
            <a:r>
              <a:rPr lang="en-US" i="1" dirty="0">
                <a:solidFill>
                  <a:srgbClr val="0432FF"/>
                </a:solidFill>
              </a:rPr>
              <a:t>Date</a:t>
            </a:r>
            <a:r>
              <a:rPr lang="en-US" i="1" dirty="0"/>
              <a:t> </a:t>
            </a:r>
            <a:r>
              <a:rPr lang="en-US" dirty="0"/>
              <a:t>(the dot at 30000 shows there was $30000 in </a:t>
            </a:r>
            <a:r>
              <a:rPr lang="en-US" i="1" dirty="0"/>
              <a:t>Deposits</a:t>
            </a:r>
            <a:r>
              <a:rPr lang="en-US" dirty="0"/>
              <a:t> made on a specific </a:t>
            </a:r>
            <a:r>
              <a:rPr lang="en-US" i="1" dirty="0">
                <a:solidFill>
                  <a:srgbClr val="0432FF"/>
                </a:solidFill>
              </a:rPr>
              <a:t>Date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see that when prizes are given out, the prize value is usually much smaller than the </a:t>
            </a:r>
            <a:r>
              <a:rPr lang="en-US" i="1" dirty="0"/>
              <a:t>Deposits</a:t>
            </a:r>
            <a:r>
              <a:rPr lang="en-US" dirty="0"/>
              <a:t> that are made.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number of </a:t>
            </a:r>
            <a:r>
              <a:rPr lang="en-US" i="1" dirty="0"/>
              <a:t>Orders</a:t>
            </a:r>
            <a:r>
              <a:rPr lang="en-US" dirty="0"/>
              <a:t> (in $) made in a </a:t>
            </a:r>
            <a:r>
              <a:rPr lang="en-US" i="1" dirty="0"/>
              <a:t>Day</a:t>
            </a:r>
            <a:r>
              <a:rPr lang="en-US" dirty="0"/>
              <a:t> is smaller than the number of </a:t>
            </a:r>
            <a:r>
              <a:rPr lang="en-US" i="1" dirty="0"/>
              <a:t>Deposits</a:t>
            </a:r>
            <a:r>
              <a:rPr lang="en-US" dirty="0"/>
              <a:t> (in $) on a given day, indicating more people </a:t>
            </a:r>
            <a:r>
              <a:rPr lang="en-US" i="1" dirty="0"/>
              <a:t>Deposit</a:t>
            </a:r>
            <a:r>
              <a:rPr lang="en-US" dirty="0"/>
              <a:t> and wait to play their entire Deposited amount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89860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</TotalTime>
  <Words>907</Words>
  <Application>Microsoft Macintosh PowerPoint</Application>
  <PresentationFormat>Widescreen</PresentationFormat>
  <Paragraphs>150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COMPANY DATA ANALYSIS LEFT LANE</vt:lpstr>
      <vt:lpstr>DATA BASICS</vt:lpstr>
      <vt:lpstr>DATA BASICS</vt:lpstr>
      <vt:lpstr>EXPLORATORY DATA ANALYSIS</vt:lpstr>
      <vt:lpstr>TRANSACTION REVENUE OVER TIME</vt:lpstr>
      <vt:lpstr>TRANSACTION REVENUE OVER TIME (zoomed in)</vt:lpstr>
      <vt:lpstr>TRANSACTION REVENUE OVER TIME (by type)</vt:lpstr>
      <vt:lpstr>TRANSACTION REVENUE OVER TIME (by type, zoomed in)</vt:lpstr>
      <vt:lpstr>TRANSACTION REVENUE BOX PLOT</vt:lpstr>
      <vt:lpstr>TRANSACTION VALUE BOX PLOT</vt:lpstr>
      <vt:lpstr>TRANSACTION REVENUE BAR CHART (by state) </vt:lpstr>
      <vt:lpstr>TRANSACTION VALUE BAR CHART (by state) </vt:lpstr>
      <vt:lpstr>USERS AND TRANSACTION REVENUE (BY STATE)</vt:lpstr>
      <vt:lpstr>TRANSACTION REVENUE GROWTH (by state) 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DATA ANALYSIS LEFT LANE</dc:title>
  <dc:creator>Jake Lindell</dc:creator>
  <cp:lastModifiedBy>Jake Lindell</cp:lastModifiedBy>
  <cp:revision>1</cp:revision>
  <dcterms:created xsi:type="dcterms:W3CDTF">2022-07-28T22:02:33Z</dcterms:created>
  <dcterms:modified xsi:type="dcterms:W3CDTF">2022-07-29T11:55:55Z</dcterms:modified>
</cp:coreProperties>
</file>