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1"/>
  </p:sldMasterIdLst>
  <p:notesMasterIdLst>
    <p:notesMasterId r:id="rId23"/>
  </p:notesMasterIdLst>
  <p:sldIdLst>
    <p:sldId id="256" r:id="rId2"/>
    <p:sldId id="294" r:id="rId3"/>
    <p:sldId id="268" r:id="rId4"/>
    <p:sldId id="258" r:id="rId5"/>
    <p:sldId id="265" r:id="rId6"/>
    <p:sldId id="266" r:id="rId7"/>
    <p:sldId id="271" r:id="rId8"/>
    <p:sldId id="284" r:id="rId9"/>
    <p:sldId id="293" r:id="rId10"/>
    <p:sldId id="292" r:id="rId11"/>
    <p:sldId id="296" r:id="rId12"/>
    <p:sldId id="283" r:id="rId13"/>
    <p:sldId id="282" r:id="rId14"/>
    <p:sldId id="288" r:id="rId15"/>
    <p:sldId id="289" r:id="rId16"/>
    <p:sldId id="300" r:id="rId17"/>
    <p:sldId id="297" r:id="rId18"/>
    <p:sldId id="298" r:id="rId19"/>
    <p:sldId id="29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3F99E-AF43-4878-93F7-7D00EE0F5C8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92B-6CF1-497B-9B71-FE0F6A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833-E41F-4F2C-9D29-67979DAF6016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4431-8CB9-4F56-A7E6-BFF77A3E066F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FEF2-A57F-4E04-8E02-2FF7226DD6A0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2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EF63-B3B2-406E-BC27-1964ED9781AC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55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1B9B-C20F-4DEF-9FDC-40DB41FBEC00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00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3B0A-0262-4929-BD59-DB46FC2B6438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2A31-FD03-4406-BB04-D7D61E6E5B79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0A7-3CF3-4369-8A54-071B7B5C06AD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2860-61D4-4DD4-AECF-84197E4566C8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68EA-BA76-440A-8D02-2A938902F30B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7E2-A467-4AA4-A327-FBC12C35FF90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1E8F-01B3-49AE-9C27-35573BB0E168}" type="datetime1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2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3A98-12BE-43F2-9307-FA87742AC6DC}" type="datetime1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FD0A-4C12-4C3E-9674-3DDBD3781C92}" type="datetime1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2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A108-2076-49DE-A249-8D8E5B013586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7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D110-EB41-4EFA-B778-1CDC6674F5C5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7C8E-D733-4D75-917C-CB4F25B5C69D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A416ED-1032-4F85-8AE8-DCBE5AD531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08986"/>
            <a:ext cx="1467937" cy="14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2514600"/>
            <a:ext cx="6399212" cy="2262781"/>
          </a:xfrm>
        </p:spPr>
        <p:txBody>
          <a:bodyPr>
            <a:normAutofit/>
          </a:bodyPr>
          <a:lstStyle/>
          <a:p>
            <a:r>
              <a:rPr lang="en-US" dirty="0"/>
              <a:t>RBL </a:t>
            </a:r>
            <a:r>
              <a:rPr lang="en-US" dirty="0" err="1"/>
              <a:t>BioChem</a:t>
            </a:r>
            <a:r>
              <a:rPr lang="en-US" dirty="0"/>
              <a:t>:  </a:t>
            </a:r>
            <a:r>
              <a:rPr lang="en-US" i="1" dirty="0"/>
              <a:t>Dulcis </a:t>
            </a:r>
            <a:r>
              <a:rPr lang="en-US" dirty="0"/>
              <a:t>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2959" y="4793576"/>
            <a:ext cx="6399212" cy="11262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b="1" dirty="0" err="1"/>
              <a:t>eLeMeNO</a:t>
            </a:r>
            <a:r>
              <a:rPr lang="en-US" sz="1400" b="1" dirty="0"/>
              <a:t>-P Consulting Team:</a:t>
            </a:r>
          </a:p>
          <a:p>
            <a:pPr>
              <a:lnSpc>
                <a:spcPct val="80000"/>
              </a:lnSpc>
            </a:pPr>
            <a:r>
              <a:rPr lang="en-US" sz="1300" dirty="0" err="1"/>
              <a:t>Capt</a:t>
            </a:r>
            <a:r>
              <a:rPr lang="en-US" sz="1300" dirty="0"/>
              <a:t> Matt Davis</a:t>
            </a:r>
          </a:p>
          <a:p>
            <a:pPr>
              <a:lnSpc>
                <a:spcPct val="80000"/>
              </a:lnSpc>
            </a:pPr>
            <a:r>
              <a:rPr lang="en-US" sz="1300" dirty="0"/>
              <a:t>2Lt Jacob Lindell</a:t>
            </a:r>
          </a:p>
          <a:p>
            <a:pPr>
              <a:lnSpc>
                <a:spcPct val="80000"/>
              </a:lnSpc>
            </a:pPr>
            <a:r>
              <a:rPr lang="en-US" sz="1300" dirty="0"/>
              <a:t>1Lt Charter Sevier</a:t>
            </a:r>
          </a:p>
        </p:txBody>
      </p:sp>
      <p:pic>
        <p:nvPicPr>
          <p:cNvPr id="1026" name="Picture 2" descr="Image result for red 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03" y="245022"/>
            <a:ext cx="3631325" cy="2269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6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Tornado Diagrams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88" y="1601852"/>
            <a:ext cx="4758141" cy="2532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03" y="1601852"/>
            <a:ext cx="4796226" cy="2530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579" y="4272128"/>
            <a:ext cx="4762650" cy="2529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403" y="4272128"/>
            <a:ext cx="4796226" cy="253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29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of Net Present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954" y="2046515"/>
            <a:ext cx="7574332" cy="46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176694"/>
            <a:ext cx="6953577" cy="4179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500" dirty="0"/>
              <a:t>High-Base-Low Comparisons</a:t>
            </a: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811680"/>
              </p:ext>
            </p:extLst>
          </p:nvPr>
        </p:nvGraphicFramePr>
        <p:xfrm>
          <a:off x="4255303" y="5522145"/>
          <a:ext cx="7682055" cy="1222929"/>
        </p:xfrm>
        <a:graphic>
          <a:graphicData uri="http://schemas.openxmlformats.org/drawingml/2006/table">
            <a:tbl>
              <a:tblPr/>
              <a:tblGrid>
                <a:gridCol w="1172607">
                  <a:extLst>
                    <a:ext uri="{9D8B030D-6E8A-4147-A177-3AD203B41FA5}">
                      <a16:colId xmlns:a16="http://schemas.microsoft.com/office/drawing/2014/main" val="4148369130"/>
                    </a:ext>
                  </a:extLst>
                </a:gridCol>
                <a:gridCol w="1504547">
                  <a:extLst>
                    <a:ext uri="{9D8B030D-6E8A-4147-A177-3AD203B41FA5}">
                      <a16:colId xmlns:a16="http://schemas.microsoft.com/office/drawing/2014/main" val="2108569154"/>
                    </a:ext>
                  </a:extLst>
                </a:gridCol>
                <a:gridCol w="1612013">
                  <a:extLst>
                    <a:ext uri="{9D8B030D-6E8A-4147-A177-3AD203B41FA5}">
                      <a16:colId xmlns:a16="http://schemas.microsoft.com/office/drawing/2014/main" val="887816378"/>
                    </a:ext>
                  </a:extLst>
                </a:gridCol>
                <a:gridCol w="1612014">
                  <a:extLst>
                    <a:ext uri="{9D8B030D-6E8A-4147-A177-3AD203B41FA5}">
                      <a16:colId xmlns:a16="http://schemas.microsoft.com/office/drawing/2014/main" val="84214959"/>
                    </a:ext>
                  </a:extLst>
                </a:gridCol>
                <a:gridCol w="1780874">
                  <a:extLst>
                    <a:ext uri="{9D8B030D-6E8A-4147-A177-3AD203B41FA5}">
                      <a16:colId xmlns:a16="http://schemas.microsoft.com/office/drawing/2014/main" val="2038684706"/>
                    </a:ext>
                  </a:extLst>
                </a:gridCol>
              </a:tblGrid>
              <a:tr h="258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Certain Equivalents (    )</a:t>
                      </a:r>
                    </a:p>
                  </a:txBody>
                  <a:tcPr marL="6693" marR="6693" marT="66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10.5451582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3.844014097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9.489610755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7.615184435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76233"/>
                  </a:ext>
                </a:extLst>
              </a:tr>
              <a:tr h="258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</a:t>
                      </a:r>
                    </a:p>
                  </a:txBody>
                  <a:tcPr marL="6693" marR="6693" marT="66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19.66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46.69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26.73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22.08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49868"/>
                  </a:ext>
                </a:extLst>
              </a:tr>
              <a:tr h="258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6693" marR="6693" marT="66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14623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93" marR="6693" marT="66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41297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F7A416ED-1032-4F85-8AE8-DCBE5AD53160}" type="slidenum">
              <a:rPr lang="en-US" sz="1900" smtClean="0"/>
              <a:pPr>
                <a:lnSpc>
                  <a:spcPct val="90000"/>
                </a:lnSpc>
              </a:pPr>
              <a:t>12</a:t>
            </a:fld>
            <a:endParaRPr lang="en-US" sz="1900"/>
          </a:p>
        </p:txBody>
      </p:sp>
      <p:sp>
        <p:nvSpPr>
          <p:cNvPr id="28" name="5-Point Star 27">
            <a:extLst/>
          </p:cNvPr>
          <p:cNvSpPr/>
          <p:nvPr/>
        </p:nvSpPr>
        <p:spPr>
          <a:xfrm>
            <a:off x="5202271" y="5793835"/>
            <a:ext cx="114300" cy="952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7406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919848"/>
            <a:ext cx="6953577" cy="469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/>
              <a:t>Probabilistic Dominance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Without demand report from EEMRC, scenario 1 still presents the most potential for certain equivalents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F7A416ED-1032-4F85-8AE8-DCBE5AD53160}" type="slidenum">
              <a:rPr lang="en-US" sz="1900" smtClean="0"/>
              <a:pPr>
                <a:lnSpc>
                  <a:spcPct val="90000"/>
                </a:lnSpc>
              </a:pPr>
              <a:t>13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83000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182" y="512462"/>
            <a:ext cx="8911687" cy="1280890"/>
          </a:xfrm>
        </p:spPr>
        <p:txBody>
          <a:bodyPr/>
          <a:lstStyle/>
          <a:p>
            <a:r>
              <a:rPr lang="en-US" dirty="0"/>
              <a:t>Sensitivity Analysis of change in Real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 rotWithShape="1">
          <a:blip r:embed="rId2"/>
          <a:srcRect t="2823" r="1182" b="1872"/>
          <a:stretch/>
        </p:blipFill>
        <p:spPr bwMode="auto">
          <a:xfrm>
            <a:off x="2960913" y="1905001"/>
            <a:ext cx="7511143" cy="4071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455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Value of Information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98" y="1905000"/>
            <a:ext cx="10465160" cy="2815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1743" y="5397061"/>
            <a:ext cx="1384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$17.7 M</a:t>
            </a:r>
          </a:p>
        </p:txBody>
      </p:sp>
    </p:spTree>
    <p:extLst>
      <p:ext uri="{BB962C8B-B14F-4D97-AF65-F5344CB8AC3E}">
        <p14:creationId xmlns:p14="http://schemas.microsoft.com/office/powerpoint/2010/main" val="253776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116" y="970344"/>
            <a:ext cx="8372121" cy="51172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129" b="9"/>
          <a:stretch/>
        </p:blipFill>
        <p:spPr>
          <a:xfrm>
            <a:off x="2592925" y="2134258"/>
            <a:ext cx="9046918" cy="3415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9992" y="2343806"/>
            <a:ext cx="1384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$17.7 M</a:t>
            </a:r>
          </a:p>
        </p:txBody>
      </p:sp>
    </p:spTree>
    <p:extLst>
      <p:ext uri="{BB962C8B-B14F-4D97-AF65-F5344CB8AC3E}">
        <p14:creationId xmlns:p14="http://schemas.microsoft.com/office/powerpoint/2010/main" val="284047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Royalty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972" y="2133600"/>
            <a:ext cx="6249882" cy="377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839685" y="5203372"/>
            <a:ext cx="195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4.25%</a:t>
            </a:r>
          </a:p>
        </p:txBody>
      </p:sp>
    </p:spTree>
    <p:extLst>
      <p:ext uri="{BB962C8B-B14F-4D97-AF65-F5344CB8AC3E}">
        <p14:creationId xmlns:p14="http://schemas.microsoft.com/office/powerpoint/2010/main" val="302052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Venture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733" y="2133600"/>
            <a:ext cx="5184360" cy="377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1722" y="4397828"/>
            <a:ext cx="3178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</a:rPr>
              <a:t>45% kept</a:t>
            </a:r>
          </a:p>
          <a:p>
            <a:pPr algn="r"/>
            <a:r>
              <a:rPr lang="en-US" sz="2800" b="1" dirty="0">
                <a:solidFill>
                  <a:schemeClr val="tx2"/>
                </a:solidFill>
              </a:rPr>
              <a:t>55% given to PuDont</a:t>
            </a:r>
          </a:p>
        </p:txBody>
      </p:sp>
    </p:spTree>
    <p:extLst>
      <p:ext uri="{BB962C8B-B14F-4D97-AF65-F5344CB8AC3E}">
        <p14:creationId xmlns:p14="http://schemas.microsoft.com/office/powerpoint/2010/main" val="268922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 lvl="1"/>
            <a:r>
              <a:rPr lang="en-US" sz="2000" i="1" dirty="0"/>
              <a:t>Bottom Line Up Front</a:t>
            </a:r>
          </a:p>
          <a:p>
            <a:pPr lvl="1"/>
            <a:r>
              <a:rPr lang="en-US" sz="2000" i="1" dirty="0"/>
              <a:t>Frame the Decision</a:t>
            </a:r>
          </a:p>
          <a:p>
            <a:pPr lvl="1"/>
            <a:r>
              <a:rPr lang="en-US" sz="2000" i="1" dirty="0"/>
              <a:t>Evaluation</a:t>
            </a:r>
          </a:p>
          <a:p>
            <a:pPr lvl="2"/>
            <a:r>
              <a:rPr lang="en-US" sz="1800" i="1" dirty="0"/>
              <a:t>Deterministic Analysis</a:t>
            </a:r>
          </a:p>
          <a:p>
            <a:pPr lvl="2"/>
            <a:r>
              <a:rPr lang="en-US" sz="1800" i="1" dirty="0"/>
              <a:t>Probabilistic Analysis</a:t>
            </a:r>
            <a:endParaRPr lang="en-US" sz="2000" i="1" dirty="0"/>
          </a:p>
          <a:p>
            <a:pPr lvl="1"/>
            <a:r>
              <a:rPr lang="en-US" sz="2000" i="1" dirty="0"/>
              <a:t>Appraisal</a:t>
            </a:r>
          </a:p>
          <a:p>
            <a:pPr lvl="2"/>
            <a:r>
              <a:rPr lang="en-US" sz="1800" i="1" dirty="0"/>
              <a:t>Value of Clairvoyance</a:t>
            </a:r>
          </a:p>
          <a:p>
            <a:pPr lvl="1"/>
            <a:r>
              <a:rPr lang="en-US" sz="2000" i="1" dirty="0"/>
              <a:t>Recommendation</a:t>
            </a:r>
            <a:endParaRPr lang="en-US" sz="1800" i="1" dirty="0"/>
          </a:p>
          <a:p>
            <a:pPr lvl="1"/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59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Course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RBL </a:t>
            </a:r>
            <a:r>
              <a:rPr lang="en-US" dirty="0" err="1"/>
              <a:t>Biochem</a:t>
            </a:r>
            <a:r>
              <a:rPr lang="en-US" dirty="0"/>
              <a:t> should</a:t>
            </a:r>
          </a:p>
          <a:p>
            <a:pPr lvl="1"/>
            <a:r>
              <a:rPr lang="en-US" dirty="0"/>
              <a:t>Purchase EEMRC insight</a:t>
            </a:r>
          </a:p>
          <a:p>
            <a:pPr lvl="1"/>
            <a:r>
              <a:rPr lang="en-US" dirty="0"/>
              <a:t>Pursue strategy based on initial demand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07" y="3488872"/>
            <a:ext cx="7733070" cy="821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07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34" y="1905000"/>
            <a:ext cx="3673144" cy="36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5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14844"/>
            <a:ext cx="12192000" cy="6872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15038" y="0"/>
            <a:ext cx="0" cy="6858000"/>
          </a:xfrm>
          <a:prstGeom prst="line">
            <a:avLst/>
          </a:prstGeom>
          <a:ln w="762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3643314"/>
            <a:ext cx="12192001" cy="142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8" y="-14844"/>
            <a:ext cx="6176962" cy="359788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844"/>
            <a:ext cx="5957888" cy="359788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3" y="4295454"/>
            <a:ext cx="5764134" cy="16481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43613" y="3786591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Bottom Line Up Front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4404" y="4204663"/>
            <a:ext cx="577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show that purchase EEMRC is an advantageous investment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409" y="4431652"/>
            <a:ext cx="972765" cy="15119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255" y="4992984"/>
            <a:ext cx="5210972" cy="55382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755009" y="2239861"/>
            <a:ext cx="4974672" cy="83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55009" y="1810319"/>
            <a:ext cx="4974672" cy="8389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8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50" y="2190750"/>
            <a:ext cx="8915400" cy="3777622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Provide professional insight into RBL Biochem’s </a:t>
            </a:r>
          </a:p>
          <a:p>
            <a:pPr marL="457200" lvl="1" indent="0">
              <a:buNone/>
            </a:pPr>
            <a:r>
              <a:rPr lang="en-US" sz="2000" dirty="0"/>
              <a:t>	future business decisions in relation to their new </a:t>
            </a:r>
          </a:p>
          <a:p>
            <a:pPr marL="457200" lvl="1" indent="0">
              <a:buNone/>
            </a:pPr>
            <a:r>
              <a:rPr lang="en-US" sz="2000" dirty="0"/>
              <a:t>	product </a:t>
            </a:r>
            <a:r>
              <a:rPr lang="en-US" sz="2000" i="1" dirty="0"/>
              <a:t>Dulcis</a:t>
            </a:r>
          </a:p>
          <a:p>
            <a:pPr lvl="1"/>
            <a:r>
              <a:rPr lang="en-US" sz="2000" i="1" dirty="0"/>
              <a:t>Conduct analysis to recommend the best </a:t>
            </a:r>
          </a:p>
          <a:p>
            <a:pPr marL="457200" lvl="1" indent="0">
              <a:buNone/>
            </a:pPr>
            <a:r>
              <a:rPr lang="en-US" sz="2000" i="1" dirty="0"/>
              <a:t>	production and marketing strategies to </a:t>
            </a:r>
          </a:p>
          <a:p>
            <a:pPr marL="457200" lvl="1" indent="0">
              <a:buNone/>
            </a:pPr>
            <a:r>
              <a:rPr lang="en-US" sz="2000" i="1" dirty="0"/>
              <a:t>	optimize RBL Biochem’s Net Present Value in </a:t>
            </a:r>
          </a:p>
          <a:p>
            <a:pPr marL="457200" lvl="1" indent="0">
              <a:buNone/>
            </a:pPr>
            <a:r>
              <a:rPr lang="en-US" sz="2000" i="1" dirty="0"/>
              <a:t>	relation to Dulcis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10" descr="Image result for Botrytised Riesl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517" y="2349061"/>
            <a:ext cx="2345845" cy="3126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1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Hierarchy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35003" y="1628644"/>
            <a:ext cx="11304293" cy="5072599"/>
            <a:chOff x="887707" y="1628644"/>
            <a:chExt cx="11304293" cy="50725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07" y="1628644"/>
              <a:ext cx="11304293" cy="507259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114623" y="2651761"/>
              <a:ext cx="2620797" cy="3719742"/>
              <a:chOff x="1879130" y="3317163"/>
              <a:chExt cx="2620797" cy="202710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948848" y="3317163"/>
                <a:ext cx="2551079" cy="201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Taken as given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79130" y="4239087"/>
                <a:ext cx="2523522" cy="201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Specified by Frame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79130" y="4992041"/>
                <a:ext cx="2124687" cy="352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 be Decided Later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328809" y="3957634"/>
              <a:ext cx="558367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-Choose PuDont production/licensing agreement</a:t>
              </a:r>
            </a:p>
            <a:p>
              <a:pPr algn="ctr"/>
              <a:r>
                <a:rPr lang="en-US" sz="1200" dirty="0"/>
                <a:t>- Determine necessity for additional facility</a:t>
              </a:r>
            </a:p>
            <a:p>
              <a:pPr algn="ctr"/>
              <a:r>
                <a:rPr lang="en-US" sz="1200" dirty="0"/>
                <a:t>- Purchase initial demand analysis provided by EEMRC</a:t>
              </a:r>
            </a:p>
            <a:p>
              <a:pPr algn="ctr"/>
              <a:r>
                <a:rPr lang="en-US" sz="1200" dirty="0"/>
                <a:t>- Invest in new production process research </a:t>
              </a:r>
            </a:p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6615" y="5275183"/>
              <a:ext cx="558367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-Alternative </a:t>
              </a:r>
              <a:r>
                <a:rPr lang="en-US" sz="1200" i="1" dirty="0"/>
                <a:t>Dulcis </a:t>
              </a:r>
              <a:r>
                <a:rPr lang="en-US" sz="1200" dirty="0"/>
                <a:t>production processes</a:t>
              </a:r>
            </a:p>
            <a:p>
              <a:pPr algn="ctr"/>
              <a:r>
                <a:rPr lang="en-US" sz="1200" dirty="0"/>
                <a:t>-Selection of appropriate distribution channels</a:t>
              </a:r>
            </a:p>
            <a:p>
              <a:pPr algn="ctr"/>
              <a:r>
                <a:rPr lang="en-US" sz="1200" dirty="0"/>
                <a:t>-Expansion to foreign markets</a:t>
              </a:r>
            </a:p>
            <a:p>
              <a:pPr algn="ctr"/>
              <a:r>
                <a:rPr lang="en-US" sz="1200" dirty="0"/>
                <a:t>- How appropriate is </a:t>
              </a:r>
              <a:r>
                <a:rPr lang="en-US" sz="1200" i="1" dirty="0"/>
                <a:t>Dulcis </a:t>
              </a:r>
              <a:r>
                <a:rPr lang="en-US" sz="1200" dirty="0"/>
                <a:t>for RBL current product portfolio?</a:t>
              </a:r>
            </a:p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33674" y="2711296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-Launch of </a:t>
              </a:r>
              <a:r>
                <a:rPr lang="en-US" sz="1200" i="1" dirty="0"/>
                <a:t>Dulcis</a:t>
              </a:r>
            </a:p>
            <a:p>
              <a:pPr algn="ctr"/>
              <a:r>
                <a:rPr lang="en-US" sz="1200" i="1" dirty="0"/>
                <a:t>-Packaging size</a:t>
              </a:r>
            </a:p>
            <a:p>
              <a:pPr algn="ctr"/>
              <a:r>
                <a:rPr lang="en-US" sz="1200" i="1" dirty="0"/>
                <a:t>-USA as targeted market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377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Decision 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2400299"/>
            <a:ext cx="11468104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0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Diagram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54" y="2308697"/>
            <a:ext cx="9606558" cy="42866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6ED-1032-4F85-8AE8-DCBE5AD531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124" y="898813"/>
            <a:ext cx="5451627" cy="360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Base NPV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NPV rank order</a:t>
            </a:r>
          </a:p>
          <a:p>
            <a:pPr lvl="1"/>
            <a:r>
              <a:rPr lang="en-US" dirty="0"/>
              <a:t>Strategy 1</a:t>
            </a:r>
          </a:p>
          <a:p>
            <a:pPr lvl="1"/>
            <a:r>
              <a:rPr lang="en-US" dirty="0"/>
              <a:t>Strategy 3</a:t>
            </a:r>
          </a:p>
          <a:p>
            <a:pPr lvl="1"/>
            <a:r>
              <a:rPr lang="en-US" dirty="0"/>
              <a:t>Strategy 2</a:t>
            </a:r>
          </a:p>
          <a:p>
            <a:pPr lvl="1"/>
            <a:r>
              <a:rPr lang="en-US" dirty="0"/>
              <a:t>Strategy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F7A416ED-1032-4F85-8AE8-DCBE5AD53160}" type="slidenum">
              <a:rPr lang="en-US" sz="1900" smtClean="0"/>
              <a:pPr>
                <a:lnSpc>
                  <a:spcPct val="90000"/>
                </a:lnSpc>
              </a:pPr>
              <a:t>8</a:t>
            </a:fld>
            <a:endParaRPr lang="en-US" sz="19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23" y="4752752"/>
            <a:ext cx="5451627" cy="13084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11279" y="1498060"/>
            <a:ext cx="982134" cy="4563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A416ED-1032-4F85-8AE8-DCBE5AD5316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2194914"/>
            <a:ext cx="4020284" cy="13870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52" y="2158519"/>
            <a:ext cx="5143660" cy="14598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4623974"/>
            <a:ext cx="4752447" cy="1348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99" y="4623974"/>
            <a:ext cx="4260946" cy="1394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11579" y="1575881"/>
            <a:ext cx="23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1: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6559" y="1575881"/>
            <a:ext cx="23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2: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42628" y="3919708"/>
            <a:ext cx="23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3: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6559" y="3936501"/>
            <a:ext cx="23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4:</a:t>
            </a:r>
          </a:p>
        </p:txBody>
      </p:sp>
    </p:spTree>
    <p:extLst>
      <p:ext uri="{BB962C8B-B14F-4D97-AF65-F5344CB8AC3E}">
        <p14:creationId xmlns:p14="http://schemas.microsoft.com/office/powerpoint/2010/main" val="41034139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11782</TotalTime>
  <Words>288</Words>
  <Application>Microsoft Office PowerPoint</Application>
  <PresentationFormat>Widescreen</PresentationFormat>
  <Paragraphs>111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RBL BioChem:  Dulcis Production</vt:lpstr>
      <vt:lpstr>Agenda</vt:lpstr>
      <vt:lpstr>PowerPoint Presentation</vt:lpstr>
      <vt:lpstr>Purpose </vt:lpstr>
      <vt:lpstr>Decision Hierarchy</vt:lpstr>
      <vt:lpstr>Decision Alternatives</vt:lpstr>
      <vt:lpstr>Influence Diagram</vt:lpstr>
      <vt:lpstr>Base NPV Comparison</vt:lpstr>
      <vt:lpstr>Decision Trees</vt:lpstr>
      <vt:lpstr>Tornado Diagrams</vt:lpstr>
      <vt:lpstr>CDF of Net Present Value</vt:lpstr>
      <vt:lpstr>High-Base-Low Comparisons</vt:lpstr>
      <vt:lpstr>Probabilistic Dominance</vt:lpstr>
      <vt:lpstr>Sensitivity Analysis of change in Real Discount Rate</vt:lpstr>
      <vt:lpstr>Value of Information</vt:lpstr>
      <vt:lpstr>PowerPoint Presentation</vt:lpstr>
      <vt:lpstr>PowerPoint Presentation</vt:lpstr>
      <vt:lpstr>Royalty Analysis</vt:lpstr>
      <vt:lpstr>Joint Venture Analysis</vt:lpstr>
      <vt:lpstr>Recommended Course of Action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eLeMeNO-P</dc:title>
  <dc:creator>Jake Lindell</dc:creator>
  <cp:lastModifiedBy>Jake Lindell</cp:lastModifiedBy>
  <cp:revision>66</cp:revision>
  <dcterms:created xsi:type="dcterms:W3CDTF">2017-01-18T00:13:14Z</dcterms:created>
  <dcterms:modified xsi:type="dcterms:W3CDTF">2017-02-23T17:40:12Z</dcterms:modified>
</cp:coreProperties>
</file>