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notesMasterIdLst>
    <p:notesMasterId r:id="rId19"/>
  </p:notesMasterIdLst>
  <p:sldIdLst>
    <p:sldId id="318" r:id="rId6"/>
    <p:sldId id="374" r:id="rId7"/>
    <p:sldId id="375" r:id="rId8"/>
    <p:sldId id="376" r:id="rId9"/>
    <p:sldId id="377" r:id="rId10"/>
    <p:sldId id="378" r:id="rId11"/>
    <p:sldId id="381" r:id="rId12"/>
    <p:sldId id="379" r:id="rId13"/>
    <p:sldId id="380" r:id="rId14"/>
    <p:sldId id="382" r:id="rId15"/>
    <p:sldId id="383" r:id="rId16"/>
    <p:sldId id="384" r:id="rId17"/>
    <p:sldId id="386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339933"/>
    <a:srgbClr val="3366FF"/>
    <a:srgbClr val="99FF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81946" autoAdjust="0"/>
  </p:normalViewPr>
  <p:slideViewPr>
    <p:cSldViewPr>
      <p:cViewPr varScale="1">
        <p:scale>
          <a:sx n="84" d="100"/>
          <a:sy n="84" d="100"/>
        </p:scale>
        <p:origin x="1419" y="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E11AFB-F9E9-4CC0-9616-FE0BDAB4E966}" type="datetimeFigureOut">
              <a:rPr lang="en-US"/>
              <a:pPr>
                <a:defRPr/>
              </a:pPr>
              <a:t>5/18/2017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5D96571-878B-4AEC-880E-789FB26BA2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69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shiel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90800"/>
            <a:ext cx="190500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4838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D2825-D0A8-43FB-B4E1-133C0CC96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87CF7-081B-424B-B34D-0A73BB354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72C0E2-8421-4193-835C-DB685ED94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7" r:id="rId2"/>
    <p:sldLayoutId id="2147484028" r:id="rId3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819400" y="1066800"/>
            <a:ext cx="6324600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71" tIns="45636" rIns="91271" bIns="45636" anchor="ctr"/>
          <a:lstStyle/>
          <a:p>
            <a:pPr algn="ctr" defTabSz="914408">
              <a:lnSpc>
                <a:spcPct val="120000"/>
              </a:lnSpc>
              <a:defRPr/>
            </a:pPr>
            <a:r>
              <a:rPr lang="en-US" sz="36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Take me out to (all of) the ball game(s)</a:t>
            </a:r>
          </a:p>
        </p:txBody>
      </p:sp>
      <p:sp>
        <p:nvSpPr>
          <p:cNvPr id="3075" name="Text Box 9"/>
          <p:cNvSpPr txBox="1">
            <a:spLocks noChangeArrowheads="1"/>
          </p:cNvSpPr>
          <p:nvPr/>
        </p:nvSpPr>
        <p:spPr bwMode="auto">
          <a:xfrm>
            <a:off x="3657600" y="3657600"/>
            <a:ext cx="49180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/>
          <a:lstStyle/>
          <a:p>
            <a:pPr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2</a:t>
            </a:r>
            <a:r>
              <a:rPr lang="en-US" sz="2800" b="1" baseline="30000" dirty="0">
                <a:solidFill>
                  <a:srgbClr val="000066"/>
                </a:solidFill>
              </a:rPr>
              <a:t>nd</a:t>
            </a:r>
            <a:r>
              <a:rPr lang="en-US" sz="2800" b="1" dirty="0">
                <a:solidFill>
                  <a:srgbClr val="000066"/>
                </a:solidFill>
              </a:rPr>
              <a:t> Lt. Jacob Lindell</a:t>
            </a:r>
          </a:p>
          <a:p>
            <a:pPr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2</a:t>
            </a:r>
            <a:r>
              <a:rPr lang="en-US" sz="2800" b="1" baseline="30000" dirty="0">
                <a:solidFill>
                  <a:srgbClr val="000066"/>
                </a:solidFill>
              </a:rPr>
              <a:t>nd</a:t>
            </a:r>
            <a:r>
              <a:rPr lang="en-US" sz="2800" b="1" dirty="0">
                <a:solidFill>
                  <a:srgbClr val="000066"/>
                </a:solidFill>
              </a:rPr>
              <a:t> Lt Luke Brantley</a:t>
            </a:r>
          </a:p>
          <a:p>
            <a:pPr algn="ctr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</a:rPr>
              <a:t> </a:t>
            </a:r>
            <a:endParaRPr lang="en-US" sz="1400" dirty="0">
              <a:solidFill>
                <a:srgbClr val="002060"/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rgbClr val="00206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2000" dirty="0">
                <a:solidFill>
                  <a:srgbClr val="000066"/>
                </a:solidFill>
              </a:rPr>
              <a:t>22 May 2017</a:t>
            </a:r>
            <a:endParaRPr lang="en-US" sz="2000" i="1" dirty="0">
              <a:solidFill>
                <a:srgbClr val="000066"/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rgbClr val="002060"/>
              </a:solidFill>
            </a:endParaRPr>
          </a:p>
          <a:p>
            <a:pPr algn="ctr">
              <a:spcBef>
                <a:spcPct val="20000"/>
              </a:spcBef>
            </a:pP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90800"/>
            <a:ext cx="3206230" cy="2133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Value = 12594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D2825-D0A8-43FB-B4E1-133C0CC96EC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976638"/>
            <a:ext cx="1197531" cy="5496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593" y="2209800"/>
            <a:ext cx="1679260" cy="2847975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267200"/>
            <a:ext cx="2857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654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data</a:t>
            </a:r>
          </a:p>
          <a:p>
            <a:r>
              <a:rPr lang="en-US" dirty="0"/>
              <a:t>LINGO Solver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D2825-D0A8-43FB-B4E1-133C0CC96EC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88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more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solution…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GAMS</a:t>
            </a:r>
          </a:p>
          <a:p>
            <a:r>
              <a:rPr lang="en-US" dirty="0"/>
              <a:t>Include Time of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D2825-D0A8-43FB-B4E1-133C0CC96EC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964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D2825-D0A8-43FB-B4E1-133C0CC96EC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13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  <a:p>
            <a:r>
              <a:rPr lang="en-US" dirty="0"/>
              <a:t>Why we did it</a:t>
            </a:r>
          </a:p>
          <a:p>
            <a:r>
              <a:rPr lang="en-US" dirty="0"/>
              <a:t>How we did it</a:t>
            </a:r>
          </a:p>
          <a:p>
            <a:r>
              <a:rPr lang="en-US" dirty="0"/>
              <a:t>What it told us</a:t>
            </a:r>
          </a:p>
          <a:p>
            <a:r>
              <a:rPr lang="en-US" dirty="0"/>
              <a:t>What it told us part 2</a:t>
            </a:r>
          </a:p>
          <a:p>
            <a:r>
              <a:rPr lang="en-US" dirty="0"/>
              <a:t>How we did it part 2</a:t>
            </a:r>
          </a:p>
          <a:p>
            <a:r>
              <a:rPr lang="en-US" dirty="0"/>
              <a:t>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D2825-D0A8-43FB-B4E1-133C0CC96EC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57400"/>
            <a:ext cx="2743200" cy="32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785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47800"/>
            <a:ext cx="2857500" cy="2057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D2825-D0A8-43FB-B4E1-133C0CC96EC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4000"/>
            <a:ext cx="4285848" cy="47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10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71439"/>
            <a:ext cx="5190995" cy="2567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D2825-D0A8-43FB-B4E1-133C0CC96EC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572000"/>
            <a:ext cx="8839200" cy="5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968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travel in AM on day t and watch game on day t</a:t>
            </a:r>
          </a:p>
          <a:p>
            <a:r>
              <a:rPr lang="en-US" dirty="0"/>
              <a:t>Can linger and camp out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D2825-D0A8-43FB-B4E1-133C0CC96EC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091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SETS</a:t>
            </a:r>
            <a:endParaRPr lang="en-US" sz="2000" dirty="0"/>
          </a:p>
          <a:p>
            <a:pPr marL="455612" lvl="1" indent="0">
              <a:buNone/>
            </a:pPr>
            <a:r>
              <a:rPr lang="en-US" sz="1800" dirty="0"/>
              <a:t>N = set of nodes; indexed by I and j, </a:t>
            </a:r>
            <a:r>
              <a:rPr lang="en-US" sz="1800" dirty="0" err="1"/>
              <a:t>i</a:t>
            </a:r>
            <a:r>
              <a:rPr lang="en-US" sz="1800" dirty="0"/>
              <a:t> € {1,…,30}</a:t>
            </a:r>
          </a:p>
          <a:p>
            <a:pPr marL="455612" lvl="1" indent="0">
              <a:buNone/>
            </a:pPr>
            <a:r>
              <a:rPr lang="en-US" sz="1800" dirty="0"/>
              <a:t>T = Time; indexed by t, t € {1,…,168}</a:t>
            </a:r>
          </a:p>
          <a:p>
            <a:pPr marL="455612" lvl="1" indent="0">
              <a:buNone/>
            </a:pPr>
            <a:r>
              <a:rPr lang="en-US" sz="1800" dirty="0"/>
              <a:t>A = Fully connected (i.e., (</a:t>
            </a:r>
            <a:r>
              <a:rPr lang="en-US" sz="1800" dirty="0" err="1"/>
              <a:t>i</a:t>
            </a:r>
            <a:r>
              <a:rPr lang="en-US" sz="1800" dirty="0"/>
              <a:t>, j) € A ∀ </a:t>
            </a:r>
            <a:r>
              <a:rPr lang="en-US" sz="1800" dirty="0" err="1"/>
              <a:t>i</a:t>
            </a:r>
            <a:r>
              <a:rPr lang="en-US" sz="1800" dirty="0"/>
              <a:t>, j € N)</a:t>
            </a:r>
          </a:p>
          <a:p>
            <a:pPr marL="0" indent="0">
              <a:buNone/>
            </a:pPr>
            <a:r>
              <a:rPr lang="en-US" sz="2000" b="1" dirty="0"/>
              <a:t>Parameters</a:t>
            </a:r>
            <a:endParaRPr lang="en-US" sz="2000" dirty="0"/>
          </a:p>
          <a:p>
            <a:pPr marL="455612" lvl="1" indent="0">
              <a:buNone/>
            </a:pPr>
            <a:r>
              <a:rPr lang="en-US" sz="1800" dirty="0" err="1"/>
              <a:t>V</a:t>
            </a:r>
            <a:r>
              <a:rPr lang="en-US" sz="1800" baseline="-25000" dirty="0" err="1"/>
              <a:t>it</a:t>
            </a:r>
            <a:r>
              <a:rPr lang="en-US" sz="1800" dirty="0"/>
              <a:t> = 1 if a game occurs at node I at time t</a:t>
            </a:r>
          </a:p>
          <a:p>
            <a:pPr marL="0" indent="0">
              <a:buNone/>
            </a:pPr>
            <a:r>
              <a:rPr lang="en-US" sz="2000" dirty="0"/>
              <a:t>    	    0 </a:t>
            </a:r>
            <a:r>
              <a:rPr lang="en-US" sz="2000" dirty="0" err="1"/>
              <a:t>o.w</a:t>
            </a:r>
            <a:r>
              <a:rPr lang="en-US" sz="2000" dirty="0"/>
              <a:t>.</a:t>
            </a:r>
          </a:p>
          <a:p>
            <a:pPr marL="455612" lvl="1" indent="0">
              <a:buNone/>
            </a:pPr>
            <a:r>
              <a:rPr lang="en-US" sz="1800" dirty="0" err="1"/>
              <a:t>d</a:t>
            </a:r>
            <a:r>
              <a:rPr lang="en-US" sz="1800" baseline="-25000" dirty="0" err="1"/>
              <a:t>ij</a:t>
            </a:r>
            <a:r>
              <a:rPr lang="en-US" sz="1800" dirty="0"/>
              <a:t> = distance from </a:t>
            </a:r>
            <a:r>
              <a:rPr lang="en-US" sz="1800" dirty="0" err="1"/>
              <a:t>i</a:t>
            </a:r>
            <a:r>
              <a:rPr lang="en-US" sz="1800" dirty="0"/>
              <a:t> to j</a:t>
            </a:r>
          </a:p>
          <a:p>
            <a:pPr marL="0" indent="0">
              <a:buNone/>
            </a:pPr>
            <a:r>
              <a:rPr lang="en-US" sz="2000" dirty="0"/>
              <a:t>	d</a:t>
            </a:r>
            <a:r>
              <a:rPr lang="en-US" sz="2000" baseline="-25000" dirty="0"/>
              <a:t>ii </a:t>
            </a:r>
            <a:r>
              <a:rPr lang="en-US" sz="2000" dirty="0"/>
              <a:t>= 0</a:t>
            </a:r>
          </a:p>
          <a:p>
            <a:pPr marL="0" indent="0">
              <a:buNone/>
            </a:pPr>
            <a:r>
              <a:rPr lang="en-US" sz="2000" b="1" dirty="0"/>
              <a:t>DVs</a:t>
            </a:r>
            <a:endParaRPr lang="en-US" sz="2000" dirty="0"/>
          </a:p>
          <a:p>
            <a:pPr marL="455612" lvl="1" indent="0">
              <a:buNone/>
            </a:pPr>
            <a:r>
              <a:rPr lang="en-US" sz="1800" dirty="0" err="1"/>
              <a:t>Y</a:t>
            </a:r>
            <a:r>
              <a:rPr lang="en-US" sz="1800" baseline="-25000" dirty="0" err="1"/>
              <a:t>ijt</a:t>
            </a:r>
            <a:r>
              <a:rPr lang="en-US" sz="1800" dirty="0"/>
              <a:t> = 1 if we go from node </a:t>
            </a:r>
            <a:r>
              <a:rPr lang="en-US" sz="1800" dirty="0" err="1"/>
              <a:t>i</a:t>
            </a:r>
            <a:r>
              <a:rPr lang="en-US" sz="1800" dirty="0"/>
              <a:t> to j on day t</a:t>
            </a:r>
          </a:p>
          <a:p>
            <a:pPr marL="0" indent="0">
              <a:buNone/>
            </a:pPr>
            <a:r>
              <a:rPr lang="en-US" sz="2000" dirty="0"/>
              <a:t>             0 </a:t>
            </a:r>
            <a:r>
              <a:rPr lang="en-US" sz="2000" dirty="0" err="1"/>
              <a:t>o.w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D2825-D0A8-43FB-B4E1-133C0CC96EC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31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Sets pt. 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47800"/>
            <a:ext cx="2857500" cy="2057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D2825-D0A8-43FB-B4E1-133C0CC96EC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4000"/>
            <a:ext cx="4285848" cy="47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065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371600"/>
            <a:ext cx="4361846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D2825-D0A8-43FB-B4E1-133C0CC96EC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173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D2825-D0A8-43FB-B4E1-133C0CC96EC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233" y="1676400"/>
            <a:ext cx="4080734" cy="40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596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FIT Slid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B575CF16220D4DB4EF200B0B15D974" ma:contentTypeVersion="0" ma:contentTypeDescription="Create a new document." ma:contentTypeScope="" ma:versionID="013e94cdc9b79fd362c8620152aa4c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AABDABF2-D7BA-4897-8999-5B5A69AEA7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9CB17E-CD2D-417A-B058-3F817D66C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DC54CF2-61C8-474A-A7D6-90ECDDB66E5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5EAD8BE7-58CC-47AE-88FC-9EF9B4100710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AFIT Slide Template</Template>
  <TotalTime>2191</TotalTime>
  <Words>202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AFIT Slide Template</vt:lpstr>
      <vt:lpstr>PowerPoint Presentation</vt:lpstr>
      <vt:lpstr>Overview</vt:lpstr>
      <vt:lpstr>What we did</vt:lpstr>
      <vt:lpstr>What we used</vt:lpstr>
      <vt:lpstr>Assumptions</vt:lpstr>
      <vt:lpstr>Parameters and Sets</vt:lpstr>
      <vt:lpstr>Parameters and Sets pt. 2</vt:lpstr>
      <vt:lpstr>Formulation</vt:lpstr>
      <vt:lpstr>Model</vt:lpstr>
      <vt:lpstr>Heuristic</vt:lpstr>
      <vt:lpstr>Problems Faced</vt:lpstr>
      <vt:lpstr>With more time</vt:lpstr>
      <vt:lpstr>Questions?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7_admin</dc:creator>
  <cp:lastModifiedBy>Jake Lindell</cp:lastModifiedBy>
  <cp:revision>182</cp:revision>
  <dcterms:created xsi:type="dcterms:W3CDTF">2014-03-28T20:49:42Z</dcterms:created>
  <dcterms:modified xsi:type="dcterms:W3CDTF">2017-05-18T15:47:55Z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0x01010059B575CF16220D4DB4EF200B0B15D974</vt:lpwstr>
  </property>
</Properties>
</file>