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5" r:id="rId5"/>
    <p:sldId id="260" r:id="rId6"/>
    <p:sldId id="266" r:id="rId7"/>
    <p:sldId id="261" r:id="rId8"/>
    <p:sldId id="267" r:id="rId9"/>
    <p:sldId id="262" r:id="rId10"/>
    <p:sldId id="268" r:id="rId11"/>
    <p:sldId id="263" r:id="rId12"/>
    <p:sldId id="272" r:id="rId13"/>
    <p:sldId id="264"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96" autoAdjust="0"/>
  </p:normalViewPr>
  <p:slideViewPr>
    <p:cSldViewPr snapToGrid="0">
      <p:cViewPr varScale="1">
        <p:scale>
          <a:sx n="81" d="100"/>
          <a:sy n="81" d="100"/>
        </p:scale>
        <p:origin x="9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4D0C0-8B5B-4F22-A961-8F380BFE40D4}"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6D9F9-AC3B-4186-9B32-D2E4A66BAF46}" type="slidenum">
              <a:rPr lang="en-US" smtClean="0"/>
              <a:t>‹#›</a:t>
            </a:fld>
            <a:endParaRPr lang="en-US"/>
          </a:p>
        </p:txBody>
      </p:sp>
    </p:spTree>
    <p:extLst>
      <p:ext uri="{BB962C8B-B14F-4D97-AF65-F5344CB8AC3E}">
        <p14:creationId xmlns:p14="http://schemas.microsoft.com/office/powerpoint/2010/main" val="105581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Joseph Maugeri’s Final Portfolio Presentation. It is June 9</a:t>
            </a:r>
            <a:r>
              <a:rPr lang="en-US" baseline="30000" dirty="0"/>
              <a:t>th</a:t>
            </a:r>
            <a:r>
              <a:rPr lang="en-US" dirty="0"/>
              <a:t> , 2023, at the time of this recording. All material presented and discussed is available through the link to the </a:t>
            </a:r>
            <a:r>
              <a:rPr lang="en-US" dirty="0" err="1"/>
              <a:t>github</a:t>
            </a:r>
            <a:r>
              <a:rPr lang="en-US" dirty="0"/>
              <a:t> repository pictured on screen. This was completed through IST 782, the applied data science portfolio as my final degree requirement. </a:t>
            </a:r>
          </a:p>
        </p:txBody>
      </p:sp>
      <p:sp>
        <p:nvSpPr>
          <p:cNvPr id="4" name="Slide Number Placeholder 3"/>
          <p:cNvSpPr>
            <a:spLocks noGrp="1"/>
          </p:cNvSpPr>
          <p:nvPr>
            <p:ph type="sldNum" sz="quarter" idx="5"/>
          </p:nvPr>
        </p:nvSpPr>
        <p:spPr/>
        <p:txBody>
          <a:bodyPr/>
          <a:lstStyle/>
          <a:p>
            <a:fld id="{DEC6D9F9-AC3B-4186-9B32-D2E4A66BAF46}" type="slidenum">
              <a:rPr lang="en-US" smtClean="0"/>
              <a:t>1</a:t>
            </a:fld>
            <a:endParaRPr lang="en-US"/>
          </a:p>
        </p:txBody>
      </p:sp>
    </p:spTree>
    <p:extLst>
      <p:ext uri="{BB962C8B-B14F-4D97-AF65-F5344CB8AC3E}">
        <p14:creationId xmlns:p14="http://schemas.microsoft.com/office/powerpoint/2010/main" val="418292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slide, contextualize your overall purpose and aim of pursuing the ADS program</a:t>
            </a:r>
          </a:p>
        </p:txBody>
      </p:sp>
      <p:sp>
        <p:nvSpPr>
          <p:cNvPr id="4" name="Slide Number Placeholder 3"/>
          <p:cNvSpPr>
            <a:spLocks noGrp="1"/>
          </p:cNvSpPr>
          <p:nvPr>
            <p:ph type="sldNum" sz="quarter" idx="5"/>
          </p:nvPr>
        </p:nvSpPr>
        <p:spPr/>
        <p:txBody>
          <a:bodyPr/>
          <a:lstStyle/>
          <a:p>
            <a:fld id="{DEC6D9F9-AC3B-4186-9B32-D2E4A66BAF46}" type="slidenum">
              <a:rPr lang="en-US" smtClean="0"/>
              <a:t>2</a:t>
            </a:fld>
            <a:endParaRPr lang="en-US"/>
          </a:p>
        </p:txBody>
      </p:sp>
    </p:spTree>
    <p:extLst>
      <p:ext uri="{BB962C8B-B14F-4D97-AF65-F5344CB8AC3E}">
        <p14:creationId xmlns:p14="http://schemas.microsoft.com/office/powerpoint/2010/main" val="218366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project we will discuss speaks to a real world business case derived from my current place of employment. For context, (read slide notes)</a:t>
            </a:r>
          </a:p>
        </p:txBody>
      </p:sp>
      <p:sp>
        <p:nvSpPr>
          <p:cNvPr id="4" name="Slide Number Placeholder 3"/>
          <p:cNvSpPr>
            <a:spLocks noGrp="1"/>
          </p:cNvSpPr>
          <p:nvPr>
            <p:ph type="sldNum" sz="quarter" idx="5"/>
          </p:nvPr>
        </p:nvSpPr>
        <p:spPr/>
        <p:txBody>
          <a:bodyPr/>
          <a:lstStyle/>
          <a:p>
            <a:fld id="{DEC6D9F9-AC3B-4186-9B32-D2E4A66BAF46}" type="slidenum">
              <a:rPr lang="en-US" smtClean="0"/>
              <a:t>3</a:t>
            </a:fld>
            <a:endParaRPr lang="en-US"/>
          </a:p>
        </p:txBody>
      </p:sp>
    </p:spTree>
    <p:extLst>
      <p:ext uri="{BB962C8B-B14F-4D97-AF65-F5344CB8AC3E}">
        <p14:creationId xmlns:p14="http://schemas.microsoft.com/office/powerpoint/2010/main" val="276833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 example of the modeling and discovery performed to document the business case which required a better way to collect, store and access information at the international company. Briefly put, the company hosts it’s own servers, and has rapidly expanded to the point of needing better data access, consistent governing policies, and greater failsafe recovery capabilities.</a:t>
            </a:r>
          </a:p>
        </p:txBody>
      </p:sp>
      <p:sp>
        <p:nvSpPr>
          <p:cNvPr id="4" name="Slide Number Placeholder 3"/>
          <p:cNvSpPr>
            <a:spLocks noGrp="1"/>
          </p:cNvSpPr>
          <p:nvPr>
            <p:ph type="sldNum" sz="quarter" idx="5"/>
          </p:nvPr>
        </p:nvSpPr>
        <p:spPr/>
        <p:txBody>
          <a:bodyPr/>
          <a:lstStyle/>
          <a:p>
            <a:fld id="{DEC6D9F9-AC3B-4186-9B32-D2E4A66BAF46}" type="slidenum">
              <a:rPr lang="en-US" smtClean="0"/>
              <a:t>4</a:t>
            </a:fld>
            <a:endParaRPr lang="en-US"/>
          </a:p>
        </p:txBody>
      </p:sp>
    </p:spTree>
    <p:extLst>
      <p:ext uri="{BB962C8B-B14F-4D97-AF65-F5344CB8AC3E}">
        <p14:creationId xmlns:p14="http://schemas.microsoft.com/office/powerpoint/2010/main" val="206442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mushroom dataset was one of my favorite projects to work on. In this (read slide). Please review the detailed presentation included in the </a:t>
            </a:r>
            <a:r>
              <a:rPr lang="en-US" dirty="0" err="1"/>
              <a:t>github</a:t>
            </a:r>
            <a:r>
              <a:rPr lang="en-US" dirty="0"/>
              <a:t> repository, as it expands deeply on the historical and cultural significance of mushrooms with respect to humankind. </a:t>
            </a:r>
          </a:p>
        </p:txBody>
      </p:sp>
      <p:sp>
        <p:nvSpPr>
          <p:cNvPr id="4" name="Slide Number Placeholder 3"/>
          <p:cNvSpPr>
            <a:spLocks noGrp="1"/>
          </p:cNvSpPr>
          <p:nvPr>
            <p:ph type="sldNum" sz="quarter" idx="5"/>
          </p:nvPr>
        </p:nvSpPr>
        <p:spPr/>
        <p:txBody>
          <a:bodyPr/>
          <a:lstStyle/>
          <a:p>
            <a:fld id="{DEC6D9F9-AC3B-4186-9B32-D2E4A66BAF46}" type="slidenum">
              <a:rPr lang="en-US" smtClean="0"/>
              <a:t>5</a:t>
            </a:fld>
            <a:endParaRPr lang="en-US"/>
          </a:p>
        </p:txBody>
      </p:sp>
    </p:spTree>
    <p:extLst>
      <p:ext uri="{BB962C8B-B14F-4D97-AF65-F5344CB8AC3E}">
        <p14:creationId xmlns:p14="http://schemas.microsoft.com/office/powerpoint/2010/main" val="26259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personal Favorite, (read slide) nevertheless we me the requirements by performing the decision tree task and assessed the reliability of the model for this specific use case. </a:t>
            </a:r>
          </a:p>
        </p:txBody>
      </p:sp>
      <p:sp>
        <p:nvSpPr>
          <p:cNvPr id="4" name="Slide Number Placeholder 3"/>
          <p:cNvSpPr>
            <a:spLocks noGrp="1"/>
          </p:cNvSpPr>
          <p:nvPr>
            <p:ph type="sldNum" sz="quarter" idx="5"/>
          </p:nvPr>
        </p:nvSpPr>
        <p:spPr/>
        <p:txBody>
          <a:bodyPr/>
          <a:lstStyle/>
          <a:p>
            <a:fld id="{DEC6D9F9-AC3B-4186-9B32-D2E4A66BAF46}" type="slidenum">
              <a:rPr lang="en-US" smtClean="0"/>
              <a:t>7</a:t>
            </a:fld>
            <a:endParaRPr lang="en-US"/>
          </a:p>
        </p:txBody>
      </p:sp>
    </p:spTree>
    <p:extLst>
      <p:ext uri="{BB962C8B-B14F-4D97-AF65-F5344CB8AC3E}">
        <p14:creationId xmlns:p14="http://schemas.microsoft.com/office/powerpoint/2010/main" val="207444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picture is part of the report in the submitted stylizations I chose for the project. To the right the decision tree </a:t>
            </a:r>
            <a:r>
              <a:rPr lang="en-US" dirty="0" err="1"/>
              <a:t>algoritihm</a:t>
            </a:r>
            <a:r>
              <a:rPr lang="en-US" dirty="0"/>
              <a:t> ( which likely wouldn’t have made sense to early </a:t>
            </a:r>
            <a:r>
              <a:rPr lang="en-US" dirty="0" err="1"/>
              <a:t>americans</a:t>
            </a:r>
            <a:r>
              <a:rPr lang="en-US" dirty="0"/>
              <a:t>, but was publicized in the fictional paper from 1804 nonetheless.</a:t>
            </a:r>
          </a:p>
        </p:txBody>
      </p:sp>
      <p:sp>
        <p:nvSpPr>
          <p:cNvPr id="4" name="Slide Number Placeholder 3"/>
          <p:cNvSpPr>
            <a:spLocks noGrp="1"/>
          </p:cNvSpPr>
          <p:nvPr>
            <p:ph type="sldNum" sz="quarter" idx="5"/>
          </p:nvPr>
        </p:nvSpPr>
        <p:spPr/>
        <p:txBody>
          <a:bodyPr/>
          <a:lstStyle/>
          <a:p>
            <a:fld id="{DEC6D9F9-AC3B-4186-9B32-D2E4A66BAF46}" type="slidenum">
              <a:rPr lang="en-US" smtClean="0"/>
              <a:t>8</a:t>
            </a:fld>
            <a:endParaRPr lang="en-US"/>
          </a:p>
        </p:txBody>
      </p:sp>
    </p:spTree>
    <p:extLst>
      <p:ext uri="{BB962C8B-B14F-4D97-AF65-F5344CB8AC3E}">
        <p14:creationId xmlns:p14="http://schemas.microsoft.com/office/powerpoint/2010/main" val="96575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slide, contextualize your overall purpose and aim of pursuing the ADS program</a:t>
            </a:r>
          </a:p>
        </p:txBody>
      </p:sp>
      <p:sp>
        <p:nvSpPr>
          <p:cNvPr id="4" name="Slide Number Placeholder 3"/>
          <p:cNvSpPr>
            <a:spLocks noGrp="1"/>
          </p:cNvSpPr>
          <p:nvPr>
            <p:ph type="sldNum" sz="quarter" idx="5"/>
          </p:nvPr>
        </p:nvSpPr>
        <p:spPr/>
        <p:txBody>
          <a:bodyPr/>
          <a:lstStyle/>
          <a:p>
            <a:fld id="{DEC6D9F9-AC3B-4186-9B32-D2E4A66BAF46}" type="slidenum">
              <a:rPr lang="en-US" smtClean="0"/>
              <a:t>15</a:t>
            </a:fld>
            <a:endParaRPr lang="en-US"/>
          </a:p>
        </p:txBody>
      </p:sp>
    </p:spTree>
    <p:extLst>
      <p:ext uri="{BB962C8B-B14F-4D97-AF65-F5344CB8AC3E}">
        <p14:creationId xmlns:p14="http://schemas.microsoft.com/office/powerpoint/2010/main" val="219722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slide, contextualize your overall purpose and aim of pursuing the ADS program</a:t>
            </a:r>
          </a:p>
        </p:txBody>
      </p:sp>
      <p:sp>
        <p:nvSpPr>
          <p:cNvPr id="4" name="Slide Number Placeholder 3"/>
          <p:cNvSpPr>
            <a:spLocks noGrp="1"/>
          </p:cNvSpPr>
          <p:nvPr>
            <p:ph type="sldNum" sz="quarter" idx="5"/>
          </p:nvPr>
        </p:nvSpPr>
        <p:spPr/>
        <p:txBody>
          <a:bodyPr/>
          <a:lstStyle/>
          <a:p>
            <a:fld id="{DEC6D9F9-AC3B-4186-9B32-D2E4A66BAF46}" type="slidenum">
              <a:rPr lang="en-US" smtClean="0"/>
              <a:t>16</a:t>
            </a:fld>
            <a:endParaRPr lang="en-US"/>
          </a:p>
        </p:txBody>
      </p:sp>
    </p:spTree>
    <p:extLst>
      <p:ext uri="{BB962C8B-B14F-4D97-AF65-F5344CB8AC3E}">
        <p14:creationId xmlns:p14="http://schemas.microsoft.com/office/powerpoint/2010/main" val="228170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15E-6263-0F40-E447-5F872AFC0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8FFE8-92DE-4BB4-AA3A-21C6C26BE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99AC63-F26C-4CED-5012-1449ED714411}"/>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4EECAA87-54F4-4669-FD9F-26BCCE9A5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1D83-9FDB-3638-EB06-ED6D1BCD056C}"/>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204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81A-0363-7A78-22F8-933FCCA185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6B473-1A1B-2B73-E972-3F1DF5778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7A4BB-833C-F88B-30CB-F5018B2834A4}"/>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08E6B8A8-3EE3-1DEF-0585-539AE63DD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088E8-83EC-A30C-FFF5-3B4815D480B3}"/>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9833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59CAE-82FE-93A6-751B-F4B4341B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F8E7F-DFC5-FB96-FDDB-B9E29671D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7D66D-48FA-BC8B-8F37-B51AEF35CDCC}"/>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4F289CD0-4483-F2FC-3A87-AAD636937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0DDB5-025E-63F5-CC47-17F74ED97224}"/>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107833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C1A2-40A6-CA09-69D7-79A363639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8D978-8FD4-D03A-2989-5CBADE5B1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26CA5-BFAB-05D8-E064-927956CD900B}"/>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674AB020-346E-815C-D35E-6FDEFD0DC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08ACE-CEA7-A188-02F7-E679294BFAC9}"/>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185273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1F46-3E93-66F4-57A7-6DCB417CA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F1699-5F4D-0EA0-DC8D-95EDD90EA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ACB53-9017-A4F7-1CD7-FD668E4C05AD}"/>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5C664E73-6B1D-5B7C-078A-293543B71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CF6CA-E709-C396-32BB-C72FBEF008EE}"/>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31633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522C-8325-604B-A9E7-1E6B45E49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80707-8A59-D6C8-9440-D375F416F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D1C05-8056-4E80-AD69-E167A07EEF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0D95B0-38AC-0951-93E7-EAE4E21706DB}"/>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6" name="Footer Placeholder 5">
            <a:extLst>
              <a:ext uri="{FF2B5EF4-FFF2-40B4-BE49-F238E27FC236}">
                <a16:creationId xmlns:a16="http://schemas.microsoft.com/office/drawing/2014/main" id="{3818D17D-525B-A212-79DE-8906848BD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1DE22-71BC-C360-D77A-7F4A02392350}"/>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1446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2B0A-9CB5-60E1-C320-8C6FDEC3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11655-C0CF-EF04-5D3B-91BD6F68B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5A825-902E-EDB6-FE93-E1BB0E6A4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6BB126-6E20-3EBF-AB7C-A1109F777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486A7-00E9-B052-4005-7218B9665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5263E3-2180-7789-2EE0-0565D62AF138}"/>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8" name="Footer Placeholder 7">
            <a:extLst>
              <a:ext uri="{FF2B5EF4-FFF2-40B4-BE49-F238E27FC236}">
                <a16:creationId xmlns:a16="http://schemas.microsoft.com/office/drawing/2014/main" id="{5EEA5BBB-14B6-2842-E2AB-1128AC0A0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359E61-973F-6740-1E91-722252866AFF}"/>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92991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B382-E809-7430-8FDC-EF7BE5DD0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EF453-4DAC-5306-53BA-9EF581BA4ECD}"/>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4" name="Footer Placeholder 3">
            <a:extLst>
              <a:ext uri="{FF2B5EF4-FFF2-40B4-BE49-F238E27FC236}">
                <a16:creationId xmlns:a16="http://schemas.microsoft.com/office/drawing/2014/main" id="{35EB9021-CF8F-3FBF-1583-367F003E8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6AF3B-9D3E-E8FF-663F-B3A3C4C274CE}"/>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488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8C478-9096-DC2F-83E3-B6F053BFFA9B}"/>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3" name="Footer Placeholder 2">
            <a:extLst>
              <a:ext uri="{FF2B5EF4-FFF2-40B4-BE49-F238E27FC236}">
                <a16:creationId xmlns:a16="http://schemas.microsoft.com/office/drawing/2014/main" id="{9200F144-96F6-2E0C-B037-E07EF2FF9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5D575-29EB-8367-C569-A9EE2C300800}"/>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42100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85F4-2617-38EF-FE63-21502C191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557B7-BCF6-7DF7-14A1-B2EDC5882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9D34F-D4EB-989E-6C99-378210928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D6FB2-59BD-57FE-123D-C5F78C1BFCD9}"/>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6" name="Footer Placeholder 5">
            <a:extLst>
              <a:ext uri="{FF2B5EF4-FFF2-40B4-BE49-F238E27FC236}">
                <a16:creationId xmlns:a16="http://schemas.microsoft.com/office/drawing/2014/main" id="{7B6796C0-E6C9-2CFC-DF20-7299E3747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51D98-DBF4-A7EB-1687-ABF0FF6B3F18}"/>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7559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3DB4-C6E5-15CF-7FCD-60F16D39B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F4D19-EE5F-93EE-11E0-052679DBD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A9D24-4E8B-2A5B-B8F1-39A3EA39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41C4-C748-E9CD-3D37-D1E1E3B76E24}"/>
              </a:ext>
            </a:extLst>
          </p:cNvPr>
          <p:cNvSpPr>
            <a:spLocks noGrp="1"/>
          </p:cNvSpPr>
          <p:nvPr>
            <p:ph type="dt" sz="half" idx="10"/>
          </p:nvPr>
        </p:nvSpPr>
        <p:spPr/>
        <p:txBody>
          <a:bodyPr/>
          <a:lstStyle/>
          <a:p>
            <a:fld id="{65D8D7DF-C098-4549-A17A-201E478C8DF5}" type="datetimeFigureOut">
              <a:rPr lang="en-US" smtClean="0"/>
              <a:t>6/9/2023</a:t>
            </a:fld>
            <a:endParaRPr lang="en-US"/>
          </a:p>
        </p:txBody>
      </p:sp>
      <p:sp>
        <p:nvSpPr>
          <p:cNvPr id="6" name="Footer Placeholder 5">
            <a:extLst>
              <a:ext uri="{FF2B5EF4-FFF2-40B4-BE49-F238E27FC236}">
                <a16:creationId xmlns:a16="http://schemas.microsoft.com/office/drawing/2014/main" id="{5B2842A9-2037-1A8E-2674-94C384973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E0863-0622-9A78-DB4B-10275002A416}"/>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67625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8C5D1-68FD-E7A2-3B3F-799E10B3E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ABADC-3150-DDCF-8FBB-57C3A181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DFF82-56A5-A4EB-852A-5ADDD1FA7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8D7DF-C098-4549-A17A-201E478C8DF5}" type="datetimeFigureOut">
              <a:rPr lang="en-US" smtClean="0"/>
              <a:t>6/9/2023</a:t>
            </a:fld>
            <a:endParaRPr lang="en-US"/>
          </a:p>
        </p:txBody>
      </p:sp>
      <p:sp>
        <p:nvSpPr>
          <p:cNvPr id="5" name="Footer Placeholder 4">
            <a:extLst>
              <a:ext uri="{FF2B5EF4-FFF2-40B4-BE49-F238E27FC236}">
                <a16:creationId xmlns:a16="http://schemas.microsoft.com/office/drawing/2014/main" id="{2167DCC0-DFD5-3E52-3205-4DDEE4A3E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16140-6835-6453-61E2-48E13F2E4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B60FB-B462-4154-8AB9-9CFCDC35C913}" type="slidenum">
              <a:rPr lang="en-US" smtClean="0"/>
              <a:t>‹#›</a:t>
            </a:fld>
            <a:endParaRPr lang="en-US"/>
          </a:p>
        </p:txBody>
      </p:sp>
    </p:spTree>
    <p:extLst>
      <p:ext uri="{BB962C8B-B14F-4D97-AF65-F5344CB8AC3E}">
        <p14:creationId xmlns:p14="http://schemas.microsoft.com/office/powerpoint/2010/main" val="356923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jrmaugeri/MS-ADS_Portfolio/tree/ma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1DB53B-47F0-37F2-C388-A1D247A48BFF}"/>
              </a:ext>
            </a:extLst>
          </p:cNvPr>
          <p:cNvSpPr>
            <a:spLocks noGrp="1"/>
          </p:cNvSpPr>
          <p:nvPr>
            <p:ph type="subTitle" idx="1"/>
          </p:nvPr>
        </p:nvSpPr>
        <p:spPr>
          <a:xfrm>
            <a:off x="838199" y="5585928"/>
            <a:ext cx="10942123" cy="518160"/>
          </a:xfrm>
        </p:spPr>
        <p:txBody>
          <a:bodyPr>
            <a:normAutofit/>
          </a:bodyPr>
          <a:lstStyle/>
          <a:p>
            <a:pPr algn="l"/>
            <a:r>
              <a:rPr lang="en-US" sz="2800" u="sng" dirty="0">
                <a:solidFill>
                  <a:schemeClr val="bg1"/>
                </a:solidFill>
                <a:highlight>
                  <a:srgbClr val="000080"/>
                </a:highlight>
                <a:latin typeface="Amasis MT Pro" panose="02040504050005020304" pitchFamily="18" charset="0"/>
              </a:rPr>
              <a:t>Joseph Richard Maugeri IV_____________________________________           </a:t>
            </a:r>
          </a:p>
        </p:txBody>
      </p:sp>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4061369610"/>
              </p:ext>
            </p:extLst>
          </p:nvPr>
        </p:nvGraphicFramePr>
        <p:xfrm>
          <a:off x="838200" y="449451"/>
          <a:ext cx="8875816" cy="1502833"/>
        </p:xfrm>
        <a:graphic>
          <a:graphicData uri="http://schemas.openxmlformats.org/drawingml/2006/table">
            <a:tbl>
              <a:tblPr>
                <a:effectLst>
                  <a:outerShdw blurRad="50800" dist="50800" dir="5400000" algn="ctr" rotWithShape="0">
                    <a:srgbClr val="000000">
                      <a:alpha val="59000"/>
                    </a:srgbClr>
                  </a:outerShdw>
                </a:effectLst>
                <a:tableStyleId>{5C22544A-7EE6-4342-B048-85BDC9FD1C3A}</a:tableStyleId>
              </a:tblPr>
              <a:tblGrid>
                <a:gridCol w="8875816">
                  <a:extLst>
                    <a:ext uri="{9D8B030D-6E8A-4147-A177-3AD203B41FA5}">
                      <a16:colId xmlns:a16="http://schemas.microsoft.com/office/drawing/2014/main" val="2599995568"/>
                    </a:ext>
                  </a:extLst>
                </a:gridCol>
              </a:tblGrid>
              <a:tr h="1502833">
                <a:tc>
                  <a:txBody>
                    <a:bodyPr/>
                    <a:lstStyle/>
                    <a:p>
                      <a:pPr marL="0" marR="0" algn="l">
                        <a:lnSpc>
                          <a:spcPct val="150000"/>
                        </a:lnSpc>
                        <a:spcBef>
                          <a:spcPts val="0"/>
                        </a:spcBef>
                        <a:spcAft>
                          <a:spcPts val="0"/>
                        </a:spcAft>
                      </a:pPr>
                      <a:r>
                        <a:rPr lang="en-US" sz="6000" dirty="0">
                          <a:solidFill>
                            <a:schemeClr val="accent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M.S. ADS Final Portfolio</a:t>
                      </a:r>
                      <a:r>
                        <a:rPr lang="en-US" sz="6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350557341"/>
              </p:ext>
            </p:extLst>
          </p:nvPr>
        </p:nvGraphicFramePr>
        <p:xfrm>
          <a:off x="838199" y="2295577"/>
          <a:ext cx="10663151" cy="548640"/>
        </p:xfrm>
        <a:graphic>
          <a:graphicData uri="http://schemas.openxmlformats.org/drawingml/2006/table">
            <a:tbl>
              <a:tblPr firstRow="1" firstCol="1" bandRow="1">
                <a:effectLst>
                  <a:outerShdw blurRad="50800" dist="50800" dir="5400000" algn="ctr" rotWithShape="0">
                    <a:srgbClr val="000000">
                      <a:alpha val="50000"/>
                    </a:srgbClr>
                  </a:outerShdw>
                </a:effectLst>
                <a:tableStyleId>{5C22544A-7EE6-4342-B048-85BDC9FD1C3A}</a:tableStyleId>
              </a:tblPr>
              <a:tblGrid>
                <a:gridCol w="10663151">
                  <a:extLst>
                    <a:ext uri="{9D8B030D-6E8A-4147-A177-3AD203B41FA5}">
                      <a16:colId xmlns:a16="http://schemas.microsoft.com/office/drawing/2014/main" val="693956170"/>
                    </a:ext>
                  </a:extLst>
                </a:gridCol>
              </a:tblGrid>
              <a:tr h="0">
                <a:tc>
                  <a:txBody>
                    <a:bodyPr/>
                    <a:lstStyle/>
                    <a:p>
                      <a:pPr marL="0" marR="0" algn="l">
                        <a:spcBef>
                          <a:spcPts val="0"/>
                        </a:spcBef>
                        <a:spcAft>
                          <a:spcPts val="0"/>
                        </a:spcAft>
                      </a:pPr>
                      <a:r>
                        <a:rPr lang="en-US" sz="18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77049" y="449451"/>
            <a:ext cx="1524301" cy="1502832"/>
          </a:xfrm>
          <a:prstGeom prst="rect">
            <a:avLst/>
          </a:prstGeom>
          <a:effectLst>
            <a:outerShdw blurRad="63500" sx="103000" sy="103000" algn="ctr" rotWithShape="0">
              <a:prstClr val="black"/>
            </a:outerShdw>
            <a:softEdge rad="25400"/>
          </a:effectLst>
        </p:spPr>
      </p:pic>
      <p:sp>
        <p:nvSpPr>
          <p:cNvPr id="9" name="TextBox 8">
            <a:extLst>
              <a:ext uri="{FF2B5EF4-FFF2-40B4-BE49-F238E27FC236}">
                <a16:creationId xmlns:a16="http://schemas.microsoft.com/office/drawing/2014/main" id="{7D001FDC-891A-4363-EB58-E9E23DE83F57}"/>
              </a:ext>
            </a:extLst>
          </p:cNvPr>
          <p:cNvSpPr txBox="1"/>
          <p:nvPr/>
        </p:nvSpPr>
        <p:spPr>
          <a:xfrm>
            <a:off x="838199" y="3002844"/>
            <a:ext cx="10663150" cy="369332"/>
          </a:xfrm>
          <a:prstGeom prst="rect">
            <a:avLst/>
          </a:prstGeom>
          <a:noFill/>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https://github.com/jrmaugeri/MS-ADS_Portfolio/tree/main</a:t>
            </a:r>
            <a:endParaRPr lang="en-US" dirty="0">
              <a:solidFill>
                <a:schemeClr val="accent2"/>
              </a:solidFill>
            </a:endParaRPr>
          </a:p>
        </p:txBody>
      </p:sp>
    </p:spTree>
    <p:extLst>
      <p:ext uri="{BB962C8B-B14F-4D97-AF65-F5344CB8AC3E}">
        <p14:creationId xmlns:p14="http://schemas.microsoft.com/office/powerpoint/2010/main" val="243097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913489476"/>
              </p:ext>
            </p:extLst>
          </p:nvPr>
        </p:nvGraphicFramePr>
        <p:xfrm>
          <a:off x="404246" y="1172731"/>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652 Final Project – Associating Elon Musk’s Tweets with Crypto Prices</a:t>
                      </a:r>
                      <a:endParaRPr lang="en-US" sz="1800" b="0" i="0" kern="1200" dirty="0">
                        <a:solidFill>
                          <a:schemeClr val="dk1"/>
                        </a:solidFill>
                        <a:effectLst/>
                        <a:latin typeface="+mn-lt"/>
                        <a:ea typeface="+mn-ea"/>
                        <a:cs typeface="+mn-cs"/>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Use programming languages such as R and Python to support the generation of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E187828A-8AAA-67E0-3466-66128D080ED6}"/>
              </a:ext>
            </a:extLst>
          </p:cNvPr>
          <p:cNvPicPr>
            <a:picLocks noChangeAspect="1"/>
          </p:cNvPicPr>
          <p:nvPr/>
        </p:nvPicPr>
        <p:blipFill>
          <a:blip r:embed="rId3"/>
          <a:stretch>
            <a:fillRect/>
          </a:stretch>
        </p:blipFill>
        <p:spPr>
          <a:xfrm>
            <a:off x="1809554" y="1642380"/>
            <a:ext cx="8572892" cy="4814486"/>
          </a:xfrm>
          <a:prstGeom prst="rect">
            <a:avLst/>
          </a:prstGeom>
        </p:spPr>
      </p:pic>
    </p:spTree>
    <p:extLst>
      <p:ext uri="{BB962C8B-B14F-4D97-AF65-F5344CB8AC3E}">
        <p14:creationId xmlns:p14="http://schemas.microsoft.com/office/powerpoint/2010/main" val="5936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622840808"/>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719 Information Visualization Final Project – Top 20 Hazardous Spills in New York</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This project focused on using NY’s open data on hazardous material spills to generate time series analyses</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Using R and several packages such as seaborn,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dplyr</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plotrix</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ggplot</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and lattice, we present critical information on hazardous liquid spills. </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Date columns were transformed, and calculations were performed to determine the time taken to contain spills.</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Unnecessary information was omitted from the final poster to highlight key insights and avoid distracting viewers.</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centerpiece of the poster was a large heatmap of NY state showing the quantity of material spilled, highlighting outliers.</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Separate data frames were created for spills measured in gallons, pounds, and those with missing units.</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Various visualizations, such as scatter plots, box plots, line plots, and bar charts, were included on the poster to provide a comprehensive understanding of the data.</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generated graphics helped identify distribution, trends, outliers, and patterns in the hazardous spill dataset.</a:t>
                      </a:r>
                    </a:p>
                    <a:p>
                      <a:pPr>
                        <a:lnSpc>
                          <a:spcPct val="150000"/>
                        </a:lnSpc>
                      </a:pP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information presented in the context of separating outliers and proper resource allocation aimed to inform stakeholders about prevention, recovery, and maintenance strategies.</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480793492"/>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Communicate insights gained via visualization and analytics to a broad range of audiences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57283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2694313442"/>
              </p:ext>
            </p:extLst>
          </p:nvPr>
        </p:nvGraphicFramePr>
        <p:xfrm>
          <a:off x="404246" y="1172731"/>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719 Information Visualization Final Project – Top 20 Hazardous Spills in New York</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Communicate insights gained via visualization and analytics to a broad range of audiences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2" name="Picture 1">
            <a:extLst>
              <a:ext uri="{FF2B5EF4-FFF2-40B4-BE49-F238E27FC236}">
                <a16:creationId xmlns:a16="http://schemas.microsoft.com/office/drawing/2014/main" id="{B75FA132-4F35-7B84-10EB-83DC58EF12AE}"/>
              </a:ext>
            </a:extLst>
          </p:cNvPr>
          <p:cNvPicPr>
            <a:picLocks noChangeAspect="1"/>
          </p:cNvPicPr>
          <p:nvPr/>
        </p:nvPicPr>
        <p:blipFill>
          <a:blip r:embed="rId3"/>
          <a:stretch>
            <a:fillRect/>
          </a:stretch>
        </p:blipFill>
        <p:spPr>
          <a:xfrm>
            <a:off x="2651278" y="1642380"/>
            <a:ext cx="6445221" cy="4820470"/>
          </a:xfrm>
          <a:prstGeom prst="rect">
            <a:avLst/>
          </a:prstGeom>
        </p:spPr>
      </p:pic>
    </p:spTree>
    <p:extLst>
      <p:ext uri="{BB962C8B-B14F-4D97-AF65-F5344CB8AC3E}">
        <p14:creationId xmlns:p14="http://schemas.microsoft.com/office/powerpoint/2010/main" val="189408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2255773789"/>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623 Information Security Final Project</a:t>
                      </a:r>
                      <a:br>
                        <a:rPr lang="en-US" sz="1800" u="sng" kern="1200" dirty="0">
                          <a:solidFill>
                            <a:schemeClr val="dk1"/>
                          </a:solidFill>
                          <a:effectLst/>
                          <a:latin typeface="+mn-lt"/>
                          <a:ea typeface="+mn-ea"/>
                          <a:cs typeface="+mn-cs"/>
                        </a:rPr>
                      </a:br>
                      <a:endParaRPr lang="en-US" sz="1800" u="sng" kern="1200" dirty="0">
                        <a:solidFill>
                          <a:schemeClr val="dk1"/>
                        </a:solidFill>
                        <a:effectLst/>
                        <a:latin typeface="+mn-lt"/>
                        <a:ea typeface="+mn-ea"/>
                        <a:cs typeface="+mn-cs"/>
                      </a:endParaRPr>
                    </a:p>
                    <a:p>
                      <a:r>
                        <a:rPr lang="en-US" sz="1800" u="none" kern="1200" dirty="0">
                          <a:solidFill>
                            <a:schemeClr val="dk1"/>
                          </a:solidFill>
                          <a:effectLst/>
                          <a:latin typeface="+mn-lt"/>
                          <a:ea typeface="+mn-ea"/>
                          <a:cs typeface="+mn-cs"/>
                        </a:rPr>
                        <a:t>This project was a deep dive on the history of a social networking platform “Roblox” and investigated their ethics and practices in the context of Information Security. What was found was shocking, and resulted in a call to action to Roblox to modify their services in order to protect our children better, as the internet becomes an increasingly integrated part of their upbringing. What was found on Roblox can be summarize in the following statements: </a:t>
                      </a:r>
                    </a:p>
                    <a:p>
                      <a:r>
                        <a:rPr lang="en-US" sz="1800" b="0" i="0" kern="1200" dirty="0">
                          <a:solidFill>
                            <a:schemeClr val="dk1"/>
                          </a:solidFill>
                          <a:effectLst/>
                          <a:latin typeface="+mn-lt"/>
                          <a:ea typeface="+mn-ea"/>
                          <a:cs typeface="+mn-cs"/>
                        </a:rPr>
                        <a:t>1.Inconsistent execution of security policies and procedures across different parts of the user base through third-party security vendors, ultimately putting the end user’s information at risk.</a:t>
                      </a:r>
                    </a:p>
                    <a:p>
                      <a:r>
                        <a:rPr lang="en-US" sz="1800" b="0" i="0" kern="1200" dirty="0">
                          <a:solidFill>
                            <a:schemeClr val="dk1"/>
                          </a:solidFill>
                          <a:effectLst/>
                          <a:latin typeface="+mn-lt"/>
                          <a:ea typeface="+mn-ea"/>
                          <a:cs typeface="+mn-cs"/>
                        </a:rPr>
                        <a:t>2.Unregulated behavior/content and injection of malicious content by users and/or bots targeting/affecting users under the age of 13.</a:t>
                      </a:r>
                    </a:p>
                    <a:p>
                      <a:r>
                        <a:rPr lang="en-US" sz="1800" b="0" i="0" kern="1200" dirty="0">
                          <a:solidFill>
                            <a:schemeClr val="dk1"/>
                          </a:solidFill>
                          <a:effectLst/>
                          <a:latin typeface="+mn-lt"/>
                          <a:ea typeface="+mn-ea"/>
                          <a:cs typeface="+mn-cs"/>
                        </a:rPr>
                        <a:t>3.Exposing young children to the risks of gambling via encouraging purchase of limited items that fluctuate in value on a global market, without providing guiderails to prevent loss or theft of those items.</a:t>
                      </a:r>
                    </a:p>
                    <a:p>
                      <a:r>
                        <a:rPr lang="en-US" sz="1800" b="0" i="0" kern="1200" dirty="0">
                          <a:solidFill>
                            <a:schemeClr val="dk1"/>
                          </a:solidFill>
                          <a:effectLst/>
                          <a:latin typeface="+mn-lt"/>
                          <a:ea typeface="+mn-ea"/>
                          <a:cs typeface="+mn-cs"/>
                        </a:rPr>
                        <a:t>4.Profiteering off content creators by compensating labor via in-game currency and penalizing the trade to fiat currency, as well as encouraging microtransactions in an unregulated environment. </a:t>
                      </a:r>
                    </a:p>
                    <a:p>
                      <a:r>
                        <a:rPr lang="en-US" sz="1800" b="0" i="0" kern="1200" dirty="0">
                          <a:solidFill>
                            <a:schemeClr val="dk1"/>
                          </a:solidFill>
                          <a:effectLst/>
                          <a:latin typeface="+mn-lt"/>
                          <a:ea typeface="+mn-ea"/>
                          <a:cs typeface="+mn-cs"/>
                        </a:rPr>
                        <a:t>5.Providing an unregulated gateway to access off-site via shared links, content-creators websites.</a:t>
                      </a:r>
                    </a:p>
                    <a:p>
                      <a:r>
                        <a:rPr lang="en-US" sz="1800" b="0" i="0" kern="1200" dirty="0">
                          <a:solidFill>
                            <a:schemeClr val="dk1"/>
                          </a:solidFill>
                          <a:effectLst/>
                          <a:latin typeface="+mn-lt"/>
                          <a:ea typeface="+mn-ea"/>
                          <a:cs typeface="+mn-cs"/>
                        </a:rPr>
                        <a:t>6.Lack of action / delayed action to address child exploitation on the platform. </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055102650"/>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ethics in the development, use and evaluation of data and predictive models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8876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650466246"/>
              </p:ext>
            </p:extLst>
          </p:nvPr>
        </p:nvGraphicFramePr>
        <p:xfrm>
          <a:off x="404246" y="1172730"/>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623 Information Security Final Project</a:t>
                      </a:r>
                      <a:endParaRPr lang="en-US" sz="1800" b="0" i="0" kern="1200" dirty="0">
                        <a:solidFill>
                          <a:schemeClr val="dk1"/>
                        </a:solidFill>
                        <a:effectLst/>
                        <a:latin typeface="+mn-lt"/>
                        <a:ea typeface="+mn-ea"/>
                        <a:cs typeface="+mn-cs"/>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ethics in the development, use and evaluation of data and predictive models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347367DE-1493-96A8-7B43-C8DFB4DFD98C}"/>
              </a:ext>
            </a:extLst>
          </p:cNvPr>
          <p:cNvPicPr>
            <a:picLocks noChangeAspect="1"/>
          </p:cNvPicPr>
          <p:nvPr/>
        </p:nvPicPr>
        <p:blipFill>
          <a:blip r:embed="rId3"/>
          <a:stretch>
            <a:fillRect/>
          </a:stretch>
        </p:blipFill>
        <p:spPr>
          <a:xfrm>
            <a:off x="1377118" y="1642378"/>
            <a:ext cx="8578152" cy="4814488"/>
          </a:xfrm>
          <a:prstGeom prst="rect">
            <a:avLst/>
          </a:prstGeom>
        </p:spPr>
      </p:pic>
    </p:spTree>
    <p:extLst>
      <p:ext uri="{BB962C8B-B14F-4D97-AF65-F5344CB8AC3E}">
        <p14:creationId xmlns:p14="http://schemas.microsoft.com/office/powerpoint/2010/main" val="6048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722578839"/>
              </p:ext>
            </p:extLst>
          </p:nvPr>
        </p:nvGraphicFramePr>
        <p:xfrm>
          <a:off x="404246" y="1172731"/>
          <a:ext cx="11383508" cy="5252934"/>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252934">
                <a:tc>
                  <a:txBody>
                    <a:bodyPr/>
                    <a:lstStyle/>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You will have seen by now my proficiency and experience through the various projects in different domains and subjects, involving extensive research, data analysis, and application of analytical techniques. This includes natural language processing, machine learning, social media, technology, and ethics-based decision making.</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Highlighted drawing meaningful conclusions and provided recommendations based on the findings.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Utilized fundamental analysis programming languages, particularly Python, R, SQL throughout the program</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Adapted research methodologies to suit project objectives and challenges, and then committing to leveraging data for informed decision-making.</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Contributing to the advancement of knowledge and best practices in various fields.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Importance of Collaboration and Ethical Considerations: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Projects were not done alone; collaboration and teamwork were crucial.</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All in all, this selection of projects demonstrates the key aspects required of the MS ADS curriculum and communicate my style of data science clearly. With that I leave you with one of my favorite quotes that speaks to the heart of my style. </a:t>
                      </a:r>
                    </a:p>
                    <a:p>
                      <a:pPr marL="0" marR="0" algn="l">
                        <a:lnSpc>
                          <a:spcPct val="150000"/>
                        </a:lnSpc>
                        <a:spcBef>
                          <a:spcPts val="0"/>
                        </a:spcBef>
                        <a:spcAft>
                          <a:spcPts val="0"/>
                        </a:spcAft>
                      </a:pPr>
                      <a:endPar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marR="0" algn="ctr">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“It is the mark of an educated mind to entertain a thought, without accepting it” </a:t>
                      </a:r>
                      <a:r>
                        <a:rPr lang="en-US" sz="1600" b="1" i="1" dirty="0">
                          <a:effectLst/>
                          <a:latin typeface="Microsoft Sans Serif" panose="020B0604020202020204" pitchFamily="34" charset="0"/>
                          <a:ea typeface="Microsoft Sans Serif" panose="020B0604020202020204" pitchFamily="34" charset="0"/>
                          <a:cs typeface="Microsoft Sans Serif" panose="020B0604020202020204" pitchFamily="34" charset="0"/>
                        </a:rPr>
                        <a:t>-Aristotle</a:t>
                      </a:r>
                      <a:endPar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719749659"/>
              </p:ext>
            </p:extLst>
          </p:nvPr>
        </p:nvGraphicFramePr>
        <p:xfrm>
          <a:off x="404246" y="401133"/>
          <a:ext cx="10663557" cy="64008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Conclusion</a:t>
                      </a:r>
                      <a:endParaRPr lang="en-US" sz="20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08714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4205775695"/>
              </p:ext>
            </p:extLst>
          </p:nvPr>
        </p:nvGraphicFramePr>
        <p:xfrm>
          <a:off x="421180" y="2116666"/>
          <a:ext cx="10663557" cy="2150533"/>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215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00" i="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The End</a:t>
                      </a:r>
                      <a:endParaRPr lang="en-US" sz="8800" i="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686801" y="1761851"/>
            <a:ext cx="2838862" cy="2798876"/>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47971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13902840"/>
              </p:ext>
            </p:extLst>
          </p:nvPr>
        </p:nvGraphicFramePr>
        <p:xfrm>
          <a:off x="404246" y="1172731"/>
          <a:ext cx="11383508" cy="544017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1502833">
                <a:tc>
                  <a:txBody>
                    <a:bodyPr/>
                    <a:lstStyle/>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 strong curiosity and continuously bringing individuality have been my greatest asset in undertaking the curriculum.</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 choose mostly scientific applications, due to my goals of enhancing analytical techniques and access of subject-matter experts to those techniques.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Its critical to consider real-world relationships influenced by human behavior in many cases, and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I’ve expanded on my professional skills and aimed my methods at my S.T.E.M. interests.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Which better prepares me for a career in computer science research aspiring to benefit researchers at a whole.</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importance of answering the growing pool of business questions, so that true prescriptive analytics can be performed.</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Shedding light on subject matter experts and assisting to communicate their work to a larger audience through technological and analytical services.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There will never not be a need for unique and human input to the data science process, for which effective knowledge sharing is at the core of the input process.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With that comes the importance of asking questions, collaboration and building relationships  all to inspire creativity in data science.</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Ultimately, my project selection showcases these truths in applied data science and my passion for expanding the access to valid knowledge overall.</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151037254"/>
              </p:ext>
            </p:extLst>
          </p:nvPr>
        </p:nvGraphicFramePr>
        <p:xfrm>
          <a:off x="404246" y="401133"/>
          <a:ext cx="10663557" cy="64008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Introduction</a:t>
                      </a:r>
                      <a:endParaRPr lang="en-US" sz="20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83721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555876008"/>
              </p:ext>
            </p:extLst>
          </p:nvPr>
        </p:nvGraphicFramePr>
        <p:xfrm>
          <a:off x="404246" y="1072414"/>
          <a:ext cx="11383508" cy="548589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142020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IST 615 Cloud Management Final Project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Any enterprise has unique needs for developing their own data culture, sometimes a Cloud solution is a big part of that. Choosing a solutions rely on strategies developed for their use cases, from informed positions.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Governing policies are important for standardizing interactions and responsibilities related to data.</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My employer's cloud migration strategy will follow a similar path as this project’s.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Specific recommendations were justified for SAP ERP business warehouse to SAP S/4 HANA cloud platform.</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Addresses operational inefficiencies, data availability issues, and increasing hosting costs.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Additionally, data consolidation, AI augmentations, machine learning, and robotic process automation can be applied more effectively to improve performance and real-time solutions.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Choosing SAP S/4 HANA Cloud had advantages due to the existing relationship between SAP and the Employer, as well as SAP’s commitment to optimizing their services and products for the cloud.</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hybrid cloud model for future expansion and integration of additional resources.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Keeping our technology competitive provides additional value-added solutions to our practice.</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project showcased my understanding of system capabilities and the ability to provide recommendations for weaknesses in operational management.</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507461534"/>
              </p:ext>
            </p:extLst>
          </p:nvPr>
        </p:nvGraphicFramePr>
        <p:xfrm>
          <a:off x="404246" y="401133"/>
          <a:ext cx="10663557" cy="57912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Collect, store, and access data by identifying and leveraging applicable technologies</a:t>
                      </a:r>
                      <a:endParaRPr lang="en-US" sz="18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7620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4176147420"/>
              </p:ext>
            </p:extLst>
          </p:nvPr>
        </p:nvGraphicFramePr>
        <p:xfrm>
          <a:off x="404246" y="1072415"/>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IST 615 Cloud Management Final Project </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7912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Collect, store, and access data by identifying and leveraging applicable technologies</a:t>
                      </a:r>
                      <a:endParaRPr lang="en-US" sz="18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09C020F6-2EAA-FA6E-31D4-42084EDF9154}"/>
              </a:ext>
            </a:extLst>
          </p:cNvPr>
          <p:cNvPicPr>
            <a:picLocks noChangeAspect="1"/>
          </p:cNvPicPr>
          <p:nvPr/>
        </p:nvPicPr>
        <p:blipFill>
          <a:blip r:embed="rId4"/>
          <a:stretch>
            <a:fillRect/>
          </a:stretch>
        </p:blipFill>
        <p:spPr>
          <a:xfrm>
            <a:off x="1909178" y="1533909"/>
            <a:ext cx="8373644" cy="4696480"/>
          </a:xfrm>
          <a:prstGeom prst="rect">
            <a:avLst/>
          </a:prstGeom>
        </p:spPr>
      </p:pic>
    </p:spTree>
    <p:extLst>
      <p:ext uri="{BB962C8B-B14F-4D97-AF65-F5344CB8AC3E}">
        <p14:creationId xmlns:p14="http://schemas.microsoft.com/office/powerpoint/2010/main" val="172256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972981882"/>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Final Project – Mushroom Classification using ML Algorithms	</a:t>
                      </a:r>
                      <a:br>
                        <a:rPr lang="en-US" sz="1800" u="sng" kern="1200" dirty="0">
                          <a:solidFill>
                            <a:schemeClr val="dk1"/>
                          </a:solidFill>
                          <a:effectLst/>
                          <a:latin typeface="+mn-lt"/>
                          <a:ea typeface="+mn-ea"/>
                          <a:cs typeface="+mn-cs"/>
                        </a:rPr>
                      </a:b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We e</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xplore the application of data science to the classification of mushrooms into edible and poisonous categories.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My personal interest in biology and the desire to apply data science skills to uncover insights in a culturally significant topic.</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Highlight the historical and cultural significance of mushrooms, emphasizing the importance of preserving human knowledge and the connection between humans and ecosystems.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Dataset: </a:t>
                      </a:r>
                      <a:r>
                        <a:rPr lang="en-US" sz="16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“mushroom” </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dataset containing information on 23 species and a class of edibility, obtained from the National Audubon Society Field Guide to North American Mushrooms.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Analysis Techniques:</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Explore various classification and data mining techniques, including K-means and hierarchical clustering, association rule mining, and decision tree algorithms.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Results:</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K-means and hierarchical clustering were not suitable for the dataset due to overlapping features and variations within species. Decision tree and random forest algorithms were more effective in classification. Present visual representations of clustering results, association rules, decision trees, and accuracy metrics through confusion matrices.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Insights: Iterative testing is critical during model selection in classification problems, meaning no one-size-fits-all.</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Conclusion: </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Draw lines between the cultural significance of mushrooms and reasons to use these techniques with them.</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2232256869"/>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Create actionable insight across a range of contexts using data and the full data science life cycle</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17200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299359978"/>
              </p:ext>
            </p:extLst>
          </p:nvPr>
        </p:nvGraphicFramePr>
        <p:xfrm>
          <a:off x="404246" y="1172731"/>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Final Project – Mushroom Classification using ML Algorithms</a:t>
                      </a:r>
                      <a:endPar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Create actionable insight across a range of contexts using data and the full data science life cycle</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0DB15146-B0FA-1610-8901-38EC1FA64E93}"/>
              </a:ext>
            </a:extLst>
          </p:cNvPr>
          <p:cNvPicPr>
            <a:picLocks noChangeAspect="1"/>
          </p:cNvPicPr>
          <p:nvPr/>
        </p:nvPicPr>
        <p:blipFill>
          <a:blip r:embed="rId3"/>
          <a:stretch>
            <a:fillRect/>
          </a:stretch>
        </p:blipFill>
        <p:spPr>
          <a:xfrm>
            <a:off x="1914736" y="1603483"/>
            <a:ext cx="8362528" cy="4730742"/>
          </a:xfrm>
          <a:prstGeom prst="rect">
            <a:avLst/>
          </a:prstGeom>
        </p:spPr>
      </p:pic>
    </p:spTree>
    <p:extLst>
      <p:ext uri="{BB962C8B-B14F-4D97-AF65-F5344CB8AC3E}">
        <p14:creationId xmlns:p14="http://schemas.microsoft.com/office/powerpoint/2010/main" val="33835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3058288979"/>
              </p:ext>
            </p:extLst>
          </p:nvPr>
        </p:nvGraphicFramePr>
        <p:xfrm>
          <a:off x="404246" y="1172730"/>
          <a:ext cx="11383508" cy="553161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Homework 5 – Time Traveler Seeks Madison</a:t>
                      </a:r>
                      <a:br>
                        <a:rPr lang="en-US" sz="1800" u="sng" kern="1200" dirty="0">
                          <a:solidFill>
                            <a:schemeClr val="dk1"/>
                          </a:solidFill>
                          <a:effectLst/>
                          <a:latin typeface="+mn-lt"/>
                          <a:ea typeface="+mn-ea"/>
                          <a:cs typeface="+mn-cs"/>
                        </a:rPr>
                      </a:br>
                      <a:r>
                        <a:rPr lang="en-US" sz="1800" u="none" kern="1200" dirty="0">
                          <a:solidFill>
                            <a:schemeClr val="dk1"/>
                          </a:solidFill>
                          <a:effectLst/>
                          <a:latin typeface="+mn-lt"/>
                          <a:ea typeface="+mn-ea"/>
                          <a:cs typeface="+mn-cs"/>
                        </a:rPr>
                        <a:t>This </a:t>
                      </a: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paper presents a fictional scenario where myself as a time traveler from an alternate timeline, brings data science to try to resolve the mystery of Federalist papers' authorship.</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By immortalizing Alexander Hamilton's work this resolves the authorship dispute leading to save the United States.</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Natural language processing techniques are applied to parse and quantify the writing styles of the Federalist papers.</a:t>
                      </a:r>
                    </a:p>
                    <a:p>
                      <a:pPr marL="0" marR="0" algn="l">
                        <a:lnSpc>
                          <a:spcPct val="150000"/>
                        </a:lnSpc>
                        <a:spcBef>
                          <a:spcPts val="0"/>
                        </a:spcBef>
                        <a:spcAft>
                          <a:spcPts val="0"/>
                        </a:spcAft>
                      </a:pPr>
                      <a:r>
                        <a:rPr lang="en-US" sz="16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Decision Trees: </a:t>
                      </a: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Decision tree models are used to predict authorship based on known authored data. The model is then applied to the disputed papers, but the results are inconclusive.</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simplicity of the dataset and over-reliance on specific elements, such as the word "Alexander," led to misleading outcomes. The model's high accuracy raises concerns about the significance of word usage as the sole determining factor.</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Imbalance in Authors: The dominance of Hamilton's contribution and the removal of co-authored papers may have biased the results, favored Hamilton and compromised the complexity of the dataset.</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Through this a resolution to time travel to collect or preserve more samples would expand the dataset and may improve the model's accuracy.</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If a model's results are limited by data or special circumstances, it may be necessary to gather more data to improve and apply the model effectively.</a:t>
                      </a:r>
                      <a:endParaRPr lang="en-US" sz="1600" u="non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792929939"/>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visualization and predictive models to help generate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75374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2430263411"/>
              </p:ext>
            </p:extLst>
          </p:nvPr>
        </p:nvGraphicFramePr>
        <p:xfrm>
          <a:off x="404246" y="1172731"/>
          <a:ext cx="11383508" cy="36933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369332">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Homework 5 – Time Traveler Seeks Madison</a:t>
                      </a:r>
                      <a:endParaRPr lang="en-US" sz="1600" u="non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visualization and predictive models to help generate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Picture 2">
            <a:extLst>
              <a:ext uri="{FF2B5EF4-FFF2-40B4-BE49-F238E27FC236}">
                <a16:creationId xmlns:a16="http://schemas.microsoft.com/office/drawing/2014/main" id="{F2AEA212-583B-3A50-D25F-0D567583C828}"/>
              </a:ext>
            </a:extLst>
          </p:cNvPr>
          <p:cNvPicPr>
            <a:picLocks noChangeAspect="1"/>
          </p:cNvPicPr>
          <p:nvPr/>
        </p:nvPicPr>
        <p:blipFill>
          <a:blip r:embed="rId4"/>
          <a:stretch>
            <a:fillRect/>
          </a:stretch>
        </p:blipFill>
        <p:spPr>
          <a:xfrm rot="20738716">
            <a:off x="511650" y="2510959"/>
            <a:ext cx="4895768" cy="3267381"/>
          </a:xfrm>
          <a:prstGeom prst="rect">
            <a:avLst/>
          </a:prstGeom>
        </p:spPr>
      </p:pic>
      <p:pic>
        <p:nvPicPr>
          <p:cNvPr id="8" name="Picture 7">
            <a:extLst>
              <a:ext uri="{FF2B5EF4-FFF2-40B4-BE49-F238E27FC236}">
                <a16:creationId xmlns:a16="http://schemas.microsoft.com/office/drawing/2014/main" id="{71477959-EC47-D796-7A0D-39C32C212B96}"/>
              </a:ext>
            </a:extLst>
          </p:cNvPr>
          <p:cNvPicPr>
            <a:picLocks noChangeAspect="1"/>
          </p:cNvPicPr>
          <p:nvPr/>
        </p:nvPicPr>
        <p:blipFill>
          <a:blip r:embed="rId5"/>
          <a:stretch>
            <a:fillRect/>
          </a:stretch>
        </p:blipFill>
        <p:spPr>
          <a:xfrm>
            <a:off x="6675120" y="1765021"/>
            <a:ext cx="4922520" cy="4594807"/>
          </a:xfrm>
          <a:prstGeom prst="rect">
            <a:avLst/>
          </a:prstGeom>
        </p:spPr>
      </p:pic>
    </p:spTree>
    <p:extLst>
      <p:ext uri="{BB962C8B-B14F-4D97-AF65-F5344CB8AC3E}">
        <p14:creationId xmlns:p14="http://schemas.microsoft.com/office/powerpoint/2010/main" val="191136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302745774"/>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652 Final Project – Associating Elon Musk’s Tweets with Crypto Prices</a:t>
                      </a:r>
                      <a:br>
                        <a:rPr lang="en-US" sz="1800" u="sng"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This project aimed to explore the relationship between Elon Musk's Twitter activities and specific word choices he used, compared to the price indexes of cryptocurrencies and fiat currencies.</a:t>
                      </a:r>
                    </a:p>
                    <a:p>
                      <a:r>
                        <a:rPr lang="en-US" sz="1800" b="0" i="0" kern="1200" dirty="0">
                          <a:solidFill>
                            <a:schemeClr val="dk1"/>
                          </a:solidFill>
                          <a:effectLst/>
                          <a:latin typeface="+mn-lt"/>
                          <a:ea typeface="+mn-ea"/>
                          <a:cs typeface="+mn-cs"/>
                        </a:rPr>
                        <a:t>Data Collection: Twitter data of user @ElonMusk was accessed using the </a:t>
                      </a:r>
                      <a:r>
                        <a:rPr lang="en-US" sz="1800" b="0" i="0" kern="1200" dirty="0" err="1">
                          <a:solidFill>
                            <a:schemeClr val="dk1"/>
                          </a:solidFill>
                          <a:effectLst/>
                          <a:latin typeface="+mn-lt"/>
                          <a:ea typeface="+mn-ea"/>
                          <a:cs typeface="+mn-cs"/>
                        </a:rPr>
                        <a:t>TwitterScraper</a:t>
                      </a:r>
                      <a:r>
                        <a:rPr lang="en-US" sz="1800" b="0" i="0" kern="1200" dirty="0">
                          <a:solidFill>
                            <a:schemeClr val="dk1"/>
                          </a:solidFill>
                          <a:effectLst/>
                          <a:latin typeface="+mn-lt"/>
                          <a:ea typeface="+mn-ea"/>
                          <a:cs typeface="+mn-cs"/>
                        </a:rPr>
                        <a:t> from snscrape. All tweets from 2020 and 2021 were extracted and tokenized to investigate references to cryptocurrencies like ETH, BTC, and DOGE. Market indexes for these coins were obtained from Yahoo Finance.</a:t>
                      </a:r>
                    </a:p>
                    <a:p>
                      <a:r>
                        <a:rPr lang="en-US" sz="1800" b="0" i="0" kern="1200" dirty="0">
                          <a:solidFill>
                            <a:schemeClr val="dk1"/>
                          </a:solidFill>
                          <a:effectLst/>
                          <a:latin typeface="+mn-lt"/>
                          <a:ea typeface="+mn-ea"/>
                          <a:cs typeface="+mn-cs"/>
                        </a:rPr>
                        <a:t>Analysis Approach: The project sought to determine if Musk's tweets about cryptocurrencies influenced their volatility or price movements. However, no significant relationships or associations were found between Musk's tweets and market data.</a:t>
                      </a:r>
                    </a:p>
                    <a:p>
                      <a:r>
                        <a:rPr lang="en-US" sz="1800" b="0" i="0" kern="1200" dirty="0">
                          <a:solidFill>
                            <a:schemeClr val="dk1"/>
                          </a:solidFill>
                          <a:effectLst/>
                          <a:latin typeface="+mn-lt"/>
                          <a:ea typeface="+mn-ea"/>
                          <a:cs typeface="+mn-cs"/>
                        </a:rPr>
                        <a:t>Results: Musk's most frequently used tokens revealed that he discussed various topics, including Tesla, SpaceX, and memes, which made analysis challenging. DOGE was mentioned 50 times, while Bitcoin was mentioned 27 times during the analyzed period.</a:t>
                      </a:r>
                    </a:p>
                    <a:p>
                      <a:r>
                        <a:rPr lang="en-US" sz="1800" b="0" i="0" kern="1200" dirty="0">
                          <a:solidFill>
                            <a:schemeClr val="dk1"/>
                          </a:solidFill>
                          <a:effectLst/>
                          <a:latin typeface="+mn-lt"/>
                          <a:ea typeface="+mn-ea"/>
                          <a:cs typeface="+mn-cs"/>
                        </a:rPr>
                        <a:t>Conclusion: The project concluded that there was no apparent relationship between Musk's tweets and cryptocurrency market data. Further analysis and a more complicated model would be required to investigate this topic thoroughly. It highlighted the importance of learning from initial attempts and using them to enhance future analyses.</a:t>
                      </a:r>
                    </a:p>
                    <a:p>
                      <a:r>
                        <a:rPr lang="en-US" sz="1800" b="0" i="0" kern="1200" dirty="0">
                          <a:solidFill>
                            <a:schemeClr val="dk1"/>
                          </a:solidFill>
                          <a:effectLst/>
                          <a:latin typeface="+mn-lt"/>
                          <a:ea typeface="+mn-ea"/>
                          <a:cs typeface="+mn-cs"/>
                        </a:rPr>
                        <a:t>Insights: The study revealed that Musk's Twitter activities were like those of an ordinary user, with a mix of memes, self-promotion, and varied topics. His tweets did not consistently convey a clear message on specific subjects.</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1483417337"/>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Use programming languages such as R and Python to support the generation of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78010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2590</Words>
  <Application>Microsoft Office PowerPoint</Application>
  <PresentationFormat>Widescreen</PresentationFormat>
  <Paragraphs>129</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Amasis MT Pro</vt:lpstr>
      <vt:lpstr>Arial</vt:lpstr>
      <vt:lpstr>Calibri</vt:lpstr>
      <vt:lpstr>Calibri Light</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R Maugeri</dc:creator>
  <cp:lastModifiedBy>Joseph R Maugeri</cp:lastModifiedBy>
  <cp:revision>16</cp:revision>
  <dcterms:created xsi:type="dcterms:W3CDTF">2023-06-08T21:07:26Z</dcterms:created>
  <dcterms:modified xsi:type="dcterms:W3CDTF">2023-06-09T22:08:17Z</dcterms:modified>
</cp:coreProperties>
</file>