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4" r:id="rId6"/>
    <p:sldId id="265" r:id="rId7"/>
    <p:sldId id="257" r:id="rId8"/>
    <p:sldId id="260" r:id="rId9"/>
    <p:sldId id="258" r:id="rId10"/>
    <p:sldId id="266" r:id="rId11"/>
    <p:sldId id="263" r:id="rId12"/>
    <p:sldId id="267" r:id="rId13"/>
    <p:sldId id="262" r:id="rId14"/>
    <p:sldId id="259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6F690-315E-447D-9289-82AD9CED1550}" v="27" dt="2022-06-08T11:51:58.513"/>
    <p1510:client id="{226A9B1C-49FB-4088-91C3-488A49F65A90}" v="26" dt="2022-06-08T22:58:54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5" d="100"/>
          <a:sy n="65" d="100"/>
        </p:scale>
        <p:origin x="148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F7D5F-C18B-17E4-1D84-744B7577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828" y="247650"/>
            <a:ext cx="4099247" cy="636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1AE25-3F76-191B-C2C9-D96BDF21284C}"/>
              </a:ext>
            </a:extLst>
          </p:cNvPr>
          <p:cNvSpPr txBox="1"/>
          <p:nvPr/>
        </p:nvSpPr>
        <p:spPr>
          <a:xfrm>
            <a:off x="241925" y="247650"/>
            <a:ext cx="6972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Tweets of </a:t>
            </a:r>
          </a:p>
          <a:p>
            <a:r>
              <a:rPr lang="en-US" sz="4800" b="1" dirty="0">
                <a:solidFill>
                  <a:schemeClr val="bg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@Elon Musk</a:t>
            </a:r>
          </a:p>
          <a:p>
            <a:r>
              <a:rPr lang="en-US" sz="3200" b="1" i="1" u="sng" dirty="0">
                <a:latin typeface="Amasis MT Pro" panose="020B0604020202020204" pitchFamily="18" charset="0"/>
                <a:cs typeface="Times New Roman" panose="02020603050405020304" pitchFamily="18" charset="0"/>
              </a:rPr>
              <a:t>2020 thru 2021</a:t>
            </a:r>
            <a:endParaRPr lang="en-US" sz="4800" b="1" i="1" u="sng" dirty="0">
              <a:latin typeface="Amasis MT Pro" panose="020B0604020202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303-8FF6-9FA4-485B-2D2F72A96412}"/>
              </a:ext>
            </a:extLst>
          </p:cNvPr>
          <p:cNvSpPr txBox="1"/>
          <p:nvPr/>
        </p:nvSpPr>
        <p:spPr>
          <a:xfrm>
            <a:off x="241925" y="2598003"/>
            <a:ext cx="6972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And</a:t>
            </a:r>
            <a:r>
              <a:rPr lang="en-US" sz="8800" b="1" dirty="0">
                <a:latin typeface="Lucida Handwriting" panose="03010101010101010101" pitchFamily="66" charset="0"/>
                <a:cs typeface="Times New Roman" panose="02020603050405020304" pitchFamily="18" charset="0"/>
              </a:rPr>
              <a:t> </a:t>
            </a:r>
            <a:endParaRPr lang="en-US" sz="8800" b="1" i="1" u="sng" dirty="0">
              <a:solidFill>
                <a:schemeClr val="bg1"/>
              </a:solidFill>
              <a:latin typeface="Amasis MT Pro" panose="020B0604020202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FADDB-34E5-8C32-7D02-41993B1F885A}"/>
              </a:ext>
            </a:extLst>
          </p:cNvPr>
          <p:cNvSpPr txBox="1"/>
          <p:nvPr/>
        </p:nvSpPr>
        <p:spPr>
          <a:xfrm>
            <a:off x="241925" y="5286911"/>
            <a:ext cx="6972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DOGE “Coin”</a:t>
            </a:r>
          </a:p>
          <a:p>
            <a:r>
              <a:rPr lang="en-US" sz="3200" b="1" i="1" u="sng" dirty="0">
                <a:latin typeface="Amasis MT Pro" panose="020B0604020202020204" pitchFamily="18" charset="0"/>
                <a:cs typeface="Times New Roman" panose="02020603050405020304" pitchFamily="18" charset="0"/>
              </a:rPr>
              <a:t>2020 thru 2021</a:t>
            </a:r>
            <a:endParaRPr lang="en-US" sz="4800" b="1" i="1" u="sng" dirty="0">
              <a:latin typeface="Amasis MT Pro" panose="020B0604020202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Tokenization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956F-B2B7-FBA0-93E2-D7FE86532AB7}"/>
              </a:ext>
            </a:extLst>
          </p:cNvPr>
          <p:cNvSpPr txBox="1"/>
          <p:nvPr/>
        </p:nvSpPr>
        <p:spPr>
          <a:xfrm>
            <a:off x="208189" y="1183337"/>
            <a:ext cx="1135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CRB" panose="020B0609020202020204" pitchFamily="49" charset="0"/>
              </a:rPr>
              <a:t>Musk’s Twitter Vocabulary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1AF5B-F5D8-038B-EE46-0C9C8861D0BC}"/>
              </a:ext>
            </a:extLst>
          </p:cNvPr>
          <p:cNvSpPr txBox="1"/>
          <p:nvPr/>
        </p:nvSpPr>
        <p:spPr>
          <a:xfrm>
            <a:off x="208189" y="1829668"/>
            <a:ext cx="61787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OCRB" panose="020B0609020202020204" pitchFamily="49" charset="0"/>
              </a:rPr>
              <a:t>Attempting to understand Musk’s Vocabulary</a:t>
            </a:r>
          </a:p>
          <a:p>
            <a:endParaRPr lang="en-US" b="1" dirty="0">
              <a:latin typeface="OCRB" panose="020B060902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OCRB" panose="020B0609020202020204" pitchFamily="49" charset="0"/>
              </a:rPr>
              <a:t>Notice that he has some favorite terms(right is top tokens)</a:t>
            </a:r>
          </a:p>
          <a:p>
            <a:endParaRPr lang="en-US" sz="1800" b="1" dirty="0">
              <a:latin typeface="OCRB" panose="020B060902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OCRB" panose="020B0609020202020204" pitchFamily="49" charset="0"/>
              </a:rPr>
              <a:t>How often Musk used words related to Crypto(left were found as relevant)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CRB" panose="020B060902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CRB" panose="020B0609020202020204" pitchFamily="49" charset="0"/>
              </a:rPr>
              <a:t>Attempting to join a non-duplicated instance of tweets containing</a:t>
            </a:r>
          </a:p>
          <a:p>
            <a:r>
              <a:rPr lang="en-US" b="1" dirty="0">
                <a:latin typeface="OCRB" panose="020B0609020202020204" pitchFamily="49" charset="0"/>
              </a:rPr>
              <a:t>  Doge, Bitcoin,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OCRB" panose="020B060902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CRB" panose="020B0609020202020204" pitchFamily="49" charset="0"/>
            </a:endParaRPr>
          </a:p>
          <a:p>
            <a:endParaRPr lang="en-US" sz="1800" b="1" dirty="0">
              <a:latin typeface="OCRB" panose="020B060902020202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22D634-4839-F4DF-4BAF-DC82AEAF5FEB}"/>
              </a:ext>
            </a:extLst>
          </p:cNvPr>
          <p:cNvGrpSpPr/>
          <p:nvPr/>
        </p:nvGrpSpPr>
        <p:grpSpPr>
          <a:xfrm>
            <a:off x="8473440" y="829350"/>
            <a:ext cx="2899954" cy="5196981"/>
            <a:chOff x="8473440" y="829350"/>
            <a:chExt cx="2899954" cy="519698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CF2E44-A380-5A57-D8D7-3C0E05726F5B}"/>
                </a:ext>
              </a:extLst>
            </p:cNvPr>
            <p:cNvSpPr/>
            <p:nvPr/>
          </p:nvSpPr>
          <p:spPr>
            <a:xfrm>
              <a:off x="8473440" y="829350"/>
              <a:ext cx="2899954" cy="51969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2C61AD9-A685-921F-E251-D3ECE211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796" y="935182"/>
              <a:ext cx="2709949" cy="498763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4D9A4EB-37D0-11FF-55DB-B9D1AC8D44AB}"/>
              </a:ext>
            </a:extLst>
          </p:cNvPr>
          <p:cNvSpPr txBox="1"/>
          <p:nvPr/>
        </p:nvSpPr>
        <p:spPr>
          <a:xfrm>
            <a:off x="8191909" y="381232"/>
            <a:ext cx="346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OCRB" panose="020B0609020202020204" pitchFamily="49" charset="0"/>
              </a:rPr>
              <a:t>Top 25 Tokens ‘20 – ‘21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FFC725-D8D1-35DA-B2EF-2954D9203145}"/>
              </a:ext>
            </a:extLst>
          </p:cNvPr>
          <p:cNvGrpSpPr/>
          <p:nvPr/>
        </p:nvGrpSpPr>
        <p:grpSpPr>
          <a:xfrm>
            <a:off x="5059681" y="4771505"/>
            <a:ext cx="3031572" cy="1254826"/>
            <a:chOff x="4928062" y="2942705"/>
            <a:chExt cx="2335876" cy="97258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45D995-0D63-8830-77B6-0EB5915E1359}"/>
                </a:ext>
              </a:extLst>
            </p:cNvPr>
            <p:cNvSpPr/>
            <p:nvPr/>
          </p:nvSpPr>
          <p:spPr>
            <a:xfrm>
              <a:off x="4928062" y="2942705"/>
              <a:ext cx="2335876" cy="9725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9928E2A-1E24-DED8-5E98-A6B632AC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8062" y="2942705"/>
              <a:ext cx="2335876" cy="972589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BF22D42-221A-D5B9-2DDB-2069CB3A0CF6}"/>
              </a:ext>
            </a:extLst>
          </p:cNvPr>
          <p:cNvSpPr txBox="1"/>
          <p:nvPr/>
        </p:nvSpPr>
        <p:spPr>
          <a:xfrm>
            <a:off x="4843959" y="6167149"/>
            <a:ext cx="346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OCRB" panose="020B0609020202020204" pitchFamily="49" charset="0"/>
              </a:rPr>
              <a:t>Crypto </a:t>
            </a:r>
            <a:r>
              <a:rPr lang="en-US" sz="1800" b="1" dirty="0">
                <a:latin typeface="OCRB" panose="020B0609020202020204" pitchFamily="49" charset="0"/>
              </a:rPr>
              <a:t>Tokens ‘20 – ‘21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956F-B2B7-FBA0-93E2-D7FE86532AB7}"/>
              </a:ext>
            </a:extLst>
          </p:cNvPr>
          <p:cNvSpPr txBox="1"/>
          <p:nvPr/>
        </p:nvSpPr>
        <p:spPr>
          <a:xfrm>
            <a:off x="208189" y="1348800"/>
            <a:ext cx="113524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CRB" panose="020B0609020202020204" pitchFamily="49" charset="0"/>
              </a:rPr>
              <a:t>Information overload – 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Crypto Acronyms –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Joining multiple tweets per day with Market Data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Musk’s domain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Next Steps  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endParaRPr lang="en-US" sz="3200" b="1" dirty="0">
              <a:latin typeface="OCRB" panose="020B0609020202020204" pitchFamily="49" charset="0"/>
            </a:endParaRPr>
          </a:p>
          <a:p>
            <a:endParaRPr lang="en-US" sz="3200" b="1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AD9F8-B5EB-DABE-1033-C896B46A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47775"/>
            <a:ext cx="6762750" cy="436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419780" y="1997839"/>
            <a:ext cx="113524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OCRB" panose="020B060402020202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dirty="0">
                <a:latin typeface="OCRB" panose="020B0604020202020204" pitchFamily="49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255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419780" y="0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Images Used:</a:t>
            </a:r>
            <a:endParaRPr lang="en-US" sz="6000" b="1" dirty="0">
              <a:latin typeface="OCRB" panose="020B0604020202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541D1-B623-1923-D965-68F150DA6577}"/>
              </a:ext>
            </a:extLst>
          </p:cNvPr>
          <p:cNvSpPr txBox="1"/>
          <p:nvPr/>
        </p:nvSpPr>
        <p:spPr>
          <a:xfrm>
            <a:off x="419780" y="1015663"/>
            <a:ext cx="111583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CRB" panose="020B0609020202020204" pitchFamily="49" charset="0"/>
              </a:rPr>
              <a:t>Title Slide:</a:t>
            </a:r>
            <a:endParaRPr lang="en-US" sz="2000" dirty="0">
              <a:latin typeface="OCRB" panose="020B0609020202020204" pitchFamily="49" charset="0"/>
            </a:endParaRPr>
          </a:p>
          <a:p>
            <a:r>
              <a:rPr lang="en-US" sz="2000" dirty="0">
                <a:latin typeface="OCRB" panose="020B0609020202020204" pitchFamily="49" charset="0"/>
              </a:rPr>
              <a:t>https://twitter.com/elonmusk/status/1530380264966434823?s=20&amp;t=6TLfJhsVUBWwknDC3mKvAA</a:t>
            </a:r>
          </a:p>
          <a:p>
            <a:endParaRPr lang="en-US" sz="2000" dirty="0">
              <a:solidFill>
                <a:schemeClr val="bg1"/>
              </a:solidFill>
              <a:latin typeface="OCRB" panose="020B060902020202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CRB" panose="020B0609020202020204" pitchFamily="49" charset="0"/>
              </a:rPr>
              <a:t>Transition title Slide:</a:t>
            </a:r>
          </a:p>
          <a:p>
            <a:r>
              <a:rPr lang="en-US" sz="2000" dirty="0">
                <a:latin typeface="OCRB" panose="020B0609020202020204" pitchFamily="49" charset="0"/>
              </a:rPr>
              <a:t>https://theglobalcoverage.com/2021/05/17/elon-musk-launching-satellite-named-doge-1-to-the-moon/</a:t>
            </a:r>
          </a:p>
          <a:p>
            <a:endParaRPr lang="en-US" sz="2000" dirty="0">
              <a:latin typeface="OCRB" panose="020B060902020202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OCRB" panose="020B0609020202020204" pitchFamily="49" charset="0"/>
              </a:rPr>
              <a:t>Questions Slide:</a:t>
            </a:r>
          </a:p>
          <a:p>
            <a:r>
              <a:rPr lang="en-US" sz="2000" dirty="0">
                <a:latin typeface="OCRB" panose="020B0609020202020204" pitchFamily="49" charset="0"/>
              </a:rPr>
              <a:t>https://www.coindesk.com/markets/2021/02/04/elon-musk-is-back-tweeting-about-dogecoin-as-price-rises-50/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10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F7D5F-C18B-17E4-1D84-744B7577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828" y="247650"/>
            <a:ext cx="4099247" cy="636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1AE25-3F76-191B-C2C9-D96BDF21284C}"/>
              </a:ext>
            </a:extLst>
          </p:cNvPr>
          <p:cNvSpPr txBox="1"/>
          <p:nvPr/>
        </p:nvSpPr>
        <p:spPr>
          <a:xfrm>
            <a:off x="241925" y="247650"/>
            <a:ext cx="6972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Tweets of </a:t>
            </a:r>
          </a:p>
          <a:p>
            <a:r>
              <a:rPr lang="en-US" sz="4800" b="1" dirty="0">
                <a:solidFill>
                  <a:schemeClr val="bg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@Elon Musk</a:t>
            </a:r>
          </a:p>
          <a:p>
            <a:r>
              <a:rPr lang="en-US" sz="3200" b="1" i="1" u="sng" dirty="0">
                <a:latin typeface="Amasis MT Pro" panose="020B0604020202020204" pitchFamily="18" charset="0"/>
                <a:cs typeface="Times New Roman" panose="02020603050405020304" pitchFamily="18" charset="0"/>
              </a:rPr>
              <a:t>2020 thru 2021</a:t>
            </a:r>
            <a:endParaRPr lang="en-US" sz="4800" b="1" i="1" u="sng" dirty="0">
              <a:latin typeface="Amasis MT Pro" panose="020B0604020202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303-8FF6-9FA4-485B-2D2F72A96412}"/>
              </a:ext>
            </a:extLst>
          </p:cNvPr>
          <p:cNvSpPr txBox="1"/>
          <p:nvPr/>
        </p:nvSpPr>
        <p:spPr>
          <a:xfrm>
            <a:off x="241925" y="2598003"/>
            <a:ext cx="6972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ucida Handwriting" panose="03010101010101010101" pitchFamily="66" charset="0"/>
                <a:cs typeface="Times New Roman" panose="02020603050405020304" pitchFamily="18" charset="0"/>
              </a:rPr>
              <a:t>And</a:t>
            </a:r>
            <a:r>
              <a:rPr lang="en-US" sz="8800" b="1" dirty="0">
                <a:latin typeface="Lucida Handwriting" panose="03010101010101010101" pitchFamily="66" charset="0"/>
                <a:cs typeface="Times New Roman" panose="02020603050405020304" pitchFamily="18" charset="0"/>
              </a:rPr>
              <a:t> </a:t>
            </a:r>
            <a:endParaRPr lang="en-US" sz="8800" b="1" i="1" u="sng" dirty="0">
              <a:solidFill>
                <a:schemeClr val="bg1"/>
              </a:solidFill>
              <a:latin typeface="Amasis MT Pro" panose="020B0604020202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FADDB-34E5-8C32-7D02-41993B1F885A}"/>
              </a:ext>
            </a:extLst>
          </p:cNvPr>
          <p:cNvSpPr txBox="1"/>
          <p:nvPr/>
        </p:nvSpPr>
        <p:spPr>
          <a:xfrm>
            <a:off x="241925" y="5286911"/>
            <a:ext cx="6972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DOGE “Coin”</a:t>
            </a:r>
          </a:p>
          <a:p>
            <a:r>
              <a:rPr lang="en-US" sz="3200" b="1" i="1" u="sng" dirty="0">
                <a:latin typeface="Amasis MT Pro" panose="020B0604020202020204" pitchFamily="18" charset="0"/>
                <a:cs typeface="Times New Roman" panose="02020603050405020304" pitchFamily="18" charset="0"/>
              </a:rPr>
              <a:t>2020 thru 2021</a:t>
            </a:r>
            <a:endParaRPr lang="en-US" sz="4800" b="1" i="1" u="sng" dirty="0">
              <a:latin typeface="Amasis MT Pro" panose="020B0604020202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B64F7-4562-0ED2-A4D9-E6E12789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14008">
            <a:off x="2273486" y="188819"/>
            <a:ext cx="10213916" cy="74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E5866-07AD-A2B6-A483-FE5DCB13D7E3}"/>
              </a:ext>
            </a:extLst>
          </p:cNvPr>
          <p:cNvSpPr txBox="1"/>
          <p:nvPr/>
        </p:nvSpPr>
        <p:spPr>
          <a:xfrm>
            <a:off x="419780" y="1185962"/>
            <a:ext cx="113524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CRB" panose="020B0609020202020204" pitchFamily="49" charset="0"/>
              </a:rPr>
              <a:t>Overall, this study sought to associate Elon Musk’s twitter activities with fluctuations in attributes of the Crypto Market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For this presentation we will look at the popularity of Musk's tweets for the period, and what the most frequent tokens were. 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The findings have led to questions that require additional analysis. </a:t>
            </a:r>
          </a:p>
        </p:txBody>
      </p:sp>
    </p:spTree>
    <p:extLst>
      <p:ext uri="{BB962C8B-B14F-4D97-AF65-F5344CB8AC3E}">
        <p14:creationId xmlns:p14="http://schemas.microsoft.com/office/powerpoint/2010/main" val="582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D7681-5DE6-857A-50BC-C9D5118937A4}"/>
              </a:ext>
            </a:extLst>
          </p:cNvPr>
          <p:cNvSpPr txBox="1"/>
          <p:nvPr/>
        </p:nvSpPr>
        <p:spPr>
          <a:xfrm>
            <a:off x="315520" y="1337182"/>
            <a:ext cx="113524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CRB" panose="020B0609020202020204" pitchFamily="49" charset="0"/>
              </a:rPr>
              <a:t>Cryptocurrencies are in USD Value here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b="1" dirty="0">
                <a:latin typeface="OCRB" panose="020B0609020202020204" pitchFamily="49" charset="0"/>
              </a:rPr>
              <a:t>DOGE</a:t>
            </a:r>
            <a:r>
              <a:rPr lang="en-US" sz="3200" dirty="0">
                <a:latin typeface="OCRB" panose="020B0609020202020204" pitchFamily="49" charset="0"/>
              </a:rPr>
              <a:t> : Regularly influenced by Musk’s mention related to business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b="1" dirty="0">
                <a:latin typeface="OCRB" panose="020B0609020202020204" pitchFamily="49" charset="0"/>
              </a:rPr>
              <a:t>Question: </a:t>
            </a:r>
            <a:r>
              <a:rPr lang="en-US" sz="3200" dirty="0">
                <a:latin typeface="OCRB" panose="020B0609020202020204" pitchFamily="49" charset="0"/>
              </a:rPr>
              <a:t>Can we find evidence of this influence through</a:t>
            </a:r>
          </a:p>
          <a:p>
            <a:r>
              <a:rPr lang="en-US" sz="3200" dirty="0">
                <a:latin typeface="OCRB" panose="020B0609020202020204" pitchFamily="49" charset="0"/>
              </a:rPr>
              <a:t>	Popularity of Musk’s Tweets</a:t>
            </a:r>
          </a:p>
          <a:p>
            <a:r>
              <a:rPr lang="en-US" sz="3200" dirty="0">
                <a:latin typeface="OCRB" panose="020B0609020202020204" pitchFamily="49" charset="0"/>
              </a:rPr>
              <a:t>	His mention of </a:t>
            </a:r>
            <a:r>
              <a:rPr lang="en-US" sz="3200" b="1" dirty="0">
                <a:latin typeface="OCRB" panose="020B0609020202020204" pitchFamily="49" charset="0"/>
              </a:rPr>
              <a:t>DOGE</a:t>
            </a:r>
          </a:p>
          <a:p>
            <a:endParaRPr lang="en-US" sz="3200" b="1" dirty="0">
              <a:latin typeface="OCRB" panose="020B0609020202020204" pitchFamily="49" charset="0"/>
            </a:endParaRPr>
          </a:p>
          <a:p>
            <a:endParaRPr lang="en-US" sz="3200" b="1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3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Background pt.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D7681-5DE6-857A-50BC-C9D5118937A4}"/>
              </a:ext>
            </a:extLst>
          </p:cNvPr>
          <p:cNvSpPr txBox="1"/>
          <p:nvPr/>
        </p:nvSpPr>
        <p:spPr>
          <a:xfrm>
            <a:off x="208189" y="1211922"/>
            <a:ext cx="113524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CRB" panose="020B0609020202020204" pitchFamily="49" charset="0"/>
              </a:rPr>
              <a:t>Used </a:t>
            </a:r>
            <a:r>
              <a:rPr lang="en-US" sz="3200" dirty="0" err="1">
                <a:latin typeface="OCRB" panose="020B0609020202020204" pitchFamily="49" charset="0"/>
              </a:rPr>
              <a:t>snscrape’s</a:t>
            </a:r>
            <a:r>
              <a:rPr lang="en-US" sz="3200" dirty="0">
                <a:latin typeface="OCRB" panose="020B0609020202020204" pitchFamily="49" charset="0"/>
              </a:rPr>
              <a:t> </a:t>
            </a:r>
            <a:r>
              <a:rPr lang="en-US" sz="3200" dirty="0" err="1">
                <a:latin typeface="OCRB" panose="020B0609020202020204" pitchFamily="49" charset="0"/>
              </a:rPr>
              <a:t>TwitterScraper</a:t>
            </a:r>
            <a:r>
              <a:rPr lang="en-US" sz="3200" dirty="0">
                <a:latin typeface="OCRB" panose="020B0609020202020204" pitchFamily="49" charset="0"/>
              </a:rPr>
              <a:t>:</a:t>
            </a:r>
          </a:p>
          <a:p>
            <a:r>
              <a:rPr lang="en-US" sz="3200" dirty="0">
                <a:latin typeface="OCRB" panose="020B0609020202020204" pitchFamily="49" charset="0"/>
              </a:rPr>
              <a:t>	Collected Tweets of Musk from</a:t>
            </a:r>
          </a:p>
          <a:p>
            <a:r>
              <a:rPr lang="en-US" sz="3200" dirty="0">
                <a:latin typeface="OCRB" panose="020B0609020202020204" pitchFamily="49" charset="0"/>
              </a:rPr>
              <a:t>	01-01-2020 to 12-31-2021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Used yahoo finance to obtained DOGE market data for the same period.(ETH, BTC, &amp; TWTR as well)</a:t>
            </a:r>
          </a:p>
          <a:p>
            <a:endParaRPr lang="en-US" sz="3200" dirty="0">
              <a:latin typeface="OCRB" panose="020B0609020202020204" pitchFamily="49" charset="0"/>
            </a:endParaRPr>
          </a:p>
          <a:p>
            <a:r>
              <a:rPr lang="en-US" sz="3200" dirty="0">
                <a:latin typeface="OCRB" panose="020B0609020202020204" pitchFamily="49" charset="0"/>
              </a:rPr>
              <a:t>Using </a:t>
            </a:r>
            <a:r>
              <a:rPr lang="en-US" sz="3200" dirty="0" err="1">
                <a:latin typeface="OCRB" panose="020B0609020202020204" pitchFamily="49" charset="0"/>
              </a:rPr>
              <a:t>nltk</a:t>
            </a:r>
            <a:r>
              <a:rPr lang="en-US" sz="3200" dirty="0">
                <a:latin typeface="OCRB" panose="020B0609020202020204" pitchFamily="49" charset="0"/>
              </a:rPr>
              <a:t> libraries we examined tokens used by Musk	over this timeframe, looking for evidence of popularity</a:t>
            </a:r>
          </a:p>
        </p:txBody>
      </p:sp>
    </p:spTree>
    <p:extLst>
      <p:ext uri="{BB962C8B-B14F-4D97-AF65-F5344CB8AC3E}">
        <p14:creationId xmlns:p14="http://schemas.microsoft.com/office/powerpoint/2010/main" val="202859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956F-B2B7-FBA0-93E2-D7FE86532AB7}"/>
              </a:ext>
            </a:extLst>
          </p:cNvPr>
          <p:cNvSpPr txBox="1"/>
          <p:nvPr/>
        </p:nvSpPr>
        <p:spPr>
          <a:xfrm>
            <a:off x="208189" y="1348800"/>
            <a:ext cx="1135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CRB" panose="020B0609020202020204" pitchFamily="49" charset="0"/>
              </a:rPr>
              <a:t>Attempting to understand Musk’s popularity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BD1A50-364A-F133-6734-8CD4E86FD4CA}"/>
              </a:ext>
            </a:extLst>
          </p:cNvPr>
          <p:cNvGrpSpPr/>
          <p:nvPr/>
        </p:nvGrpSpPr>
        <p:grpSpPr>
          <a:xfrm>
            <a:off x="208188" y="2122582"/>
            <a:ext cx="5748475" cy="4112755"/>
            <a:chOff x="2969623" y="2391150"/>
            <a:chExt cx="5225144" cy="34435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42468A-074D-8B82-7092-9185B6D3E715}"/>
                </a:ext>
              </a:extLst>
            </p:cNvPr>
            <p:cNvSpPr/>
            <p:nvPr/>
          </p:nvSpPr>
          <p:spPr>
            <a:xfrm>
              <a:off x="2969623" y="2391150"/>
              <a:ext cx="5225144" cy="34435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ECAC1F6D-E870-328E-DFDF-4E3322738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939" y="2391150"/>
              <a:ext cx="5003174" cy="332698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83DAC-A849-3D84-4103-AF7B354F4C78}"/>
              </a:ext>
            </a:extLst>
          </p:cNvPr>
          <p:cNvGrpSpPr/>
          <p:nvPr/>
        </p:nvGrpSpPr>
        <p:grpSpPr>
          <a:xfrm>
            <a:off x="6165679" y="2122582"/>
            <a:ext cx="5818133" cy="4112755"/>
            <a:chOff x="6165679" y="2122582"/>
            <a:chExt cx="5818133" cy="41127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3CD790-FECB-AF67-8E94-1F004D323660}"/>
                </a:ext>
              </a:extLst>
            </p:cNvPr>
            <p:cNvSpPr/>
            <p:nvPr/>
          </p:nvSpPr>
          <p:spPr>
            <a:xfrm>
              <a:off x="6165680" y="2122582"/>
              <a:ext cx="5818132" cy="41127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D39C388A-13E3-2A85-35FE-158C26EB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679" y="2122582"/>
              <a:ext cx="5742435" cy="3877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13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Exploration pt.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956F-B2B7-FBA0-93E2-D7FE86532AB7}"/>
              </a:ext>
            </a:extLst>
          </p:cNvPr>
          <p:cNvSpPr txBox="1"/>
          <p:nvPr/>
        </p:nvSpPr>
        <p:spPr>
          <a:xfrm>
            <a:off x="208189" y="1348800"/>
            <a:ext cx="1135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CRB" panose="020B0609020202020204" pitchFamily="49" charset="0"/>
              </a:rPr>
              <a:t>Attempting to understand Musk’s popularity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653AD8-D890-B071-8361-D54AAA01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75" y="2147634"/>
            <a:ext cx="5742435" cy="4156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C89C98-DB0A-AAE9-29AF-240139D6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9" y="2176713"/>
            <a:ext cx="5761219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5848141" y="0"/>
            <a:ext cx="57124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Market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956F-B2B7-FBA0-93E2-D7FE86532AB7}"/>
              </a:ext>
            </a:extLst>
          </p:cNvPr>
          <p:cNvSpPr txBox="1"/>
          <p:nvPr/>
        </p:nvSpPr>
        <p:spPr>
          <a:xfrm>
            <a:off x="5369107" y="945675"/>
            <a:ext cx="1135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CRB" panose="020B0609020202020204" pitchFamily="49" charset="0"/>
              </a:rPr>
              <a:t>Note from 2021-9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2B424-4471-A64D-CF3C-F7ACC713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07" y="1641186"/>
            <a:ext cx="6091918" cy="4326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C38D7-BA14-2E1E-9E35-7EB2DF55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2" y="275928"/>
            <a:ext cx="4276725" cy="28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221AF-AA39-D166-1C80-932C9381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46" y="3429000"/>
            <a:ext cx="4276725" cy="29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3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2618F-2ECE-B8A5-A0BC-03CB4B339D66}"/>
              </a:ext>
            </a:extLst>
          </p:cNvPr>
          <p:cNvSpPr txBox="1"/>
          <p:nvPr/>
        </p:nvSpPr>
        <p:spPr>
          <a:xfrm>
            <a:off x="208189" y="321519"/>
            <a:ext cx="11352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CRB" panose="020B0604020202020204" pitchFamily="49" charset="0"/>
                <a:cs typeface="Times New Roman" panose="02020603050405020304" pitchFamily="18" charset="0"/>
              </a:rPr>
              <a:t>Addressing Influence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956F-B2B7-FBA0-93E2-D7FE86532AB7}"/>
              </a:ext>
            </a:extLst>
          </p:cNvPr>
          <p:cNvSpPr txBox="1"/>
          <p:nvPr/>
        </p:nvSpPr>
        <p:spPr>
          <a:xfrm>
            <a:off x="208189" y="1348800"/>
            <a:ext cx="1135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CRB" panose="020B0609020202020204" pitchFamily="49" charset="0"/>
              </a:rPr>
              <a:t>Making a point about Market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2ACC8-35A3-4C39-DC1C-6EA45E7A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4" y="2122583"/>
            <a:ext cx="5851704" cy="41127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0F3CD5-EF87-4AE9-CD52-532526AE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28" y="2122583"/>
            <a:ext cx="6078218" cy="41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CED62D97E59E46984B08FB9DC853A0" ma:contentTypeVersion="12" ma:contentTypeDescription="Create a new document." ma:contentTypeScope="" ma:versionID="a059a4a3c577f4959a382bd9afdfb156">
  <xsd:schema xmlns:xsd="http://www.w3.org/2001/XMLSchema" xmlns:xs="http://www.w3.org/2001/XMLSchema" xmlns:p="http://schemas.microsoft.com/office/2006/metadata/properties" xmlns:ns3="c456df2f-1f5c-407c-8530-768f0c9bc155" xmlns:ns4="44ecc573-a943-4347-a753-2da9cabb3619" targetNamespace="http://schemas.microsoft.com/office/2006/metadata/properties" ma:root="true" ma:fieldsID="19a3704f151a69b4dab585fc33298f8b" ns3:_="" ns4:_="">
    <xsd:import namespace="c456df2f-1f5c-407c-8530-768f0c9bc155"/>
    <xsd:import namespace="44ecc573-a943-4347-a753-2da9cabb36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6df2f-1f5c-407c-8530-768f0c9bc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cc573-a943-4347-a753-2da9cabb3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92C7B2-7809-4985-9F5A-A1DE08E47B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D5FBA0-102E-45A9-B282-1E201F354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56df2f-1f5c-407c-8530-768f0c9bc155"/>
    <ds:schemaRef ds:uri="44ecc573-a943-4347-a753-2da9cabb3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FF570B-A93B-4A24-B2C5-149C7DFDB85A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4ecc573-a943-4347-a753-2da9cabb3619"/>
    <ds:schemaRef ds:uri="http://purl.org/dc/terms/"/>
    <ds:schemaRef ds:uri="c456df2f-1f5c-407c-8530-768f0c9bc155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359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 maugeri</cp:lastModifiedBy>
  <cp:revision>2</cp:revision>
  <dcterms:created xsi:type="dcterms:W3CDTF">2022-06-08T00:09:43Z</dcterms:created>
  <dcterms:modified xsi:type="dcterms:W3CDTF">2023-06-08T20:48:59Z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0x01010064CED62D97E59E46984B08FB9DC853A0</vt:lpwstr>
  </property>
</Properties>
</file>