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15E-6263-0F40-E447-5F872AFC0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8FFE8-92DE-4BB4-AA3A-21C6C26BE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99AC63-F26C-4CED-5012-1449ED714411}"/>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4EECAA87-54F4-4669-FD9F-26BCCE9A5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1D83-9FDB-3638-EB06-ED6D1BCD056C}"/>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204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81A-0363-7A78-22F8-933FCCA185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6B473-1A1B-2B73-E972-3F1DF5778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7A4BB-833C-F88B-30CB-F5018B2834A4}"/>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08E6B8A8-3EE3-1DEF-0585-539AE63DD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088E8-83EC-A30C-FFF5-3B4815D480B3}"/>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9833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59CAE-82FE-93A6-751B-F4B4341B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F8E7F-DFC5-FB96-FDDB-B9E29671D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7D66D-48FA-BC8B-8F37-B51AEF35CDCC}"/>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4F289CD0-4483-F2FC-3A87-AAD636937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0DDB5-025E-63F5-CC47-17F74ED97224}"/>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107833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C1A2-40A6-CA09-69D7-79A363639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88D978-8FD4-D03A-2989-5CBADE5B1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26CA5-BFAB-05D8-E064-927956CD900B}"/>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674AB020-346E-815C-D35E-6FDEFD0DC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08ACE-CEA7-A188-02F7-E679294BFAC9}"/>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185273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1F46-3E93-66F4-57A7-6DCB417CA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F1699-5F4D-0EA0-DC8D-95EDD90EA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ACB53-9017-A4F7-1CD7-FD668E4C05AD}"/>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5C664E73-6B1D-5B7C-078A-293543B71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CF6CA-E709-C396-32BB-C72FBEF008EE}"/>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31633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522C-8325-604B-A9E7-1E6B45E49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80707-8A59-D6C8-9440-D375F416F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D1C05-8056-4E80-AD69-E167A07EEF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0D95B0-38AC-0951-93E7-EAE4E21706DB}"/>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6" name="Footer Placeholder 5">
            <a:extLst>
              <a:ext uri="{FF2B5EF4-FFF2-40B4-BE49-F238E27FC236}">
                <a16:creationId xmlns:a16="http://schemas.microsoft.com/office/drawing/2014/main" id="{3818D17D-525B-A212-79DE-8906848BD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1DE22-71BC-C360-D77A-7F4A02392350}"/>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381446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2B0A-9CB5-60E1-C320-8C6FDEC3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11655-C0CF-EF04-5D3B-91BD6F68B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5A825-902E-EDB6-FE93-E1BB0E6A4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6BB126-6E20-3EBF-AB7C-A1109F777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486A7-00E9-B052-4005-7218B9665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5263E3-2180-7789-2EE0-0565D62AF138}"/>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8" name="Footer Placeholder 7">
            <a:extLst>
              <a:ext uri="{FF2B5EF4-FFF2-40B4-BE49-F238E27FC236}">
                <a16:creationId xmlns:a16="http://schemas.microsoft.com/office/drawing/2014/main" id="{5EEA5BBB-14B6-2842-E2AB-1128AC0A04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359E61-973F-6740-1E91-722252866AFF}"/>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92991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B382-E809-7430-8FDC-EF7BE5DD0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EF453-4DAC-5306-53BA-9EF581BA4ECD}"/>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4" name="Footer Placeholder 3">
            <a:extLst>
              <a:ext uri="{FF2B5EF4-FFF2-40B4-BE49-F238E27FC236}">
                <a16:creationId xmlns:a16="http://schemas.microsoft.com/office/drawing/2014/main" id="{35EB9021-CF8F-3FBF-1583-367F003E8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6AF3B-9D3E-E8FF-663F-B3A3C4C274CE}"/>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488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8C478-9096-DC2F-83E3-B6F053BFFA9B}"/>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3" name="Footer Placeholder 2">
            <a:extLst>
              <a:ext uri="{FF2B5EF4-FFF2-40B4-BE49-F238E27FC236}">
                <a16:creationId xmlns:a16="http://schemas.microsoft.com/office/drawing/2014/main" id="{9200F144-96F6-2E0C-B037-E07EF2FF9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5D575-29EB-8367-C569-A9EE2C300800}"/>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42100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85F4-2617-38EF-FE63-21502C191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557B7-BCF6-7DF7-14A1-B2EDC5882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9D34F-D4EB-989E-6C99-378210928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D6FB2-59BD-57FE-123D-C5F78C1BFCD9}"/>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6" name="Footer Placeholder 5">
            <a:extLst>
              <a:ext uri="{FF2B5EF4-FFF2-40B4-BE49-F238E27FC236}">
                <a16:creationId xmlns:a16="http://schemas.microsoft.com/office/drawing/2014/main" id="{7B6796C0-E6C9-2CFC-DF20-7299E3747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51D98-DBF4-A7EB-1687-ABF0FF6B3F18}"/>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7559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3DB4-C6E5-15CF-7FCD-60F16D39B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3F4D19-EE5F-93EE-11E0-052679DBD9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A9D24-4E8B-2A5B-B8F1-39A3EA39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41C4-C748-E9CD-3D37-D1E1E3B76E24}"/>
              </a:ext>
            </a:extLst>
          </p:cNvPr>
          <p:cNvSpPr>
            <a:spLocks noGrp="1"/>
          </p:cNvSpPr>
          <p:nvPr>
            <p:ph type="dt" sz="half" idx="10"/>
          </p:nvPr>
        </p:nvSpPr>
        <p:spPr/>
        <p:txBody>
          <a:bodyPr/>
          <a:lstStyle/>
          <a:p>
            <a:fld id="{65D8D7DF-C098-4549-A17A-201E478C8DF5}" type="datetimeFigureOut">
              <a:rPr lang="en-US" smtClean="0"/>
              <a:t>6/8/2023</a:t>
            </a:fld>
            <a:endParaRPr lang="en-US"/>
          </a:p>
        </p:txBody>
      </p:sp>
      <p:sp>
        <p:nvSpPr>
          <p:cNvPr id="6" name="Footer Placeholder 5">
            <a:extLst>
              <a:ext uri="{FF2B5EF4-FFF2-40B4-BE49-F238E27FC236}">
                <a16:creationId xmlns:a16="http://schemas.microsoft.com/office/drawing/2014/main" id="{5B2842A9-2037-1A8E-2674-94C384973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E0863-0622-9A78-DB4B-10275002A416}"/>
              </a:ext>
            </a:extLst>
          </p:cNvPr>
          <p:cNvSpPr>
            <a:spLocks noGrp="1"/>
          </p:cNvSpPr>
          <p:nvPr>
            <p:ph type="sldNum" sz="quarter" idx="12"/>
          </p:nvPr>
        </p:nvSpPr>
        <p:spPr/>
        <p:txBody>
          <a:bodyPr/>
          <a:lstStyle/>
          <a:p>
            <a:fld id="{1A2B60FB-B462-4154-8AB9-9CFCDC35C913}" type="slidenum">
              <a:rPr lang="en-US" smtClean="0"/>
              <a:t>‹#›</a:t>
            </a:fld>
            <a:endParaRPr lang="en-US"/>
          </a:p>
        </p:txBody>
      </p:sp>
    </p:spTree>
    <p:extLst>
      <p:ext uri="{BB962C8B-B14F-4D97-AF65-F5344CB8AC3E}">
        <p14:creationId xmlns:p14="http://schemas.microsoft.com/office/powerpoint/2010/main" val="2676258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8C5D1-68FD-E7A2-3B3F-799E10B3E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ABADC-3150-DDCF-8FBB-57C3A181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DFF82-56A5-A4EB-852A-5ADDD1FA7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8D7DF-C098-4549-A17A-201E478C8DF5}" type="datetimeFigureOut">
              <a:rPr lang="en-US" smtClean="0"/>
              <a:t>6/8/2023</a:t>
            </a:fld>
            <a:endParaRPr lang="en-US"/>
          </a:p>
        </p:txBody>
      </p:sp>
      <p:sp>
        <p:nvSpPr>
          <p:cNvPr id="5" name="Footer Placeholder 4">
            <a:extLst>
              <a:ext uri="{FF2B5EF4-FFF2-40B4-BE49-F238E27FC236}">
                <a16:creationId xmlns:a16="http://schemas.microsoft.com/office/drawing/2014/main" id="{2167DCC0-DFD5-3E52-3205-4DDEE4A3E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16140-6835-6453-61E2-48E13F2E4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B60FB-B462-4154-8AB9-9CFCDC35C913}" type="slidenum">
              <a:rPr lang="en-US" smtClean="0"/>
              <a:t>‹#›</a:t>
            </a:fld>
            <a:endParaRPr lang="en-US"/>
          </a:p>
        </p:txBody>
      </p:sp>
    </p:spTree>
    <p:extLst>
      <p:ext uri="{BB962C8B-B14F-4D97-AF65-F5344CB8AC3E}">
        <p14:creationId xmlns:p14="http://schemas.microsoft.com/office/powerpoint/2010/main" val="356923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rmaugeri/MS-ADS_Portfolio/tree/ma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1DB53B-47F0-37F2-C388-A1D247A48BFF}"/>
              </a:ext>
            </a:extLst>
          </p:cNvPr>
          <p:cNvSpPr>
            <a:spLocks noGrp="1"/>
          </p:cNvSpPr>
          <p:nvPr>
            <p:ph type="subTitle" idx="1"/>
          </p:nvPr>
        </p:nvSpPr>
        <p:spPr>
          <a:xfrm>
            <a:off x="838199" y="5585928"/>
            <a:ext cx="10942123" cy="518160"/>
          </a:xfrm>
        </p:spPr>
        <p:txBody>
          <a:bodyPr>
            <a:normAutofit/>
          </a:bodyPr>
          <a:lstStyle/>
          <a:p>
            <a:pPr algn="l"/>
            <a:r>
              <a:rPr lang="en-US" sz="2800" u="sng" dirty="0">
                <a:solidFill>
                  <a:schemeClr val="bg1"/>
                </a:solidFill>
                <a:highlight>
                  <a:srgbClr val="000080"/>
                </a:highlight>
                <a:latin typeface="Amasis MT Pro" panose="02040504050005020304" pitchFamily="18" charset="0"/>
              </a:rPr>
              <a:t>Joseph Richard Maugeri IV_____________________________________           </a:t>
            </a:r>
          </a:p>
        </p:txBody>
      </p:sp>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4061369610"/>
              </p:ext>
            </p:extLst>
          </p:nvPr>
        </p:nvGraphicFramePr>
        <p:xfrm>
          <a:off x="838200" y="449451"/>
          <a:ext cx="8875816" cy="1502833"/>
        </p:xfrm>
        <a:graphic>
          <a:graphicData uri="http://schemas.openxmlformats.org/drawingml/2006/table">
            <a:tbl>
              <a:tblPr>
                <a:effectLst>
                  <a:outerShdw blurRad="50800" dist="50800" dir="5400000" algn="ctr" rotWithShape="0">
                    <a:srgbClr val="000000">
                      <a:alpha val="59000"/>
                    </a:srgbClr>
                  </a:outerShdw>
                </a:effectLst>
                <a:tableStyleId>{5C22544A-7EE6-4342-B048-85BDC9FD1C3A}</a:tableStyleId>
              </a:tblPr>
              <a:tblGrid>
                <a:gridCol w="8875816">
                  <a:extLst>
                    <a:ext uri="{9D8B030D-6E8A-4147-A177-3AD203B41FA5}">
                      <a16:colId xmlns:a16="http://schemas.microsoft.com/office/drawing/2014/main" val="2599995568"/>
                    </a:ext>
                  </a:extLst>
                </a:gridCol>
              </a:tblGrid>
              <a:tr h="1502833">
                <a:tc>
                  <a:txBody>
                    <a:bodyPr/>
                    <a:lstStyle/>
                    <a:p>
                      <a:pPr marL="0" marR="0" algn="l">
                        <a:lnSpc>
                          <a:spcPct val="150000"/>
                        </a:lnSpc>
                        <a:spcBef>
                          <a:spcPts val="0"/>
                        </a:spcBef>
                        <a:spcAft>
                          <a:spcPts val="0"/>
                        </a:spcAft>
                      </a:pPr>
                      <a:r>
                        <a:rPr lang="en-US" sz="6000" dirty="0">
                          <a:solidFill>
                            <a:schemeClr val="accent2"/>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M.S. ADS Final Portfolio</a:t>
                      </a:r>
                      <a:r>
                        <a:rPr lang="en-US" sz="60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350557341"/>
              </p:ext>
            </p:extLst>
          </p:nvPr>
        </p:nvGraphicFramePr>
        <p:xfrm>
          <a:off x="838199" y="2295577"/>
          <a:ext cx="10663151" cy="548640"/>
        </p:xfrm>
        <a:graphic>
          <a:graphicData uri="http://schemas.openxmlformats.org/drawingml/2006/table">
            <a:tbl>
              <a:tblPr firstRow="1" firstCol="1" bandRow="1">
                <a:effectLst>
                  <a:outerShdw blurRad="50800" dist="50800" dir="5400000" algn="ctr" rotWithShape="0">
                    <a:srgbClr val="000000">
                      <a:alpha val="50000"/>
                    </a:srgbClr>
                  </a:outerShdw>
                </a:effectLst>
                <a:tableStyleId>{5C22544A-7EE6-4342-B048-85BDC9FD1C3A}</a:tableStyleId>
              </a:tblPr>
              <a:tblGrid>
                <a:gridCol w="10663151">
                  <a:extLst>
                    <a:ext uri="{9D8B030D-6E8A-4147-A177-3AD203B41FA5}">
                      <a16:colId xmlns:a16="http://schemas.microsoft.com/office/drawing/2014/main" val="693956170"/>
                    </a:ext>
                  </a:extLst>
                </a:gridCol>
              </a:tblGrid>
              <a:tr h="0">
                <a:tc>
                  <a:txBody>
                    <a:bodyPr/>
                    <a:lstStyle/>
                    <a:p>
                      <a:pPr marL="0" marR="0" algn="l">
                        <a:spcBef>
                          <a:spcPts val="0"/>
                        </a:spcBef>
                        <a:spcAft>
                          <a:spcPts val="0"/>
                        </a:spcAft>
                      </a:pPr>
                      <a:r>
                        <a:rPr lang="en-US" sz="18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77049" y="449451"/>
            <a:ext cx="1524301" cy="1502832"/>
          </a:xfrm>
          <a:prstGeom prst="rect">
            <a:avLst/>
          </a:prstGeom>
          <a:effectLst>
            <a:outerShdw blurRad="63500" sx="103000" sy="103000" algn="ctr" rotWithShape="0">
              <a:prstClr val="black"/>
            </a:outerShdw>
            <a:softEdge rad="25400"/>
          </a:effectLst>
        </p:spPr>
      </p:pic>
      <p:sp>
        <p:nvSpPr>
          <p:cNvPr id="9" name="TextBox 8">
            <a:extLst>
              <a:ext uri="{FF2B5EF4-FFF2-40B4-BE49-F238E27FC236}">
                <a16:creationId xmlns:a16="http://schemas.microsoft.com/office/drawing/2014/main" id="{7D001FDC-891A-4363-EB58-E9E23DE83F57}"/>
              </a:ext>
            </a:extLst>
          </p:cNvPr>
          <p:cNvSpPr txBox="1"/>
          <p:nvPr/>
        </p:nvSpPr>
        <p:spPr>
          <a:xfrm>
            <a:off x="838199" y="3002844"/>
            <a:ext cx="10663150" cy="369332"/>
          </a:xfrm>
          <a:prstGeom prst="rect">
            <a:avLst/>
          </a:prstGeom>
          <a:noFill/>
        </p:spPr>
        <p:txBody>
          <a:bodyPr wrap="squar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https://github.com/jrmaugeri/MS-ADS_Portfolio/tree/main</a:t>
            </a:r>
            <a:endParaRPr lang="en-US" dirty="0">
              <a:solidFill>
                <a:schemeClr val="accent2"/>
              </a:solidFill>
            </a:endParaRPr>
          </a:p>
        </p:txBody>
      </p:sp>
    </p:spTree>
    <p:extLst>
      <p:ext uri="{BB962C8B-B14F-4D97-AF65-F5344CB8AC3E}">
        <p14:creationId xmlns:p14="http://schemas.microsoft.com/office/powerpoint/2010/main" val="243097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13902840"/>
              </p:ext>
            </p:extLst>
          </p:nvPr>
        </p:nvGraphicFramePr>
        <p:xfrm>
          <a:off x="404246" y="1172731"/>
          <a:ext cx="11383508" cy="544017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1502833">
                <a:tc>
                  <a:txBody>
                    <a:bodyPr/>
                    <a:lstStyle/>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 strong curiosity and continuously bringing individuality have been my greatest asset in undertaking the curriculum.</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 choose mostly scientific applications, due to my goals of enhancing analytical techniques and access of subject-matter experts to those techniques.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Its critical to consider real-world relationships influenced by human behavior in many cases, and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I’ve expanded on my professional skills and aimed my methods at my S.T.E.M. interests.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Which better prepares me for a career in computer science research aspiring to benefit researchers at a whole.</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importance of answering the growing pool of business questions, so that true prescriptive analytics can be performed.</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Shedding light on subject matter experts and assisting to communicate their work to a larger audience through technological and analytical services.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There will never not be a need for unique and human input to the data science process, for which effective knowledge sharing is at the core of the input process.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With that comes the importance of asking questions, collaboration and building relationships  all to inspire creativity in data science.</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Ultimately, my project selection showcases these truths in applied data science and my passion for expanding the access to valid knowledge overall.</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151037254"/>
              </p:ext>
            </p:extLst>
          </p:nvPr>
        </p:nvGraphicFramePr>
        <p:xfrm>
          <a:off x="404246" y="401133"/>
          <a:ext cx="10663557" cy="64008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Introduction</a:t>
                      </a:r>
                      <a:endParaRPr lang="en-US" sz="20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83721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961202478"/>
              </p:ext>
            </p:extLst>
          </p:nvPr>
        </p:nvGraphicFramePr>
        <p:xfrm>
          <a:off x="404246" y="1072414"/>
          <a:ext cx="11383508" cy="548589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142020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IST 615 Cloud Management Final Project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Any enterprise has unique needs for developing their own data culture, sometimes a Cloud solution is a big part of that. Choosing a solutions rely on strategies developed for their use cases, from informed positions.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Governing policies are important for standardizing interactions and responsibilities related to data.</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My employer's cloud migration strategy will follow a similar path as this project’s. </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Specific recommendations were justified for SAP ERP business warehouse to SAP S/4 HANA cloud platform.</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Addresses operational inefficiencies, data availability issues, and increasing hosting costs.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Additionally, data consolidation, AI augmentations, machine learning, and robotic process automation can be applied more effectively to improve performance and real-time solutions.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Choosing SAP S/4 HANA Cloud had advantages due to the existing relationship between SAP and the Employer, as well as SAP’s commitment to optimizing their services and products for the cloud.</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hybrid cloud model for future expansion and integration of additional resources.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Keeping our technology competitive More value-added solutions.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project showcased my understanding of system capabilities and the ability to provide recommendations for weaknesses in operational management.</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507461534"/>
              </p:ext>
            </p:extLst>
          </p:nvPr>
        </p:nvGraphicFramePr>
        <p:xfrm>
          <a:off x="404246" y="401133"/>
          <a:ext cx="10663557" cy="57912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00" dirty="0">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Collect, store, and access data by identifying and leveraging applicable technologies</a:t>
                      </a:r>
                      <a:endParaRPr lang="en-US" sz="18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7620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972981882"/>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Final Project – Mushroom Classification using ML Algorithms	</a:t>
                      </a:r>
                      <a:br>
                        <a:rPr lang="en-US" sz="1800" u="sng" kern="1200" dirty="0">
                          <a:solidFill>
                            <a:schemeClr val="dk1"/>
                          </a:solidFill>
                          <a:effectLst/>
                          <a:latin typeface="+mn-lt"/>
                          <a:ea typeface="+mn-ea"/>
                          <a:cs typeface="+mn-cs"/>
                        </a:rPr>
                      </a:b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We e</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xplore the application of data science to the classification of mushrooms into edible and poisonous categories.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My personal interest in biology and the desire to apply data science skills to uncover insights in a culturally significant topic.</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Highlight the historical and cultural significance of mushrooms, emphasizing the importance of preserving human knowledge and the connection between humans and ecosystems.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Dataset: </a:t>
                      </a:r>
                      <a:r>
                        <a:rPr lang="en-US" sz="1600" b="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“mushroom” </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dataset containing information on 23 species and a class of edibility, obtained from the National Audubon Society Field Guide to North American Mushrooms.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Analysis Techniques:</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Explore various classification and data mining techniques, including K-means and hierarchical clustering, association rule mining, and decision tree algorithms.</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Results:</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K-means and hierarchical clustering were not suitable for the dataset due to overlapping features and variations within species. Decision tree and random forest algorithms were more effective in classification. Present visual representations of clustering results, association rules, decision trees, and accuracy metrics through confusion matrices.</a:t>
                      </a:r>
                    </a:p>
                    <a:p>
                      <a:pPr marL="0" marR="0" algn="l">
                        <a:lnSpc>
                          <a:spcPct val="150000"/>
                        </a:lnSpc>
                        <a:spcBef>
                          <a:spcPts val="0"/>
                        </a:spcBef>
                        <a:spcAft>
                          <a:spcPts val="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Insights: Iterative testing is critical during model selection in classification problems, meaning no one-size-fits-all.</a:t>
                      </a:r>
                    </a:p>
                    <a:p>
                      <a:pPr marL="0" marR="0" algn="l">
                        <a:lnSpc>
                          <a:spcPct val="150000"/>
                        </a:lnSpc>
                        <a:spcBef>
                          <a:spcPts val="0"/>
                        </a:spcBef>
                        <a:spcAft>
                          <a:spcPts val="0"/>
                        </a:spcAft>
                      </a:pPr>
                      <a:r>
                        <a:rPr lang="en-US" sz="1600" b="1"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Conclusion: </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Draw lines between the cultural significance of mushrooms and reasons to use these techniques with them.</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2232256869"/>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Create actionable insight across a range of contexts using data and the full data science life cycle</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17200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872773851"/>
              </p:ext>
            </p:extLst>
          </p:nvPr>
        </p:nvGraphicFramePr>
        <p:xfrm>
          <a:off x="404246" y="1172730"/>
          <a:ext cx="11383508" cy="5531612"/>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pPr marL="0" marR="0" algn="l">
                        <a:lnSpc>
                          <a:spcPct val="150000"/>
                        </a:lnSpc>
                        <a:spcBef>
                          <a:spcPts val="0"/>
                        </a:spcBef>
                        <a:spcAft>
                          <a:spcPts val="0"/>
                        </a:spcAft>
                      </a:pPr>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707 Homework 5 – Time Traveler Seeks Madison</a:t>
                      </a:r>
                      <a:br>
                        <a:rPr lang="en-US" sz="1800" u="sng" kern="1200" dirty="0">
                          <a:solidFill>
                            <a:schemeClr val="dk1"/>
                          </a:solidFill>
                          <a:effectLst/>
                          <a:latin typeface="+mn-lt"/>
                          <a:ea typeface="+mn-ea"/>
                          <a:cs typeface="+mn-cs"/>
                        </a:rPr>
                      </a:br>
                      <a:r>
                        <a:rPr lang="en-US" sz="1800" u="none" kern="1200" dirty="0">
                          <a:solidFill>
                            <a:schemeClr val="dk1"/>
                          </a:solidFill>
                          <a:effectLst/>
                          <a:latin typeface="+mn-lt"/>
                          <a:ea typeface="+mn-ea"/>
                          <a:cs typeface="+mn-cs"/>
                        </a:rPr>
                        <a:t>A personal favorite, this </a:t>
                      </a: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paper presents a fictional scenario where myself as a time traveler from an alternate timeline, brings data science to try to resolve the mystery of Federalist papers' authorship.</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By immortalizing Alexander Hamilton's work this resolves the authorship dispute leading to save the United States.</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Natural language processing techniques are applied to parse and quantify the writing styles of the Federalist papers.</a:t>
                      </a:r>
                    </a:p>
                    <a:p>
                      <a:pPr marL="0" marR="0" algn="l">
                        <a:lnSpc>
                          <a:spcPct val="150000"/>
                        </a:lnSpc>
                        <a:spcBef>
                          <a:spcPts val="0"/>
                        </a:spcBef>
                        <a:spcAft>
                          <a:spcPts val="0"/>
                        </a:spcAft>
                      </a:pPr>
                      <a:r>
                        <a:rPr lang="en-US" sz="16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Decision Trees: </a:t>
                      </a: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Decision tree models are used to predict authorship based on known authored data. The model is then applied to the disputed papers, but the results are inconclusive.</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The simplicity of the dataset and over-reliance on specific elements, such as the word "Alexander," led to misleading outcomes. The model's high accuracy raises concerns about the significance of word usage as the sole determining factor.</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Imbalance in Authors: The dominance of Hamilton's contribution and the removal of co-authored papers may have biased the results, favored Hamilton and compromising the complexity of the dataset.</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Through this a resolution to time travel to collect or preserve more samples would expand the dataset and may improve the model's accuracy.</a:t>
                      </a:r>
                    </a:p>
                    <a:p>
                      <a:pPr marL="0" marR="0" algn="l">
                        <a:lnSpc>
                          <a:spcPct val="150000"/>
                        </a:lnSpc>
                        <a:spcBef>
                          <a:spcPts val="0"/>
                        </a:spcBef>
                        <a:spcAft>
                          <a:spcPts val="0"/>
                        </a:spcAft>
                      </a:pPr>
                      <a:r>
                        <a:rPr lang="en-US" sz="160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If a model's results are limited by data or special circumstances, it may be necessary to gather more data to improve and apply the model effectively.</a:t>
                      </a:r>
                      <a:endParaRPr lang="en-US" sz="1600" u="non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792929939"/>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visualization and predictive models to help generate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75374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120350802"/>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652 Final Project – Associating Elon Musk’s Tweets with Crypto Prices</a:t>
                      </a:r>
                      <a:br>
                        <a:rPr lang="en-US" sz="1800" u="sng"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Objective: This project aimed to explore the relationship between Elon Musk's Twitter activities and specific word choices he used, compared to the price indexes of cryptocurrencies and fiat currencies.</a:t>
                      </a:r>
                    </a:p>
                    <a:p>
                      <a:r>
                        <a:rPr lang="en-US" sz="1800" b="0" i="0" kern="1200" dirty="0">
                          <a:solidFill>
                            <a:schemeClr val="dk1"/>
                          </a:solidFill>
                          <a:effectLst/>
                          <a:latin typeface="+mn-lt"/>
                          <a:ea typeface="+mn-ea"/>
                          <a:cs typeface="+mn-cs"/>
                        </a:rPr>
                        <a:t>Data Collection: Twitter data of user @ElonMusk was accessed using the </a:t>
                      </a:r>
                      <a:r>
                        <a:rPr lang="en-US" sz="1800" b="0" i="0" kern="1200" dirty="0" err="1">
                          <a:solidFill>
                            <a:schemeClr val="dk1"/>
                          </a:solidFill>
                          <a:effectLst/>
                          <a:latin typeface="+mn-lt"/>
                          <a:ea typeface="+mn-ea"/>
                          <a:cs typeface="+mn-cs"/>
                        </a:rPr>
                        <a:t>TwitterScraper</a:t>
                      </a:r>
                      <a:r>
                        <a:rPr lang="en-US" sz="1800" b="0" i="0" kern="1200" dirty="0">
                          <a:solidFill>
                            <a:schemeClr val="dk1"/>
                          </a:solidFill>
                          <a:effectLst/>
                          <a:latin typeface="+mn-lt"/>
                          <a:ea typeface="+mn-ea"/>
                          <a:cs typeface="+mn-cs"/>
                        </a:rPr>
                        <a:t> from snscrape. All tweets from 2020 and 2021 were extracted and tokenized to investigate references to cryptocurrencies like ETH, BTC, and DOGE. Market indexes for these coins were obtained from Yahoo Finance.</a:t>
                      </a:r>
                    </a:p>
                    <a:p>
                      <a:r>
                        <a:rPr lang="en-US" sz="1800" b="0" i="0" kern="1200" dirty="0">
                          <a:solidFill>
                            <a:schemeClr val="dk1"/>
                          </a:solidFill>
                          <a:effectLst/>
                          <a:latin typeface="+mn-lt"/>
                          <a:ea typeface="+mn-ea"/>
                          <a:cs typeface="+mn-cs"/>
                        </a:rPr>
                        <a:t>Analysis Approach: The project sought to determine if Musk's tweets about cryptocurrencies influenced their volatility or price movements. However, no significant relationships or associations were found between Musk's tweets and market data.</a:t>
                      </a:r>
                    </a:p>
                    <a:p>
                      <a:r>
                        <a:rPr lang="en-US" sz="1800" b="0" i="0" kern="1200" dirty="0">
                          <a:solidFill>
                            <a:schemeClr val="dk1"/>
                          </a:solidFill>
                          <a:effectLst/>
                          <a:latin typeface="+mn-lt"/>
                          <a:ea typeface="+mn-ea"/>
                          <a:cs typeface="+mn-cs"/>
                        </a:rPr>
                        <a:t>Findings: Musk's most frequently used tokens revealed that he discussed various topics, including Tesla, SpaceX, and memes, which made analysis challenging. DOGE was mentioned 50 times, while Bitcoin was mentioned 27 times during the analyzed period.</a:t>
                      </a:r>
                    </a:p>
                    <a:p>
                      <a:r>
                        <a:rPr lang="en-US" sz="1800" b="0" i="0" kern="1200" dirty="0">
                          <a:solidFill>
                            <a:schemeClr val="dk1"/>
                          </a:solidFill>
                          <a:effectLst/>
                          <a:latin typeface="+mn-lt"/>
                          <a:ea typeface="+mn-ea"/>
                          <a:cs typeface="+mn-cs"/>
                        </a:rPr>
                        <a:t>Conclusion: The project concluded that there was no apparent relationship between Musk's tweets and cryptocurrency market data. Further analysis and a more complicated model would be required to investigate this topic thoroughly. It highlighted the importance of learning from initial attempts and using them to enhance future analyses.</a:t>
                      </a:r>
                    </a:p>
                    <a:p>
                      <a:r>
                        <a:rPr lang="en-US" sz="1800" b="0" i="0" kern="1200" dirty="0">
                          <a:solidFill>
                            <a:schemeClr val="dk1"/>
                          </a:solidFill>
                          <a:effectLst/>
                          <a:latin typeface="+mn-lt"/>
                          <a:ea typeface="+mn-ea"/>
                          <a:cs typeface="+mn-cs"/>
                        </a:rPr>
                        <a:t>Insights: The study revealed that Musk's Twitter activities were similar to those of an ordinary user, with a mix of memes, self-promotion, and varied topics. His tweets did not consistently convey a clear message on specific subjects.</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1483417337"/>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Use programming languages such as R and Python to support the generation of actionable insight</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78010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475569679"/>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719 Information Visualization Final Project – Top 20 Hazardous Spills in New York</a:t>
                      </a:r>
                    </a:p>
                    <a:p>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This project focused on using NY’s open data on hazardous material spills to generate time series analyses</a:t>
                      </a:r>
                    </a:p>
                    <a:p>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Using R and several packages such as seaborn,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dplyr</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plotrix</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i="0" u="none" kern="1200" dirty="0" err="1">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ggplot</a:t>
                      </a:r>
                      <a:r>
                        <a:rPr lang="en-US" sz="1600" b="0" i="0"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and lattice, we present critical information on hazardous </a:t>
                      </a:r>
                      <a:r>
                        <a:rPr lang="en-US" sz="1600" b="0" i="0" u="none" kern="120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liquid spills. </a:t>
                      </a:r>
                      <a:endParaRPr lang="en-US" sz="1600" b="0" i="0" kern="1200" dirty="0">
                        <a:solidFill>
                          <a:schemeClr val="dk1"/>
                        </a:solidFill>
                        <a:effectLst/>
                        <a:latin typeface="+mn-lt"/>
                        <a:ea typeface="+mn-ea"/>
                        <a:cs typeface="+mn-cs"/>
                      </a:endParaRP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480793492"/>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Communicate insights gained via visualization and analytics to a broad range of audiences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57283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94DBE3-E38F-FF7F-4AE8-31848EEA4431}"/>
              </a:ext>
            </a:extLst>
          </p:cNvPr>
          <p:cNvGraphicFramePr>
            <a:graphicFrameLocks noGrp="1"/>
          </p:cNvGraphicFramePr>
          <p:nvPr>
            <p:extLst>
              <p:ext uri="{D42A27DB-BD31-4B8C-83A1-F6EECF244321}">
                <p14:modId xmlns:p14="http://schemas.microsoft.com/office/powerpoint/2010/main" val="4290601363"/>
              </p:ext>
            </p:extLst>
          </p:nvPr>
        </p:nvGraphicFramePr>
        <p:xfrm>
          <a:off x="404246" y="1172730"/>
          <a:ext cx="11383508" cy="5406777"/>
        </p:xfrm>
        <a:graphic>
          <a:graphicData uri="http://schemas.openxmlformats.org/drawingml/2006/table">
            <a:tbl>
              <a:tblPr>
                <a:effectLst>
                  <a:outerShdw blurRad="50800" dist="50800" dir="5400000" sx="101000" sy="101000" algn="ctr" rotWithShape="0">
                    <a:srgbClr val="000000">
                      <a:alpha val="59000"/>
                    </a:srgbClr>
                  </a:outerShdw>
                </a:effectLst>
                <a:tableStyleId>{5C22544A-7EE6-4342-B048-85BDC9FD1C3A}</a:tableStyleId>
              </a:tblPr>
              <a:tblGrid>
                <a:gridCol w="11383508">
                  <a:extLst>
                    <a:ext uri="{9D8B030D-6E8A-4147-A177-3AD203B41FA5}">
                      <a16:colId xmlns:a16="http://schemas.microsoft.com/office/drawing/2014/main" val="2599995568"/>
                    </a:ext>
                  </a:extLst>
                </a:gridCol>
              </a:tblGrid>
              <a:tr h="5406777">
                <a:tc>
                  <a:txBody>
                    <a:bodyPr/>
                    <a:lstStyle/>
                    <a:p>
                      <a:r>
                        <a:rPr lang="en-US" sz="1800" b="1" u="none"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IST 623 Information Security Final Project</a:t>
                      </a:r>
                      <a:br>
                        <a:rPr lang="en-US" sz="1800" u="sng"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Objective: This project aimed to explore the relationship between Elon Musk's Twitter activities and specific word choices he used, compared to the price indexes of cryptocurrencies and fiat currencies.</a:t>
                      </a:r>
                    </a:p>
                    <a:p>
                      <a:r>
                        <a:rPr lang="en-US" sz="1800" b="0" i="0" kern="1200" dirty="0">
                          <a:solidFill>
                            <a:schemeClr val="dk1"/>
                          </a:solidFill>
                          <a:effectLst/>
                          <a:latin typeface="+mn-lt"/>
                          <a:ea typeface="+mn-ea"/>
                          <a:cs typeface="+mn-cs"/>
                        </a:rPr>
                        <a:t>Data Collection: Twitter data of user @ElonMusk was accessed using the </a:t>
                      </a:r>
                      <a:r>
                        <a:rPr lang="en-US" sz="1800" b="0" i="0" kern="1200" dirty="0" err="1">
                          <a:solidFill>
                            <a:schemeClr val="dk1"/>
                          </a:solidFill>
                          <a:effectLst/>
                          <a:latin typeface="+mn-lt"/>
                          <a:ea typeface="+mn-ea"/>
                          <a:cs typeface="+mn-cs"/>
                        </a:rPr>
                        <a:t>TwitterScraper</a:t>
                      </a:r>
                      <a:r>
                        <a:rPr lang="en-US" sz="1800" b="0" i="0" kern="1200" dirty="0">
                          <a:solidFill>
                            <a:schemeClr val="dk1"/>
                          </a:solidFill>
                          <a:effectLst/>
                          <a:latin typeface="+mn-lt"/>
                          <a:ea typeface="+mn-ea"/>
                          <a:cs typeface="+mn-cs"/>
                        </a:rPr>
                        <a:t> from snscrape. All tweets from 2020 and 2021 were extracted and tokenized to investigate references to cryptocurrencies like ETH, BTC, and DOGE. Market indexes for these coins were obtained from Yahoo Finance.</a:t>
                      </a:r>
                    </a:p>
                    <a:p>
                      <a:r>
                        <a:rPr lang="en-US" sz="1800" b="0" i="0" kern="1200" dirty="0">
                          <a:solidFill>
                            <a:schemeClr val="dk1"/>
                          </a:solidFill>
                          <a:effectLst/>
                          <a:latin typeface="+mn-lt"/>
                          <a:ea typeface="+mn-ea"/>
                          <a:cs typeface="+mn-cs"/>
                        </a:rPr>
                        <a:t>Analysis Approach: The project sought to determine if Musk's tweets about cryptocurrencies influenced their volatility or price movements. However, no significant relationships or associations were found between Musk's tweets and market data.</a:t>
                      </a:r>
                    </a:p>
                    <a:p>
                      <a:r>
                        <a:rPr lang="en-US" sz="1800" b="0" i="0" kern="1200" dirty="0">
                          <a:solidFill>
                            <a:schemeClr val="dk1"/>
                          </a:solidFill>
                          <a:effectLst/>
                          <a:latin typeface="+mn-lt"/>
                          <a:ea typeface="+mn-ea"/>
                          <a:cs typeface="+mn-cs"/>
                        </a:rPr>
                        <a:t>Findings: Musk's most frequently used tokens revealed that he discussed various topics, including Tesla, SpaceX, and memes, which made analysis challenging. DOGE was mentioned 50 times, while Bitcoin was mentioned 27 times during the analyzed period.</a:t>
                      </a:r>
                    </a:p>
                    <a:p>
                      <a:r>
                        <a:rPr lang="en-US" sz="1800" b="0" i="0" kern="1200" dirty="0">
                          <a:solidFill>
                            <a:schemeClr val="dk1"/>
                          </a:solidFill>
                          <a:effectLst/>
                          <a:latin typeface="+mn-lt"/>
                          <a:ea typeface="+mn-ea"/>
                          <a:cs typeface="+mn-cs"/>
                        </a:rPr>
                        <a:t>Conclusion: The project concluded that there was no apparent relationship between Musk's tweets and cryptocurrency market data. Further analysis and a more complicated model would be required to investigate this topic thoroughly. It highlighted the importance of learning from initial attempts and using them to enhance future analyses.</a:t>
                      </a:r>
                    </a:p>
                    <a:p>
                      <a:r>
                        <a:rPr lang="en-US" sz="1800" b="0" i="0" kern="1200" dirty="0">
                          <a:solidFill>
                            <a:schemeClr val="dk1"/>
                          </a:solidFill>
                          <a:effectLst/>
                          <a:latin typeface="+mn-lt"/>
                          <a:ea typeface="+mn-ea"/>
                          <a:cs typeface="+mn-cs"/>
                        </a:rPr>
                        <a:t>Insights: The study revealed that Musk's Twitter activities were similar to those of an ordinary user, with a mix of memes, self-promotion, and varied topics. His tweets did not consistently convey a clear message on specific subjects.</a:t>
                      </a:r>
                    </a:p>
                  </a:txBody>
                  <a:tcPr marL="118745" marR="1187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15965"/>
                  </a:ext>
                </a:extLst>
              </a:tr>
            </a:tbl>
          </a:graphicData>
        </a:graphic>
      </p:graphicFrame>
      <p:graphicFrame>
        <p:nvGraphicFramePr>
          <p:cNvPr id="5" name="Table 4">
            <a:extLst>
              <a:ext uri="{FF2B5EF4-FFF2-40B4-BE49-F238E27FC236}">
                <a16:creationId xmlns:a16="http://schemas.microsoft.com/office/drawing/2014/main" id="{BFA353F1-3BE7-F9A4-233A-1231632D0C1E}"/>
              </a:ext>
            </a:extLst>
          </p:cNvPr>
          <p:cNvGraphicFramePr>
            <a:graphicFrameLocks noGrp="1"/>
          </p:cNvGraphicFramePr>
          <p:nvPr>
            <p:extLst>
              <p:ext uri="{D42A27DB-BD31-4B8C-83A1-F6EECF244321}">
                <p14:modId xmlns:p14="http://schemas.microsoft.com/office/powerpoint/2010/main" val="3055102650"/>
              </p:ext>
            </p:extLst>
          </p:nvPr>
        </p:nvGraphicFramePr>
        <p:xfrm>
          <a:off x="404246" y="401133"/>
          <a:ext cx="10663557" cy="54864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0663557">
                  <a:extLst>
                    <a:ext uri="{9D8B030D-6E8A-4147-A177-3AD203B41FA5}">
                      <a16:colId xmlns:a16="http://schemas.microsoft.com/office/drawing/2014/main" val="69395617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Apply ethics in the development, use and evaluation of data and predictive models</a:t>
                      </a:r>
                      <a:endParaRPr lang="en-US" sz="1600" kern="100" dirty="0">
                        <a:solidFill>
                          <a:srgbClr val="000000"/>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73025" marR="73025" marT="137160" marB="137160">
                    <a:solidFill>
                      <a:srgbClr val="000080"/>
                    </a:solidFill>
                  </a:tcPr>
                </a:tc>
                <a:extLst>
                  <a:ext uri="{0D108BD9-81ED-4DB2-BD59-A6C34878D82A}">
                    <a16:rowId xmlns:a16="http://schemas.microsoft.com/office/drawing/2014/main" val="125314420"/>
                  </a:ext>
                </a:extLst>
              </a:tr>
            </a:tbl>
          </a:graphicData>
        </a:graphic>
      </p:graphicFrame>
      <p:pic>
        <p:nvPicPr>
          <p:cNvPr id="7" name="Picture 6">
            <a:extLst>
              <a:ext uri="{FF2B5EF4-FFF2-40B4-BE49-F238E27FC236}">
                <a16:creationId xmlns:a16="http://schemas.microsoft.com/office/drawing/2014/main" id="{594BDAEE-3F71-B040-F8D2-CD4BFBF9A2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75235" y="369931"/>
            <a:ext cx="712519" cy="702483"/>
          </a:xfrm>
          <a:prstGeom prst="rect">
            <a:avLst/>
          </a:prstGeom>
          <a:effectLst>
            <a:outerShdw blurRad="63500" sx="105000" sy="105000" algn="ctr" rotWithShape="0">
              <a:prstClr val="black"/>
            </a:outerShdw>
            <a:softEdge rad="25400"/>
          </a:effectLst>
        </p:spPr>
      </p:pic>
      <p:sp>
        <p:nvSpPr>
          <p:cNvPr id="9" name="TextBox 8">
            <a:extLst>
              <a:ext uri="{FF2B5EF4-FFF2-40B4-BE49-F238E27FC236}">
                <a16:creationId xmlns:a16="http://schemas.microsoft.com/office/drawing/2014/main" id="{610E1E22-ECC9-260D-783D-BDDCBC3C2A48}"/>
              </a:ext>
            </a:extLst>
          </p:cNvPr>
          <p:cNvSpPr txBox="1"/>
          <p:nvPr/>
        </p:nvSpPr>
        <p:spPr>
          <a:xfrm>
            <a:off x="4959459" y="6456866"/>
            <a:ext cx="6975846" cy="369332"/>
          </a:xfrm>
          <a:prstGeom prst="rect">
            <a:avLst/>
          </a:prstGeom>
          <a:noFill/>
        </p:spPr>
        <p:txBody>
          <a:bodyPr wrap="square">
            <a:spAutoFit/>
          </a:bodyPr>
          <a:lstStyle/>
          <a:p>
            <a:pPr marL="0" marR="0" algn="l">
              <a:spcBef>
                <a:spcPts val="0"/>
              </a:spcBef>
              <a:spcAft>
                <a:spcPts val="0"/>
              </a:spcAft>
            </a:pP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Josep</a:t>
            </a:r>
            <a:r>
              <a:rPr lang="en-US" b="1" kern="100" dirty="0">
                <a:solidFill>
                  <a:schemeClr val="bg1"/>
                </a:solidFill>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h R Maugeri IV - </a:t>
            </a:r>
            <a:r>
              <a:rPr lang="en-US" sz="18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rPr>
              <a:t>IST 782 - Syracuse University ISchool, 2023 </a:t>
            </a:r>
            <a:endParaRPr lang="en-US" sz="1600" b="1" kern="100" dirty="0">
              <a:solidFill>
                <a:schemeClr val="bg1"/>
              </a:solidFill>
              <a:effectLst/>
              <a:highlight>
                <a:srgbClr val="000080"/>
              </a:highligh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8876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1684</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vt:lpstr>
      <vt:lpstr>Arial</vt:lpstr>
      <vt:lpstr>Calibri</vt:lpstr>
      <vt:lpstr>Calibri Light</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R Maugeri</dc:creator>
  <cp:lastModifiedBy>Joseph R Maugeri</cp:lastModifiedBy>
  <cp:revision>10</cp:revision>
  <dcterms:created xsi:type="dcterms:W3CDTF">2023-06-08T21:07:26Z</dcterms:created>
  <dcterms:modified xsi:type="dcterms:W3CDTF">2023-06-09T00:42:08Z</dcterms:modified>
</cp:coreProperties>
</file>