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4"/>
  </p:sldMasterIdLst>
  <p:sldIdLst>
    <p:sldId id="256" r:id="rId5"/>
    <p:sldId id="265" r:id="rId6"/>
    <p:sldId id="257" r:id="rId7"/>
    <p:sldId id="258" r:id="rId8"/>
    <p:sldId id="267" r:id="rId9"/>
    <p:sldId id="259" r:id="rId10"/>
    <p:sldId id="260" r:id="rId11"/>
    <p:sldId id="261" r:id="rId12"/>
    <p:sldId id="262" r:id="rId13"/>
    <p:sldId id="263" r:id="rId14"/>
    <p:sldId id="26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B4DB9-2B0B-4781-A8E1-6BC69B6BBDA1}" v="15" dt="2025-04-07T16:08:45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56:37.004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212 50 6705,'-4'-25'1711,"1"2"186,3 23-1877,-1 0-1,1-1 1,0 1 0,-1 0 0,1 0 0,0 0 0,-1 0-1,1 0 1,0-1 0,-1 1 0,1 0 0,0 0-1,-1 0 1,1 0 0,0 0 0,-1 0 0,1 0 0,0 0-1,-1 0 1,1 0 0,-1 1 0,1-1 0,0 0-1,-1 0 1,1 0 0,0 0 0,0 0 0,-1 1-1,1-1 1,0 0 0,-1 0 0,1 1 0,0-1 0,0 0-1,-1 0 1,1 1 0,0-1 0,0 0 0,0 1-1,-1-1 1,1 0 0,0 1 0,0-1 0,-11 14 202,11-13-219,-67 115 1137,53-90-978,-2 3 7,1 1-1,2 1 1,1 0 0,1 1-1,2 0 1,1 0-1,2 1 1,-3 34 0,9-62-125,0 1 0,0-1 0,0 1 0,1-1 1,0 0-1,0 0 0,0 1 0,0-1 0,1 0 0,4 9 1,-4-12-32,-1 1 1,1-1-1,0 1 1,0-1-1,0 0 1,0 0-1,1 0 1,-1 0-1,1 0 1,-1-1-1,1 1 1,0-1-1,-1 0 1,1 1-1,0-1 1,0-1-1,0 1 1,0 0-1,0-1 1,5 1-1,4 0-2,-1-2 0,1 1 0,-1-2 0,1 1 0,-1-2 0,1 1 0,-1-2 0,20-8 0,87-47 78,-107 53-70,-2 1-17,0-1 0,0 0 0,-1 0 0,0-1 0,0 0 0,0-1 0,-1 1 0,0-1 0,-1-1 0,0 1 0,0-1 0,8-18 0,-11 19 0,0 1-1,0-1 1,-1 0-1,0 0 1,-1 0 0,0-1-1,0 1 1,0 0-1,-1 0 1,-1-1 0,1 1-1,-1 0 1,-1 0-1,1 0 1,-2 0-1,1 0 1,-4-8 0,3 10 3,-1 0-1,0 0 1,0 1 0,0 0 0,-1-1 0,0 1 0,0 1 0,0-1 0,0 1 0,-1 0 0,0 0 0,1 1 0,-1-1 0,-1 1 0,1 1 0,-8-4 0,3 3 23,0-1 0,0 2 1,0-1-1,0 1 1,0 1-1,0 0 0,-1 1 1,1 0-1,-13 2 1,14 0 16,0 1 1,0 0 0,-10 5 0,-17 5 61,36-13-114,0 0 0,1 0 0,-1 0 0,1 1 0,-1-1 0,1 0 0,-1 0 0,1 0 0,-1 1 0,1-1 0,-1 0-1,1 0 1,-1 1 0,1-1 0,-1 1 0,1-1 0,0 0 0,-1 1 0,1-1 0,0 1 0,-1 0 0,5 7-586,11 2-3944,-9-8 3361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56:38.483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7 1 6481,'-2'4'1934,"1"-4"-1865,1 1 1,-1-1-1,1 1 0,0-1 0,-1 1 0,1-1 0,0 1 0,0 0 0,-1-1 0,1 1 1,0-1-1,0 1 0,0 0 0,0-1 0,0 1 0,0-1 0,0 1 0,0 0 1,0-1-1,0 1 0,0-1 0,0 1 0,1 1 0,44 88 2314,54 112-243,-11-25-1431,-37-67-359,-27-61-246,-2 1 0,-2 1 1,16 64-1,-11 47 176,-17-103-67,25 100 1,11-44-88,-30-83-112,-1-1-1,14 58 0,6 112 45,-7-38 44,-19-127-74,-2-4-8,1 0 0,2-1-1,1 1 1,23 52 0,120 223 7,-119-246-23,3-1 0,83 105 0,-105-148 0,-1 1 1,0 1 0,-1 0-1,-1 0 1,12 29 0,38 132-24,-49-143 43,37 122-48,-32-113 31,-12-37-3,-1 0-1,-1 0 1,0 1-1,0 0 1,1 12-1,-1-1-3,2-1 0,8 29 0,-1-6-16,-12-43 33,-1 0 0,1 1 1,-1-1-1,0 0 0,1 0 0,-1 0 0,1 0 1,-1 0-1,0 0 0,1 0 0,-1 0 0,1 0 1,-1 0-1,0-1 0,1 1 0,-1 0 0,1 0 1,-1 0-1,1-1 0,-1 1 0,0 0 0,1-1 1,-1 1-1,1 0 0,0-1 0,-1 1 0,1-1 1,-1 0-1,-27-66-52,20 52 40,0-1 0,-2 1 1,1 1-1,-2 0 0,0 0 0,-1 1 0,0 0 0,-1 1 0,0 1 1,-1 0-1,0 1 0,-1 0 0,-26-13 0,37 22 71,0-1 0,0 1-1,0 0 1,0 1 0,-8-1 0,10 1 229,19 2-343,-9-3 39,-1 1 1,1-1-1,-1 0 1,1-1 0,-1 0-1,0 0 1,1-1 0,-1 1-1,0-2 1,-1 1-1,1-1 1,0 0 0,-1 0-1,0-1 1,0 0 0,7-7-1,6-8 7,-1-1 0,0 0 1,15-26-1,-13 17-99,2 1 0,0 1 1,2 1-1,1 1 0,1 1 1,2 1-1,45-31 0,-71 54 91,23-11-82,-25 12 81,1 0 0,-1 0 0,1 0 1,-1 0-1,0 0 0,1 0 0,-1 0 0,1 0 0,-1 0 0,0 0 0,1 0 0,-1 0 0,1 0 0,-1 0 1,0 0-1,1 0 0,-1 1 0,1-1 0,-1 0 0,0 0 0,1 0 0,-1 1 0,1-1 0,-1 1 5,0 0-1,1-1 0,-1 1 0,0 0 0,0 0 0,1-1 0,-1 1 0,0 0 1,0 0-1,0 0 0,0-1 0,0 1 0,0 0 0,0 0 0,0 0 0,-1 1 0,-7 36 274,-2-1 0,-17 45 0,-5 12 141,15-32-91,2 1 1,3 0-1,-6 100 0,18-160-334,1 30 7,-1-32-11,0 1-1,0 0 1,0-1-1,0 1 1,1-1-1,-1 1 1,1-1-1,-1 1 1,1-1-1,0 1 1,0-1-1,-1 1 1,1-1-1,0 0 1,0 1-1,2 0 1,-3-2-19,1 0 0,-1 0 0,1 0 0,-1 0 1,0 0-1,1 0 0,-1 0 0,0 0 0,1 0 1,-1 0-1,1-1 0,-1 1 0,0 0 0,1 0 0,-1 0 1,0-1-1,0 1 0,1 0 0,-1-1 0,0 1 1,1 0-1,-1 0 0,0-1 0,0 1 0,0 0 0,1-1 1,-1 1-1,0-1 0,0 1 0,0 0 0,0-1 1,0 1-1,0 0 0,0-1 0,0 1 0,0-1 0,0 1 1,0 0-1,0-1 0,4-20-930,-3 20 793,3-66-3984,-1 41 3195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56:41.550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329 96 4217,'0'-4'452,"1"0"0,0 0 0,-1 0 0,2 0 0,-1 1 0,0-1 1,1 0-1,3-5 0,-3 5-214,0 0 1,-1 0 0,1 0 0,-1 0-1,1 0 1,0-8 0,-2 12-192,1-1 0,-1 0 0,0 0 0,0 0 0,0 1 0,0-1 0,0 0 0,0 0 0,0 1 0,0-1 0,0 0 1,0 0-1,-1 1 0,1-1 0,0 0 0,0 0 0,-1 1 0,1-1 0,-1 0 0,1 1 0,0-1 0,-1 0 0,1 1 0,-1-1 0,1 1 0,-2-2 0,1 2-22,0 0 1,0 0-1,0 0 0,0 0 0,0 0 0,0 0 0,0 0 0,0 1 0,0-1 0,0 0 0,0 0 0,0 1 0,0-1 0,0 1 1,0-1-1,0 1 0,0 0 0,-7 4 9,0 1 1,0 0 0,-6 8-1,-29 27 174,2 1 1,3 2-1,1 2 0,2 2 1,-31 56-1,61-95-100,0 1 1,1 1 0,0-1-1,0 1 1,1 0 0,-3 14-1,6-20-74,-1-1 0,1 1-1,0 0 1,1 0-1,-1-1 1,1 1 0,0 0-1,0 0 1,0-1 0,1 1-1,-1-1 1,1 1-1,0-1 1,0 0 0,1 0-1,-1 0 1,5 4-1,-1 0-1,1-1-1,0 0 1,1-1-1,-1 1 0,1-2 1,1 1-1,-1-1 1,1 0-1,0-1 0,0 0 1,0 0-1,0-1 1,1 0-1,0-1 0,-1 0 1,1-1-1,0 0 1,0 0-1,0-1 0,0 0 1,0-1-1,11-2 1,-6 1 8,1-2 0,-1 1 1,0-2-1,0 0 0,0-1 1,-1-1-1,0 0 0,0-1 1,-1 0-1,0-1 0,0 0 1,-1-1-1,14-15 0,-15 14 22,-1 0 0,-1-1 0,0 0-1,0-1 1,-1 0 0,11-26 0,-17 34-41,-1 0 1,1 1-1,-1-1 1,0 0-1,-1 0 1,1 1-1,-1-1 0,0 0 1,0 0-1,0 0 1,-1 0-1,0 0 1,0 1-1,0-1 1,0 0-1,-1 1 1,0-1-1,0 1 1,0-1-1,0 1 1,-1 0-1,0 0 1,0 0-1,0 0 1,-4-4-1,-3 0-16,1 0-1,-1 1 0,0 0 1,0 0-1,-1 1 1,0 1-1,0 0 0,-23-8 1,-5 2-26,-52-8 1,82 18-15,7 1-13,1 0 0,0 0 1,-1 0-1,1 0 1,0 0-1,0 0 1,-1 0-1,1 0 0,0-1 1,0 1-1,0-1 1,-1 1-1,1-1 0,0 1 1,0-1-1,-2-1 1,3 2 10,0 0 1,0 0-1,0 0 0,0-1 1,0 1-1,0 0 1,0 0-1,0 0 0,0 0 1,0-1-1,0 1 1,0 0-1,0 0 1,0 0-1,0 0 0,0-1 1,0 1-1,0 0 1,1 0-1,-1 0 1,0 0-1,0 0 0,0 0 1,0-1-1,0 1 1,0 0-1,0 0 0,1 0 1,-1 0-1,0 0 1,0 0-1,0 0 1,0 0-1,0 0 0,1-1 1,-1 1-1,0 0 1,0 0-1,0 0 0,0 0 1,1 0-1,-1 0 1,0 0-1,0 0 1,0 0-1,0 0 0,1 0 1,-1 0-1,0 0 1,0 1-1,0-1 0,0 0 1,1 0-1,-1 0 1,0 0-1,0 0 1,0 0-1,14 2-1885,-14-2 1897,11 1-681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56:43.047"/>
    </inkml:context>
    <inkml:brush xml:id="br0">
      <inkml:brushProperty name="width" value="0.035" units="cm"/>
      <inkml:brushProperty name="height" value="0.035" units="cm"/>
      <inkml:brushProperty name="color" value="#00A0D7"/>
    </inkml:brush>
  </inkml:definitions>
  <inkml:trace contextRef="#ctx0" brushRef="#br0">42 0 7138,'-1'0'148,"-1"0"0,1 0 0,-1 1 0,1-1 0,-1 0 0,1 0 0,0 1 0,-1-1 0,1 1 0,-1 0 0,1-1 0,0 1 0,0 0 0,-1-1 0,1 1 0,0 0 0,0 0 0,0 0 0,0 0 1,0 0-1,-1 3 0,0-1-13,0 0 1,1 1-1,-1-1 1,1 1-1,0-1 1,0 1-1,0-1 1,0 7 0,0 6 42,1 1 1,1-1 0,3 17 0,-4-32-176,27 172 1420,1 13-423,30 372 209,-13-116-845,-23-108-155,11 88 459,88 269-320,-93-579-312,53 138 0,-48-156-29,153 388 5,-166-426-9,-3 0 0,11 69 0,-5-23 16,-17-68-24,5 57 0,1 11 23,9 50-29,-4-29 6,71 324 24,-25-241-10,-8-17-4,25 78 38,-73-243-40,-6-18 1,1-1 1,0 1-1,0-1 1,0 0-1,1 1 1,0-1 0,0-1-1,0 1 1,5 4-1,-31-43 116,-2-4-133,7 19 21,-2 1 0,0 1 0,-31-20 0,-71-35-16,80 52 2,-55-19 0,92 37 4,-1 0 1,1-1-1,-1 0 0,1 0 1,0 0-1,0-1 1,-8-6-1,12 9 2,1 0-1,-1 0 1,0 0-1,0 0 1,1 0 0,-1 0-1,0 0 1,1 0-1,-1 0 1,1 0-1,0 0 1,-1-1 0,1 1-1,0 0 1,0 0-1,0 0 1,-1-1 0,1 0-1,1 0 2,-1 1 0,1 0 0,-1-1 0,1 1-1,0 0 1,0 0 0,-1-1 0,1 1 0,0 0-1,0 0 1,0 0 0,0 0 0,0 0 0,0 0 0,0 0-1,1 1 1,-1-1 0,0 0 0,2 0 0,15-8 24,30-10 1,-30 13-8,-1-1 0,22-12 0,1-8-41,-1-2-1,57-54 1,-54 45-252,61-43 1,-73 59 140,-16 12 94,1-1 0,0 2-1,0 0 1,0 0 0,1 2 0,26-9-1,-41 16 41,-1-1 0,0 1 0,1 0 0,-1 0-1,1 0 1,-1 0 0,1 0 0,-1 0 0,1 0 0,-1 1-1,1-1 1,-1 0 0,1 0 0,-1 0 0,1 0 0,-1 1-1,0-1 1,1 0 0,-1 0 0,1 1 0,-1-1 0,0 0 0,1 0-1,-1 1 1,0-1 0,1 1 0,-1-1 0,0 0 0,0 1-1,1-1 1,-1 1 0,0-1 0,0 0 0,0 1 0,1-1-1,-1 1 1,0-1 0,0 1 0,0-1 0,0 1 0,0-1-1,0 1 1,0-1 0,0 1 0,0-1 0,0 1 0,-1 0-1,-4 27 109,4-24-76,-42 154 1047,-25 126 826,66-276-1878,1 0 1,1 0 0,0 1-1,0-1 1,1 0 0,0 1 0,0-1-1,3 8 1,-4-13-58,1 0 0,0 0 0,0-1 0,0 1-1,1 0 1,-1-1 0,1 1 0,-1-1 0,1 0 0,0 1 0,0-1 0,0 0 0,0 0-1,0 0 1,1-1 0,-1 1 0,0 0 0,1-1 0,0 1 0,-1-1 0,1 0 0,0 0 0,-1 0-1,1 0 1,5 0 0,-7-1-73,-1 0-1,1 0 0,-1 0 1,1 0-1,-1 0 0,1 0 1,-1-1-1,1 1 1,-1 0-1,1 0 0,-1 0 1,0-1-1,1 1 0,-1 0 1,1 0-1,-1-1 1,0 1-1,1 0 0,-1-1 1,0 1-1,1-1 0,-1 1 1,0 0-1,0-1 1,1 1-1,-1-1 0,0 1 1,0-1-1,5-16-2321,-4 13 1835,1-9-375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56:48.9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1025 78 7986,'-30'-6'1799,"9"1"-1272,-1 0 0,0 2 1,0 1-1,0 0 0,-31 3 0,17 3-420,1 3 0,0 0-1,0 3 1,0 1 0,1 1 0,1 2-1,0 1 1,1 1 0,1 2 0,0 2-1,2 0 1,0 2 0,1 2 0,2 0-1,0 1 1,2 2 0,0 1 0,2 0-1,-26 47 1,15-17 107,2 1-1,3 2 1,3 1 0,-32 121-1,46-137-51,3 1-1,1-1 0,3 1 1,2 0-1,1 0 1,3 0-1,14 83 0,-10-99-133,2 0 0,1 0 0,2-1-1,0 0 1,25 42 0,-29-59-19,0-1 0,1 0 0,1-1 0,0 0 0,0 0 0,1-1 1,0 0-1,1-1 0,0 0 0,1-1 0,0 0 0,0-1 0,1 0 0,25 9 0,-7-7 12,1-2 0,0-1 0,1-2 0,0-1 0,-1-1 0,1-2 0,0-1 0,0-2 0,61-14-1,12-10 40,167-67 0,-239 81-50,207-86 22,-194 76-32,0-2 0,84-61 0,-74 41 4,-1-3 0,-3-2 0,-2-3 0,-2-1 1,65-96-1,-89 111 0,-2-1 0,-2-1-1,31-86 1,-42 94-2,-1-1 0,-1-1 0,-3 0 0,0 0 0,-1-63 0,-4 84-1,0-1 0,-2 0 0,0 1 0,0 0 0,-1-1 1,-1 1-1,0 0 0,-1 0 0,-1 1 0,0 0 0,-1 0 0,0 0 0,-1 1 1,0 0-1,-1 0 0,0 1 0,-1 0 0,-21-18 0,7 11 4,-1 2 1,-1 0-1,0 2 0,-1 0 0,-44-15 1,14 11 139,-110-20 1,110 30 79,-1 2-1,-95 3 1,-110 29 421,192-13-461,1 4 0,0 2-1,-94 41 1,122-42-159,-2-3 0,-65 16-1,97-31-89,11-4-175,15-11-450,8-1-836,-1 1-1,47-24 0,-15 13 306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56:50.1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856 75 10018,'-1'-5'159,"-1"1"-1,0 0 0,0 0 1,0 0-1,0 0 1,0 0-1,-1 0 1,0 1-1,0-1 1,0 1-1,0 0 1,0 0-1,-1 0 0,1 0 1,-1 0-1,0 1 1,0 0-1,-8-4 1,6 4-20,0 1-1,0 0 1,0 0 0,-1 0 0,1 1 0,0 0 0,-1 0-1,1 0 1,0 1 0,-1 0 0,1 0 0,0 1 0,-7 2 0,-12 6 56,0 0 0,1 2 0,0 0 1,1 2-1,0 1 0,-23 20 0,7-3-17,3 2 0,-47 56 0,53-53-60,3 1 0,1 1 0,-39 79 0,-37 140 415,26 14 289,66-221-541,3 0 1,2 0-1,2 77 1,3-106-169,2 1 0,1-1 0,1 0-1,1 0 1,1 0 0,12 31 0,-14-43-72,1 0 0,0 0 0,1-1-1,0 0 1,1 0 0,-1 0 0,2-1-1,-1 0 1,1 0 0,0-1 0,1 0 0,0 0-1,0-1 1,0 0 0,17 7 0,-8-7 10,0 0 1,0-1-1,1-1 1,-1-1 0,36 2-1,-16-4 32,0-1 0,46-8 0,-18-3 26,0-3 0,106-37 1,121-71 54,290-183-68,-331 154-77,-234 139-19,13-7-6,-2 0-1,0-3 1,37-35-1,-56 47-4,-1-1 0,1-1-1,-2 1 1,0-1 0,0-1 0,-1 1 0,0-1-1,-2-1 1,1 1 0,5-25 0,-7 23-1,-1 1 0,-1 0 0,-1-1 0,0 0 0,-1 1 0,0-1 0,-1 1 0,-1-1 0,-5-23 0,4 29 13,0 0 0,-1 0-1,0 1 1,0-1-1,-1 1 1,0 0-1,0 0 1,-1 0-1,0 1 1,0 0-1,-1 0 1,0 0-1,0 1 1,-1 0 0,-15-9-1,-7-1 2,0 2 0,-1 0 0,-1 2 0,-59-13 1,-140-14 18,-65 25 98,0 28-55,280-13-159,1 1 32,0-1-1,0-1 1,-1-1-1,-28-4 1,41 5-106,0-1 1,0 0 0,0 1 0,1-2-1,-1 1 1,0 0 0,0 0 0,1-1-1,-1 0 1,0 1 0,1-1 0,0 0-1,-1 0 1,1-1 0,0 1 0,0 0-1,0-1 1,0 1 0,1-1 0,-1 1-1,1-1 1,-1 0 0,1 0 0,0 0-1,0 0 1,0 0 0,1 0 0,-1 0-1,1 0 1,-1-4 0,2-19-2029,4 4 780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56:50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813 253 8554,'-24'-8'521,"-1"-1"-1,-34-18 1,44 19-352,0 0 0,-1 1 0,0 1 0,0 1 0,-1 0 0,0 1 0,0 0 0,-30-1 0,28 5-77,0 2 0,1 1 0,-1 0 1,1 1-1,-1 1 0,1 1 0,0 0 0,1 1 0,0 1 0,0 1 0,1 1 1,0 0-1,0 1 0,1 0 0,1 1 0,0 1 0,-14 16 0,7-4 35,1 0-1,0 2 0,2 0 1,1 1-1,2 1 1,1 1-1,1 0 0,1 0 1,-10 44-1,9-13 45,2 0 1,4 1-1,2 0 0,2 1 0,4-1 1,10 76-1,-6-103-111,2 0 0,2 0 0,1-1 0,2-1 0,1 0 0,1 0 0,2-1 0,2-1 0,34 47 0,-21-37-31,3-3 1,0 0 0,3-3-1,1 0 1,1-3-1,50 32 1,-53-42-8,0-1 1,1-2-1,1-2 1,1-1-1,1-2 1,0-2-1,0-1 1,1-2-1,1-2 1,-1-2-1,1-2 1,0-1-1,60-6 1,-50-2 3,-1-2 0,-1-2 1,0-3-1,0-2 1,-2-1-1,0-3 1,-1-2-1,0-2 0,-2-3 1,75-54-1,-74 45-14,-2-2 0,-1-2 0,-2-2-1,40-51 1,-63 68-8,-1-1 1,0 0-1,-2-1 1,-2-1-1,0-1 0,-2 1 1,0-2-1,-2 0 1,9-54-1,-10 26-4,-3-1 1,-2 0-1,-2 0 1,-4 1-1,-13-86 1,10 116 3,-1 0 0,-2 0 0,-1 1 0,-1 0 0,-1 1 0,-1 0 0,-1 1 0,-1 1 0,-28-34 0,2 11 36,-3 1-1,-2 3 1,-55-41-1,52 45 135,-1 3-1,-2 2 1,-84-39-1,114 64-84,1 0 0,-2 2 0,1 1 0,-1 0 0,1 2 1,-1 0-1,0 2 0,0 1 0,-1 0 0,1 2 0,1 0 0,-1 2 0,0 1 1,-41 13-1,34-6-40,-1 0 1,2 2-1,0 1 0,0 1 1,2 2-1,0 1 1,1 1-1,1 1 1,-36 39-1,-117 168 59,141-176-108,33-47-21,1-1 0,0 1 1,0 0-1,0 0 0,1 0 0,-1 0 1,-1 7-1,4-11-8,0-1 1,0 1-1,0 0 1,0 0-1,0 0 1,0-1-1,0 1 1,0 0-1,0 0 1,0 0-1,0-1 1,0 1-1,1 0 1,-1 0-1,0-1 1,1 1-1,-1 0 1,1 0-1,-1-1 1,0 1-1,2 0 1,-1 0-62,0 0 0,1 0 0,-1 0 0,0-1 1,1 1-1,-1-1 0,1 1 0,-1-1 1,1 1-1,-1-1 0,1 0 0,-1 0 1,1 1-1,0-1 0,1-1 0,28-3-1598,6-9 582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26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56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07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82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6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23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85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33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06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3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288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compiler.com/e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atcompiler.com/e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ontiersin.org/journals/public-health/articles/10.3389/fpubh.2024.1502018/ful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99660"/>
            <a:ext cx="6592186" cy="2884107"/>
          </a:xfrm>
        </p:spPr>
        <p:txBody>
          <a:bodyPr anchor="b">
            <a:normAutofit/>
          </a:bodyPr>
          <a:lstStyle/>
          <a:p>
            <a:r>
              <a:rPr lang="en-US" dirty="0"/>
              <a:t>The Demographic and Health Surveys (DHS)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56115"/>
            <a:ext cx="6592186" cy="1160231"/>
          </a:xfrm>
        </p:spPr>
        <p:txBody>
          <a:bodyPr anchor="t">
            <a:normAutofit/>
          </a:bodyPr>
          <a:lstStyle/>
          <a:p>
            <a:r>
              <a:rPr lang="en-US" dirty="0"/>
              <a:t>GBH390: Numbers into Stories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5832631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84386-AD6D-0D41-A573-02BE2BDF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DHS </a:t>
            </a:r>
            <a:r>
              <a:rPr lang="en-US" dirty="0" err="1"/>
              <a:t>StatCompiler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EE499-8A8C-F534-EEED-3822C1D27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DHS </a:t>
            </a:r>
            <a:r>
              <a:rPr lang="en-US" dirty="0" err="1"/>
              <a:t>StatCompiler</a:t>
            </a:r>
            <a:r>
              <a:rPr lang="en-US" dirty="0"/>
              <a:t> is an online tool for aggregating data (making crosstabs).</a:t>
            </a:r>
          </a:p>
          <a:p>
            <a:r>
              <a:rPr lang="en-US" dirty="0"/>
              <a:t>We will use R in this class, to have more flexibility, but the </a:t>
            </a:r>
            <a:r>
              <a:rPr lang="en-US" dirty="0" err="1"/>
              <a:t>StatCompiler</a:t>
            </a:r>
            <a:r>
              <a:rPr lang="en-US" dirty="0"/>
              <a:t> is very useful for quickly making summary statistics.</a:t>
            </a:r>
          </a:p>
          <a:p>
            <a:r>
              <a:rPr lang="en-US" dirty="0"/>
              <a:t>Often used by policy makers and activists.</a:t>
            </a:r>
          </a:p>
          <a:p>
            <a:r>
              <a:rPr lang="en-US" dirty="0">
                <a:ea typeface="+mn-lt"/>
                <a:cs typeface="+mn-lt"/>
                <a:hlinkClick r:id="rId2"/>
              </a:rPr>
              <a:t>https://www.statcompiler.com/en/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26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17D0-512A-6C7D-383D-DE8CF6A76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DHS </a:t>
            </a:r>
            <a:r>
              <a:rPr lang="en-US" dirty="0" err="1"/>
              <a:t>StatCompiler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E1296-9399-9570-35E1-B5BFF345C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 to </a:t>
            </a:r>
            <a:r>
              <a:rPr lang="en-US" dirty="0">
                <a:ea typeface="+mn-lt"/>
                <a:cs typeface="+mn-lt"/>
                <a:hlinkClick r:id="rId2"/>
              </a:rPr>
              <a:t>https://www.statcompiler.com/en/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Select Mozambique.</a:t>
            </a:r>
          </a:p>
          <a:p>
            <a:r>
              <a:rPr lang="en-US" dirty="0">
                <a:ea typeface="+mn-lt"/>
                <a:cs typeface="+mn-lt"/>
              </a:rPr>
              <a:t>Pick an indicator which interests you. </a:t>
            </a:r>
          </a:p>
          <a:p>
            <a:r>
              <a:rPr lang="en-US" dirty="0">
                <a:ea typeface="+mn-lt"/>
                <a:cs typeface="+mn-lt"/>
              </a:rPr>
              <a:t>Make crosstabs of the indicator by some relevant margin.</a:t>
            </a:r>
          </a:p>
          <a:p>
            <a:r>
              <a:rPr lang="en-US" dirty="0">
                <a:ea typeface="+mn-lt"/>
                <a:cs typeface="+mn-lt"/>
              </a:rPr>
              <a:t>Present this to your neighbor.</a:t>
            </a:r>
          </a:p>
        </p:txBody>
      </p:sp>
    </p:spTree>
    <p:extLst>
      <p:ext uri="{BB962C8B-B14F-4D97-AF65-F5344CB8AC3E}">
        <p14:creationId xmlns:p14="http://schemas.microsoft.com/office/powerpoint/2010/main" val="1120500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FC9553-9395-7A26-2227-A196C7060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842"/>
            <a:ext cx="12192000" cy="642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67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60E1-C1B4-A908-F76D-8446058AC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</a:t>
            </a:r>
            <a:r>
              <a:rPr lang="en-US" b="1" dirty="0"/>
              <a:t>Demographic and Health Survey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97B6-DAF4-5420-BE03-A1756658B0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The DHS: An Overview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Demographic</a:t>
            </a:r>
            <a:r>
              <a:rPr lang="en-US" dirty="0"/>
              <a:t> – Population structure, fertility, migration,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Health</a:t>
            </a:r>
            <a:r>
              <a:rPr lang="en-US" dirty="0"/>
              <a:t> – Maternal &amp; child health, nutrition, infectious diseases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Survey</a:t>
            </a:r>
            <a:r>
              <a:rPr lang="en-US" dirty="0"/>
              <a:t> – Nationally representative, sample-based data collection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C4ECF-43D1-9117-3B3E-D6931E69B6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Key Features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Funded by </a:t>
            </a:r>
            <a:r>
              <a:rPr lang="en-US" b="1" dirty="0"/>
              <a:t>USAID</a:t>
            </a:r>
            <a:r>
              <a:rPr lang="en-US" dirty="0"/>
              <a:t>, implemented by </a:t>
            </a:r>
            <a:r>
              <a:rPr lang="en-US" b="1" dirty="0"/>
              <a:t>local statistical agencies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Standardized design enables </a:t>
            </a:r>
            <a:r>
              <a:rPr lang="en-US" b="1" dirty="0"/>
              <a:t>cross-country comparisons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</a:t>
            </a:r>
            <a:r>
              <a:rPr lang="en-US" b="1" dirty="0"/>
              <a:t>country-specific modules</a:t>
            </a:r>
            <a:r>
              <a:rPr lang="en-US" dirty="0"/>
              <a:t> to reflect local health priorities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E.g., malaria testing only in high-risk areas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9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map of the world with different colored countries/regions&#10;&#10;AI-generated content may be incorrect.">
            <a:extLst>
              <a:ext uri="{FF2B5EF4-FFF2-40B4-BE49-F238E27FC236}">
                <a16:creationId xmlns:a16="http://schemas.microsoft.com/office/drawing/2014/main" id="{65949787-D235-C17C-4381-C10AB76FE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7" y="0"/>
            <a:ext cx="113466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67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9992-2AC1-B278-63A5-4530AA335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DHS Sampling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236FEE-5BE7-026B-1A1D-599EC1771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DHS are nationally representative surveys.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Hierarchical samples, with “clusters”.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Within each cluster, random sample of households are interviewed.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endParaRPr lang="en-US" dirty="0"/>
          </a:p>
        </p:txBody>
      </p:sp>
      <p:pic>
        <p:nvPicPr>
          <p:cNvPr id="1028" name="Picture 4" descr="Generated image">
            <a:extLst>
              <a:ext uri="{FF2B5EF4-FFF2-40B4-BE49-F238E27FC236}">
                <a16:creationId xmlns:a16="http://schemas.microsoft.com/office/drawing/2014/main" id="{867A7EF0-7AD0-2783-CED9-09456EA54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31B2DD7-B0C8-D083-8E83-2F3D7A951217}"/>
              </a:ext>
            </a:extLst>
          </p:cNvPr>
          <p:cNvGrpSpPr/>
          <p:nvPr/>
        </p:nvGrpSpPr>
        <p:grpSpPr>
          <a:xfrm>
            <a:off x="8081198" y="2128469"/>
            <a:ext cx="610560" cy="1418400"/>
            <a:chOff x="8081198" y="2128469"/>
            <a:chExt cx="610560" cy="141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6B473F5-79E4-1E5D-A9B2-7C8FB976E443}"/>
                    </a:ext>
                  </a:extLst>
                </p14:cNvPr>
                <p14:cNvContentPartPr/>
                <p14:nvPr/>
              </p14:nvContentPartPr>
              <p14:xfrm>
                <a:off x="8081198" y="2128469"/>
                <a:ext cx="160200" cy="209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6B473F5-79E4-1E5D-A9B2-7C8FB976E44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075078" y="2122349"/>
                  <a:ext cx="1724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0C67A5-E8C5-9B9D-3BAF-1B942099B1B7}"/>
                    </a:ext>
                  </a:extLst>
                </p14:cNvPr>
                <p14:cNvContentPartPr/>
                <p14:nvPr/>
              </p14:nvContentPartPr>
              <p14:xfrm>
                <a:off x="8138438" y="2294069"/>
                <a:ext cx="553320" cy="1252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0C67A5-E8C5-9B9D-3BAF-1B942099B1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32318" y="2287949"/>
                  <a:ext cx="565560" cy="12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4C369E-1637-69CA-D589-509F7E29A21E}"/>
              </a:ext>
            </a:extLst>
          </p:cNvPr>
          <p:cNvGrpSpPr/>
          <p:nvPr/>
        </p:nvGrpSpPr>
        <p:grpSpPr>
          <a:xfrm>
            <a:off x="8666198" y="1323869"/>
            <a:ext cx="627120" cy="2289240"/>
            <a:chOff x="8666198" y="1323869"/>
            <a:chExt cx="627120" cy="228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F99F12E-1073-9605-0992-75874AEB82DA}"/>
                    </a:ext>
                  </a:extLst>
                </p14:cNvPr>
                <p14:cNvContentPartPr/>
                <p14:nvPr/>
              </p14:nvContentPartPr>
              <p14:xfrm>
                <a:off x="8666198" y="1323869"/>
                <a:ext cx="192600" cy="2214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F99F12E-1073-9605-0992-75874AEB82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660078" y="1317749"/>
                  <a:ext cx="20484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0FB36B0-8C5B-9E7C-B29A-819C450C0CB8}"/>
                    </a:ext>
                  </a:extLst>
                </p14:cNvPr>
                <p14:cNvContentPartPr/>
                <p14:nvPr/>
              </p14:nvContentPartPr>
              <p14:xfrm>
                <a:off x="8816678" y="1485149"/>
                <a:ext cx="476640" cy="2127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0FB36B0-8C5B-9E7C-B29A-819C450C0C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810558" y="1479029"/>
                  <a:ext cx="488880" cy="21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745D671-8B41-1273-D5D4-1C1F118DA986}"/>
              </a:ext>
            </a:extLst>
          </p:cNvPr>
          <p:cNvGrpSpPr/>
          <p:nvPr/>
        </p:nvGrpSpPr>
        <p:grpSpPr>
          <a:xfrm>
            <a:off x="6820478" y="4881389"/>
            <a:ext cx="3296160" cy="1244520"/>
            <a:chOff x="6820478" y="4881389"/>
            <a:chExt cx="3296160" cy="124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913C605-A250-89FA-1639-CC011A770DE7}"/>
                    </a:ext>
                  </a:extLst>
                </p14:cNvPr>
                <p14:cNvContentPartPr/>
                <p14:nvPr/>
              </p14:nvContentPartPr>
              <p14:xfrm>
                <a:off x="8063558" y="4881389"/>
                <a:ext cx="750600" cy="631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913C605-A250-89FA-1639-CC011A770DE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057438" y="4875269"/>
                  <a:ext cx="76284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369F70D-71B8-C5A5-44E1-3E0FA5AFE4E9}"/>
                    </a:ext>
                  </a:extLst>
                </p14:cNvPr>
                <p14:cNvContentPartPr/>
                <p14:nvPr/>
              </p14:nvContentPartPr>
              <p14:xfrm>
                <a:off x="9331118" y="5509229"/>
                <a:ext cx="785520" cy="601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369F70D-71B8-C5A5-44E1-3E0FA5AFE4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24998" y="5503109"/>
                  <a:ext cx="797760" cy="61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116139E-DBEE-AF88-6DD5-ACE337D65CD8}"/>
                    </a:ext>
                  </a:extLst>
                </p14:cNvPr>
                <p14:cNvContentPartPr/>
                <p14:nvPr/>
              </p14:nvContentPartPr>
              <p14:xfrm>
                <a:off x="6820478" y="5420309"/>
                <a:ext cx="758880" cy="705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116139E-DBEE-AF88-6DD5-ACE337D65CD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814358" y="5414189"/>
                  <a:ext cx="771120" cy="717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7847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A0B1-396F-88AA-9871-870C1CCBD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DHS Clusters</a:t>
            </a:r>
          </a:p>
        </p:txBody>
      </p:sp>
      <p:pic>
        <p:nvPicPr>
          <p:cNvPr id="6" name="Content Placeholder 5" descr="A map of the country with red dots&#10;&#10;AI-generated content may be incorrect.">
            <a:extLst>
              <a:ext uri="{FF2B5EF4-FFF2-40B4-BE49-F238E27FC236}">
                <a16:creationId xmlns:a16="http://schemas.microsoft.com/office/drawing/2014/main" id="{E9530001-C2BD-0C32-DA53-F6EEFD890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6971" y="655605"/>
            <a:ext cx="5149249" cy="55249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76511-277C-570C-1B53-A459100D8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4656539" cy="322682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Source: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Tamir et al. 2025</a:t>
            </a:r>
            <a:br>
              <a:rPr lang="en-US" dirty="0"/>
            </a:br>
            <a:r>
              <a:rPr lang="en-US" b="1" dirty="0"/>
              <a:t>Data:</a:t>
            </a:r>
            <a:r>
              <a:rPr lang="en-US" dirty="0"/>
              <a:t> Mozambique DHS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DHS Clusters</a:t>
            </a:r>
            <a:r>
              <a:rPr lang="en-US" dirty="0"/>
              <a:t> are small geographic units—typically </a:t>
            </a:r>
            <a:r>
              <a:rPr lang="en-US" b="1" dirty="0"/>
              <a:t>villages</a:t>
            </a:r>
            <a:r>
              <a:rPr lang="en-US" dirty="0"/>
              <a:t> (rural) or </a:t>
            </a:r>
            <a:r>
              <a:rPr lang="en-US" b="1" dirty="0"/>
              <a:t>neighborhoods</a:t>
            </a:r>
            <a:r>
              <a:rPr lang="en-US" dirty="0"/>
              <a:t> (urban).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dot on the map represents one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Colors indicate degree of </a:t>
            </a:r>
            <a:r>
              <a:rPr lang="en-US" b="1" dirty="0"/>
              <a:t>childhood stunting.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322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190C-1F14-F9E3-A217-E41308952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DHS Data Collection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D54E-705C-D960-4185-67CFEDF8C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Survey takers go to the households and ask a series of questions.</a:t>
            </a:r>
          </a:p>
          <a:p>
            <a:r>
              <a:rPr lang="en-US" dirty="0"/>
              <a:t>This can take a long time! About an hour per person.</a:t>
            </a:r>
          </a:p>
          <a:p>
            <a:r>
              <a:rPr lang="en-US" dirty="0"/>
              <a:t>Two levels of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Household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Individual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 all women age 15-49, and children 0-5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Men are less often interviewed.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white rectangular form with black text&#10;&#10;AI-generated content may be incorrect.">
            <a:extLst>
              <a:ext uri="{FF2B5EF4-FFF2-40B4-BE49-F238E27FC236}">
                <a16:creationId xmlns:a16="http://schemas.microsoft.com/office/drawing/2014/main" id="{FBC3E3D9-414B-BD9C-46C7-22C54946F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653" y="704476"/>
            <a:ext cx="7297458" cy="2961342"/>
          </a:xfrm>
          <a:prstGeom prst="rect">
            <a:avLst/>
          </a:prstGeom>
        </p:spPr>
      </p:pic>
      <p:pic>
        <p:nvPicPr>
          <p:cNvPr id="9" name="Picture 8" descr="A white square with black text&#10;&#10;AI-generated content may be incorrect.">
            <a:extLst>
              <a:ext uri="{FF2B5EF4-FFF2-40B4-BE49-F238E27FC236}">
                <a16:creationId xmlns:a16="http://schemas.microsoft.com/office/drawing/2014/main" id="{D26F2097-A55B-2A71-2488-7F572F2A3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401" y="4586101"/>
            <a:ext cx="6548905" cy="12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347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7F5E2-BB83-3C0D-1A60-5B65ED21F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Variables in the DHS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E9793D-82CD-31B6-0CA9-AA69752D3F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Household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A12F22-ED26-B7F8-32BE-F7B1840E99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Assets:</a:t>
            </a:r>
          </a:p>
          <a:p>
            <a:pPr lvl="1"/>
            <a:r>
              <a:rPr lang="en-US" dirty="0"/>
              <a:t>Vehicles and appliances (motorcycle, car, bicycle)</a:t>
            </a:r>
          </a:p>
          <a:p>
            <a:pPr lvl="1"/>
            <a:r>
              <a:rPr lang="en-US" dirty="0"/>
              <a:t>Housing (floor material, roof material)</a:t>
            </a:r>
          </a:p>
          <a:p>
            <a:pPr lvl="1"/>
            <a:r>
              <a:rPr lang="en-US" dirty="0"/>
              <a:t>Agriculture (livestock, land owned)</a:t>
            </a:r>
          </a:p>
          <a:p>
            <a:r>
              <a:rPr lang="en-US" dirty="0"/>
              <a:t>Family structure</a:t>
            </a:r>
          </a:p>
          <a:p>
            <a:r>
              <a:rPr lang="en-US" dirty="0"/>
              <a:t>Water access and sources</a:t>
            </a:r>
          </a:p>
          <a:p>
            <a:r>
              <a:rPr lang="en-US" dirty="0"/>
              <a:t>Geo-Location (cluster level)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C37A3B-D095-577D-0E24-9D13FB24C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Individual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7268A-3D04-44E4-5C61-749A504ACB5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Education</a:t>
            </a:r>
          </a:p>
          <a:p>
            <a:r>
              <a:rPr lang="en-US" dirty="0"/>
              <a:t>Physical health</a:t>
            </a:r>
          </a:p>
          <a:p>
            <a:pPr lvl="1"/>
            <a:r>
              <a:rPr lang="en-US" dirty="0"/>
              <a:t>Height and weight and biomarkers</a:t>
            </a:r>
          </a:p>
          <a:p>
            <a:r>
              <a:rPr lang="en-US" dirty="0"/>
              <a:t>Health care</a:t>
            </a:r>
          </a:p>
          <a:p>
            <a:pPr lvl="1"/>
            <a:r>
              <a:rPr lang="en-US" dirty="0"/>
              <a:t>Vaccinations</a:t>
            </a:r>
          </a:p>
          <a:p>
            <a:pPr lvl="1"/>
            <a:r>
              <a:rPr lang="en-US" dirty="0"/>
              <a:t>Pre/post natal care</a:t>
            </a:r>
          </a:p>
          <a:p>
            <a:r>
              <a:rPr lang="en-US" dirty="0"/>
              <a:t>Attitudes and norms</a:t>
            </a:r>
          </a:p>
          <a:p>
            <a:pPr lvl="1"/>
            <a:r>
              <a:rPr lang="en-US"/>
              <a:t>Domestic violence questions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975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D6BA-3653-2E1A-01CF-3E0CE83D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DHS Data: Microdata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DD21504-7DDC-4FD0-07DC-FD3F99D22D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353073"/>
              </p:ext>
            </p:extLst>
          </p:nvPr>
        </p:nvGraphicFramePr>
        <p:xfrm>
          <a:off x="4937125" y="1030288"/>
          <a:ext cx="65944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95">
                  <a:extLst>
                    <a:ext uri="{9D8B030D-6E8A-4147-A177-3AD203B41FA5}">
                      <a16:colId xmlns:a16="http://schemas.microsoft.com/office/drawing/2014/main" val="2652608898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985462240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471859688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312065630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3248502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Anemia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0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3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15258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C87C14-BD42-0E91-F2ED-F372B728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Microdata means individual or household level records.</a:t>
            </a:r>
          </a:p>
          <a:p>
            <a:r>
              <a:rPr lang="en-US" dirty="0"/>
              <a:t>Each row is an individual or a household.</a:t>
            </a:r>
          </a:p>
          <a:p>
            <a:r>
              <a:rPr lang="en-US" dirty="0"/>
              <a:t>Each column is a characteristic.</a:t>
            </a:r>
          </a:p>
          <a:p>
            <a:r>
              <a:rPr lang="en-US" dirty="0"/>
              <a:t>This is the data we will use! Most important for researchers.</a:t>
            </a:r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FA07D4-B126-167F-AC28-090AA39843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278798"/>
              </p:ext>
            </p:extLst>
          </p:nvPr>
        </p:nvGraphicFramePr>
        <p:xfrm>
          <a:off x="4937125" y="4399413"/>
          <a:ext cx="659447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238">
                  <a:extLst>
                    <a:ext uri="{9D8B030D-6E8A-4147-A177-3AD203B41FA5}">
                      <a16:colId xmlns:a16="http://schemas.microsoft.com/office/drawing/2014/main" val="1530295892"/>
                    </a:ext>
                  </a:extLst>
                </a:gridCol>
                <a:gridCol w="3297238">
                  <a:extLst>
                    <a:ext uri="{9D8B030D-6E8A-4147-A177-3AD203B41FA5}">
                      <a16:colId xmlns:a16="http://schemas.microsoft.com/office/drawing/2014/main" val="2827241218"/>
                    </a:ext>
                  </a:extLst>
                </a:gridCol>
              </a:tblGrid>
              <a:tr h="276065">
                <a:tc>
                  <a:txBody>
                    <a:bodyPr/>
                    <a:lstStyle/>
                    <a:p>
                      <a:r>
                        <a:rPr lang="en-US" dirty="0"/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Anemic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52812"/>
                  </a:ext>
                </a:extLst>
              </a:tr>
              <a:tr h="276065">
                <a:tc>
                  <a:txBody>
                    <a:bodyPr/>
                    <a:lstStyle/>
                    <a:p>
                      <a:r>
                        <a:rPr lang="en-US" dirty="0"/>
                        <a:t>15-30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87124"/>
                  </a:ext>
                </a:extLst>
              </a:tr>
              <a:tr h="276065">
                <a:tc>
                  <a:txBody>
                    <a:bodyPr/>
                    <a:lstStyle/>
                    <a:p>
                      <a:r>
                        <a:rPr lang="en-US" dirty="0"/>
                        <a:t>30-45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33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10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6B473-4E9F-A6E2-48A2-7FB829801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3845657" cy="1097280"/>
          </a:xfrm>
        </p:spPr>
        <p:txBody>
          <a:bodyPr/>
          <a:lstStyle/>
          <a:p>
            <a:r>
              <a:rPr lang="en-US" dirty="0"/>
              <a:t>Crosstabs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ED81E-41E8-9C1A-5984-C8C8654D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1" y="2633472"/>
            <a:ext cx="3845656" cy="3566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Crosstabulations (crosstabs):</a:t>
            </a:r>
          </a:p>
          <a:p>
            <a:pPr lvl="1"/>
            <a:r>
              <a:rPr lang="en-US" dirty="0"/>
              <a:t>Aggregation of microdata.</a:t>
            </a:r>
          </a:p>
          <a:p>
            <a:r>
              <a:rPr lang="en-US" dirty="0"/>
              <a:t>Choose an outcome</a:t>
            </a:r>
          </a:p>
          <a:p>
            <a:r>
              <a:rPr lang="en-US" dirty="0"/>
              <a:t>Choose a margin.</a:t>
            </a:r>
          </a:p>
          <a:p>
            <a:r>
              <a:rPr lang="en-US" dirty="0"/>
              <a:t>Summarize the individual records into a new, smaller table.</a:t>
            </a:r>
          </a:p>
        </p:txBody>
      </p:sp>
      <p:graphicFrame>
        <p:nvGraphicFramePr>
          <p:cNvPr id="4" name="Content Placeholder 4">
            <a:extLst>
              <a:ext uri="{FF2B5EF4-FFF2-40B4-BE49-F238E27FC236}">
                <a16:creationId xmlns:a16="http://schemas.microsoft.com/office/drawing/2014/main" id="{978229F9-607E-4707-90D1-BF701AC56C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6014897"/>
              </p:ext>
            </p:extLst>
          </p:nvPr>
        </p:nvGraphicFramePr>
        <p:xfrm>
          <a:off x="4937125" y="1030288"/>
          <a:ext cx="659447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8895">
                  <a:extLst>
                    <a:ext uri="{9D8B030D-6E8A-4147-A177-3AD203B41FA5}">
                      <a16:colId xmlns:a16="http://schemas.microsoft.com/office/drawing/2014/main" val="2652608898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985462240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2471859688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312065630"/>
                    </a:ext>
                  </a:extLst>
                </a:gridCol>
                <a:gridCol w="1318895">
                  <a:extLst>
                    <a:ext uri="{9D8B030D-6E8A-4147-A177-3AD203B41FA5}">
                      <a16:colId xmlns:a16="http://schemas.microsoft.com/office/drawing/2014/main" val="32485022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Cluster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HH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Anemia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120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1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68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205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36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73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1525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1496E94-915A-58BF-127C-A62F102D2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974299"/>
              </p:ext>
            </p:extLst>
          </p:nvPr>
        </p:nvGraphicFramePr>
        <p:xfrm>
          <a:off x="4937125" y="4399413"/>
          <a:ext cx="659447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238">
                  <a:extLst>
                    <a:ext uri="{9D8B030D-6E8A-4147-A177-3AD203B41FA5}">
                      <a16:colId xmlns:a16="http://schemas.microsoft.com/office/drawing/2014/main" val="1530295892"/>
                    </a:ext>
                  </a:extLst>
                </a:gridCol>
                <a:gridCol w="3297238">
                  <a:extLst>
                    <a:ext uri="{9D8B030D-6E8A-4147-A177-3AD203B41FA5}">
                      <a16:colId xmlns:a16="http://schemas.microsoft.com/office/drawing/2014/main" val="2827241218"/>
                    </a:ext>
                  </a:extLst>
                </a:gridCol>
              </a:tblGrid>
              <a:tr h="276065">
                <a:tc>
                  <a:txBody>
                    <a:bodyPr/>
                    <a:lstStyle/>
                    <a:p>
                      <a:r>
                        <a:rPr lang="en-US" dirty="0"/>
                        <a:t>Age 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Proportion Anemic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9352812"/>
                  </a:ext>
                </a:extLst>
              </a:tr>
              <a:tr h="276065">
                <a:tc>
                  <a:txBody>
                    <a:bodyPr/>
                    <a:lstStyle/>
                    <a:p>
                      <a:r>
                        <a:rPr lang="en-US" dirty="0"/>
                        <a:t>15-30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87124"/>
                  </a:ext>
                </a:extLst>
              </a:tr>
              <a:tr h="276065">
                <a:tc>
                  <a:txBody>
                    <a:bodyPr/>
                    <a:lstStyle/>
                    <a:p>
                      <a:r>
                        <a:rPr lang="en-US" dirty="0"/>
                        <a:t>30-45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233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627752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c0a210a-981c-4cb6-9a80-ac81da473e4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F3A0435B8CFA4CA24B124687E414EA" ma:contentTypeVersion="6" ma:contentTypeDescription="Create a new document." ma:contentTypeScope="" ma:versionID="dfa4bb6ba6286f4506335a5ee677055e">
  <xsd:schema xmlns:xsd="http://www.w3.org/2001/XMLSchema" xmlns:xs="http://www.w3.org/2001/XMLSchema" xmlns:p="http://schemas.microsoft.com/office/2006/metadata/properties" xmlns:ns3="2c0a210a-981c-4cb6-9a80-ac81da473e47" targetNamespace="http://schemas.microsoft.com/office/2006/metadata/properties" ma:root="true" ma:fieldsID="25935b43fa1cd4b6c4a87f713f5ca7c0" ns3:_="">
    <xsd:import namespace="2c0a210a-981c-4cb6-9a80-ac81da473e47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a210a-981c-4cb6-9a80-ac81da473e47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8DE758-DC2A-4859-BF1B-6BE9D803029B}">
  <ds:schemaRefs>
    <ds:schemaRef ds:uri="http://purl.org/dc/elements/1.1/"/>
    <ds:schemaRef ds:uri="http://schemas.microsoft.com/office/2006/metadata/properties"/>
    <ds:schemaRef ds:uri="http://www.w3.org/XML/1998/namespace"/>
    <ds:schemaRef ds:uri="2c0a210a-981c-4cb6-9a80-ac81da473e47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E34406AD-C44A-495B-8C2F-05B1656083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124113-ACE3-4D6C-B955-3A834DAEDB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0a210a-981c-4cb6-9a80-ac81da473e4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</TotalTime>
  <Words>546</Words>
  <Application>Microsoft Office PowerPoint</Application>
  <PresentationFormat>Widescreen</PresentationFormat>
  <Paragraphs>153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Grandview Display</vt:lpstr>
      <vt:lpstr>DashVTI</vt:lpstr>
      <vt:lpstr>The Demographic and Health Surveys (DHS)</vt:lpstr>
      <vt:lpstr>What is the Demographic and Health Survey?</vt:lpstr>
      <vt:lpstr>PowerPoint Presentation</vt:lpstr>
      <vt:lpstr>DHS Sampling</vt:lpstr>
      <vt:lpstr>DHS Clusters</vt:lpstr>
      <vt:lpstr>DHS Data Collection</vt:lpstr>
      <vt:lpstr>Key Variables in the DHS</vt:lpstr>
      <vt:lpstr>Using DHS Data: Microdata</vt:lpstr>
      <vt:lpstr>Crosstabs</vt:lpstr>
      <vt:lpstr>DHS StatCompiler</vt:lpstr>
      <vt:lpstr>Exercise: DHS StatCompiler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Jesse Reid McDevitt-Irwin</cp:lastModifiedBy>
  <cp:revision>114</cp:revision>
  <dcterms:created xsi:type="dcterms:W3CDTF">2025-04-02T13:11:15Z</dcterms:created>
  <dcterms:modified xsi:type="dcterms:W3CDTF">2025-04-08T22:12:20Z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0x01010080F3A0435B8CFA4CA24B124687E414EA</vt:lpwstr>
  </property>
</Properties>
</file>