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28" y="7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E9C0-EF9A-C941-B439-6943321F071C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517-1F53-3E42-AC8E-A5D72E53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54100" y="596899"/>
            <a:ext cx="4648200" cy="8196998"/>
            <a:chOff x="1054100" y="596899"/>
            <a:chExt cx="4648200" cy="8196998"/>
          </a:xfrm>
        </p:grpSpPr>
        <p:sp>
          <p:nvSpPr>
            <p:cNvPr id="2" name="Rectangle 1"/>
            <p:cNvSpPr/>
            <p:nvPr/>
          </p:nvSpPr>
          <p:spPr>
            <a:xfrm>
              <a:off x="1054100" y="596899"/>
              <a:ext cx="4648200" cy="8196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60492" y="712232"/>
              <a:ext cx="4452908" cy="8081665"/>
              <a:chOff x="1033492" y="0"/>
              <a:chExt cx="4452908" cy="8081665"/>
            </a:xfrm>
          </p:grpSpPr>
          <p:pic>
            <p:nvPicPr>
              <p:cNvPr id="5" name="Picture 4" descr="p.9_J3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0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6" name="Picture 5" descr="p.7_J3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2508250"/>
                <a:ext cx="4114800" cy="2743200"/>
              </a:xfrm>
              <a:prstGeom prst="rect">
                <a:avLst/>
              </a:prstGeom>
            </p:spPr>
          </p:pic>
          <p:pic>
            <p:nvPicPr>
              <p:cNvPr id="7" name="Picture 6" descr="p.5_J3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5016500"/>
                <a:ext cx="4114800" cy="27432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124889" y="7435334"/>
                <a:ext cx="2832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Proportion of </a:t>
                </a:r>
                <a:r>
                  <a:rPr lang="en-US" b="1" i="1" dirty="0" err="1" smtClean="0">
                    <a:latin typeface="Times"/>
                    <a:cs typeface="Times"/>
                  </a:rPr>
                  <a:t>Z</a:t>
                </a:r>
                <a:r>
                  <a:rPr lang="en-US" b="1" i="1" baseline="-25000" dirty="0" err="1" smtClean="0">
                    <a:latin typeface="Times"/>
                    <a:cs typeface="Times"/>
                  </a:rPr>
                  <a:t>post</a:t>
                </a:r>
                <a:r>
                  <a:rPr lang="en-US" dirty="0" smtClean="0">
                    <a:latin typeface="Times"/>
                    <a:cs typeface="Times"/>
                  </a:rPr>
                  <a:t> structures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matching true (</a:t>
                </a:r>
                <a:r>
                  <a:rPr lang="en-US" b="1" i="1" dirty="0" smtClean="0">
                    <a:latin typeface="Times"/>
                    <a:cs typeface="Times"/>
                  </a:rPr>
                  <a:t>Z</a:t>
                </a:r>
                <a:r>
                  <a:rPr lang="en-US" dirty="0" smtClean="0">
                    <a:latin typeface="Times"/>
                    <a:cs typeface="Times"/>
                  </a:rPr>
                  <a:t>) structure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777012" y="3512235"/>
                <a:ext cx="1159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Frequency</a:t>
                </a:r>
              </a:p>
              <a:p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n </a:t>
                </a:r>
                <a:r>
                  <a:rPr lang="en-US" dirty="0" smtClean="0">
                    <a:latin typeface="Times"/>
                    <a:cs typeface="Times"/>
                  </a:rPr>
                  <a:t>= 1000)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54200" y="203200"/>
                <a:ext cx="1586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   </a:t>
                </a:r>
                <a:r>
                  <a:rPr lang="en-US" sz="1400" dirty="0" smtClean="0">
                    <a:latin typeface="Times"/>
                    <a:cs typeface="Times"/>
                  </a:rPr>
                  <a:t>mean </a:t>
                </a:r>
                <a:r>
                  <a:rPr lang="en-US" sz="1400" i="1" dirty="0" smtClean="0">
                    <a:latin typeface="Times"/>
                    <a:cs typeface="Times"/>
                  </a:rPr>
                  <a:t>p</a:t>
                </a:r>
                <a:r>
                  <a:rPr lang="en-US" sz="1400" i="1" baseline="-25000" dirty="0" smtClean="0">
                    <a:latin typeface="Times"/>
                    <a:cs typeface="Times"/>
                  </a:rPr>
                  <a:t>i</a:t>
                </a:r>
                <a:r>
                  <a:rPr lang="en-US" sz="1400" dirty="0" smtClean="0">
                    <a:latin typeface="Times"/>
                    <a:cs typeface="Times"/>
                  </a:rPr>
                  <a:t> = 0.9</a:t>
                </a:r>
                <a:endParaRPr lang="en-US" sz="1400" dirty="0">
                  <a:latin typeface="Times"/>
                  <a:cs typeface="Time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54200" y="2720975"/>
                <a:ext cx="15990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dirty="0" smtClean="0">
                    <a:latin typeface="Times"/>
                    <a:cs typeface="Times"/>
                  </a:rPr>
                  <a:t>(b)  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mean </a:t>
                </a:r>
                <a:r>
                  <a:rPr lang="en-US" sz="1400" i="1" dirty="0">
                    <a:solidFill>
                      <a:prstClr val="black"/>
                    </a:solidFill>
                    <a:latin typeface="Times"/>
                    <a:cs typeface="Times"/>
                  </a:rPr>
                  <a:t>p</a:t>
                </a:r>
                <a:r>
                  <a:rPr lang="en-US" sz="1400" i="1" baseline="-25000" dirty="0">
                    <a:solidFill>
                      <a:prstClr val="black"/>
                    </a:solidFill>
                    <a:latin typeface="Times"/>
                    <a:cs typeface="Times"/>
                  </a:rPr>
                  <a:t>i</a:t>
                </a:r>
                <a:r>
                  <a:rPr lang="en-US" sz="1400" dirty="0">
                    <a:solidFill>
                      <a:prstClr val="black"/>
                    </a:solidFill>
                    <a:latin typeface="Times"/>
                    <a:cs typeface="Times"/>
                  </a:rPr>
                  <a:t> =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0.7</a:t>
                </a:r>
                <a:endParaRPr lang="en-US" sz="1400" dirty="0">
                  <a:solidFill>
                    <a:prstClr val="black"/>
                  </a:solidFill>
                  <a:latin typeface="Times"/>
                  <a:cs typeface="Times"/>
                </a:endParaRPr>
              </a:p>
              <a:p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54200" y="5238750"/>
                <a:ext cx="1586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dirty="0" smtClean="0">
                    <a:latin typeface="Times"/>
                    <a:cs typeface="Times"/>
                  </a:rPr>
                  <a:t>(c)  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mean </a:t>
                </a:r>
                <a:r>
                  <a:rPr lang="en-US" sz="1400" i="1" dirty="0">
                    <a:solidFill>
                      <a:prstClr val="black"/>
                    </a:solidFill>
                    <a:latin typeface="Times"/>
                    <a:cs typeface="Times"/>
                  </a:rPr>
                  <a:t>p</a:t>
                </a:r>
                <a:r>
                  <a:rPr lang="en-US" sz="1400" i="1" baseline="-25000" dirty="0">
                    <a:solidFill>
                      <a:prstClr val="black"/>
                    </a:solidFill>
                    <a:latin typeface="Times"/>
                    <a:cs typeface="Times"/>
                  </a:rPr>
                  <a:t>i</a:t>
                </a:r>
                <a:r>
                  <a:rPr lang="en-US" sz="1400" dirty="0">
                    <a:solidFill>
                      <a:prstClr val="black"/>
                    </a:solidFill>
                    <a:latin typeface="Times"/>
                    <a:cs typeface="Times"/>
                  </a:rPr>
                  <a:t> = </a:t>
                </a:r>
                <a:r>
                  <a:rPr lang="en-US" sz="1400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0.5</a:t>
                </a:r>
                <a:endParaRPr lang="en-US" sz="1400" dirty="0">
                  <a:solidFill>
                    <a:prstClr val="black"/>
                  </a:solidFill>
                  <a:latin typeface="Times"/>
                  <a:cs typeface="Times"/>
                </a:endParaRPr>
              </a:p>
              <a:p>
                <a:endParaRPr lang="en-US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84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2584" y="375189"/>
            <a:ext cx="4269329" cy="7898008"/>
            <a:chOff x="1302584" y="375189"/>
            <a:chExt cx="4269329" cy="7898008"/>
          </a:xfrm>
        </p:grpSpPr>
        <p:pic>
          <p:nvPicPr>
            <p:cNvPr id="14" name="Picture 13" descr="p.5_J3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113" y="375189"/>
              <a:ext cx="4114800" cy="2743200"/>
            </a:xfrm>
            <a:prstGeom prst="rect">
              <a:avLst/>
            </a:prstGeom>
          </p:spPr>
        </p:pic>
        <p:pic>
          <p:nvPicPr>
            <p:cNvPr id="15" name="Picture 14" descr="p.5_J3_N24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113" y="2735628"/>
              <a:ext cx="4114800" cy="2743200"/>
            </a:xfrm>
            <a:prstGeom prst="rect">
              <a:avLst/>
            </a:prstGeom>
          </p:spPr>
        </p:pic>
        <p:pic>
          <p:nvPicPr>
            <p:cNvPr id="16" name="Picture 15" descr="p.5_J3_N36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113" y="5078239"/>
              <a:ext cx="4114800" cy="2743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968238" y="592266"/>
              <a:ext cx="10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(a</a:t>
              </a:r>
              <a:r>
                <a:rPr lang="en-US" dirty="0" smtClean="0">
                  <a:latin typeface="Times"/>
                  <a:cs typeface="Times"/>
                </a:rPr>
                <a:t>) </a:t>
              </a:r>
              <a:r>
                <a:rPr lang="en-US" sz="1400" i="1" dirty="0" smtClean="0">
                  <a:latin typeface="Times"/>
                  <a:cs typeface="Times"/>
                </a:rPr>
                <a:t>N = 12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68238" y="2919541"/>
              <a:ext cx="102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latin typeface="Times"/>
                  <a:cs typeface="Times"/>
                </a:rPr>
                <a:t>(</a:t>
              </a:r>
              <a:r>
                <a:rPr lang="en-US" dirty="0" smtClean="0">
                  <a:latin typeface="Times"/>
                  <a:cs typeface="Times"/>
                </a:rPr>
                <a:t>b) </a:t>
              </a:r>
              <a:r>
                <a:rPr lang="en-US" sz="1400" i="1" dirty="0" smtClean="0">
                  <a:latin typeface="Times"/>
                  <a:cs typeface="Times"/>
                </a:rPr>
                <a:t>N = 24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68238" y="5304650"/>
              <a:ext cx="1008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latin typeface="Times"/>
                  <a:cs typeface="Times"/>
                </a:rPr>
                <a:t>(c) </a:t>
              </a:r>
              <a:r>
                <a:rPr lang="en-US" sz="1400" i="1" dirty="0" smtClean="0">
                  <a:latin typeface="Times"/>
                  <a:cs typeface="Times"/>
                </a:rPr>
                <a:t>N = 36</a:t>
              </a:r>
              <a:endParaRPr lang="en-US" sz="1400" dirty="0">
                <a:latin typeface="Times"/>
                <a:cs typeface="Time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07604" y="38214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Frequency</a:t>
              </a:r>
              <a:endParaRPr lang="en-US" dirty="0" smtClean="0">
                <a:latin typeface="Times"/>
                <a:cs typeface="Time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75689" y="7626866"/>
              <a:ext cx="2832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Proportion of </a:t>
              </a:r>
              <a:r>
                <a:rPr lang="en-US" b="1" i="1" dirty="0" err="1" smtClean="0">
                  <a:latin typeface="Times"/>
                  <a:cs typeface="Times"/>
                </a:rPr>
                <a:t>Z</a:t>
              </a:r>
              <a:r>
                <a:rPr lang="en-US" b="1" i="1" baseline="-25000" dirty="0" err="1" smtClean="0">
                  <a:latin typeface="Times"/>
                  <a:cs typeface="Times"/>
                </a:rPr>
                <a:t>post</a:t>
              </a:r>
              <a:r>
                <a:rPr lang="en-US" dirty="0" smtClean="0">
                  <a:latin typeface="Times"/>
                  <a:cs typeface="Times"/>
                </a:rPr>
                <a:t> structures</a:t>
              </a:r>
            </a:p>
            <a:p>
              <a:pPr algn="ctr"/>
              <a:r>
                <a:rPr lang="en-US" dirty="0" smtClean="0">
                  <a:latin typeface="Times"/>
                  <a:cs typeface="Times"/>
                </a:rPr>
                <a:t>matching true (</a:t>
              </a:r>
              <a:r>
                <a:rPr lang="en-US" b="1" i="1" dirty="0" smtClean="0">
                  <a:latin typeface="Times"/>
                  <a:cs typeface="Times"/>
                </a:rPr>
                <a:t>Z</a:t>
              </a:r>
              <a:r>
                <a:rPr lang="en-US" dirty="0" smtClean="0">
                  <a:latin typeface="Times"/>
                  <a:cs typeface="Times"/>
                </a:rPr>
                <a:t>)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6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66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6</cp:revision>
  <dcterms:created xsi:type="dcterms:W3CDTF">2014-05-28T21:56:42Z</dcterms:created>
  <dcterms:modified xsi:type="dcterms:W3CDTF">2014-12-04T19:33:46Z</dcterms:modified>
</cp:coreProperties>
</file>