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2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8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9E9C0-EF9A-C941-B439-6943321F071C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54100" y="596899"/>
            <a:ext cx="4648200" cy="8196998"/>
            <a:chOff x="1054100" y="596899"/>
            <a:chExt cx="4648200" cy="8196998"/>
          </a:xfrm>
        </p:grpSpPr>
        <p:sp>
          <p:nvSpPr>
            <p:cNvPr id="2" name="Rectangle 1"/>
            <p:cNvSpPr/>
            <p:nvPr/>
          </p:nvSpPr>
          <p:spPr>
            <a:xfrm>
              <a:off x="1054100" y="596899"/>
              <a:ext cx="4648200" cy="8196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160492" y="712232"/>
              <a:ext cx="4452908" cy="8081665"/>
              <a:chOff x="1033492" y="0"/>
              <a:chExt cx="4452908" cy="8081665"/>
            </a:xfrm>
          </p:grpSpPr>
          <p:pic>
            <p:nvPicPr>
              <p:cNvPr id="5" name="Picture 4" descr="p.9_J3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00" y="0"/>
                <a:ext cx="4114800" cy="2743200"/>
              </a:xfrm>
              <a:prstGeom prst="rect">
                <a:avLst/>
              </a:prstGeom>
            </p:spPr>
          </p:pic>
          <p:pic>
            <p:nvPicPr>
              <p:cNvPr id="6" name="Picture 5" descr="p.7_J3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00" y="2508250"/>
                <a:ext cx="4114800" cy="2743200"/>
              </a:xfrm>
              <a:prstGeom prst="rect">
                <a:avLst/>
              </a:prstGeom>
            </p:spPr>
          </p:pic>
          <p:pic>
            <p:nvPicPr>
              <p:cNvPr id="7" name="Picture 6" descr="p.5_J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00" y="5016500"/>
                <a:ext cx="4114800" cy="27432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124889" y="7435334"/>
                <a:ext cx="28324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Proportion of </a:t>
                </a:r>
                <a:r>
                  <a:rPr lang="en-US" b="1" i="1" dirty="0" err="1" smtClean="0">
                    <a:latin typeface="Times"/>
                    <a:cs typeface="Times"/>
                  </a:rPr>
                  <a:t>Z</a:t>
                </a:r>
                <a:r>
                  <a:rPr lang="en-US" b="1" i="1" baseline="-25000" dirty="0" err="1" smtClean="0">
                    <a:latin typeface="Times"/>
                    <a:cs typeface="Times"/>
                  </a:rPr>
                  <a:t>post</a:t>
                </a:r>
                <a:r>
                  <a:rPr lang="en-US" dirty="0" smtClean="0">
                    <a:latin typeface="Times"/>
                    <a:cs typeface="Times"/>
                  </a:rPr>
                  <a:t> </a:t>
                </a:r>
                <a:r>
                  <a:rPr lang="en-US" dirty="0" smtClean="0">
                    <a:latin typeface="Times"/>
                    <a:cs typeface="Times"/>
                  </a:rPr>
                  <a:t>structures</a:t>
                </a:r>
              </a:p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matching true (</a:t>
                </a:r>
                <a:r>
                  <a:rPr lang="en-US" b="1" i="1" dirty="0" smtClean="0">
                    <a:latin typeface="Times"/>
                    <a:cs typeface="Times"/>
                  </a:rPr>
                  <a:t>Z</a:t>
                </a:r>
                <a:r>
                  <a:rPr lang="en-US" dirty="0" smtClean="0">
                    <a:latin typeface="Times"/>
                    <a:cs typeface="Times"/>
                  </a:rPr>
                  <a:t>) structure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777012" y="3512235"/>
                <a:ext cx="1159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Frequency</a:t>
                </a:r>
              </a:p>
              <a:p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n </a:t>
                </a:r>
                <a:r>
                  <a:rPr lang="en-US" dirty="0" smtClean="0">
                    <a:latin typeface="Times"/>
                    <a:cs typeface="Times"/>
                  </a:rPr>
                  <a:t>= 1000)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54200" y="203200"/>
                <a:ext cx="1586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(a</a:t>
                </a:r>
                <a:r>
                  <a:rPr lang="en-US" dirty="0" smtClean="0">
                    <a:latin typeface="Times"/>
                    <a:cs typeface="Times"/>
                  </a:rPr>
                  <a:t>)   </a:t>
                </a:r>
                <a:r>
                  <a:rPr lang="en-US" sz="1400" dirty="0" smtClean="0">
                    <a:latin typeface="Times"/>
                    <a:cs typeface="Times"/>
                  </a:rPr>
                  <a:t>mean </a:t>
                </a:r>
                <a:r>
                  <a:rPr lang="en-US" sz="1400" i="1" dirty="0" smtClean="0">
                    <a:latin typeface="Times"/>
                    <a:cs typeface="Times"/>
                  </a:rPr>
                  <a:t>p</a:t>
                </a:r>
                <a:r>
                  <a:rPr lang="en-US" sz="1400" i="1" baseline="-25000" dirty="0" smtClean="0">
                    <a:latin typeface="Times"/>
                    <a:cs typeface="Times"/>
                  </a:rPr>
                  <a:t>i</a:t>
                </a:r>
                <a:r>
                  <a:rPr lang="en-US" sz="1400" dirty="0" smtClean="0">
                    <a:latin typeface="Times"/>
                    <a:cs typeface="Times"/>
                  </a:rPr>
                  <a:t> = 0.9</a:t>
                </a:r>
                <a:endParaRPr lang="en-US" sz="1400" dirty="0">
                  <a:latin typeface="Times"/>
                  <a:cs typeface="Time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54200" y="2720975"/>
                <a:ext cx="15990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dirty="0" smtClean="0">
                    <a:latin typeface="Times"/>
                    <a:cs typeface="Times"/>
                  </a:rPr>
                  <a:t>(b</a:t>
                </a:r>
                <a:r>
                  <a:rPr lang="en-US" dirty="0" smtClean="0">
                    <a:latin typeface="Times"/>
                    <a:cs typeface="Times"/>
                  </a:rPr>
                  <a:t>)   </a:t>
                </a:r>
                <a:r>
                  <a:rPr lang="en-US" sz="1400" dirty="0" smtClean="0">
                    <a:solidFill>
                      <a:prstClr val="black"/>
                    </a:solidFill>
                    <a:latin typeface="Times"/>
                    <a:cs typeface="Times"/>
                  </a:rPr>
                  <a:t>mean </a:t>
                </a:r>
                <a:r>
                  <a:rPr lang="en-US" sz="1400" i="1" dirty="0">
                    <a:solidFill>
                      <a:prstClr val="black"/>
                    </a:solidFill>
                    <a:latin typeface="Times"/>
                    <a:cs typeface="Times"/>
                  </a:rPr>
                  <a:t>p</a:t>
                </a:r>
                <a:r>
                  <a:rPr lang="en-US" sz="1400" i="1" baseline="-25000" dirty="0">
                    <a:solidFill>
                      <a:prstClr val="black"/>
                    </a:solidFill>
                    <a:latin typeface="Times"/>
                    <a:cs typeface="Times"/>
                  </a:rPr>
                  <a:t>i</a:t>
                </a:r>
                <a:r>
                  <a:rPr lang="en-US" sz="1400" dirty="0">
                    <a:solidFill>
                      <a:prstClr val="black"/>
                    </a:solidFill>
                    <a:latin typeface="Times"/>
                    <a:cs typeface="Times"/>
                  </a:rPr>
                  <a:t> = </a:t>
                </a:r>
                <a:r>
                  <a:rPr lang="en-US" sz="1400" dirty="0" smtClean="0">
                    <a:solidFill>
                      <a:prstClr val="black"/>
                    </a:solidFill>
                    <a:latin typeface="Times"/>
                    <a:cs typeface="Times"/>
                  </a:rPr>
                  <a:t>0.7</a:t>
                </a:r>
                <a:endParaRPr lang="en-US" sz="1400" dirty="0">
                  <a:solidFill>
                    <a:prstClr val="black"/>
                  </a:solidFill>
                  <a:latin typeface="Times"/>
                  <a:cs typeface="Times"/>
                </a:endParaRPr>
              </a:p>
              <a:p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54200" y="5238750"/>
                <a:ext cx="1586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dirty="0" smtClean="0">
                    <a:latin typeface="Times"/>
                    <a:cs typeface="Times"/>
                  </a:rPr>
                  <a:t>(c</a:t>
                </a:r>
                <a:r>
                  <a:rPr lang="en-US" dirty="0" smtClean="0">
                    <a:latin typeface="Times"/>
                    <a:cs typeface="Times"/>
                  </a:rPr>
                  <a:t>)   </a:t>
                </a:r>
                <a:r>
                  <a:rPr lang="en-US" sz="1400" dirty="0" smtClean="0">
                    <a:solidFill>
                      <a:prstClr val="black"/>
                    </a:solidFill>
                    <a:latin typeface="Times"/>
                    <a:cs typeface="Times"/>
                  </a:rPr>
                  <a:t>mean </a:t>
                </a:r>
                <a:r>
                  <a:rPr lang="en-US" sz="1400" i="1" dirty="0">
                    <a:solidFill>
                      <a:prstClr val="black"/>
                    </a:solidFill>
                    <a:latin typeface="Times"/>
                    <a:cs typeface="Times"/>
                  </a:rPr>
                  <a:t>p</a:t>
                </a:r>
                <a:r>
                  <a:rPr lang="en-US" sz="1400" i="1" baseline="-25000" dirty="0">
                    <a:solidFill>
                      <a:prstClr val="black"/>
                    </a:solidFill>
                    <a:latin typeface="Times"/>
                    <a:cs typeface="Times"/>
                  </a:rPr>
                  <a:t>i</a:t>
                </a:r>
                <a:r>
                  <a:rPr lang="en-US" sz="1400" dirty="0">
                    <a:solidFill>
                      <a:prstClr val="black"/>
                    </a:solidFill>
                    <a:latin typeface="Times"/>
                    <a:cs typeface="Times"/>
                  </a:rPr>
                  <a:t> = </a:t>
                </a:r>
                <a:r>
                  <a:rPr lang="en-US" sz="1400" dirty="0" smtClean="0">
                    <a:solidFill>
                      <a:prstClr val="black"/>
                    </a:solidFill>
                    <a:latin typeface="Times"/>
                    <a:cs typeface="Times"/>
                  </a:rPr>
                  <a:t>0.5</a:t>
                </a:r>
                <a:endParaRPr lang="en-US" sz="1400" dirty="0">
                  <a:solidFill>
                    <a:prstClr val="black"/>
                  </a:solidFill>
                  <a:latin typeface="Times"/>
                  <a:cs typeface="Times"/>
                </a:endParaRPr>
              </a:p>
              <a:p>
                <a:endParaRPr lang="en-US" dirty="0">
                  <a:latin typeface="Times"/>
                  <a:cs typeface="Time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88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4</cp:revision>
  <dcterms:created xsi:type="dcterms:W3CDTF">2014-05-28T21:56:42Z</dcterms:created>
  <dcterms:modified xsi:type="dcterms:W3CDTF">2014-08-06T17:55:04Z</dcterms:modified>
</cp:coreProperties>
</file>