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1"/>
  </p:notesMasterIdLst>
  <p:sldIdLst>
    <p:sldId id="256" r:id="rId2"/>
    <p:sldId id="258" r:id="rId3"/>
    <p:sldId id="260" r:id="rId4"/>
    <p:sldId id="259" r:id="rId5"/>
    <p:sldId id="264" r:id="rId6"/>
    <p:sldId id="265" r:id="rId7"/>
    <p:sldId id="268"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2EF85-B0B3-4FAA-BD67-97FBD36613A4}" v="31" dt="2023-03-05T18:49:2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772" autoAdjust="0"/>
  </p:normalViewPr>
  <p:slideViewPr>
    <p:cSldViewPr snapToGrid="0">
      <p:cViewPr>
        <p:scale>
          <a:sx n="85" d="100"/>
          <a:sy n="85" d="100"/>
        </p:scale>
        <p:origin x="5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userId="e127babff9780eaf" providerId="LiveId" clId="{08A2EF85-B0B3-4FAA-BD67-97FBD36613A4}"/>
    <pc:docChg chg="undo redo custSel modSld">
      <pc:chgData name="Jacob" userId="e127babff9780eaf" providerId="LiveId" clId="{08A2EF85-B0B3-4FAA-BD67-97FBD36613A4}" dt="2023-03-06T10:57:38.116" v="427" actId="1076"/>
      <pc:docMkLst>
        <pc:docMk/>
      </pc:docMkLst>
      <pc:sldChg chg="modSp mod">
        <pc:chgData name="Jacob" userId="e127babff9780eaf" providerId="LiveId" clId="{08A2EF85-B0B3-4FAA-BD67-97FBD36613A4}" dt="2023-03-05T18:47:35.236" v="371" actId="2711"/>
        <pc:sldMkLst>
          <pc:docMk/>
          <pc:sldMk cId="3394930192" sldId="256"/>
        </pc:sldMkLst>
        <pc:spChg chg="mod">
          <ac:chgData name="Jacob" userId="e127babff9780eaf" providerId="LiveId" clId="{08A2EF85-B0B3-4FAA-BD67-97FBD36613A4}" dt="2023-03-05T18:47:35.236" v="371" actId="2711"/>
          <ac:spMkLst>
            <pc:docMk/>
            <pc:sldMk cId="3394930192" sldId="256"/>
            <ac:spMk id="2" creationId="{434994BA-E547-9EA8-AE4F-FBB532A3B6FF}"/>
          </ac:spMkLst>
        </pc:spChg>
      </pc:sldChg>
      <pc:sldChg chg="addSp delSp modSp mod">
        <pc:chgData name="Jacob" userId="e127babff9780eaf" providerId="LiveId" clId="{08A2EF85-B0B3-4FAA-BD67-97FBD36613A4}" dt="2023-03-05T18:50:30.321" v="402" actId="20577"/>
        <pc:sldMkLst>
          <pc:docMk/>
          <pc:sldMk cId="3857772352" sldId="258"/>
        </pc:sldMkLst>
        <pc:spChg chg="mod">
          <ac:chgData name="Jacob" userId="e127babff9780eaf" providerId="LiveId" clId="{08A2EF85-B0B3-4FAA-BD67-97FBD36613A4}" dt="2023-03-05T18:47:18.853" v="367" actId="26606"/>
          <ac:spMkLst>
            <pc:docMk/>
            <pc:sldMk cId="3857772352" sldId="258"/>
            <ac:spMk id="2" creationId="{C8BA0BEE-F636-0162-0F9D-0A78EB639F85}"/>
          </ac:spMkLst>
        </pc:spChg>
        <pc:spChg chg="add del mod">
          <ac:chgData name="Jacob" userId="e127babff9780eaf" providerId="LiveId" clId="{08A2EF85-B0B3-4FAA-BD67-97FBD36613A4}" dt="2023-03-05T18:48:13.092" v="381" actId="767"/>
          <ac:spMkLst>
            <pc:docMk/>
            <pc:sldMk cId="3857772352" sldId="258"/>
            <ac:spMk id="3" creationId="{302278BF-5A14-FFA2-D270-E40B4EB5858B}"/>
          </ac:spMkLst>
        </pc:spChg>
        <pc:spChg chg="mod ord">
          <ac:chgData name="Jacob" userId="e127babff9780eaf" providerId="LiveId" clId="{08A2EF85-B0B3-4FAA-BD67-97FBD36613A4}" dt="2023-03-05T18:50:30.321" v="402" actId="20577"/>
          <ac:spMkLst>
            <pc:docMk/>
            <pc:sldMk cId="3857772352" sldId="258"/>
            <ac:spMk id="7" creationId="{CC70D15D-AC0F-8D97-0090-8235899FD38B}"/>
          </ac:spMkLst>
        </pc:spChg>
        <pc:spChg chg="add del">
          <ac:chgData name="Jacob" userId="e127babff9780eaf" providerId="LiveId" clId="{08A2EF85-B0B3-4FAA-BD67-97FBD36613A4}" dt="2023-03-05T18:47:18.853" v="367" actId="26606"/>
          <ac:spMkLst>
            <pc:docMk/>
            <pc:sldMk cId="3857772352" sldId="258"/>
            <ac:spMk id="2067" creationId="{BA2EA6A6-CD0C-4CFD-8EC2-AA44F9870331}"/>
          </ac:spMkLst>
        </pc:spChg>
        <pc:spChg chg="add del">
          <ac:chgData name="Jacob" userId="e127babff9780eaf" providerId="LiveId" clId="{08A2EF85-B0B3-4FAA-BD67-97FBD36613A4}" dt="2023-03-05T18:47:18.853" v="367" actId="26606"/>
          <ac:spMkLst>
            <pc:docMk/>
            <pc:sldMk cId="3857772352" sldId="258"/>
            <ac:spMk id="2069" creationId="{E9271C28-7496-4447-8541-7B39F5E9480A}"/>
          </ac:spMkLst>
        </pc:spChg>
        <pc:spChg chg="add del">
          <ac:chgData name="Jacob" userId="e127babff9780eaf" providerId="LiveId" clId="{08A2EF85-B0B3-4FAA-BD67-97FBD36613A4}" dt="2023-03-05T18:47:01.493" v="363" actId="26606"/>
          <ac:spMkLst>
            <pc:docMk/>
            <pc:sldMk cId="3857772352" sldId="258"/>
            <ac:spMk id="2072" creationId="{BA2EA6A6-CD0C-4CFD-8EC2-AA44F9870331}"/>
          </ac:spMkLst>
        </pc:spChg>
        <pc:picChg chg="add del mod">
          <ac:chgData name="Jacob" userId="e127babff9780eaf" providerId="LiveId" clId="{08A2EF85-B0B3-4FAA-BD67-97FBD36613A4}" dt="2023-03-05T18:47:25.376" v="368"/>
          <ac:picMkLst>
            <pc:docMk/>
            <pc:sldMk cId="3857772352" sldId="258"/>
            <ac:picMk id="1026" creationId="{A1F89F8F-F5D0-609C-FC85-F6BEE6E09FCF}"/>
          </ac:picMkLst>
        </pc:picChg>
        <pc:picChg chg="add del">
          <ac:chgData name="Jacob" userId="e127babff9780eaf" providerId="LiveId" clId="{08A2EF85-B0B3-4FAA-BD67-97FBD36613A4}" dt="2023-03-05T18:48:12.223" v="380"/>
          <ac:picMkLst>
            <pc:docMk/>
            <pc:sldMk cId="3857772352" sldId="258"/>
            <ac:picMk id="1028" creationId="{96C36285-733B-B989-7097-D0608A556F5A}"/>
          </ac:picMkLst>
        </pc:picChg>
        <pc:picChg chg="add del mod">
          <ac:chgData name="Jacob" userId="e127babff9780eaf" providerId="LiveId" clId="{08A2EF85-B0B3-4FAA-BD67-97FBD36613A4}" dt="2023-03-05T18:49:15.509" v="397"/>
          <ac:picMkLst>
            <pc:docMk/>
            <pc:sldMk cId="3857772352" sldId="258"/>
            <ac:picMk id="1030" creationId="{64E39E2C-88C9-79BA-E2C0-311AFAD25F64}"/>
          </ac:picMkLst>
        </pc:picChg>
        <pc:picChg chg="add del mod">
          <ac:chgData name="Jacob" userId="e127babff9780eaf" providerId="LiveId" clId="{08A2EF85-B0B3-4FAA-BD67-97FBD36613A4}" dt="2023-03-05T18:49:21.529" v="400" actId="14100"/>
          <ac:picMkLst>
            <pc:docMk/>
            <pc:sldMk cId="3857772352" sldId="258"/>
            <ac:picMk id="2060" creationId="{5B443B16-4487-6B7D-7AD0-F38EAC0B942A}"/>
          </ac:picMkLst>
        </pc:picChg>
      </pc:sldChg>
      <pc:sldChg chg="modSp mod">
        <pc:chgData name="Jacob" userId="e127babff9780eaf" providerId="LiveId" clId="{08A2EF85-B0B3-4FAA-BD67-97FBD36613A4}" dt="2023-03-05T18:51:23.283" v="403" actId="6549"/>
        <pc:sldMkLst>
          <pc:docMk/>
          <pc:sldMk cId="4007399920" sldId="259"/>
        </pc:sldMkLst>
        <pc:spChg chg="mod">
          <ac:chgData name="Jacob" userId="e127babff9780eaf" providerId="LiveId" clId="{08A2EF85-B0B3-4FAA-BD67-97FBD36613A4}" dt="2023-03-05T18:51:23.283" v="403" actId="6549"/>
          <ac:spMkLst>
            <pc:docMk/>
            <pc:sldMk cId="4007399920" sldId="259"/>
            <ac:spMk id="6" creationId="{9B770F0A-0BA2-6048-472F-4FBD6C7739E7}"/>
          </ac:spMkLst>
        </pc:spChg>
        <pc:spChg chg="mod">
          <ac:chgData name="Jacob" userId="e127babff9780eaf" providerId="LiveId" clId="{08A2EF85-B0B3-4FAA-BD67-97FBD36613A4}" dt="2023-03-05T18:42:03.907" v="355" actId="20577"/>
          <ac:spMkLst>
            <pc:docMk/>
            <pc:sldMk cId="4007399920" sldId="259"/>
            <ac:spMk id="8" creationId="{27BDDE9F-F7FF-29ED-B25F-05155254B872}"/>
          </ac:spMkLst>
        </pc:spChg>
      </pc:sldChg>
      <pc:sldChg chg="modSp mod modNotesTx">
        <pc:chgData name="Jacob" userId="e127babff9780eaf" providerId="LiveId" clId="{08A2EF85-B0B3-4FAA-BD67-97FBD36613A4}" dt="2023-03-05T14:40:06.757" v="347" actId="20577"/>
        <pc:sldMkLst>
          <pc:docMk/>
          <pc:sldMk cId="523744962" sldId="265"/>
        </pc:sldMkLst>
        <pc:spChg chg="mod">
          <ac:chgData name="Jacob" userId="e127babff9780eaf" providerId="LiveId" clId="{08A2EF85-B0B3-4FAA-BD67-97FBD36613A4}" dt="2023-03-05T14:36:11.447" v="189" actId="20577"/>
          <ac:spMkLst>
            <pc:docMk/>
            <pc:sldMk cId="523744962" sldId="265"/>
            <ac:spMk id="3" creationId="{0080CC72-6F1F-575E-EA0E-D3E0FFE1FD17}"/>
          </ac:spMkLst>
        </pc:spChg>
        <pc:spChg chg="mod">
          <ac:chgData name="Jacob" userId="e127babff9780eaf" providerId="LiveId" clId="{08A2EF85-B0B3-4FAA-BD67-97FBD36613A4}" dt="2023-03-05T14:40:06.757" v="347" actId="20577"/>
          <ac:spMkLst>
            <pc:docMk/>
            <pc:sldMk cId="523744962" sldId="265"/>
            <ac:spMk id="4" creationId="{B08C38F4-B889-174A-D589-C05B139E909C}"/>
          </ac:spMkLst>
        </pc:spChg>
      </pc:sldChg>
      <pc:sldChg chg="modSp mod">
        <pc:chgData name="Jacob" userId="e127babff9780eaf" providerId="LiveId" clId="{08A2EF85-B0B3-4FAA-BD67-97FBD36613A4}" dt="2023-03-06T10:57:38.116" v="427" actId="1076"/>
        <pc:sldMkLst>
          <pc:docMk/>
          <pc:sldMk cId="705449115" sldId="266"/>
        </pc:sldMkLst>
        <pc:spChg chg="mod">
          <ac:chgData name="Jacob" userId="e127babff9780eaf" providerId="LiveId" clId="{08A2EF85-B0B3-4FAA-BD67-97FBD36613A4}" dt="2023-03-06T10:57:38.116" v="427" actId="1076"/>
          <ac:spMkLst>
            <pc:docMk/>
            <pc:sldMk cId="705449115" sldId="266"/>
            <ac:spMk id="3" creationId="{0080CC72-6F1F-575E-EA0E-D3E0FFE1FD17}"/>
          </ac:spMkLst>
        </pc:spChg>
      </pc:sldChg>
      <pc:sldChg chg="modSp mod">
        <pc:chgData name="Jacob" userId="e127babff9780eaf" providerId="LiveId" clId="{08A2EF85-B0B3-4FAA-BD67-97FBD36613A4}" dt="2023-03-06T09:56:33.003" v="404" actId="403"/>
        <pc:sldMkLst>
          <pc:docMk/>
          <pc:sldMk cId="622982986" sldId="267"/>
        </pc:sldMkLst>
        <pc:spChg chg="mod">
          <ac:chgData name="Jacob" userId="e127babff9780eaf" providerId="LiveId" clId="{08A2EF85-B0B3-4FAA-BD67-97FBD36613A4}" dt="2023-03-06T09:56:33.003" v="404" actId="403"/>
          <ac:spMkLst>
            <pc:docMk/>
            <pc:sldMk cId="622982986" sldId="267"/>
            <ac:spMk id="3" creationId="{0080CC72-6F1F-575E-EA0E-D3E0FFE1F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196E9B-643D-4DE7-9B63-4645CBCE3F0E}" type="datetimeFigureOut">
              <a:rPr lang="en-US" smtClean="0"/>
              <a:t>3/6/2023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06F6EF-BB05-4E10-8389-A1A83FEB9017}" type="slidenum">
              <a:rPr lang="en-US" smtClean="0"/>
              <a:t>‹#›</a:t>
            </a:fld>
            <a:endParaRPr lang="en-US"/>
          </a:p>
        </p:txBody>
      </p:sp>
    </p:spTree>
    <p:extLst>
      <p:ext uri="{BB962C8B-B14F-4D97-AF65-F5344CB8AC3E}">
        <p14:creationId xmlns:p14="http://schemas.microsoft.com/office/powerpoint/2010/main" val="379116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Hyperthermia" TargetMode="External"/><Relationship Id="rId3" Type="http://schemas.openxmlformats.org/officeDocument/2006/relationships/hyperlink" Target="https://en.wikipedia.org/wiki/Delirium" TargetMode="External"/><Relationship Id="rId7" Type="http://schemas.openxmlformats.org/officeDocument/2006/relationships/hyperlink" Target="https://en.wikipedia.org/wiki/Hallucination" TargetMode="External"/><Relationship Id="rId12" Type="http://schemas.openxmlformats.org/officeDocument/2006/relationships/hyperlink" Target="https://en.wikipedia.org/wiki/Delirium_tremens#cite_note-NEJM2014-2"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Palpitation" TargetMode="External"/><Relationship Id="rId11" Type="http://schemas.openxmlformats.org/officeDocument/2006/relationships/hyperlink" Target="https://en.wikipedia.org/wiki/Delirium_tremens#cite_note-6" TargetMode="External"/><Relationship Id="rId5" Type="http://schemas.openxmlformats.org/officeDocument/2006/relationships/hyperlink" Target="https://en.wikipedia.org/wiki/Tremor" TargetMode="External"/><Relationship Id="rId10" Type="http://schemas.openxmlformats.org/officeDocument/2006/relationships/hyperlink" Target="https://en.wikipedia.org/wiki/Delirium_tremens#cite_note-5" TargetMode="External"/><Relationship Id="rId4" Type="http://schemas.openxmlformats.org/officeDocument/2006/relationships/hyperlink" Target="https://en.wikipedia.org/wiki/Alcohol_withdrawal_syndrome" TargetMode="External"/><Relationship Id="rId9" Type="http://schemas.openxmlformats.org/officeDocument/2006/relationships/hyperlink" Target="https://en.wikipedia.org/wiki/Seizur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06F6EF-BB05-4E10-8389-A1A83FEB9017}" type="slidenum">
              <a:rPr lang="en-US" smtClean="0"/>
              <a:t>2</a:t>
            </a:fld>
            <a:endParaRPr lang="en-US"/>
          </a:p>
        </p:txBody>
      </p:sp>
    </p:spTree>
    <p:extLst>
      <p:ext uri="{BB962C8B-B14F-4D97-AF65-F5344CB8AC3E}">
        <p14:creationId xmlns:p14="http://schemas.microsoft.com/office/powerpoint/2010/main" val="1880850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Closed system “disseminates” within itself, starting out with energy and slowly degrading to a point of stagnation. </a:t>
            </a:r>
          </a:p>
          <a:p>
            <a:pPr marL="171450" indent="-171450">
              <a:buFont typeface="Arial" panose="020B0604020202020204" pitchFamily="34" charset="0"/>
              <a:buChar char="•"/>
            </a:pPr>
            <a:r>
              <a:rPr lang="en-US" dirty="0"/>
              <a:t>Note how the image of stagnation is used throughout the book in the “stillness” of water (such as at the pool). </a:t>
            </a:r>
          </a:p>
          <a:p>
            <a:pPr marL="171450" indent="-171450">
              <a:buFont typeface="Arial" panose="020B0604020202020204" pitchFamily="34" charset="0"/>
              <a:buChar char="•"/>
            </a:pPr>
            <a:r>
              <a:rPr lang="en-US" dirty="0"/>
              <a:t>This simultaneously could be read as an allusion to the story of Narcissus and Echo.</a:t>
            </a:r>
          </a:p>
          <a:p>
            <a:pPr marL="171450" indent="-171450">
              <a:buFont typeface="Arial" panose="020B0604020202020204" pitchFamily="34" charset="0"/>
              <a:buChar char="•"/>
            </a:pPr>
            <a:r>
              <a:rPr lang="en-US" dirty="0"/>
              <a:t>Being in a state of stagnation by her suburban lifestyle, Oedipa is in need of revitalizing it. </a:t>
            </a:r>
          </a:p>
        </p:txBody>
      </p:sp>
      <p:sp>
        <p:nvSpPr>
          <p:cNvPr id="4" name="Slide Number Placeholder 3"/>
          <p:cNvSpPr>
            <a:spLocks noGrp="1"/>
          </p:cNvSpPr>
          <p:nvPr>
            <p:ph type="sldNum" sz="quarter" idx="5"/>
          </p:nvPr>
        </p:nvSpPr>
        <p:spPr/>
        <p:txBody>
          <a:bodyPr/>
          <a:lstStyle/>
          <a:p>
            <a:fld id="{3906F6EF-BB05-4E10-8389-A1A83FEB9017}" type="slidenum">
              <a:rPr lang="en-US" smtClean="0"/>
              <a:t>3</a:t>
            </a:fld>
            <a:endParaRPr lang="en-US"/>
          </a:p>
        </p:txBody>
      </p:sp>
    </p:spTree>
    <p:extLst>
      <p:ext uri="{BB962C8B-B14F-4D97-AF65-F5344CB8AC3E}">
        <p14:creationId xmlns:p14="http://schemas.microsoft.com/office/powerpoint/2010/main" val="2361151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just">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Miracle and Revelation as synonymous</a:t>
            </a:r>
          </a:p>
          <a:p>
            <a:pPr marL="285750" marR="0" lvl="0" indent="-285750" algn="just">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Does not necessarily need to be read spiritually but relies on the emphasis of intrusion another world. </a:t>
            </a:r>
          </a:p>
          <a:p>
            <a:pPr marL="285750" marR="0" lvl="0" indent="-285750" algn="just">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Jesús Arrabal: Playing off references to Jesus Christ, the Christian Savior, and Arrabal, literally translated to “the regions on the outskirts of a city.”</a:t>
            </a:r>
          </a:p>
          <a:p>
            <a:pPr marL="285750" marR="0" lvl="0" indent="-285750" algn="just">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Jesús Arrabal represents closed system revitalization (or salvation) via the marginalized “Other.” </a:t>
            </a:r>
          </a:p>
          <a:p>
            <a:pPr marL="285750" marR="0" lvl="0" indent="-285750" algn="just">
              <a:lnSpc>
                <a:spcPct val="150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the same time, Oedipa begins to see his reliance upon Pierce for “outside” revitalization. In some sense, this helps her understand her own reliance upon the Tristero, or “Other” America for her own revitalization.</a:t>
            </a:r>
          </a:p>
          <a:p>
            <a:endParaRPr lang="en-US" dirty="0"/>
          </a:p>
        </p:txBody>
      </p:sp>
      <p:sp>
        <p:nvSpPr>
          <p:cNvPr id="4" name="Slide Number Placeholder 3"/>
          <p:cNvSpPr>
            <a:spLocks noGrp="1"/>
          </p:cNvSpPr>
          <p:nvPr>
            <p:ph type="sldNum" sz="quarter" idx="5"/>
          </p:nvPr>
        </p:nvSpPr>
        <p:spPr/>
        <p:txBody>
          <a:bodyPr/>
          <a:lstStyle/>
          <a:p>
            <a:fld id="{3906F6EF-BB05-4E10-8389-A1A83FEB9017}" type="slidenum">
              <a:rPr lang="en-US" smtClean="0"/>
              <a:t>4</a:t>
            </a:fld>
            <a:endParaRPr lang="en-US"/>
          </a:p>
        </p:txBody>
      </p:sp>
    </p:spTree>
    <p:extLst>
      <p:ext uri="{BB962C8B-B14F-4D97-AF65-F5344CB8AC3E}">
        <p14:creationId xmlns:p14="http://schemas.microsoft.com/office/powerpoint/2010/main" val="1387994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Tristero is the catalyst that allows Oedipa’s world to be intruded by another.</a:t>
            </a:r>
          </a:p>
        </p:txBody>
      </p:sp>
      <p:sp>
        <p:nvSpPr>
          <p:cNvPr id="4" name="Slide Number Placeholder 3"/>
          <p:cNvSpPr>
            <a:spLocks noGrp="1"/>
          </p:cNvSpPr>
          <p:nvPr>
            <p:ph type="sldNum" sz="quarter" idx="5"/>
          </p:nvPr>
        </p:nvSpPr>
        <p:spPr/>
        <p:txBody>
          <a:bodyPr/>
          <a:lstStyle/>
          <a:p>
            <a:fld id="{3906F6EF-BB05-4E10-8389-A1A83FEB9017}" type="slidenum">
              <a:rPr lang="en-US" smtClean="0"/>
              <a:t>5</a:t>
            </a:fld>
            <a:endParaRPr lang="en-US"/>
          </a:p>
        </p:txBody>
      </p:sp>
    </p:spTree>
    <p:extLst>
      <p:ext uri="{BB962C8B-B14F-4D97-AF65-F5344CB8AC3E}">
        <p14:creationId xmlns:p14="http://schemas.microsoft.com/office/powerpoint/2010/main" val="502401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Images of “Other” America seen by Oedipa during her night out walking. </a:t>
            </a:r>
          </a:p>
          <a:p>
            <a:pPr marL="171450" indent="-171450">
              <a:buFont typeface="Arial" panose="020B0604020202020204" pitchFamily="34" charset="0"/>
              <a:buChar char="•"/>
            </a:pPr>
            <a:r>
              <a:rPr lang="en-US" dirty="0"/>
              <a:t>DT </a:t>
            </a:r>
            <a:r>
              <a:rPr lang="en-US" dirty="0">
                <a:sym typeface="Wingdings" panose="05000000000000000000" pitchFamily="2" charset="2"/>
              </a:rPr>
              <a:t> </a:t>
            </a:r>
            <a:r>
              <a:rPr lang="en-US" b="1" i="0" dirty="0">
                <a:solidFill>
                  <a:srgbClr val="202122"/>
                </a:solidFill>
                <a:effectLst/>
                <a:latin typeface="Arial" panose="020B0604020202020204" pitchFamily="34" charset="0"/>
              </a:rPr>
              <a:t>Delirium tremens</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DTs</a:t>
            </a:r>
            <a:r>
              <a:rPr lang="en-US" b="0" i="0" dirty="0">
                <a:solidFill>
                  <a:srgbClr val="202122"/>
                </a:solidFill>
                <a:effectLst/>
                <a:latin typeface="Arial" panose="020B0604020202020204" pitchFamily="34" charset="0"/>
              </a:rPr>
              <a:t>) </a:t>
            </a:r>
            <a:r>
              <a:rPr lang="en-US" b="0" i="0" dirty="0">
                <a:solidFill>
                  <a:schemeClr val="bg1"/>
                </a:solidFill>
                <a:effectLst/>
                <a:latin typeface="Arial" panose="020B0604020202020204" pitchFamily="34" charset="0"/>
              </a:rPr>
              <a:t>is a </a:t>
            </a:r>
            <a:r>
              <a:rPr lang="en-US" b="0" i="0" u="none" strike="noStrike" dirty="0">
                <a:solidFill>
                  <a:schemeClr val="bg1"/>
                </a:solidFill>
                <a:effectLst/>
                <a:latin typeface="Arial" panose="020B0604020202020204" pitchFamily="34" charset="0"/>
                <a:hlinkClick r:id="rId3" tooltip="Delirium">
                  <a:extLst>
                    <a:ext uri="{A12FA001-AC4F-418D-AE19-62706E023703}">
                      <ahyp:hlinkClr xmlns:ahyp="http://schemas.microsoft.com/office/drawing/2018/hyperlinkcolor" val="tx"/>
                    </a:ext>
                  </a:extLst>
                </a:hlinkClick>
              </a:rPr>
              <a:t>rapid onset of confusion</a:t>
            </a:r>
            <a:r>
              <a:rPr lang="en-US" b="0" i="0" dirty="0">
                <a:solidFill>
                  <a:schemeClr val="bg1"/>
                </a:solidFill>
                <a:effectLst/>
                <a:latin typeface="Arial" panose="020B0604020202020204" pitchFamily="34" charset="0"/>
              </a:rPr>
              <a:t> usually caused by </a:t>
            </a:r>
            <a:r>
              <a:rPr lang="en-US" b="0" i="0" u="none" strike="noStrike" dirty="0">
                <a:solidFill>
                  <a:schemeClr val="bg1"/>
                </a:solidFill>
                <a:effectLst/>
                <a:latin typeface="Arial" panose="020B0604020202020204" pitchFamily="34" charset="0"/>
                <a:hlinkClick r:id="rId4" tooltip="Alcohol withdrawal syndrome">
                  <a:extLst>
                    <a:ext uri="{A12FA001-AC4F-418D-AE19-62706E023703}">
                      <ahyp:hlinkClr xmlns:ahyp="http://schemas.microsoft.com/office/drawing/2018/hyperlinkcolor" val="tx"/>
                    </a:ext>
                  </a:extLst>
                </a:hlinkClick>
              </a:rPr>
              <a:t>withdrawal from alcohol</a:t>
            </a:r>
            <a:r>
              <a:rPr lang="en-US" b="0" i="0" dirty="0">
                <a:solidFill>
                  <a:schemeClr val="bg1"/>
                </a:solidFill>
                <a:effectLst/>
                <a:latin typeface="Arial" panose="020B0604020202020204" pitchFamily="34" charset="0"/>
              </a:rPr>
              <a:t>.</a:t>
            </a:r>
            <a:r>
              <a:rPr lang="en-US" b="0" i="0" u="none" strike="noStrike" baseline="30000" dirty="0">
                <a:solidFill>
                  <a:schemeClr val="bg1"/>
                </a:solidFill>
                <a:effectLst/>
                <a:latin typeface="Arial" panose="020B0604020202020204" pitchFamily="34" charset="0"/>
              </a:rPr>
              <a:t> </a:t>
            </a:r>
            <a:r>
              <a:rPr lang="en-US" b="0" i="0" dirty="0">
                <a:solidFill>
                  <a:schemeClr val="bg1"/>
                </a:solidFill>
                <a:effectLst/>
                <a:latin typeface="Arial" panose="020B0604020202020204" pitchFamily="34" charset="0"/>
              </a:rPr>
              <a:t>When it occurs, it is often three days into the withdrawal symptoms and lasts for two to three days.</a:t>
            </a:r>
            <a:r>
              <a:rPr lang="en-US" b="0" i="0" u="none" strike="noStrike" baseline="30000" dirty="0">
                <a:solidFill>
                  <a:schemeClr val="bg1"/>
                </a:solidFill>
                <a:effectLst/>
                <a:latin typeface="Arial" panose="020B0604020202020204" pitchFamily="34" charset="0"/>
              </a:rPr>
              <a:t> </a:t>
            </a:r>
            <a:r>
              <a:rPr lang="en-US" b="0" i="0" dirty="0">
                <a:solidFill>
                  <a:schemeClr val="bg1"/>
                </a:solidFill>
                <a:effectLst/>
                <a:latin typeface="Arial" panose="020B0604020202020204" pitchFamily="34" charset="0"/>
              </a:rPr>
              <a:t>Physical effects may include </a:t>
            </a:r>
            <a:r>
              <a:rPr lang="en-US" b="0" i="0" u="none" strike="noStrike" dirty="0">
                <a:solidFill>
                  <a:schemeClr val="bg1"/>
                </a:solidFill>
                <a:effectLst/>
                <a:latin typeface="Arial" panose="020B0604020202020204" pitchFamily="34" charset="0"/>
                <a:hlinkClick r:id="rId5" tooltip="Tremor">
                  <a:extLst>
                    <a:ext uri="{A12FA001-AC4F-418D-AE19-62706E023703}">
                      <ahyp:hlinkClr xmlns:ahyp="http://schemas.microsoft.com/office/drawing/2018/hyperlinkcolor" val="tx"/>
                    </a:ext>
                  </a:extLst>
                </a:hlinkClick>
              </a:rPr>
              <a:t>shaking</a:t>
            </a:r>
            <a:r>
              <a:rPr lang="en-US" b="0" i="0" dirty="0">
                <a:solidFill>
                  <a:schemeClr val="bg1"/>
                </a:solidFill>
                <a:effectLst/>
                <a:latin typeface="Arial" panose="020B0604020202020204" pitchFamily="34" charset="0"/>
              </a:rPr>
              <a:t>, shivering, </a:t>
            </a:r>
            <a:r>
              <a:rPr lang="en-US" b="0" i="0" u="none" strike="noStrike" dirty="0">
                <a:solidFill>
                  <a:schemeClr val="bg1"/>
                </a:solidFill>
                <a:effectLst/>
                <a:latin typeface="Arial" panose="020B0604020202020204" pitchFamily="34" charset="0"/>
                <a:hlinkClick r:id="rId6" tooltip="Palpitation">
                  <a:extLst>
                    <a:ext uri="{A12FA001-AC4F-418D-AE19-62706E023703}">
                      <ahyp:hlinkClr xmlns:ahyp="http://schemas.microsoft.com/office/drawing/2018/hyperlinkcolor" val="tx"/>
                    </a:ext>
                  </a:extLst>
                </a:hlinkClick>
              </a:rPr>
              <a:t>irregular heart rate</a:t>
            </a:r>
            <a:r>
              <a:rPr lang="en-US" b="0" i="0" dirty="0">
                <a:solidFill>
                  <a:schemeClr val="bg1"/>
                </a:solidFill>
                <a:effectLst/>
                <a:latin typeface="Arial" panose="020B0604020202020204" pitchFamily="34" charset="0"/>
              </a:rPr>
              <a:t>, and sweating.</a:t>
            </a:r>
            <a:r>
              <a:rPr lang="en-US" b="0" i="0" u="none" strike="noStrike" baseline="30000" dirty="0">
                <a:solidFill>
                  <a:schemeClr val="bg1"/>
                </a:solidFill>
                <a:effectLst/>
                <a:latin typeface="Arial" panose="020B0604020202020204" pitchFamily="34" charset="0"/>
              </a:rPr>
              <a:t> </a:t>
            </a:r>
            <a:r>
              <a:rPr lang="en-US" b="0" i="0" dirty="0">
                <a:solidFill>
                  <a:schemeClr val="bg1"/>
                </a:solidFill>
                <a:effectLst/>
                <a:latin typeface="Arial" panose="020B0604020202020204" pitchFamily="34" charset="0"/>
              </a:rPr>
              <a:t>People may also </a:t>
            </a:r>
            <a:r>
              <a:rPr lang="en-US" b="0" i="0" u="none" strike="noStrike" dirty="0">
                <a:solidFill>
                  <a:schemeClr val="bg1"/>
                </a:solidFill>
                <a:effectLst/>
                <a:latin typeface="Arial" panose="020B0604020202020204" pitchFamily="34" charset="0"/>
                <a:hlinkClick r:id="rId7" tooltip="Hallucination">
                  <a:extLst>
                    <a:ext uri="{A12FA001-AC4F-418D-AE19-62706E023703}">
                      <ahyp:hlinkClr xmlns:ahyp="http://schemas.microsoft.com/office/drawing/2018/hyperlinkcolor" val="tx"/>
                    </a:ext>
                  </a:extLst>
                </a:hlinkClick>
              </a:rPr>
              <a:t>hallucinate</a:t>
            </a:r>
            <a:r>
              <a:rPr lang="en-US" b="0" i="0" dirty="0">
                <a:solidFill>
                  <a:schemeClr val="bg1"/>
                </a:solidFill>
                <a:effectLst/>
                <a:latin typeface="Arial" panose="020B0604020202020204" pitchFamily="34" charset="0"/>
              </a:rPr>
              <a:t>.</a:t>
            </a:r>
            <a:r>
              <a:rPr lang="en-US" b="0" i="0" u="none" strike="noStrike" baseline="30000" dirty="0">
                <a:solidFill>
                  <a:schemeClr val="bg1"/>
                </a:solidFill>
                <a:effectLst/>
                <a:latin typeface="Arial" panose="020B0604020202020204" pitchFamily="34" charset="0"/>
              </a:rPr>
              <a:t> </a:t>
            </a:r>
            <a:r>
              <a:rPr lang="en-US" b="0" i="0" dirty="0">
                <a:solidFill>
                  <a:schemeClr val="bg1"/>
                </a:solidFill>
                <a:effectLst/>
                <a:latin typeface="Arial" panose="020B0604020202020204" pitchFamily="34" charset="0"/>
              </a:rPr>
              <a:t>Occasionally, a </a:t>
            </a:r>
            <a:r>
              <a:rPr lang="en-US" b="0" i="0" u="none" strike="noStrike" dirty="0">
                <a:solidFill>
                  <a:schemeClr val="bg1"/>
                </a:solidFill>
                <a:effectLst/>
                <a:latin typeface="Arial" panose="020B0604020202020204" pitchFamily="34" charset="0"/>
                <a:hlinkClick r:id="rId8" tooltip="Hyperthermia">
                  <a:extLst>
                    <a:ext uri="{A12FA001-AC4F-418D-AE19-62706E023703}">
                      <ahyp:hlinkClr xmlns:ahyp="http://schemas.microsoft.com/office/drawing/2018/hyperlinkcolor" val="tx"/>
                    </a:ext>
                  </a:extLst>
                </a:hlinkClick>
              </a:rPr>
              <a:t>very high body temperature</a:t>
            </a:r>
            <a:r>
              <a:rPr lang="en-US" b="0" i="0" dirty="0">
                <a:solidFill>
                  <a:schemeClr val="bg1"/>
                </a:solidFill>
                <a:effectLst/>
                <a:latin typeface="Arial" panose="020B0604020202020204" pitchFamily="34" charset="0"/>
              </a:rPr>
              <a:t> or </a:t>
            </a:r>
            <a:r>
              <a:rPr lang="en-US" b="0" i="0" u="none" strike="noStrike" dirty="0">
                <a:solidFill>
                  <a:schemeClr val="bg1"/>
                </a:solidFill>
                <a:effectLst/>
                <a:latin typeface="Arial" panose="020B0604020202020204" pitchFamily="34" charset="0"/>
                <a:hlinkClick r:id="rId9" tooltip="Seizure">
                  <a:extLst>
                    <a:ext uri="{A12FA001-AC4F-418D-AE19-62706E023703}">
                      <ahyp:hlinkClr xmlns:ahyp="http://schemas.microsoft.com/office/drawing/2018/hyperlinkcolor" val="tx"/>
                    </a:ext>
                  </a:extLst>
                </a:hlinkClick>
              </a:rPr>
              <a:t>seizures</a:t>
            </a:r>
            <a:r>
              <a:rPr lang="en-US" b="0" i="0" dirty="0">
                <a:solidFill>
                  <a:schemeClr val="bg1"/>
                </a:solidFill>
                <a:effectLst/>
                <a:latin typeface="Arial" panose="020B0604020202020204" pitchFamily="34" charset="0"/>
              </a:rPr>
              <a:t> (colloquially known as "rum fits")</a:t>
            </a:r>
            <a:r>
              <a:rPr lang="en-US" b="0" i="0" u="none" strike="noStrike" baseline="30000" dirty="0">
                <a:solidFill>
                  <a:schemeClr val="bg1"/>
                </a:solidFill>
                <a:effectLst/>
                <a:latin typeface="Arial" panose="020B0604020202020204" pitchFamily="34" charset="0"/>
                <a:hlinkClick r:id="rId10">
                  <a:extLst>
                    <a:ext uri="{A12FA001-AC4F-418D-AE19-62706E023703}">
                      <ahyp:hlinkClr xmlns:ahyp="http://schemas.microsoft.com/office/drawing/2018/hyperlinkcolor" val="tx"/>
                    </a:ext>
                  </a:extLst>
                </a:hlinkClick>
              </a:rPr>
              <a:t>[5]</a:t>
            </a:r>
            <a:r>
              <a:rPr lang="en-US" b="0" i="0" u="none" strike="noStrike" baseline="30000" dirty="0">
                <a:solidFill>
                  <a:schemeClr val="bg1"/>
                </a:solidFill>
                <a:effectLst/>
                <a:latin typeface="Arial" panose="020B0604020202020204" pitchFamily="34" charset="0"/>
                <a:hlinkClick r:id="rId11">
                  <a:extLst>
                    <a:ext uri="{A12FA001-AC4F-418D-AE19-62706E023703}">
                      <ahyp:hlinkClr xmlns:ahyp="http://schemas.microsoft.com/office/drawing/2018/hyperlinkcolor" val="tx"/>
                    </a:ext>
                  </a:extLst>
                </a:hlinkClick>
              </a:rPr>
              <a:t>[6]</a:t>
            </a:r>
            <a:r>
              <a:rPr lang="en-US" b="0" i="0" dirty="0">
                <a:solidFill>
                  <a:schemeClr val="bg1"/>
                </a:solidFill>
                <a:effectLst/>
                <a:latin typeface="Arial" panose="020B0604020202020204" pitchFamily="34" charset="0"/>
              </a:rPr>
              <a:t> may result in death.</a:t>
            </a:r>
            <a:r>
              <a:rPr lang="en-US" b="0" i="0" u="none" strike="noStrike" baseline="30000" dirty="0">
                <a:solidFill>
                  <a:schemeClr val="bg1"/>
                </a:solidFill>
                <a:effectLst/>
                <a:latin typeface="Arial" panose="020B0604020202020204" pitchFamily="34" charset="0"/>
                <a:hlinkClick r:id="rId12">
                  <a:extLst>
                    <a:ext uri="{A12FA001-AC4F-418D-AE19-62706E023703}">
                      <ahyp:hlinkClr xmlns:ahyp="http://schemas.microsoft.com/office/drawing/2018/hyperlinkcolor" val="tx"/>
                    </a:ext>
                  </a:extLst>
                </a:hlinkClick>
              </a:rPr>
              <a:t>[2]</a:t>
            </a:r>
            <a:r>
              <a:rPr lang="en-US" b="0" i="0" dirty="0">
                <a:solidFill>
                  <a:schemeClr val="bg1"/>
                </a:solidFill>
                <a:effectLst/>
                <a:latin typeface="Arial" panose="020B0604020202020204" pitchFamily="34" charset="0"/>
              </a:rPr>
              <a:t> Alcohol is one of the most dangerous drugs to withdraw from. (Wikipedia)</a:t>
            </a:r>
            <a:endParaRPr lang="en-US" dirty="0">
              <a:solidFill>
                <a:schemeClr val="bg1"/>
              </a:solidFill>
            </a:endParaRPr>
          </a:p>
        </p:txBody>
      </p:sp>
      <p:sp>
        <p:nvSpPr>
          <p:cNvPr id="4" name="Slide Number Placeholder 3"/>
          <p:cNvSpPr>
            <a:spLocks noGrp="1"/>
          </p:cNvSpPr>
          <p:nvPr>
            <p:ph type="sldNum" sz="quarter" idx="5"/>
          </p:nvPr>
        </p:nvSpPr>
        <p:spPr/>
        <p:txBody>
          <a:bodyPr/>
          <a:lstStyle/>
          <a:p>
            <a:fld id="{3906F6EF-BB05-4E10-8389-A1A83FEB9017}" type="slidenum">
              <a:rPr lang="en-US" smtClean="0"/>
              <a:t>6</a:t>
            </a:fld>
            <a:endParaRPr lang="en-US"/>
          </a:p>
        </p:txBody>
      </p:sp>
    </p:spTree>
    <p:extLst>
      <p:ext uri="{BB962C8B-B14F-4D97-AF65-F5344CB8AC3E}">
        <p14:creationId xmlns:p14="http://schemas.microsoft.com/office/powerpoint/2010/main" val="743513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Her encounters with “hidden” people and groups, marked by their marginalization from the mainstream, act </a:t>
            </a:r>
            <a:r>
              <a:rPr lang="en-US" sz="1800" i="1" dirty="0">
                <a:effectLst/>
                <a:latin typeface="Times New Roman" panose="02020603050405020304" pitchFamily="18" charset="0"/>
                <a:ea typeface="Calibri" panose="020F0502020204030204" pitchFamily="34" charset="0"/>
              </a:rPr>
              <a:t>revelatory</a:t>
            </a:r>
            <a:r>
              <a:rPr lang="en-US" sz="1800" dirty="0">
                <a:effectLst/>
                <a:latin typeface="Times New Roman" panose="02020603050405020304" pitchFamily="18" charset="0"/>
                <a:ea typeface="Calibri" panose="020F0502020204030204" pitchFamily="34" charset="0"/>
              </a:rPr>
              <a:t> and complicate her view of society, class, and the city.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This eventually leads Oedipa to understand Pierce’s legacy (once perceived uniquely) to be something synonymous with the condition of America</a:t>
            </a:r>
            <a:r>
              <a:rPr lang="en-US" sz="1800" i="1" dirty="0">
                <a:effectLst/>
                <a:latin typeface="Times New Roman" panose="02020603050405020304" pitchFamily="18" charset="0"/>
                <a:ea typeface="Calibri" panose="020F0502020204030204" pitchFamily="34" charset="0"/>
              </a:rPr>
              <a:t> itself</a:t>
            </a:r>
            <a:r>
              <a:rPr lang="en-US" sz="1800" dirty="0">
                <a:effectLst/>
                <a:latin typeface="Times New Roman" panose="02020603050405020304" pitchFamily="18" charset="0"/>
                <a:ea typeface="Calibri" panose="020F0502020204030204" pitchFamily="34" charset="0"/>
              </a:rPr>
              <a:t>: the “prevailing winds of affluence” that cause the “storm-systems of group suffering and need” </a:t>
            </a:r>
            <a:r>
              <a:rPr lang="en-US" sz="1800" i="1" dirty="0">
                <a:effectLst/>
                <a:latin typeface="Times New Roman" panose="02020603050405020304" pitchFamily="18" charset="0"/>
                <a:ea typeface="Calibri" panose="020F0502020204030204" pitchFamily="34" charset="0"/>
              </a:rPr>
              <a:t>across the country</a:t>
            </a:r>
            <a:r>
              <a:rPr lang="en-US" sz="1800" dirty="0">
                <a:effectLst/>
                <a:latin typeface="Times New Roman" panose="02020603050405020304" pitchFamily="18" charset="0"/>
                <a:ea typeface="Calibri" panose="020F0502020204030204" pitchFamily="34" charset="0"/>
              </a:rPr>
              <a:t> (135)</a:t>
            </a:r>
            <a:endParaRPr lang="en-US" sz="1800" i="1" dirty="0">
              <a:effectLst/>
              <a:latin typeface="Times New Roman" panose="02020603050405020304" pitchFamily="18"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3906F6EF-BB05-4E10-8389-A1A83FEB9017}" type="slidenum">
              <a:rPr lang="en-US" smtClean="0"/>
              <a:t>7</a:t>
            </a:fld>
            <a:endParaRPr lang="en-US"/>
          </a:p>
        </p:txBody>
      </p:sp>
    </p:spTree>
    <p:extLst>
      <p:ext uri="{BB962C8B-B14F-4D97-AF65-F5344CB8AC3E}">
        <p14:creationId xmlns:p14="http://schemas.microsoft.com/office/powerpoint/2010/main" val="1212383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3/6/2023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3/6/2023</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040" name="Straight Connector 1039">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4994BA-E547-9EA8-AE4F-FBB532A3B6FF}"/>
              </a:ext>
            </a:extLst>
          </p:cNvPr>
          <p:cNvSpPr>
            <a:spLocks noGrp="1"/>
          </p:cNvSpPr>
          <p:nvPr>
            <p:ph type="ctrTitle"/>
          </p:nvPr>
        </p:nvSpPr>
        <p:spPr>
          <a:xfrm>
            <a:off x="1109980" y="3895344"/>
            <a:ext cx="9966960" cy="1490472"/>
          </a:xfrm>
        </p:spPr>
        <p:txBody>
          <a:bodyPr>
            <a:normAutofit fontScale="90000"/>
          </a:bodyPr>
          <a:lstStyle/>
          <a:p>
            <a:pPr marL="0" marR="0">
              <a:spcBef>
                <a:spcPts val="0"/>
              </a:spcBef>
              <a:spcAft>
                <a:spcPts val="800"/>
              </a:spcAft>
            </a:pPr>
            <a:r>
              <a:rPr lang="en-US" sz="3600" dirty="0">
                <a:solidFill>
                  <a:schemeClr val="accent1">
                    <a:lumMod val="10000"/>
                  </a:schemeClr>
                </a:solidFill>
                <a:effectLst/>
                <a:ea typeface="Calibri" panose="020F0502020204030204" pitchFamily="34" charset="0"/>
                <a:cs typeface="Times New Roman" panose="02020603050405020304" pitchFamily="18" charset="0"/>
              </a:rPr>
              <a:t>Oedipa’s Revelatory Journey</a:t>
            </a:r>
            <a:br>
              <a:rPr lang="en-US" sz="3600" dirty="0">
                <a:solidFill>
                  <a:schemeClr val="accent1">
                    <a:lumMod val="10000"/>
                  </a:schemeClr>
                </a:solidFill>
                <a:effectLst/>
                <a:ea typeface="Calibri" panose="020F0502020204030204" pitchFamily="34" charset="0"/>
                <a:cs typeface="Times New Roman" panose="02020603050405020304" pitchFamily="18" charset="0"/>
              </a:rPr>
            </a:br>
            <a:r>
              <a:rPr lang="en-US" sz="3600" dirty="0">
                <a:solidFill>
                  <a:schemeClr val="accent1">
                    <a:lumMod val="10000"/>
                  </a:schemeClr>
                </a:solidFill>
                <a:effectLst/>
                <a:ea typeface="Calibri" panose="020F0502020204030204" pitchFamily="34" charset="0"/>
                <a:cs typeface="Times New Roman" panose="02020603050405020304" pitchFamily="18" charset="0"/>
              </a:rPr>
              <a:t>through America in</a:t>
            </a:r>
            <a:br>
              <a:rPr lang="en-US" sz="3600" dirty="0">
                <a:solidFill>
                  <a:schemeClr val="accent1">
                    <a:lumMod val="10000"/>
                  </a:schemeClr>
                </a:solidFill>
                <a:effectLst/>
                <a:ea typeface="Calibri" panose="020F0502020204030204" pitchFamily="34" charset="0"/>
                <a:cs typeface="Times New Roman" panose="02020603050405020304" pitchFamily="18" charset="0"/>
              </a:rPr>
            </a:br>
            <a:r>
              <a:rPr lang="en-US" sz="3600" i="1" dirty="0">
                <a:solidFill>
                  <a:schemeClr val="accent1">
                    <a:lumMod val="10000"/>
                  </a:schemeClr>
                </a:solidFill>
                <a:effectLst/>
                <a:ea typeface="Calibri" panose="020F0502020204030204" pitchFamily="34" charset="0"/>
                <a:cs typeface="Times New Roman" panose="02020603050405020304" pitchFamily="18" charset="0"/>
              </a:rPr>
              <a:t>The Crying of Lot 49</a:t>
            </a:r>
          </a:p>
        </p:txBody>
      </p:sp>
      <p:sp>
        <p:nvSpPr>
          <p:cNvPr id="3" name="Subtitle 2">
            <a:extLst>
              <a:ext uri="{FF2B5EF4-FFF2-40B4-BE49-F238E27FC236}">
                <a16:creationId xmlns:a16="http://schemas.microsoft.com/office/drawing/2014/main" id="{D7173E79-DA0D-F1CF-3985-7143F626493D}"/>
              </a:ext>
            </a:extLst>
          </p:cNvPr>
          <p:cNvSpPr>
            <a:spLocks noGrp="1"/>
          </p:cNvSpPr>
          <p:nvPr>
            <p:ph type="subTitle" idx="1"/>
          </p:nvPr>
        </p:nvSpPr>
        <p:spPr>
          <a:xfrm>
            <a:off x="1709530" y="5458949"/>
            <a:ext cx="8767860" cy="721416"/>
          </a:xfrm>
        </p:spPr>
        <p:txBody>
          <a:bodyPr>
            <a:normAutofit/>
          </a:bodyPr>
          <a:lstStyle/>
          <a:p>
            <a:endParaRPr lang="en-US" sz="1600" dirty="0">
              <a:solidFill>
                <a:schemeClr val="accent1"/>
              </a:solidFill>
            </a:endParaRPr>
          </a:p>
          <a:p>
            <a:r>
              <a:rPr lang="en-US" sz="1600" dirty="0">
                <a:solidFill>
                  <a:schemeClr val="accent1">
                    <a:lumMod val="10000"/>
                  </a:schemeClr>
                </a:solidFill>
              </a:rPr>
              <a:t>GROUP H</a:t>
            </a:r>
          </a:p>
        </p:txBody>
      </p:sp>
      <p:pic>
        <p:nvPicPr>
          <p:cNvPr id="1026" name="Picture 2" descr="The Crying of Lot 49 (2007) | 100Films.co.uk">
            <a:extLst>
              <a:ext uri="{FF2B5EF4-FFF2-40B4-BE49-F238E27FC236}">
                <a16:creationId xmlns:a16="http://schemas.microsoft.com/office/drawing/2014/main" id="{8CC712E0-3665-4560-7FC3-86C2E64D39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69803" y="1214090"/>
            <a:ext cx="8452394" cy="2420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493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067" name="Rectangle 2066">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8BA0BEE-F636-0162-0F9D-0A78EB639F85}"/>
              </a:ext>
            </a:extLst>
          </p:cNvPr>
          <p:cNvSpPr>
            <a:spLocks noGrp="1"/>
          </p:cNvSpPr>
          <p:nvPr>
            <p:ph type="title"/>
          </p:nvPr>
        </p:nvSpPr>
        <p:spPr>
          <a:xfrm>
            <a:off x="4137168" y="447388"/>
            <a:ext cx="3912583" cy="1356360"/>
          </a:xfrm>
        </p:spPr>
        <p:txBody>
          <a:bodyPr>
            <a:normAutofit/>
          </a:bodyPr>
          <a:lstStyle/>
          <a:p>
            <a:r>
              <a:rPr lang="en-US" sz="3200">
                <a:solidFill>
                  <a:schemeClr val="accent1">
                    <a:lumMod val="10000"/>
                  </a:schemeClr>
                </a:solidFill>
              </a:rPr>
              <a:t>Who is Oedipa Maas?</a:t>
            </a:r>
            <a:endParaRPr lang="en-US" sz="3200" dirty="0">
              <a:solidFill>
                <a:schemeClr val="accent1">
                  <a:lumMod val="10000"/>
                </a:schemeClr>
              </a:solidFill>
            </a:endParaRPr>
          </a:p>
        </p:txBody>
      </p:sp>
      <p:pic>
        <p:nvPicPr>
          <p:cNvPr id="2060" name="Picture 12" descr="The history of Tupperware Parties, Tupperware Ladies &amp; how they sold  millions of plastic containers - Click Americana">
            <a:extLst>
              <a:ext uri="{FF2B5EF4-FFF2-40B4-BE49-F238E27FC236}">
                <a16:creationId xmlns:a16="http://schemas.microsoft.com/office/drawing/2014/main" id="{5B443B16-4487-6B7D-7AD0-F38EAC0B942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1644" y="1803748"/>
            <a:ext cx="5146205" cy="34350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70D15D-AC0F-8D97-0090-8235899FD38B}"/>
              </a:ext>
            </a:extLst>
          </p:cNvPr>
          <p:cNvSpPr txBox="1"/>
          <p:nvPr/>
        </p:nvSpPr>
        <p:spPr>
          <a:xfrm>
            <a:off x="5857595" y="1666588"/>
            <a:ext cx="5375147" cy="4585871"/>
          </a:xfrm>
          <a:prstGeom prst="rect">
            <a:avLst/>
          </a:prstGeom>
          <a:noFill/>
        </p:spPr>
        <p:txBody>
          <a:bodyPr wrap="square" rtlCol="0">
            <a:spAutoFit/>
          </a:bodyPr>
          <a:lstStyle/>
          <a:p>
            <a:pPr marL="285750" indent="-285750">
              <a:buFont typeface="Arial" panose="020B0604020202020204" pitchFamily="34" charset="0"/>
              <a:buChar char="•"/>
            </a:pPr>
            <a:r>
              <a:rPr lang="en-US" sz="2000" dirty="0"/>
              <a:t>Young Republican</a:t>
            </a:r>
          </a:p>
          <a:p>
            <a:endParaRPr lang="en-US" sz="2000" dirty="0"/>
          </a:p>
          <a:p>
            <a:pPr marL="285750" indent="-285750">
              <a:buFont typeface="Arial" panose="020B0604020202020204" pitchFamily="34" charset="0"/>
              <a:buChar char="•"/>
            </a:pPr>
            <a:r>
              <a:rPr lang="en-US" sz="2000" dirty="0"/>
              <a:t>Drunk at Tupperware Party during the day</a:t>
            </a:r>
          </a:p>
          <a:p>
            <a:endParaRPr lang="en-US" sz="2000" dirty="0"/>
          </a:p>
          <a:p>
            <a:pPr marL="285750" indent="-285750">
              <a:buFont typeface="Arial" panose="020B0604020202020204" pitchFamily="34" charset="0"/>
              <a:buChar char="•"/>
            </a:pPr>
            <a:r>
              <a:rPr lang="en-US" sz="2000" dirty="0"/>
              <a:t>California Suburbia (Kinneret-Among-The-Pines)</a:t>
            </a:r>
          </a:p>
          <a:p>
            <a:endParaRPr lang="en-US" sz="2000" dirty="0"/>
          </a:p>
          <a:p>
            <a:pPr marL="285750" indent="-285750">
              <a:buFont typeface="Arial" panose="020B0604020202020204" pitchFamily="34" charset="0"/>
              <a:buChar char="•"/>
            </a:pPr>
            <a:r>
              <a:rPr lang="en-US" sz="2000" dirty="0">
                <a:ea typeface="Calibri" panose="020F0502020204030204" pitchFamily="34" charset="0"/>
              </a:rPr>
              <a:t>I</a:t>
            </a:r>
            <a:r>
              <a:rPr lang="en-US" sz="2000" dirty="0">
                <a:effectLst/>
                <a:ea typeface="Calibri" panose="020F0502020204030204" pitchFamily="34" charset="0"/>
              </a:rPr>
              <a:t>mage of a “mid-century bourgeois domestic [housewife with] no real role in her culture and way too much time on her hands.”</a:t>
            </a:r>
            <a:endParaRPr lang="en-US" sz="1400" dirty="0">
              <a:ea typeface="Calibri" panose="020F0502020204030204" pitchFamily="34" charset="0"/>
            </a:endParaRPr>
          </a:p>
          <a:p>
            <a:endParaRPr lang="en-US" sz="1400" dirty="0">
              <a:ea typeface="Calibri" panose="020F0502020204030204" pitchFamily="34" charset="0"/>
            </a:endParaRPr>
          </a:p>
          <a:p>
            <a:r>
              <a:rPr lang="en-US" sz="1400" dirty="0">
                <a:effectLst/>
                <a:ea typeface="Calibri" panose="020F0502020204030204" pitchFamily="34" charset="0"/>
              </a:rPr>
              <a:t>		(</a:t>
            </a:r>
            <a:r>
              <a:rPr lang="en-US" sz="1400" dirty="0">
                <a:effectLst/>
                <a:ea typeface="Calibri" panose="020F0502020204030204" pitchFamily="34" charset="0"/>
                <a:cs typeface="Times New Roman" panose="02020603050405020304" pitchFamily="18" charset="0"/>
              </a:rPr>
              <a:t>Diana Blaine, “Death and </a:t>
            </a:r>
            <a:r>
              <a:rPr lang="en-US" sz="1400" i="1" dirty="0">
                <a:effectLst/>
                <a:ea typeface="Calibri" panose="020F0502020204030204" pitchFamily="34" charset="0"/>
                <a:cs typeface="Times New Roman" panose="02020603050405020304" pitchFamily="18" charset="0"/>
              </a:rPr>
              <a:t>The Crying of Lot 49</a:t>
            </a:r>
            <a:r>
              <a:rPr lang="en-US" sz="1400" dirty="0">
                <a:effectLst/>
                <a:ea typeface="Calibri" panose="020F0502020204030204" pitchFamily="34" charset="0"/>
                <a:cs typeface="Times New Roman" panose="02020603050405020304" pitchFamily="18" charset="0"/>
              </a:rPr>
              <a:t>,” quoted in 		J. Kerry Grant, </a:t>
            </a:r>
            <a:r>
              <a:rPr lang="en-US" sz="1400" i="1" dirty="0">
                <a:effectLst/>
                <a:ea typeface="Calibri" panose="020F0502020204030204" pitchFamily="34" charset="0"/>
                <a:cs typeface="Times New Roman" panose="02020603050405020304" pitchFamily="18" charset="0"/>
              </a:rPr>
              <a:t>A Companion to The Crying of Lot 49</a:t>
            </a:r>
            <a:r>
              <a:rPr lang="en-US" sz="1400" dirty="0">
                <a:effectLst/>
                <a:ea typeface="Calibri" panose="020F0502020204030204" pitchFamily="34" charset="0"/>
                <a:cs typeface="Times New Roman" panose="02020603050405020304" pitchFamily="18" charset="0"/>
              </a:rPr>
              <a:t>, 2nd 			ed. (Athens, GA: University of Georgia Press), 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57772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CE5C-A32E-BB38-A4B8-6630FC52ABB9}"/>
              </a:ext>
            </a:extLst>
          </p:cNvPr>
          <p:cNvSpPr>
            <a:spLocks noGrp="1"/>
          </p:cNvSpPr>
          <p:nvPr>
            <p:ph type="title"/>
          </p:nvPr>
        </p:nvSpPr>
        <p:spPr/>
        <p:txBody>
          <a:bodyPr/>
          <a:lstStyle/>
          <a:p>
            <a:pPr algn="ctr"/>
            <a:r>
              <a:rPr lang="en-US" dirty="0">
                <a:solidFill>
                  <a:schemeClr val="accent1">
                    <a:lumMod val="10000"/>
                  </a:schemeClr>
                </a:solidFill>
              </a:rPr>
              <a:t>Closed System</a:t>
            </a:r>
          </a:p>
        </p:txBody>
      </p:sp>
      <p:pic>
        <p:nvPicPr>
          <p:cNvPr id="4098" name="Picture 2" descr="Earth Systems Overview &amp; Types | Is Earth an Open or Closed System? - Video  &amp; Lesson Transcript | Study.com">
            <a:extLst>
              <a:ext uri="{FF2B5EF4-FFF2-40B4-BE49-F238E27FC236}">
                <a16:creationId xmlns:a16="http://schemas.microsoft.com/office/drawing/2014/main" id="{4E8C0E6F-F7E1-1107-AACF-B38AA8958298}"/>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5344" t="7056" r="25727" b="8581"/>
          <a:stretch/>
        </p:blipFill>
        <p:spPr bwMode="auto">
          <a:xfrm>
            <a:off x="604918" y="2423894"/>
            <a:ext cx="2849528" cy="278802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36C9AA1-D263-F9B4-0EEB-599466AFC8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6517" y="2987927"/>
            <a:ext cx="1437888" cy="17254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Sad Life Wallpapers - Wallpaper Cave">
            <a:extLst>
              <a:ext uri="{FF2B5EF4-FFF2-40B4-BE49-F238E27FC236}">
                <a16:creationId xmlns:a16="http://schemas.microsoft.com/office/drawing/2014/main" id="{676B196A-59FD-8229-AC04-FFA21B2C91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9858"/>
          <a:stretch/>
        </p:blipFill>
        <p:spPr bwMode="auto">
          <a:xfrm>
            <a:off x="8873145" y="2423895"/>
            <a:ext cx="2667798" cy="285353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otes: Diffusion and Osmosis">
            <a:extLst>
              <a:ext uri="{FF2B5EF4-FFF2-40B4-BE49-F238E27FC236}">
                <a16:creationId xmlns:a16="http://schemas.microsoft.com/office/drawing/2014/main" id="{7AC9FA63-C751-BD10-1B52-7A1CA83632B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462"/>
          <a:stretch/>
        </p:blipFill>
        <p:spPr bwMode="auto">
          <a:xfrm>
            <a:off x="4618694" y="2423894"/>
            <a:ext cx="3090203" cy="2853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979C59C-6989-8690-2889-389C484573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308" y="3020682"/>
            <a:ext cx="1437888" cy="17254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662225-907A-237C-1C69-2B04BAEA7770}"/>
              </a:ext>
            </a:extLst>
          </p:cNvPr>
          <p:cNvSpPr txBox="1"/>
          <p:nvPr/>
        </p:nvSpPr>
        <p:spPr>
          <a:xfrm>
            <a:off x="1146597" y="5485191"/>
            <a:ext cx="1766170" cy="369332"/>
          </a:xfrm>
          <a:prstGeom prst="rect">
            <a:avLst/>
          </a:prstGeom>
          <a:noFill/>
        </p:spPr>
        <p:txBody>
          <a:bodyPr wrap="square" rtlCol="0">
            <a:spAutoFit/>
          </a:bodyPr>
          <a:lstStyle/>
          <a:p>
            <a:r>
              <a:rPr lang="en-US" dirty="0"/>
              <a:t>Closed System</a:t>
            </a:r>
          </a:p>
        </p:txBody>
      </p:sp>
      <p:sp>
        <p:nvSpPr>
          <p:cNvPr id="7" name="TextBox 6">
            <a:extLst>
              <a:ext uri="{FF2B5EF4-FFF2-40B4-BE49-F238E27FC236}">
                <a16:creationId xmlns:a16="http://schemas.microsoft.com/office/drawing/2014/main" id="{8990AEFB-6196-8288-BB29-26929C057907}"/>
              </a:ext>
            </a:extLst>
          </p:cNvPr>
          <p:cNvSpPr txBox="1"/>
          <p:nvPr/>
        </p:nvSpPr>
        <p:spPr>
          <a:xfrm>
            <a:off x="5541120" y="5471456"/>
            <a:ext cx="1245350" cy="369332"/>
          </a:xfrm>
          <a:prstGeom prst="rect">
            <a:avLst/>
          </a:prstGeom>
          <a:noFill/>
        </p:spPr>
        <p:txBody>
          <a:bodyPr wrap="square" rtlCol="0">
            <a:spAutoFit/>
          </a:bodyPr>
          <a:lstStyle/>
          <a:p>
            <a:r>
              <a:rPr lang="en-US" dirty="0"/>
              <a:t>Stagnation</a:t>
            </a:r>
          </a:p>
        </p:txBody>
      </p:sp>
      <p:sp>
        <p:nvSpPr>
          <p:cNvPr id="8" name="TextBox 7">
            <a:extLst>
              <a:ext uri="{FF2B5EF4-FFF2-40B4-BE49-F238E27FC236}">
                <a16:creationId xmlns:a16="http://schemas.microsoft.com/office/drawing/2014/main" id="{888FD42D-702B-787A-6E44-C7A5C9F5BAB9}"/>
              </a:ext>
            </a:extLst>
          </p:cNvPr>
          <p:cNvSpPr txBox="1"/>
          <p:nvPr/>
        </p:nvSpPr>
        <p:spPr>
          <a:xfrm>
            <a:off x="9323959" y="5485191"/>
            <a:ext cx="1766170" cy="646331"/>
          </a:xfrm>
          <a:prstGeom prst="rect">
            <a:avLst/>
          </a:prstGeom>
          <a:noFill/>
        </p:spPr>
        <p:txBody>
          <a:bodyPr wrap="square" rtlCol="0">
            <a:spAutoFit/>
          </a:bodyPr>
          <a:lstStyle/>
          <a:p>
            <a:pPr algn="ctr"/>
            <a:r>
              <a:rPr lang="en-US" dirty="0"/>
              <a:t>In need of Revitalization</a:t>
            </a:r>
          </a:p>
        </p:txBody>
      </p:sp>
    </p:spTree>
    <p:extLst>
      <p:ext uri="{BB962C8B-B14F-4D97-AF65-F5344CB8AC3E}">
        <p14:creationId xmlns:p14="http://schemas.microsoft.com/office/powerpoint/2010/main" val="5167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770F0A-0BA2-6048-472F-4FBD6C7739E7}"/>
              </a:ext>
            </a:extLst>
          </p:cNvPr>
          <p:cNvSpPr>
            <a:spLocks noGrp="1"/>
          </p:cNvSpPr>
          <p:nvPr>
            <p:ph type="title"/>
          </p:nvPr>
        </p:nvSpPr>
        <p:spPr>
          <a:xfrm>
            <a:off x="1143000" y="609600"/>
            <a:ext cx="9875520" cy="1356360"/>
          </a:xfrm>
        </p:spPr>
        <p:txBody>
          <a:bodyPr/>
          <a:lstStyle/>
          <a:p>
            <a:pPr algn="ctr"/>
            <a:r>
              <a:rPr lang="en-US" dirty="0">
                <a:solidFill>
                  <a:schemeClr val="accent1">
                    <a:lumMod val="10000"/>
                  </a:schemeClr>
                </a:solidFill>
              </a:rPr>
              <a:t>Theory of Miracle / Revelation</a:t>
            </a:r>
          </a:p>
        </p:txBody>
      </p:sp>
      <p:sp>
        <p:nvSpPr>
          <p:cNvPr id="8" name="TextBox 7">
            <a:extLst>
              <a:ext uri="{FF2B5EF4-FFF2-40B4-BE49-F238E27FC236}">
                <a16:creationId xmlns:a16="http://schemas.microsoft.com/office/drawing/2014/main" id="{27BDDE9F-F7FF-29ED-B25F-05155254B872}"/>
              </a:ext>
            </a:extLst>
          </p:cNvPr>
          <p:cNvSpPr txBox="1"/>
          <p:nvPr/>
        </p:nvSpPr>
        <p:spPr>
          <a:xfrm>
            <a:off x="5252720" y="2603500"/>
            <a:ext cx="6088380" cy="2985433"/>
          </a:xfrm>
          <a:prstGeom prst="rect">
            <a:avLst/>
          </a:prstGeom>
          <a:noFill/>
        </p:spPr>
        <p:txBody>
          <a:bodyPr wrap="square">
            <a:spAutoFit/>
          </a:bodyPr>
          <a:lstStyle/>
          <a:p>
            <a:pPr marL="45720" indent="0" algn="ctr">
              <a:buNone/>
            </a:pPr>
            <a:r>
              <a:rPr lang="en-US" sz="2800" i="1" dirty="0">
                <a:solidFill>
                  <a:schemeClr val="accent1">
                    <a:lumMod val="10000"/>
                  </a:schemeClr>
                </a:solidFill>
              </a:rPr>
              <a:t>“You know what a miracle is. […] [It is ] another world’s intrusion into this one. Most of the time we coexist peacefully, but when we do touch there’s cataclysm.”</a:t>
            </a:r>
          </a:p>
          <a:p>
            <a:pPr marL="45720" indent="0" algn="ctr">
              <a:buNone/>
            </a:pPr>
            <a:endParaRPr lang="en-US" sz="2800" i="1" dirty="0">
              <a:solidFill>
                <a:schemeClr val="accent1">
                  <a:lumMod val="10000"/>
                </a:schemeClr>
              </a:solidFill>
            </a:endParaRPr>
          </a:p>
          <a:p>
            <a:pPr marL="45720" indent="0" algn="ctr">
              <a:buNone/>
            </a:pPr>
            <a:r>
              <a:rPr lang="en-US" sz="2000" i="1" dirty="0">
                <a:solidFill>
                  <a:schemeClr val="accent1">
                    <a:lumMod val="10000"/>
                  </a:schemeClr>
                </a:solidFill>
              </a:rPr>
              <a:t>-Jesús Arrabal</a:t>
            </a:r>
          </a:p>
        </p:txBody>
      </p:sp>
      <p:pic>
        <p:nvPicPr>
          <p:cNvPr id="3080" name="Picture 8" descr="People baffled after discovering what this hands emoji actually means -  Mirror Online">
            <a:extLst>
              <a:ext uri="{FF2B5EF4-FFF2-40B4-BE49-F238E27FC236}">
                <a16:creationId xmlns:a16="http://schemas.microsoft.com/office/drawing/2014/main" id="{5F3BC5FB-FC73-A1DF-D749-F08781994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2176165"/>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39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Crying of Lot 49 (2007) | 100Films.co.uk">
            <a:extLst>
              <a:ext uri="{FF2B5EF4-FFF2-40B4-BE49-F238E27FC236}">
                <a16:creationId xmlns:a16="http://schemas.microsoft.com/office/drawing/2014/main" id="{0A99DEF1-147E-405F-5CE7-F890BF0F46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21" t="3535" r="26327"/>
          <a:stretch/>
        </p:blipFill>
        <p:spPr bwMode="auto">
          <a:xfrm>
            <a:off x="3624296" y="1955800"/>
            <a:ext cx="4943407"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20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CE5C-A32E-BB38-A4B8-6630FC52ABB9}"/>
              </a:ext>
            </a:extLst>
          </p:cNvPr>
          <p:cNvSpPr>
            <a:spLocks noGrp="1"/>
          </p:cNvSpPr>
          <p:nvPr>
            <p:ph type="title"/>
          </p:nvPr>
        </p:nvSpPr>
        <p:spPr/>
        <p:txBody>
          <a:bodyPr/>
          <a:lstStyle/>
          <a:p>
            <a:pPr algn="ctr"/>
            <a:r>
              <a:rPr lang="en-US" dirty="0">
                <a:solidFill>
                  <a:schemeClr val="accent1">
                    <a:lumMod val="10000"/>
                  </a:schemeClr>
                </a:solidFill>
              </a:rPr>
              <a:t>“Other” America</a:t>
            </a:r>
          </a:p>
        </p:txBody>
      </p:sp>
      <p:sp>
        <p:nvSpPr>
          <p:cNvPr id="3" name="Content Placeholder 2">
            <a:extLst>
              <a:ext uri="{FF2B5EF4-FFF2-40B4-BE49-F238E27FC236}">
                <a16:creationId xmlns:a16="http://schemas.microsoft.com/office/drawing/2014/main" id="{0080CC72-6F1F-575E-EA0E-D3E0FFE1FD17}"/>
              </a:ext>
            </a:extLst>
          </p:cNvPr>
          <p:cNvSpPr>
            <a:spLocks noGrp="1"/>
          </p:cNvSpPr>
          <p:nvPr>
            <p:ph idx="1"/>
          </p:nvPr>
        </p:nvSpPr>
        <p:spPr>
          <a:xfrm>
            <a:off x="807406" y="1877234"/>
            <a:ext cx="2902907" cy="4355926"/>
          </a:xfrm>
        </p:spPr>
        <p:txBody>
          <a:bodyPr>
            <a:normAutofit fontScale="25000" lnSpcReduction="20000"/>
          </a:bodyPr>
          <a:lstStyle/>
          <a:p>
            <a:pPr marL="45720" indent="0">
              <a:buNone/>
            </a:pPr>
            <a:r>
              <a:rPr lang="en-US" sz="8000" dirty="0">
                <a:solidFill>
                  <a:schemeClr val="accent1">
                    <a:lumMod val="10000"/>
                  </a:schemeClr>
                </a:solidFill>
                <a:effectLst/>
                <a:ea typeface="Calibri" panose="020F0502020204030204" pitchFamily="34" charset="0"/>
              </a:rPr>
              <a:t>“exhausted busful of Negroes going on to graveyard shifts all over the city.” (91)</a:t>
            </a:r>
          </a:p>
          <a:p>
            <a:pPr marL="45720" indent="0">
              <a:buNone/>
            </a:pPr>
            <a:endParaRPr lang="en-US" sz="8000" dirty="0">
              <a:solidFill>
                <a:schemeClr val="accent1">
                  <a:lumMod val="10000"/>
                </a:schemeClr>
              </a:solidFill>
              <a:effectLst/>
              <a:ea typeface="Calibri" panose="020F0502020204030204" pitchFamily="34" charset="0"/>
            </a:endParaRPr>
          </a:p>
          <a:p>
            <a:pPr marL="45720" indent="0">
              <a:buNone/>
            </a:pPr>
            <a:r>
              <a:rPr lang="en-US" sz="8000" dirty="0">
                <a:solidFill>
                  <a:schemeClr val="accent1">
                    <a:lumMod val="10000"/>
                  </a:schemeClr>
                </a:solidFill>
                <a:effectLst/>
                <a:ea typeface="Calibri" panose="020F0502020204030204" pitchFamily="34" charset="0"/>
              </a:rPr>
              <a:t>“facially-deformed welder, who cherished his ugliness.” (93)</a:t>
            </a:r>
            <a:endParaRPr lang="en-US" sz="8000" dirty="0">
              <a:solidFill>
                <a:schemeClr val="accent1">
                  <a:lumMod val="10000"/>
                </a:schemeClr>
              </a:solidFill>
              <a:effectLst/>
              <a:latin typeface="Times New Roman" panose="02020603050405020304" pitchFamily="18" charset="0"/>
              <a:ea typeface="Calibri" panose="020F0502020204030204" pitchFamily="34" charset="0"/>
            </a:endParaRPr>
          </a:p>
          <a:p>
            <a:pPr marL="45720" indent="0">
              <a:buNone/>
            </a:pPr>
            <a:endParaRPr lang="en-US" sz="3600" b="1" dirty="0">
              <a:solidFill>
                <a:schemeClr val="accent1">
                  <a:lumMod val="10000"/>
                </a:schemeClr>
              </a:solidFill>
              <a:latin typeface="Courier New" panose="02070309020205020404" pitchFamily="49" charset="0"/>
              <a:cs typeface="Courier New" panose="02070309020205020404" pitchFamily="49" charset="0"/>
            </a:endParaRPr>
          </a:p>
          <a:p>
            <a:pPr marL="45720" indent="0">
              <a:buNone/>
            </a:pPr>
            <a:endParaRPr lang="en-US" sz="4800" b="1" dirty="0">
              <a:solidFill>
                <a:schemeClr val="accent1">
                  <a:lumMod val="10000"/>
                </a:schemeClr>
              </a:solidFill>
              <a:latin typeface="Courier New" panose="02070309020205020404" pitchFamily="49" charset="0"/>
              <a:cs typeface="Courier New" panose="02070309020205020404" pitchFamily="49" charset="0"/>
            </a:endParaRPr>
          </a:p>
          <a:p>
            <a:pPr marL="45720" indent="0">
              <a:buNone/>
            </a:pPr>
            <a:endParaRPr lang="en-US" sz="4800" b="1" dirty="0">
              <a:solidFill>
                <a:schemeClr val="accent1">
                  <a:lumMod val="10000"/>
                </a:schemeClr>
              </a:solidFill>
              <a:latin typeface="Courier New" panose="02070309020205020404" pitchFamily="49" charset="0"/>
              <a:cs typeface="Courier New" panose="02070309020205020404" pitchFamily="49" charset="0"/>
            </a:endParaRPr>
          </a:p>
          <a:p>
            <a:pPr marL="45720" indent="0">
              <a:buNone/>
            </a:pPr>
            <a:endParaRPr lang="en-US" sz="4800" b="1" dirty="0">
              <a:solidFill>
                <a:schemeClr val="accent1">
                  <a:lumMod val="10000"/>
                </a:schemeClr>
              </a:solidFill>
              <a:latin typeface="Courier New" panose="02070309020205020404" pitchFamily="49" charset="0"/>
              <a:cs typeface="Courier New" panose="02070309020205020404" pitchFamily="49" charset="0"/>
            </a:endParaRPr>
          </a:p>
          <a:p>
            <a:pPr marL="45720" indent="0">
              <a:buNone/>
            </a:pPr>
            <a:endParaRPr lang="en-US" sz="4800" b="1" dirty="0">
              <a:solidFill>
                <a:schemeClr val="accent1">
                  <a:lumMod val="10000"/>
                </a:schemeClr>
              </a:solidFill>
              <a:latin typeface="Courier New" panose="02070309020205020404" pitchFamily="49" charset="0"/>
              <a:cs typeface="Courier New" panose="02070309020205020404" pitchFamily="49" charset="0"/>
            </a:endParaRPr>
          </a:p>
          <a:p>
            <a:pPr marL="45720" indent="0">
              <a:buNone/>
            </a:pPr>
            <a:endParaRPr lang="en-US" sz="4800" b="1" dirty="0">
              <a:solidFill>
                <a:schemeClr val="accent1">
                  <a:lumMod val="10000"/>
                </a:schemeClr>
              </a:solidFill>
              <a:latin typeface="Courier New" panose="02070309020205020404" pitchFamily="49" charset="0"/>
              <a:cs typeface="Courier New" panose="02070309020205020404" pitchFamily="49" charset="0"/>
            </a:endParaRPr>
          </a:p>
          <a:p>
            <a:pPr marL="45720" indent="0">
              <a:buNone/>
            </a:pPr>
            <a:r>
              <a:rPr lang="en-US" sz="8000" b="1" dirty="0">
                <a:solidFill>
                  <a:schemeClr val="accent1">
                    <a:lumMod val="10000"/>
                  </a:schemeClr>
                </a:solidFill>
                <a:latin typeface="Courier New" panose="02070309020205020404" pitchFamily="49" charset="0"/>
                <a:cs typeface="Courier New" panose="02070309020205020404" pitchFamily="49" charset="0"/>
              </a:rPr>
              <a:t>W.A.S.T.E</a:t>
            </a:r>
          </a:p>
          <a:p>
            <a:pPr marL="45720" indent="0">
              <a:buNone/>
            </a:pPr>
            <a:endParaRPr lang="en-US" sz="4800" b="1" dirty="0">
              <a:solidFill>
                <a:schemeClr val="accent1">
                  <a:lumMod val="10000"/>
                </a:schemeClr>
              </a:solidFill>
              <a:latin typeface="Courier New" panose="02070309020205020404" pitchFamily="49" charset="0"/>
              <a:cs typeface="Courier New" panose="02070309020205020404" pitchFamily="49" charset="0"/>
            </a:endParaRPr>
          </a:p>
          <a:p>
            <a:pPr marL="45720" indent="0">
              <a:buNone/>
            </a:pPr>
            <a:endParaRPr lang="en-US" sz="4800" b="1" dirty="0">
              <a:solidFill>
                <a:schemeClr val="accent1">
                  <a:lumMod val="10000"/>
                </a:schemeClr>
              </a:solidFill>
              <a:latin typeface="Courier New" panose="02070309020205020404" pitchFamily="49" charset="0"/>
              <a:cs typeface="Courier New" panose="02070309020205020404" pitchFamily="49" charset="0"/>
            </a:endParaRPr>
          </a:p>
        </p:txBody>
      </p:sp>
      <p:pic>
        <p:nvPicPr>
          <p:cNvPr id="9218" name="Picture 2" descr="Marginalize Images – Browse 18,679 Stock Photos, Vectors, and Video | Adobe  Stock">
            <a:extLst>
              <a:ext uri="{FF2B5EF4-FFF2-40B4-BE49-F238E27FC236}">
                <a16:creationId xmlns:a16="http://schemas.microsoft.com/office/drawing/2014/main" id="{1BCF5B87-0D0B-774A-2246-56699B490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3702" y="2725727"/>
            <a:ext cx="3517730" cy="24879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8C38F4-B889-174A-D589-C05B139E909C}"/>
              </a:ext>
            </a:extLst>
          </p:cNvPr>
          <p:cNvSpPr txBox="1"/>
          <p:nvPr/>
        </p:nvSpPr>
        <p:spPr>
          <a:xfrm>
            <a:off x="8885128" y="2671668"/>
            <a:ext cx="2646471" cy="1015663"/>
          </a:xfrm>
          <a:prstGeom prst="rect">
            <a:avLst/>
          </a:prstGeom>
          <a:noFill/>
        </p:spPr>
        <p:txBody>
          <a:bodyPr wrap="square" rtlCol="0">
            <a:spAutoFit/>
          </a:bodyPr>
          <a:lstStyle/>
          <a:p>
            <a:pPr algn="ctr"/>
            <a:r>
              <a:rPr lang="en-US" sz="2000" dirty="0"/>
              <a:t>Encounter with Sailor suffering from DT (Delirium Tremens)</a:t>
            </a:r>
          </a:p>
        </p:txBody>
      </p:sp>
      <p:cxnSp>
        <p:nvCxnSpPr>
          <p:cNvPr id="6" name="Straight Arrow Connector 5">
            <a:extLst>
              <a:ext uri="{FF2B5EF4-FFF2-40B4-BE49-F238E27FC236}">
                <a16:creationId xmlns:a16="http://schemas.microsoft.com/office/drawing/2014/main" id="{B1D21347-FE63-F49D-9324-97BD1B8307AD}"/>
              </a:ext>
            </a:extLst>
          </p:cNvPr>
          <p:cNvCxnSpPr/>
          <p:nvPr/>
        </p:nvCxnSpPr>
        <p:spPr>
          <a:xfrm flipH="1" flipV="1">
            <a:off x="3018773" y="2680570"/>
            <a:ext cx="1301797" cy="637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BBE6277F-2AFC-060B-3CBB-817F813AAE93}"/>
              </a:ext>
            </a:extLst>
          </p:cNvPr>
          <p:cNvCxnSpPr>
            <a:cxnSpLocks/>
          </p:cNvCxnSpPr>
          <p:nvPr/>
        </p:nvCxnSpPr>
        <p:spPr>
          <a:xfrm flipH="1">
            <a:off x="3285859" y="5022937"/>
            <a:ext cx="1051277" cy="6374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51DC3216-C9BE-2234-0C2D-2D9D5EF8F228}"/>
              </a:ext>
            </a:extLst>
          </p:cNvPr>
          <p:cNvCxnSpPr>
            <a:cxnSpLocks/>
          </p:cNvCxnSpPr>
          <p:nvPr/>
        </p:nvCxnSpPr>
        <p:spPr>
          <a:xfrm flipV="1">
            <a:off x="7871432" y="3256271"/>
            <a:ext cx="1013697" cy="498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23744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Marginalize Images – Browse 18,679 Stock Photos, Vectors, and Video | Adobe  Stock">
            <a:extLst>
              <a:ext uri="{FF2B5EF4-FFF2-40B4-BE49-F238E27FC236}">
                <a16:creationId xmlns:a16="http://schemas.microsoft.com/office/drawing/2014/main" id="{991B3807-B655-B3CB-0020-0E7856671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297" y="2242772"/>
            <a:ext cx="3512642" cy="24843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020794FF-16E4-B6C4-4471-49D8A9ED0F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7478" y="2242772"/>
            <a:ext cx="1977044" cy="2372453"/>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2BF6886A-A1D6-6064-081F-87F0FE3658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2716" y="2242772"/>
            <a:ext cx="4727757" cy="248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888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CE5C-A32E-BB38-A4B8-6630FC52ABB9}"/>
              </a:ext>
            </a:extLst>
          </p:cNvPr>
          <p:cNvSpPr>
            <a:spLocks noGrp="1"/>
          </p:cNvSpPr>
          <p:nvPr>
            <p:ph type="title"/>
          </p:nvPr>
        </p:nvSpPr>
        <p:spPr/>
        <p:txBody>
          <a:bodyPr/>
          <a:lstStyle/>
          <a:p>
            <a:pPr algn="ctr"/>
            <a:r>
              <a:rPr lang="en-US" dirty="0">
                <a:solidFill>
                  <a:schemeClr val="accent1">
                    <a:lumMod val="10000"/>
                  </a:schemeClr>
                </a:solidFill>
              </a:rPr>
              <a:t>Question:</a:t>
            </a:r>
          </a:p>
        </p:txBody>
      </p:sp>
      <p:sp>
        <p:nvSpPr>
          <p:cNvPr id="3" name="Content Placeholder 2">
            <a:extLst>
              <a:ext uri="{FF2B5EF4-FFF2-40B4-BE49-F238E27FC236}">
                <a16:creationId xmlns:a16="http://schemas.microsoft.com/office/drawing/2014/main" id="{0080CC72-6F1F-575E-EA0E-D3E0FFE1FD17}"/>
              </a:ext>
            </a:extLst>
          </p:cNvPr>
          <p:cNvSpPr>
            <a:spLocks noGrp="1"/>
          </p:cNvSpPr>
          <p:nvPr>
            <p:ph idx="1"/>
          </p:nvPr>
        </p:nvSpPr>
        <p:spPr>
          <a:xfrm>
            <a:off x="1159564" y="2758722"/>
            <a:ext cx="9872871" cy="1340556"/>
          </a:xfrm>
        </p:spPr>
        <p:txBody>
          <a:bodyPr>
            <a:normAutofit/>
          </a:bodyPr>
          <a:lstStyle/>
          <a:p>
            <a:pPr marL="45720" indent="0" algn="ctr">
              <a:buNone/>
            </a:pPr>
            <a:r>
              <a:rPr lang="en-US" sz="3000" dirty="0">
                <a:solidFill>
                  <a:schemeClr val="accent1">
                    <a:lumMod val="10000"/>
                  </a:schemeClr>
                </a:solidFill>
              </a:rPr>
              <a:t>How does Oedipa’s new perceptions of America tangibly benefit the marginalized she has “used” to revitalize her own “system”?</a:t>
            </a:r>
          </a:p>
        </p:txBody>
      </p:sp>
    </p:spTree>
    <p:extLst>
      <p:ext uri="{BB962C8B-B14F-4D97-AF65-F5344CB8AC3E}">
        <p14:creationId xmlns:p14="http://schemas.microsoft.com/office/powerpoint/2010/main" val="70544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CE5C-A32E-BB38-A4B8-6630FC52ABB9}"/>
              </a:ext>
            </a:extLst>
          </p:cNvPr>
          <p:cNvSpPr>
            <a:spLocks noGrp="1"/>
          </p:cNvSpPr>
          <p:nvPr>
            <p:ph type="title"/>
          </p:nvPr>
        </p:nvSpPr>
        <p:spPr/>
        <p:txBody>
          <a:bodyPr/>
          <a:lstStyle/>
          <a:p>
            <a:pPr algn="ctr"/>
            <a:r>
              <a:rPr lang="en-US" dirty="0">
                <a:solidFill>
                  <a:schemeClr val="accent1">
                    <a:lumMod val="10000"/>
                  </a:schemeClr>
                </a:solidFill>
              </a:rPr>
              <a:t>Answer:</a:t>
            </a:r>
          </a:p>
        </p:txBody>
      </p:sp>
      <p:sp>
        <p:nvSpPr>
          <p:cNvPr id="3" name="Content Placeholder 2">
            <a:extLst>
              <a:ext uri="{FF2B5EF4-FFF2-40B4-BE49-F238E27FC236}">
                <a16:creationId xmlns:a16="http://schemas.microsoft.com/office/drawing/2014/main" id="{0080CC72-6F1F-575E-EA0E-D3E0FFE1FD17}"/>
              </a:ext>
            </a:extLst>
          </p:cNvPr>
          <p:cNvSpPr>
            <a:spLocks noGrp="1"/>
          </p:cNvSpPr>
          <p:nvPr>
            <p:ph idx="1"/>
          </p:nvPr>
        </p:nvSpPr>
        <p:spPr>
          <a:xfrm>
            <a:off x="1159564" y="1828801"/>
            <a:ext cx="9872871" cy="4318000"/>
          </a:xfrm>
        </p:spPr>
        <p:txBody>
          <a:bodyPr>
            <a:normAutofit/>
          </a:bodyPr>
          <a:lstStyle/>
          <a:p>
            <a:pPr marL="0" marR="0" indent="0" algn="just">
              <a:lnSpc>
                <a:spcPct val="150000"/>
              </a:lnSpc>
              <a:spcBef>
                <a:spcPts val="0"/>
              </a:spcBef>
              <a:spcAft>
                <a:spcPts val="800"/>
              </a:spcAft>
              <a:buNone/>
            </a:pPr>
            <a:r>
              <a:rPr lang="en-US" sz="2000" dirty="0">
                <a:solidFill>
                  <a:schemeClr val="accent1">
                    <a:lumMod val="10000"/>
                  </a:schemeClr>
                </a:solidFill>
                <a:effectLst/>
                <a:ea typeface="Calibri" panose="020F0502020204030204" pitchFamily="34" charset="0"/>
                <a:cs typeface="Times New Roman" panose="02020603050405020304" pitchFamily="18" charset="0"/>
              </a:rPr>
              <a:t>During the miraculous instance of intrusion of her world by the Sailor’s world, we are importantly given an image of Oedipa actively participating in W.A.S.T.E on the Sailors’ behalf – it is s</a:t>
            </a:r>
            <a:r>
              <a:rPr lang="en-US" sz="2000" i="1" dirty="0">
                <a:solidFill>
                  <a:schemeClr val="accent1">
                    <a:lumMod val="10000"/>
                  </a:schemeClr>
                </a:solidFill>
                <a:effectLst/>
                <a:ea typeface="Calibri" panose="020F0502020204030204" pitchFamily="34" charset="0"/>
                <a:cs typeface="Times New Roman" panose="02020603050405020304" pitchFamily="18" charset="0"/>
              </a:rPr>
              <a:t>he</a:t>
            </a:r>
            <a:r>
              <a:rPr lang="en-US" sz="2000" dirty="0">
                <a:solidFill>
                  <a:schemeClr val="accent1">
                    <a:lumMod val="10000"/>
                  </a:schemeClr>
                </a:solidFill>
                <a:effectLst/>
                <a:ea typeface="Calibri" panose="020F0502020204030204" pitchFamily="34" charset="0"/>
                <a:cs typeface="Times New Roman" panose="02020603050405020304" pitchFamily="18" charset="0"/>
              </a:rPr>
              <a:t> who drops the mail off in the bin for him (98). In essence, Oedipa is no longer simply learning from “Other” America but participating in it. This form of praxis-oriented revolt is what is needed if “system revitalization” is to be understood non-exploitatively.</a:t>
            </a:r>
          </a:p>
          <a:p>
            <a:pPr marL="0" marR="0" indent="0" algn="just">
              <a:lnSpc>
                <a:spcPct val="150000"/>
              </a:lnSpc>
              <a:spcBef>
                <a:spcPts val="0"/>
              </a:spcBef>
              <a:spcAft>
                <a:spcPts val="800"/>
              </a:spcAft>
              <a:buNone/>
            </a:pPr>
            <a:endParaRPr lang="en-US" sz="2000" dirty="0">
              <a:solidFill>
                <a:schemeClr val="accent1">
                  <a:lumMod val="10000"/>
                </a:schemeClr>
              </a:solidFill>
              <a:effectLst/>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000" dirty="0">
                <a:solidFill>
                  <a:schemeClr val="accent1">
                    <a:lumMod val="10000"/>
                  </a:schemeClr>
                </a:solidFill>
                <a:ea typeface="Calibri" panose="020F0502020204030204" pitchFamily="34" charset="0"/>
                <a:cs typeface="Times New Roman" panose="02020603050405020304" pitchFamily="18" charset="0"/>
              </a:rPr>
              <a:t>Follow up: Do you think this is genuine? Or does she put it in the bin simply to learn more about Tristero?</a:t>
            </a:r>
            <a:endParaRPr lang="en-US" sz="2000" dirty="0">
              <a:solidFill>
                <a:schemeClr val="accent1">
                  <a:lumMod val="10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2982986"/>
      </p:ext>
    </p:extLst>
  </p:cSld>
  <p:clrMapOvr>
    <a:masterClrMapping/>
  </p:clrMapOvr>
</p:sld>
</file>

<file path=ppt/theme/theme1.xml><?xml version="1.0" encoding="utf-8"?>
<a:theme xmlns:a="http://schemas.openxmlformats.org/drawingml/2006/main" name="Basi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253</TotalTime>
  <Words>780</Words>
  <Application>Microsoft Office PowerPoint</Application>
  <PresentationFormat>Widescreen</PresentationFormat>
  <Paragraphs>59</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Courier New</vt:lpstr>
      <vt:lpstr>Times New Roman</vt:lpstr>
      <vt:lpstr>Basis</vt:lpstr>
      <vt:lpstr>Oedipa’s Revelatory Journey through America in The Crying of Lot 49</vt:lpstr>
      <vt:lpstr>Who is Oedipa Maas?</vt:lpstr>
      <vt:lpstr>Closed System</vt:lpstr>
      <vt:lpstr>Theory of Miracle / Revelation</vt:lpstr>
      <vt:lpstr>PowerPoint Presentation</vt:lpstr>
      <vt:lpstr>“Other” America</vt:lpstr>
      <vt:lpstr>PowerPoint Presentation</vt:lpstr>
      <vt:lpstr>Question:</vt:lpstr>
      <vt:lpstr>Answer: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Oedipa’s Revelatory Journey through America in The Crying of Lot 49</dc:title>
  <dc:creator>Jacob</dc:creator>
  <cp:lastModifiedBy>Jacob</cp:lastModifiedBy>
  <cp:revision>1</cp:revision>
  <dcterms:created xsi:type="dcterms:W3CDTF">2023-03-05T12:24:37Z</dcterms:created>
  <dcterms:modified xsi:type="dcterms:W3CDTF">2023-03-06T10:57:48Z</dcterms:modified>
</cp:coreProperties>
</file>