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58" r:id="rId5"/>
    <p:sldId id="264" r:id="rId6"/>
    <p:sldId id="262" r:id="rId7"/>
    <p:sldId id="265" r:id="rId8"/>
    <p:sldId id="267" r:id="rId9"/>
    <p:sldId id="266" r:id="rId10"/>
    <p:sldId id="261" r:id="rId11"/>
    <p:sldId id="268" r:id="rId12"/>
    <p:sldId id="269" r:id="rId13"/>
    <p:sldId id="270" r:id="rId14"/>
    <p:sldId id="271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AC2CF-1D32-0549-A1C9-78E61DC1DD71}" type="datetimeFigureOut">
              <a:rPr lang="en-US" smtClean="0"/>
              <a:t>26/4/15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83B95-C47B-734F-A670-C573DDC6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8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83B95-C47B-734F-A670-C573DDC692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14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83B95-C47B-734F-A670-C573DDC692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2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26/4/15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26/4/15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26/4/15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26/4/15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26/4/15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26/4/15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26/4/15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26/4/15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26/4/15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26/4/15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26/4/15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26/4/15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166964" y="2052960"/>
            <a:ext cx="1981200" cy="1828800"/>
          </a:xfrm>
        </p:spPr>
        <p:txBody>
          <a:bodyPr/>
          <a:lstStyle/>
          <a:p>
            <a:r>
              <a:rPr lang="en-US" dirty="0" smtClean="0"/>
              <a:t>Jin Rou New</a:t>
            </a:r>
          </a:p>
          <a:p>
            <a:r>
              <a:rPr lang="en-US" dirty="0" smtClean="0"/>
              <a:t>28 Apr 2015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200" dirty="0" smtClean="0"/>
              <a:t>PH290: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Predicting </a:t>
            </a:r>
            <a:r>
              <a:rPr lang="en-US" dirty="0" err="1" smtClean="0"/>
              <a:t>parkinson’s</a:t>
            </a:r>
            <a:r>
              <a:rPr lang="en-US" dirty="0" smtClean="0"/>
              <a:t> disease with </a:t>
            </a:r>
            <a:br>
              <a:rPr lang="en-US" dirty="0" smtClean="0"/>
            </a:br>
            <a:r>
              <a:rPr lang="en-US" dirty="0" smtClean="0"/>
              <a:t>smartphone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68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My </a:t>
            </a:r>
            <a:r>
              <a:rPr lang="en-US" sz="2400" dirty="0">
                <a:latin typeface="Calibri"/>
                <a:cs typeface="Calibri"/>
              </a:rPr>
              <a:t>proposed method performed as well as </a:t>
            </a:r>
            <a:r>
              <a:rPr lang="en-US" sz="2400" dirty="0" err="1">
                <a:latin typeface="Calibri"/>
                <a:cs typeface="Calibri"/>
              </a:rPr>
              <a:t>Brunato</a:t>
            </a:r>
            <a:r>
              <a:rPr lang="en-US" sz="2400" dirty="0">
                <a:latin typeface="Calibri"/>
                <a:cs typeface="Calibri"/>
              </a:rPr>
              <a:t> et </a:t>
            </a:r>
            <a:r>
              <a:rPr lang="en-US" sz="2400" dirty="0" smtClean="0">
                <a:latin typeface="Calibri"/>
                <a:cs typeface="Calibri"/>
              </a:rPr>
              <a:t>al</a:t>
            </a:r>
            <a:r>
              <a:rPr lang="en-US" sz="2400" dirty="0">
                <a:latin typeface="Calibri"/>
                <a:cs typeface="Calibri"/>
              </a:rPr>
              <a:t>.</a:t>
            </a:r>
            <a:r>
              <a:rPr lang="en-US" sz="2400" dirty="0" smtClean="0">
                <a:latin typeface="Calibri"/>
                <a:cs typeface="Calibri"/>
              </a:rPr>
              <a:t>’s method</a:t>
            </a:r>
            <a:r>
              <a:rPr lang="en-US" sz="2400" dirty="0">
                <a:latin typeface="Calibri"/>
                <a:cs typeface="Calibri"/>
              </a:rPr>
              <a:t>, despite its comparative simplicity and its use of only the accelerometer </a:t>
            </a:r>
            <a:r>
              <a:rPr lang="en-US" sz="2400" dirty="0" smtClean="0">
                <a:latin typeface="Calibri"/>
                <a:cs typeface="Calibri"/>
              </a:rPr>
              <a:t>data</a:t>
            </a:r>
          </a:p>
          <a:p>
            <a:r>
              <a:rPr lang="en-US" sz="2400" dirty="0" smtClean="0">
                <a:latin typeface="Calibri"/>
                <a:cs typeface="Calibri"/>
              </a:rPr>
              <a:t>A fair comparison of </a:t>
            </a:r>
            <a:r>
              <a:rPr lang="en-US" sz="2400" dirty="0">
                <a:latin typeface="Calibri"/>
                <a:cs typeface="Calibri"/>
              </a:rPr>
              <a:t>my method and the other two winning methods could not be made as </a:t>
            </a:r>
            <a:r>
              <a:rPr lang="en-US" sz="2400" dirty="0" smtClean="0">
                <a:latin typeface="Calibri"/>
                <a:cs typeface="Calibri"/>
              </a:rPr>
              <a:t>different metrics </a:t>
            </a:r>
            <a:r>
              <a:rPr lang="en-US" sz="2400" dirty="0">
                <a:latin typeface="Calibri"/>
                <a:cs typeface="Calibri"/>
              </a:rPr>
              <a:t>were used, however</a:t>
            </a:r>
            <a:r>
              <a:rPr lang="en-US" sz="2400" dirty="0" smtClean="0">
                <a:latin typeface="Calibri"/>
                <a:cs typeface="Calibri"/>
              </a:rPr>
              <a:t>, it </a:t>
            </a:r>
            <a:r>
              <a:rPr lang="en-US" sz="2400" dirty="0">
                <a:latin typeface="Calibri"/>
                <a:cs typeface="Calibri"/>
              </a:rPr>
              <a:t>does appear to be superior given the high prediction </a:t>
            </a:r>
            <a:r>
              <a:rPr lang="en-US" sz="2400" dirty="0" smtClean="0">
                <a:latin typeface="Calibri"/>
                <a:cs typeface="Calibri"/>
              </a:rPr>
              <a:t>accuracy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Benchmarking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4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924" y="2774275"/>
            <a:ext cx="5943049" cy="3702227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407408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How </a:t>
            </a:r>
            <a:r>
              <a:rPr lang="en-US" sz="2400" dirty="0">
                <a:latin typeface="Calibri"/>
                <a:cs typeface="Calibri"/>
              </a:rPr>
              <a:t>much </a:t>
            </a:r>
            <a:r>
              <a:rPr lang="en-US" sz="2400" dirty="0" smtClean="0">
                <a:latin typeface="Calibri"/>
                <a:cs typeface="Calibri"/>
              </a:rPr>
              <a:t>can be </a:t>
            </a:r>
            <a:r>
              <a:rPr lang="en-US" sz="2400" dirty="0">
                <a:latin typeface="Calibri"/>
                <a:cs typeface="Calibri"/>
              </a:rPr>
              <a:t>gleaned from GPS data of smartphone </a:t>
            </a:r>
            <a:r>
              <a:rPr lang="en-US" sz="2400" dirty="0" smtClean="0">
                <a:latin typeface="Calibri"/>
                <a:cs typeface="Calibri"/>
              </a:rPr>
              <a:t>users?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57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924" y="2774275"/>
            <a:ext cx="5943049" cy="3702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110" y="2767786"/>
            <a:ext cx="5427863" cy="3726111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4074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/>
                <a:cs typeface="Calibri"/>
              </a:rPr>
              <a:t>How much can be gleaned from GPS data of smartphone users?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743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924" y="2774275"/>
            <a:ext cx="5943049" cy="37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774275"/>
            <a:ext cx="5444142" cy="3704929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407408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How </a:t>
            </a:r>
            <a:r>
              <a:rPr lang="en-US" sz="2400" dirty="0">
                <a:latin typeface="Calibri"/>
                <a:cs typeface="Calibri"/>
              </a:rPr>
              <a:t>much </a:t>
            </a:r>
            <a:r>
              <a:rPr lang="en-US" sz="2400" dirty="0" smtClean="0">
                <a:latin typeface="Calibri"/>
                <a:cs typeface="Calibri"/>
              </a:rPr>
              <a:t>can be </a:t>
            </a:r>
            <a:r>
              <a:rPr lang="en-US" sz="2400" dirty="0">
                <a:latin typeface="Calibri"/>
                <a:cs typeface="Calibri"/>
              </a:rPr>
              <a:t>gleaned from GPS data of smartphone </a:t>
            </a:r>
            <a:r>
              <a:rPr lang="en-US" sz="2400" dirty="0" smtClean="0">
                <a:latin typeface="Calibri"/>
                <a:cs typeface="Calibri"/>
              </a:rPr>
              <a:t>users?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123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407408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Possible </a:t>
            </a:r>
            <a:r>
              <a:rPr lang="en-US" sz="2400" dirty="0">
                <a:latin typeface="Calibri"/>
                <a:cs typeface="Calibri"/>
              </a:rPr>
              <a:t>to determine </a:t>
            </a:r>
            <a:r>
              <a:rPr lang="en-US" sz="2400" dirty="0" smtClean="0">
                <a:latin typeface="Calibri"/>
                <a:cs typeface="Calibri"/>
              </a:rPr>
              <a:t>from GPS data the user’s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home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daily movement patterns </a:t>
            </a:r>
            <a:r>
              <a:rPr lang="en-US" sz="2400" dirty="0">
                <a:latin typeface="Calibri"/>
                <a:cs typeface="Calibri"/>
              </a:rPr>
              <a:t>and travel </a:t>
            </a:r>
            <a:r>
              <a:rPr lang="en-US" sz="2400" dirty="0" smtClean="0">
                <a:latin typeface="Calibri"/>
                <a:cs typeface="Calibri"/>
              </a:rPr>
              <a:t>patterns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time </a:t>
            </a:r>
            <a:r>
              <a:rPr lang="en-US" sz="2400" dirty="0">
                <a:latin typeface="Calibri"/>
                <a:cs typeface="Calibri"/>
              </a:rPr>
              <a:t>spent at each </a:t>
            </a:r>
            <a:r>
              <a:rPr lang="en-US" sz="2400" dirty="0" smtClean="0">
                <a:latin typeface="Calibri"/>
                <a:cs typeface="Calibri"/>
              </a:rPr>
              <a:t>location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mode </a:t>
            </a:r>
            <a:r>
              <a:rPr lang="en-US" sz="2400" dirty="0">
                <a:latin typeface="Calibri"/>
                <a:cs typeface="Calibri"/>
              </a:rPr>
              <a:t>of transport (e.g. car </a:t>
            </a:r>
            <a:r>
              <a:rPr lang="en-US" sz="2400" dirty="0" err="1">
                <a:latin typeface="Calibri"/>
                <a:cs typeface="Calibri"/>
              </a:rPr>
              <a:t>vs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bicycle </a:t>
            </a:r>
            <a:r>
              <a:rPr lang="en-US" sz="2400" dirty="0" err="1" smtClean="0">
                <a:latin typeface="Calibri"/>
                <a:cs typeface="Calibri"/>
              </a:rPr>
              <a:t>vs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public </a:t>
            </a:r>
            <a:r>
              <a:rPr lang="en-US" sz="2400" dirty="0">
                <a:latin typeface="Calibri"/>
                <a:cs typeface="Calibri"/>
              </a:rPr>
              <a:t>bus/subway) </a:t>
            </a:r>
            <a:endParaRPr lang="en-US" sz="2400" dirty="0" smtClean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whether the </a:t>
            </a:r>
            <a:r>
              <a:rPr lang="en-US" sz="2400" dirty="0">
                <a:latin typeface="Calibri"/>
                <a:cs typeface="Calibri"/>
              </a:rPr>
              <a:t>user is a PD patient or a healthy </a:t>
            </a:r>
            <a:r>
              <a:rPr lang="en-US" sz="2400" dirty="0" smtClean="0">
                <a:latin typeface="Calibri"/>
                <a:cs typeface="Calibri"/>
              </a:rPr>
              <a:t>control (</a:t>
            </a:r>
            <a:r>
              <a:rPr lang="en-US" sz="2400" dirty="0">
                <a:latin typeface="Calibri"/>
                <a:cs typeface="Calibri"/>
              </a:rPr>
              <a:t>the hypothesis being that someone with PD is likely to move around less). </a:t>
            </a:r>
            <a:endParaRPr lang="en-US" sz="2400" dirty="0" smtClean="0">
              <a:latin typeface="Calibri"/>
              <a:cs typeface="Calibri"/>
            </a:endParaRPr>
          </a:p>
          <a:p>
            <a:pPr lvl="2"/>
            <a:r>
              <a:rPr lang="en-US" sz="2400" dirty="0">
                <a:latin typeface="Calibri"/>
                <a:cs typeface="Calibri"/>
              </a:rPr>
              <a:t>c</a:t>
            </a:r>
            <a:r>
              <a:rPr lang="en-US" sz="2400" dirty="0" smtClean="0">
                <a:latin typeface="Calibri"/>
                <a:cs typeface="Calibri"/>
              </a:rPr>
              <a:t>ould </a:t>
            </a:r>
            <a:r>
              <a:rPr lang="en-US" sz="2400" dirty="0">
                <a:latin typeface="Calibri"/>
                <a:cs typeface="Calibri"/>
              </a:rPr>
              <a:t>not </a:t>
            </a:r>
            <a:r>
              <a:rPr lang="en-US" sz="2400" dirty="0" smtClean="0">
                <a:latin typeface="Calibri"/>
                <a:cs typeface="Calibri"/>
              </a:rPr>
              <a:t>be generalized </a:t>
            </a:r>
            <a:r>
              <a:rPr lang="en-US" sz="2400" dirty="0">
                <a:latin typeface="Calibri"/>
                <a:cs typeface="Calibri"/>
              </a:rPr>
              <a:t>as there were many confounding variables such as age and </a:t>
            </a:r>
            <a:r>
              <a:rPr lang="en-US" sz="2400" dirty="0" smtClean="0">
                <a:latin typeface="Calibri"/>
                <a:cs typeface="Calibri"/>
              </a:rPr>
              <a:t>occupation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48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50" dirty="0" smtClean="0">
                <a:latin typeface="Calibri"/>
                <a:cs typeface="Calibri"/>
              </a:rPr>
              <a:t>While initial results of my proposed method show a lot of potential, more training and testing on data from a larger study group of smartphone users is needed to assess if the results can indeed be generalized to a larger population</a:t>
            </a:r>
          </a:p>
          <a:p>
            <a:r>
              <a:rPr lang="en-US" sz="2250" dirty="0" smtClean="0">
                <a:latin typeface="Calibri"/>
                <a:cs typeface="Calibri"/>
              </a:rPr>
              <a:t>It would be interesting to explore if there is any medical basis for the importance of the variable PSD in the 6Hz band</a:t>
            </a:r>
          </a:p>
          <a:p>
            <a:r>
              <a:rPr lang="en-US" sz="2250" dirty="0" smtClean="0">
                <a:latin typeface="Calibri"/>
                <a:cs typeface="Calibri"/>
              </a:rPr>
              <a:t>The GPS data analysis raises important </a:t>
            </a:r>
            <a:r>
              <a:rPr lang="en-US" sz="2250" dirty="0">
                <a:latin typeface="Calibri"/>
                <a:cs typeface="Calibri"/>
              </a:rPr>
              <a:t>ethical questions and privacy concerns for the use and analysis of smartphone data as too </a:t>
            </a:r>
            <a:r>
              <a:rPr lang="en-US" sz="2250" dirty="0" smtClean="0">
                <a:latin typeface="Calibri"/>
                <a:cs typeface="Calibri"/>
              </a:rPr>
              <a:t>much information </a:t>
            </a:r>
            <a:r>
              <a:rPr lang="en-US" sz="2250" dirty="0">
                <a:latin typeface="Calibri"/>
                <a:cs typeface="Calibri"/>
              </a:rPr>
              <a:t>aside from </a:t>
            </a:r>
            <a:r>
              <a:rPr lang="en-US" sz="2250" dirty="0" smtClean="0">
                <a:latin typeface="Calibri"/>
                <a:cs typeface="Calibri"/>
              </a:rPr>
              <a:t>those for the study </a:t>
            </a:r>
            <a:r>
              <a:rPr lang="en-US" sz="2250" dirty="0">
                <a:latin typeface="Calibri"/>
                <a:cs typeface="Calibri"/>
              </a:rPr>
              <a:t>aims is </a:t>
            </a:r>
            <a:r>
              <a:rPr lang="en-US" sz="2250" dirty="0" smtClean="0">
                <a:latin typeface="Calibri"/>
                <a:cs typeface="Calibri"/>
              </a:rPr>
              <a:t>revealed. How can judicious use of GPS data be regulated, or how can GPS data be appropriately </a:t>
            </a:r>
            <a:r>
              <a:rPr lang="en-US" sz="2250" dirty="0" err="1" smtClean="0">
                <a:latin typeface="Calibri"/>
                <a:cs typeface="Calibri"/>
              </a:rPr>
              <a:t>anonymized</a:t>
            </a:r>
            <a:r>
              <a:rPr lang="en-US" sz="2250" dirty="0" smtClean="0">
                <a:latin typeface="Calibri"/>
                <a:cs typeface="Calibri"/>
              </a:rPr>
              <a:t>/hashed?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9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To use </a:t>
            </a:r>
            <a:r>
              <a:rPr lang="en-US" sz="2400" dirty="0">
                <a:latin typeface="Calibri"/>
                <a:cs typeface="Calibri"/>
              </a:rPr>
              <a:t>the data collected from 16 smartphone users to </a:t>
            </a:r>
            <a:r>
              <a:rPr lang="en-US" sz="2400" dirty="0" smtClean="0">
                <a:latin typeface="Calibri"/>
                <a:cs typeface="Calibri"/>
              </a:rPr>
              <a:t>distinguish Parkinson's </a:t>
            </a:r>
            <a:r>
              <a:rPr lang="en-US" sz="2400" dirty="0">
                <a:latin typeface="Calibri"/>
                <a:cs typeface="Calibri"/>
              </a:rPr>
              <a:t>Disease (PD) patients from healthy </a:t>
            </a:r>
            <a:r>
              <a:rPr lang="en-US" sz="2400" dirty="0" smtClean="0">
                <a:latin typeface="Calibri"/>
                <a:cs typeface="Calibri"/>
              </a:rPr>
              <a:t>controls</a:t>
            </a:r>
          </a:p>
          <a:p>
            <a:r>
              <a:rPr lang="en-US" sz="2400" dirty="0" smtClean="0">
                <a:latin typeface="Calibri"/>
                <a:cs typeface="Calibri"/>
              </a:rPr>
              <a:t>9 of the 16 users </a:t>
            </a:r>
            <a:r>
              <a:rPr lang="en-US" sz="2400" dirty="0">
                <a:latin typeface="Calibri"/>
                <a:cs typeface="Calibri"/>
              </a:rPr>
              <a:t>are PD patients at varying </a:t>
            </a:r>
            <a:r>
              <a:rPr lang="en-US" sz="2400" dirty="0" smtClean="0">
                <a:latin typeface="Calibri"/>
                <a:cs typeface="Calibri"/>
              </a:rPr>
              <a:t>stages of </a:t>
            </a:r>
            <a:r>
              <a:rPr lang="en-US" sz="2400" dirty="0">
                <a:latin typeface="Calibri"/>
                <a:cs typeface="Calibri"/>
              </a:rPr>
              <a:t>the </a:t>
            </a:r>
            <a:r>
              <a:rPr lang="en-US" sz="2400" dirty="0" smtClean="0">
                <a:latin typeface="Calibri"/>
                <a:cs typeface="Calibri"/>
              </a:rPr>
              <a:t>disease</a:t>
            </a:r>
          </a:p>
          <a:p>
            <a:r>
              <a:rPr lang="en-US" sz="2400" dirty="0" smtClean="0">
                <a:latin typeface="Calibri"/>
                <a:cs typeface="Calibri"/>
              </a:rPr>
              <a:t>The smartphone </a:t>
            </a:r>
            <a:r>
              <a:rPr lang="en-US" sz="2400" dirty="0">
                <a:latin typeface="Calibri"/>
                <a:cs typeface="Calibri"/>
              </a:rPr>
              <a:t>data includes audio, </a:t>
            </a:r>
            <a:r>
              <a:rPr lang="en-US" sz="2400" dirty="0" err="1">
                <a:latin typeface="Calibri"/>
                <a:cs typeface="Calibri"/>
              </a:rPr>
              <a:t>accelorometry</a:t>
            </a:r>
            <a:r>
              <a:rPr lang="en-US" sz="2400" dirty="0">
                <a:latin typeface="Calibri"/>
                <a:cs typeface="Calibri"/>
              </a:rPr>
              <a:t>, compass, ambient light, proximity</a:t>
            </a:r>
            <a:r>
              <a:rPr lang="en-US" sz="2400" dirty="0" smtClean="0">
                <a:latin typeface="Calibri"/>
                <a:cs typeface="Calibri"/>
              </a:rPr>
              <a:t>, battery </a:t>
            </a:r>
            <a:r>
              <a:rPr lang="en-US" sz="2400" dirty="0">
                <a:latin typeface="Calibri"/>
                <a:cs typeface="Calibri"/>
              </a:rPr>
              <a:t>level and GPS data.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1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The data: organized </a:t>
            </a:r>
            <a:r>
              <a:rPr lang="en-US" sz="2400" dirty="0">
                <a:latin typeface="Calibri"/>
                <a:cs typeface="Calibri"/>
              </a:rPr>
              <a:t>into about 7000 compressed folders each containing a set of </a:t>
            </a:r>
            <a:r>
              <a:rPr lang="en-US" sz="2400" dirty="0" err="1">
                <a:latin typeface="Calibri"/>
                <a:cs typeface="Calibri"/>
              </a:rPr>
              <a:t>csv</a:t>
            </a:r>
            <a:r>
              <a:rPr lang="en-US" sz="2400" dirty="0">
                <a:latin typeface="Calibri"/>
                <a:cs typeface="Calibri"/>
              </a:rPr>
              <a:t> and log </a:t>
            </a:r>
            <a:r>
              <a:rPr lang="en-US" sz="2400" dirty="0" smtClean="0">
                <a:latin typeface="Calibri"/>
                <a:cs typeface="Calibri"/>
              </a:rPr>
              <a:t>files</a:t>
            </a:r>
          </a:p>
          <a:p>
            <a:r>
              <a:rPr lang="en-US" sz="2400" dirty="0" smtClean="0">
                <a:latin typeface="Calibri"/>
                <a:cs typeface="Calibri"/>
              </a:rPr>
              <a:t>The steps: Wrote a </a:t>
            </a:r>
            <a:r>
              <a:rPr lang="en-US" sz="2400" dirty="0">
                <a:latin typeface="Calibri"/>
                <a:cs typeface="Calibri"/>
              </a:rPr>
              <a:t>bash shell script </a:t>
            </a:r>
            <a:r>
              <a:rPr lang="en-US" sz="2400" dirty="0" smtClean="0">
                <a:latin typeface="Calibri"/>
                <a:cs typeface="Calibri"/>
              </a:rPr>
              <a:t>to programmatically</a:t>
            </a:r>
          </a:p>
          <a:p>
            <a:pPr lvl="1"/>
            <a:r>
              <a:rPr lang="en-US" sz="2200" dirty="0" smtClean="0">
                <a:latin typeface="Calibri"/>
                <a:cs typeface="Calibri"/>
              </a:rPr>
              <a:t>Decompress zip files</a:t>
            </a:r>
          </a:p>
          <a:p>
            <a:pPr lvl="1"/>
            <a:r>
              <a:rPr lang="en-US" sz="2200" dirty="0" smtClean="0">
                <a:latin typeface="Calibri"/>
                <a:cs typeface="Calibri"/>
              </a:rPr>
              <a:t>Concatenate </a:t>
            </a:r>
            <a:r>
              <a:rPr lang="en-US" sz="2200" dirty="0" err="1">
                <a:latin typeface="Calibri"/>
                <a:cs typeface="Calibri"/>
              </a:rPr>
              <a:t>csv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files </a:t>
            </a:r>
            <a:r>
              <a:rPr lang="en-US" sz="2200" dirty="0">
                <a:latin typeface="Calibri"/>
                <a:cs typeface="Calibri"/>
              </a:rPr>
              <a:t>of each type of </a:t>
            </a:r>
            <a:r>
              <a:rPr lang="en-US" sz="2200" dirty="0" smtClean="0">
                <a:latin typeface="Calibri"/>
                <a:cs typeface="Calibri"/>
              </a:rPr>
              <a:t>smartphone data </a:t>
            </a:r>
            <a:r>
              <a:rPr lang="en-US" sz="2200" dirty="0">
                <a:latin typeface="Calibri"/>
                <a:cs typeface="Calibri"/>
              </a:rPr>
              <a:t>for each user </a:t>
            </a:r>
            <a:endParaRPr lang="en-US" sz="2200" dirty="0" smtClean="0">
              <a:latin typeface="Calibri"/>
              <a:cs typeface="Calibri"/>
            </a:endParaRPr>
          </a:p>
          <a:p>
            <a:pPr lvl="1"/>
            <a:r>
              <a:rPr lang="en-US" sz="2200" dirty="0" smtClean="0">
                <a:latin typeface="Calibri"/>
                <a:cs typeface="Calibri"/>
              </a:rPr>
              <a:t>Discard </a:t>
            </a:r>
            <a:r>
              <a:rPr lang="en-US" sz="2200" dirty="0">
                <a:latin typeface="Calibri"/>
                <a:cs typeface="Calibri"/>
              </a:rPr>
              <a:t>the log </a:t>
            </a:r>
            <a:r>
              <a:rPr lang="en-US" sz="2200" dirty="0" smtClean="0">
                <a:latin typeface="Calibri"/>
                <a:cs typeface="Calibri"/>
              </a:rPr>
              <a:t>files and non-</a:t>
            </a:r>
            <a:r>
              <a:rPr lang="en-US" sz="2200" dirty="0" err="1" smtClean="0">
                <a:latin typeface="Calibri"/>
                <a:cs typeface="Calibri"/>
              </a:rPr>
              <a:t>accelerometry</a:t>
            </a:r>
            <a:r>
              <a:rPr lang="en-US" sz="2200" dirty="0" smtClean="0">
                <a:latin typeface="Calibri"/>
                <a:cs typeface="Calibri"/>
              </a:rPr>
              <a:t>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3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Aggregated </a:t>
            </a:r>
            <a:r>
              <a:rPr lang="en-US" sz="2400" dirty="0" err="1" smtClean="0">
                <a:latin typeface="Calibri"/>
                <a:cs typeface="Calibri"/>
              </a:rPr>
              <a:t>accelerometry</a:t>
            </a:r>
            <a:r>
              <a:rPr lang="en-US" sz="2400" dirty="0" smtClean="0">
                <a:latin typeface="Calibri"/>
                <a:cs typeface="Calibri"/>
              </a:rPr>
              <a:t> data by the hour by </a:t>
            </a:r>
            <a:r>
              <a:rPr lang="en-US" sz="2400" dirty="0">
                <a:latin typeface="Calibri"/>
                <a:cs typeface="Calibri"/>
              </a:rPr>
              <a:t>taking the </a:t>
            </a:r>
            <a:r>
              <a:rPr lang="en-US" sz="2400" dirty="0" smtClean="0">
                <a:latin typeface="Calibri"/>
                <a:cs typeface="Calibri"/>
              </a:rPr>
              <a:t>mean of the time samples for </a:t>
            </a:r>
            <a:r>
              <a:rPr lang="en-US" sz="2400" dirty="0">
                <a:latin typeface="Calibri"/>
                <a:cs typeface="Calibri"/>
              </a:rPr>
              <a:t>every </a:t>
            </a:r>
            <a:r>
              <a:rPr lang="en-US" sz="2400" dirty="0" smtClean="0">
                <a:latin typeface="Calibri"/>
                <a:cs typeface="Calibri"/>
              </a:rPr>
              <a:t>variable</a:t>
            </a:r>
          </a:p>
          <a:p>
            <a:pPr lvl="1"/>
            <a:r>
              <a:rPr lang="en-US" sz="2200" dirty="0" smtClean="0">
                <a:latin typeface="Calibri"/>
                <a:cs typeface="Calibri"/>
              </a:rPr>
              <a:t>Challenge here is to balance having too much noise with little aggregation if and having too little data with too much aggregation</a:t>
            </a:r>
          </a:p>
          <a:p>
            <a:r>
              <a:rPr lang="en-US" sz="2400" dirty="0" smtClean="0">
                <a:latin typeface="Calibri"/>
                <a:cs typeface="Calibri"/>
              </a:rPr>
              <a:t>Discarded </a:t>
            </a:r>
            <a:r>
              <a:rPr lang="en-US" sz="2400" dirty="0">
                <a:latin typeface="Calibri"/>
                <a:cs typeface="Calibri"/>
              </a:rPr>
              <a:t>hourly windows with less than 5 seconds of </a:t>
            </a:r>
            <a:r>
              <a:rPr lang="en-US" sz="2400" dirty="0" smtClean="0">
                <a:latin typeface="Calibri"/>
                <a:cs typeface="Calibri"/>
              </a:rPr>
              <a:t>data</a:t>
            </a:r>
          </a:p>
          <a:p>
            <a:r>
              <a:rPr lang="en-US" sz="2400" dirty="0" smtClean="0">
                <a:latin typeface="Calibri"/>
                <a:cs typeface="Calibri"/>
              </a:rPr>
              <a:t>Took </a:t>
            </a:r>
            <a:r>
              <a:rPr lang="en-US" sz="2400" dirty="0">
                <a:latin typeface="Calibri"/>
                <a:cs typeface="Calibri"/>
              </a:rPr>
              <a:t>the root mean square of the 3 channels for all </a:t>
            </a:r>
            <a:r>
              <a:rPr lang="en-US" sz="2400" dirty="0" smtClean="0">
                <a:latin typeface="Calibri"/>
                <a:cs typeface="Calibri"/>
              </a:rPr>
              <a:t>variables, </a:t>
            </a:r>
            <a:r>
              <a:rPr lang="en-US" sz="2400" dirty="0">
                <a:latin typeface="Calibri"/>
                <a:cs typeface="Calibri"/>
              </a:rPr>
              <a:t>since the x, y and z axes were measured with respect to the phone's orientation, which </a:t>
            </a:r>
            <a:r>
              <a:rPr lang="en-US" sz="2400" dirty="0" smtClean="0">
                <a:latin typeface="Calibri"/>
                <a:cs typeface="Calibri"/>
              </a:rPr>
              <a:t>cannot be deduced based </a:t>
            </a:r>
            <a:r>
              <a:rPr lang="en-US" sz="2400" dirty="0">
                <a:latin typeface="Calibri"/>
                <a:cs typeface="Calibri"/>
              </a:rPr>
              <a:t>on the accelerometer </a:t>
            </a:r>
            <a:r>
              <a:rPr lang="en-US" sz="2400" dirty="0" smtClean="0">
                <a:latin typeface="Calibri"/>
                <a:cs typeface="Calibri"/>
              </a:rPr>
              <a:t>data alone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45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The </a:t>
            </a:r>
            <a:r>
              <a:rPr lang="en-US" sz="2400" dirty="0">
                <a:latin typeface="Calibri"/>
                <a:cs typeface="Calibri"/>
              </a:rPr>
              <a:t>resulting data set has 4615 observations and 8 features aside from the class (PD </a:t>
            </a:r>
            <a:r>
              <a:rPr lang="en-US" sz="2400" dirty="0" err="1">
                <a:latin typeface="Calibri"/>
                <a:cs typeface="Calibri"/>
              </a:rPr>
              <a:t>vs</a:t>
            </a:r>
            <a:r>
              <a:rPr lang="en-US" sz="2400" dirty="0">
                <a:latin typeface="Calibri"/>
                <a:cs typeface="Calibri"/>
              </a:rPr>
              <a:t> Control) for the </a:t>
            </a:r>
            <a:r>
              <a:rPr lang="en-US" sz="2400" dirty="0" smtClean="0">
                <a:latin typeface="Calibri"/>
                <a:cs typeface="Calibri"/>
              </a:rPr>
              <a:t>16 users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average </a:t>
            </a:r>
            <a:r>
              <a:rPr lang="en-US" sz="2400" dirty="0">
                <a:latin typeface="Calibri"/>
                <a:cs typeface="Calibri"/>
              </a:rPr>
              <a:t>hourly mean </a:t>
            </a:r>
            <a:r>
              <a:rPr lang="en-US" sz="2400" dirty="0" smtClean="0">
                <a:latin typeface="Calibri"/>
                <a:cs typeface="Calibri"/>
              </a:rPr>
              <a:t>acceleration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acceleration </a:t>
            </a:r>
            <a:r>
              <a:rPr lang="en-US" sz="2400" dirty="0">
                <a:latin typeface="Calibri"/>
                <a:cs typeface="Calibri"/>
              </a:rPr>
              <a:t>standard </a:t>
            </a:r>
            <a:r>
              <a:rPr lang="en-US" sz="2400" dirty="0" smtClean="0">
                <a:latin typeface="Calibri"/>
                <a:cs typeface="Calibri"/>
              </a:rPr>
              <a:t>deviation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acceleration </a:t>
            </a:r>
            <a:r>
              <a:rPr lang="en-US" sz="2400" dirty="0">
                <a:latin typeface="Calibri"/>
                <a:cs typeface="Calibri"/>
              </a:rPr>
              <a:t>absolute </a:t>
            </a:r>
            <a:r>
              <a:rPr lang="en-US" sz="2400" dirty="0" smtClean="0">
                <a:latin typeface="Calibri"/>
                <a:cs typeface="Calibri"/>
              </a:rPr>
              <a:t>deviation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acceleration </a:t>
            </a:r>
            <a:r>
              <a:rPr lang="en-US" sz="2400" dirty="0">
                <a:latin typeface="Calibri"/>
                <a:cs typeface="Calibri"/>
              </a:rPr>
              <a:t>maximum deviation, </a:t>
            </a:r>
            <a:endParaRPr lang="en-US" sz="2400" dirty="0" smtClean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power </a:t>
            </a:r>
            <a:r>
              <a:rPr lang="en-US" sz="2400" dirty="0">
                <a:latin typeface="Calibri"/>
                <a:cs typeface="Calibri"/>
              </a:rPr>
              <a:t>spectral density (PSD) for 1Hz, 3Hz, 6Hz and 10Hz bands 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All features are combined across </a:t>
            </a:r>
            <a:r>
              <a:rPr lang="en-US" sz="2400" dirty="0">
                <a:latin typeface="Calibri"/>
                <a:cs typeface="Calibri"/>
              </a:rPr>
              <a:t>all x, y and z axes (using root mean square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7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985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79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Two-step process</a:t>
            </a:r>
          </a:p>
          <a:p>
            <a:r>
              <a:rPr lang="en-US" sz="2400" dirty="0" smtClean="0">
                <a:latin typeface="Calibri"/>
                <a:cs typeface="Calibri"/>
              </a:rPr>
              <a:t>1. Four classification methods were applied and tested to classify all hourly data points: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Linear </a:t>
            </a:r>
            <a:r>
              <a:rPr lang="en-US" sz="2400" dirty="0">
                <a:latin typeface="Calibri"/>
                <a:cs typeface="Calibri"/>
              </a:rPr>
              <a:t>Discriminant </a:t>
            </a:r>
            <a:r>
              <a:rPr lang="en-US" sz="2400" dirty="0" smtClean="0">
                <a:latin typeface="Calibri"/>
                <a:cs typeface="Calibri"/>
              </a:rPr>
              <a:t>Analysis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Quadratic </a:t>
            </a:r>
            <a:r>
              <a:rPr lang="en-US" sz="2400" dirty="0">
                <a:latin typeface="Calibri"/>
                <a:cs typeface="Calibri"/>
              </a:rPr>
              <a:t>Discriminant </a:t>
            </a:r>
            <a:r>
              <a:rPr lang="en-US" sz="2400" dirty="0" smtClean="0">
                <a:latin typeface="Calibri"/>
                <a:cs typeface="Calibri"/>
              </a:rPr>
              <a:t>Analysis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Support </a:t>
            </a:r>
            <a:r>
              <a:rPr lang="en-US" sz="2400" dirty="0">
                <a:latin typeface="Calibri"/>
                <a:cs typeface="Calibri"/>
              </a:rPr>
              <a:t>Vector Machine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Random Forest</a:t>
            </a:r>
          </a:p>
          <a:p>
            <a:r>
              <a:rPr lang="en-US" sz="2400" dirty="0" smtClean="0">
                <a:latin typeface="Calibri"/>
                <a:cs typeface="Calibri"/>
              </a:rPr>
              <a:t>2. Results were summarized for each user: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Proportion </a:t>
            </a:r>
            <a:r>
              <a:rPr lang="en-US" sz="2400" dirty="0">
                <a:latin typeface="Calibri"/>
                <a:cs typeface="Calibri"/>
              </a:rPr>
              <a:t>of of data points of </a:t>
            </a:r>
            <a:r>
              <a:rPr lang="en-US" sz="2400" dirty="0" smtClean="0">
                <a:latin typeface="Calibri"/>
                <a:cs typeface="Calibri"/>
              </a:rPr>
              <a:t>a user predicted </a:t>
            </a:r>
            <a:r>
              <a:rPr lang="en-US" sz="2400" dirty="0">
                <a:latin typeface="Calibri"/>
                <a:cs typeface="Calibri"/>
              </a:rPr>
              <a:t>to have the </a:t>
            </a:r>
            <a:r>
              <a:rPr lang="en-US" sz="2400" dirty="0" smtClean="0">
                <a:latin typeface="Calibri"/>
                <a:cs typeface="Calibri"/>
              </a:rPr>
              <a:t>PD </a:t>
            </a:r>
            <a:r>
              <a:rPr lang="en-US" sz="2400" dirty="0">
                <a:latin typeface="Calibri"/>
                <a:cs typeface="Calibri"/>
              </a:rPr>
              <a:t>class </a:t>
            </a:r>
            <a:r>
              <a:rPr lang="en-US" sz="2400" dirty="0" smtClean="0">
                <a:latin typeface="Calibri"/>
                <a:cs typeface="Calibri"/>
              </a:rPr>
              <a:t>= Probability </a:t>
            </a:r>
            <a:r>
              <a:rPr lang="en-US" sz="2400" dirty="0">
                <a:latin typeface="Calibri"/>
                <a:cs typeface="Calibri"/>
              </a:rPr>
              <a:t>that the user has </a:t>
            </a:r>
            <a:r>
              <a:rPr lang="en-US" sz="2400" dirty="0" smtClean="0">
                <a:latin typeface="Calibri"/>
                <a:cs typeface="Calibri"/>
              </a:rPr>
              <a:t>PD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If this probability &gt; 0.5, the user </a:t>
            </a:r>
            <a:r>
              <a:rPr lang="en-US" sz="2400" dirty="0">
                <a:latin typeface="Calibri"/>
                <a:cs typeface="Calibri"/>
              </a:rPr>
              <a:t>is predicted to have </a:t>
            </a:r>
            <a:r>
              <a:rPr lang="en-US" sz="2400" dirty="0" smtClean="0">
                <a:latin typeface="Calibri"/>
                <a:cs typeface="Calibri"/>
              </a:rPr>
              <a:t>PD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alibri"/>
                <a:cs typeface="Calibri"/>
              </a:rPr>
              <a:t>Method performance was assessed using leave-one (user)-out cross validation error</a:t>
            </a:r>
          </a:p>
          <a:p>
            <a:r>
              <a:rPr lang="en-US" sz="2400" dirty="0">
                <a:latin typeface="Calibri"/>
                <a:cs typeface="Calibri"/>
              </a:rPr>
              <a:t>The first three </a:t>
            </a:r>
            <a:r>
              <a:rPr lang="en-US" sz="2400" dirty="0" smtClean="0">
                <a:latin typeface="Calibri"/>
                <a:cs typeface="Calibri"/>
              </a:rPr>
              <a:t>classifiers </a:t>
            </a:r>
            <a:r>
              <a:rPr lang="en-US" sz="2400" dirty="0">
                <a:latin typeface="Calibri"/>
                <a:cs typeface="Calibri"/>
              </a:rPr>
              <a:t>performed poorly, predicting the test/left-out user to have PD in all 16 cases</a:t>
            </a:r>
          </a:p>
          <a:p>
            <a:r>
              <a:rPr lang="en-US" sz="2400" dirty="0">
                <a:latin typeface="Calibri"/>
                <a:cs typeface="Calibri"/>
              </a:rPr>
              <a:t>However, the </a:t>
            </a:r>
            <a:r>
              <a:rPr lang="en-US" sz="2400" dirty="0" smtClean="0">
                <a:latin typeface="Calibri"/>
                <a:cs typeface="Calibri"/>
              </a:rPr>
              <a:t>random forest </a:t>
            </a:r>
            <a:r>
              <a:rPr lang="en-US" sz="2400" dirty="0">
                <a:latin typeface="Calibri"/>
                <a:cs typeface="Calibri"/>
              </a:rPr>
              <a:t>had superior performance with 100% prediction </a:t>
            </a:r>
            <a:r>
              <a:rPr lang="en-US" sz="2400" dirty="0" smtClean="0">
                <a:latin typeface="Calibri"/>
                <a:cs typeface="Calibri"/>
              </a:rPr>
              <a:t>accuracy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72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80999" y="1719071"/>
            <a:ext cx="3411423" cy="440740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Finally</a:t>
            </a:r>
            <a:r>
              <a:rPr lang="en-US" sz="2400" dirty="0">
                <a:latin typeface="Calibri"/>
                <a:cs typeface="Calibri"/>
              </a:rPr>
              <a:t>, I applied RF to the full data </a:t>
            </a:r>
            <a:r>
              <a:rPr lang="en-US" sz="2400" dirty="0" smtClean="0">
                <a:latin typeface="Calibri"/>
                <a:cs typeface="Calibri"/>
              </a:rPr>
              <a:t>set</a:t>
            </a:r>
          </a:p>
          <a:p>
            <a:r>
              <a:rPr lang="en-US" sz="2400" dirty="0" smtClean="0">
                <a:latin typeface="Calibri"/>
                <a:cs typeface="Calibri"/>
              </a:rPr>
              <a:t>Variable importance plot show that the </a:t>
            </a:r>
            <a:r>
              <a:rPr lang="en-US" sz="2400" dirty="0">
                <a:latin typeface="Calibri"/>
                <a:cs typeface="Calibri"/>
              </a:rPr>
              <a:t>average hourly mean acceleration and PSD in the 6Hz band seem to be the </a:t>
            </a:r>
            <a:r>
              <a:rPr lang="en-US" sz="2400" dirty="0" smtClean="0">
                <a:latin typeface="Calibri"/>
                <a:cs typeface="Calibri"/>
              </a:rPr>
              <a:t>most important variables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1" name="Content Placeholder 8" descr="Screen Shot 2015-04-26 at 4.45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35" r="-46335"/>
          <a:stretch>
            <a:fillRect/>
          </a:stretch>
        </p:blipFill>
        <p:spPr>
          <a:xfrm>
            <a:off x="1834340" y="1688561"/>
            <a:ext cx="9372161" cy="491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5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190</TotalTime>
  <Words>751</Words>
  <Application>Microsoft Macintosh PowerPoint</Application>
  <PresentationFormat>On-screen Show (4:3)</PresentationFormat>
  <Paragraphs>67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Grid</vt:lpstr>
      <vt:lpstr>PH290: Predicting parkinson’s disease with  smartphone data</vt:lpstr>
      <vt:lpstr>Aim</vt:lpstr>
      <vt:lpstr>Data processing</vt:lpstr>
      <vt:lpstr>Feature Engineering</vt:lpstr>
      <vt:lpstr>Feature Engineering</vt:lpstr>
      <vt:lpstr>Feature Engineering</vt:lpstr>
      <vt:lpstr>Methods</vt:lpstr>
      <vt:lpstr>Results</vt:lpstr>
      <vt:lpstr>Results</vt:lpstr>
      <vt:lpstr>Method Benchmarking</vt:lpstr>
      <vt:lpstr>Additional analysis</vt:lpstr>
      <vt:lpstr>Additional analysis</vt:lpstr>
      <vt:lpstr>Additional analysis</vt:lpstr>
      <vt:lpstr>Additional analysis</vt:lpstr>
      <vt:lpstr>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PH290: Predicting parkinson’s disease with  smartphone data</dc:title>
  <dc:creator>Jin Rou New</dc:creator>
  <cp:lastModifiedBy>Jin Rou New</cp:lastModifiedBy>
  <cp:revision>10</cp:revision>
  <dcterms:created xsi:type="dcterms:W3CDTF">2015-04-26T22:13:16Z</dcterms:created>
  <dcterms:modified xsi:type="dcterms:W3CDTF">2015-04-27T01:23:39Z</dcterms:modified>
</cp:coreProperties>
</file>