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3" r:id="rId9"/>
    <p:sldId id="266" r:id="rId10"/>
    <p:sldId id="264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902825" cy="6858000"/>
  <p:notesSz cx="67691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CCFF66"/>
    <a:srgbClr val="FFFF99"/>
    <a:srgbClr val="FFCC66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3" autoAdjust="0"/>
    <p:restoredTop sz="90929"/>
  </p:normalViewPr>
  <p:slideViewPr>
    <p:cSldViewPr>
      <p:cViewPr varScale="1">
        <p:scale>
          <a:sx n="44" d="100"/>
          <a:sy n="44" d="100"/>
        </p:scale>
        <p:origin x="-114" y="-552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064" y="-84"/>
      </p:cViewPr>
      <p:guideLst>
        <p:guide orient="horz" pos="3120"/>
        <p:guide pos="21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512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82912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05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40863"/>
            <a:ext cx="29829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B9D4F6-B6F7-4679-A4D3-D426EEB17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654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88975" y="762000"/>
            <a:ext cx="539115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724400"/>
            <a:ext cx="4943475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654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72600"/>
            <a:ext cx="29654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C0A6C4-7051-457C-9CA4-585876BF7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FFD07-8013-438D-963D-6737B1C3C45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0"/>
            <a:ext cx="2062162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0" y="0"/>
            <a:ext cx="6037263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1541463"/>
            <a:ext cx="3925888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3988" y="1541463"/>
            <a:ext cx="3925887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902825" cy="1271588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6365875"/>
            <a:ext cx="9902825" cy="49212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717867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1541463"/>
            <a:ext cx="8004175" cy="4554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875" y="6616700"/>
            <a:ext cx="34448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fld id="{09573692-B12A-4088-8E6F-27D73DA1F256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8689975" y="6616700"/>
            <a:ext cx="111918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000"/>
              <a:t>Dr. A.G. Hoekstra</a:t>
            </a: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0" y="1279525"/>
            <a:ext cx="9902825" cy="42863"/>
            <a:chOff x="0" y="860"/>
            <a:chExt cx="5760" cy="27"/>
          </a:xfrm>
        </p:grpSpPr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V="1">
              <a:off x="0" y="885"/>
              <a:ext cx="5760" cy="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</p:grp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0" y="6308725"/>
            <a:ext cx="9902825" cy="42863"/>
            <a:chOff x="0" y="3963"/>
            <a:chExt cx="5760" cy="27"/>
          </a:xfrm>
        </p:grpSpPr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0" y="3990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0" y="3963"/>
              <a:ext cx="5760" cy="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</p:grpSp>
      <p:pic>
        <p:nvPicPr>
          <p:cNvPr id="1034" name="Picture 14" descr="uvalogo_bi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5635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fons@science.uva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514600"/>
            <a:ext cx="8416925" cy="1143000"/>
          </a:xfrm>
        </p:spPr>
        <p:txBody>
          <a:bodyPr/>
          <a:lstStyle/>
          <a:p>
            <a:r>
              <a:rPr lang="nl-NL" sz="6000" smtClean="0"/>
              <a:t>Wetenschappelijk Publiceren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876800"/>
            <a:ext cx="8839200" cy="1219200"/>
          </a:xfrm>
        </p:spPr>
        <p:txBody>
          <a:bodyPr/>
          <a:lstStyle/>
          <a:p>
            <a:r>
              <a:rPr lang="nl-NL" smtClean="0">
                <a:solidFill>
                  <a:schemeClr val="hlink"/>
                </a:solidFill>
              </a:rPr>
              <a:t>Alfons Hoekstra</a:t>
            </a:r>
            <a:r>
              <a:rPr lang="nl-NL" smtClean="0">
                <a:solidFill>
                  <a:srgbClr val="0000FF"/>
                </a:solidFill>
              </a:rPr>
              <a:t> : </a:t>
            </a:r>
            <a:r>
              <a:rPr lang="nl-NL" smtClean="0">
                <a:solidFill>
                  <a:srgbClr val="0000FF"/>
                </a:solidFill>
                <a:hlinkClick r:id="rId3"/>
              </a:rPr>
              <a:t>alfons@science.uva.nl</a:t>
            </a:r>
            <a:endParaRPr lang="nl-NL" smtClean="0">
              <a:solidFill>
                <a:srgbClr val="0000FF"/>
              </a:solidFill>
            </a:endParaRPr>
          </a:p>
          <a:p>
            <a:r>
              <a:rPr lang="en-US" smtClean="0">
                <a:solidFill>
                  <a:srgbClr val="0000FF"/>
                </a:solidFill>
              </a:rPr>
              <a:t>Dick van Albada : G.D.van Albada@uva.nl</a:t>
            </a:r>
            <a:endParaRPr lang="nl-NL" smtClean="0">
              <a:solidFill>
                <a:srgbClr val="0000FF"/>
              </a:solidFill>
            </a:endParaRPr>
          </a:p>
          <a:p>
            <a:endParaRPr lang="nl-NL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Het Review Artikel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1463"/>
            <a:ext cx="8626475" cy="4554537"/>
          </a:xfrm>
        </p:spPr>
        <p:txBody>
          <a:bodyPr/>
          <a:lstStyle/>
          <a:p>
            <a:r>
              <a:rPr lang="nl-NL" sz="2800" smtClean="0"/>
              <a:t>In alle vakgebieden verschijnen regelmatig Review artikelen</a:t>
            </a:r>
          </a:p>
          <a:p>
            <a:pPr lvl="1"/>
            <a:r>
              <a:rPr lang="nl-NL" sz="2400" smtClean="0"/>
              <a:t>Geven de stand van zaken in het vakgebied op dat moment</a:t>
            </a:r>
          </a:p>
          <a:p>
            <a:pPr lvl="1"/>
            <a:r>
              <a:rPr lang="nl-NL" sz="2400" smtClean="0"/>
              <a:t>Dit zijn vaak de beste artikelen om als nieuwkomer een vakgebied te leren kennen</a:t>
            </a:r>
          </a:p>
          <a:p>
            <a:r>
              <a:rPr lang="nl-NL" sz="2800" smtClean="0"/>
              <a:t>In ons voorbeeld</a:t>
            </a:r>
          </a:p>
          <a:p>
            <a:pPr lvl="1"/>
            <a:r>
              <a:rPr lang="nl-NL" sz="2400" smtClean="0"/>
              <a:t>S. Chen and G. Doolen, Lattice Boltzmann Method for Fluid Flows, Annual Reviews of Fluid Mechanics, 1998.</a:t>
            </a:r>
          </a:p>
          <a:p>
            <a:pPr lvl="1"/>
            <a:r>
              <a:rPr lang="nl-NL" sz="2400" smtClean="0"/>
              <a:t>Ons werk aan parallelle Rooster Boltzmann methode wordt genoemd, met een verwijzing naar de proceedings en de paper.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17473" t="20752" r="8774" b="6024"/>
          <a:stretch>
            <a:fillRect/>
          </a:stretch>
        </p:blipFill>
        <p:spPr bwMode="auto">
          <a:xfrm>
            <a:off x="914400" y="304800"/>
            <a:ext cx="8089900" cy="629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Het Boek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1463"/>
            <a:ext cx="8626475" cy="4554537"/>
          </a:xfrm>
        </p:spPr>
        <p:txBody>
          <a:bodyPr/>
          <a:lstStyle/>
          <a:p>
            <a:r>
              <a:rPr lang="nl-NL" smtClean="0"/>
              <a:t>Indien een stuk onderzoek ‘volwassen’ is geworden zal er meestal boek verschijnen (of meerdere).</a:t>
            </a:r>
          </a:p>
          <a:p>
            <a:pPr lvl="1"/>
            <a:r>
              <a:rPr lang="nl-NL" smtClean="0"/>
              <a:t>Meestal nog gericht op ‘advanced readers’ (PhD’s, senior reseachers)</a:t>
            </a:r>
          </a:p>
          <a:p>
            <a:r>
              <a:rPr lang="nl-NL" smtClean="0"/>
              <a:t>In nog een later stadium zullen er echte leerboeken verschijnen, die in Master of zelf Bachelor opleidingen gebruikt kunnen worden.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6675" t="7295" r="27475" b="999"/>
          <a:stretch>
            <a:fillRect/>
          </a:stretch>
        </p:blipFill>
        <p:spPr bwMode="auto">
          <a:xfrm>
            <a:off x="609600" y="0"/>
            <a:ext cx="3952875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 cstate="print"/>
          <a:srcRect l="29996" t="17500" r="31271" b="7555"/>
          <a:stretch>
            <a:fillRect/>
          </a:stretch>
        </p:blipFill>
        <p:spPr bwMode="auto">
          <a:xfrm>
            <a:off x="4953000" y="0"/>
            <a:ext cx="4167188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295400" y="6400800"/>
            <a:ext cx="2578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Eerste druk in 2001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6019800" y="6400800"/>
            <a:ext cx="2578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Eerste druk in 2000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De tijdlijn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19812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Het onderzoek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67000" y="1981200"/>
            <a:ext cx="2819400" cy="469900"/>
            <a:chOff x="1680" y="1008"/>
            <a:chExt cx="1776" cy="296"/>
          </a:xfrm>
        </p:grpSpPr>
        <p:sp>
          <p:nvSpPr>
            <p:cNvPr id="15388" name="Line 7"/>
            <p:cNvSpPr>
              <a:spLocks noChangeShapeType="1"/>
            </p:cNvSpPr>
            <p:nvPr/>
          </p:nvSpPr>
          <p:spPr bwMode="auto">
            <a:xfrm>
              <a:off x="1680" y="1152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389" name="Text Box 8"/>
            <p:cNvSpPr txBox="1">
              <a:spLocks noChangeArrowheads="1"/>
            </p:cNvSpPr>
            <p:nvPr/>
          </p:nvSpPr>
          <p:spPr bwMode="auto">
            <a:xfrm>
              <a:off x="2208" y="1008"/>
              <a:ext cx="1248" cy="29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De proceeding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486400" y="1981200"/>
            <a:ext cx="2143125" cy="469900"/>
            <a:chOff x="3456" y="1008"/>
            <a:chExt cx="1350" cy="296"/>
          </a:xfrm>
        </p:grpSpPr>
        <p:sp>
          <p:nvSpPr>
            <p:cNvPr id="15386" name="Text Box 9"/>
            <p:cNvSpPr txBox="1">
              <a:spLocks noChangeArrowheads="1"/>
            </p:cNvSpPr>
            <p:nvPr/>
          </p:nvSpPr>
          <p:spPr bwMode="auto">
            <a:xfrm>
              <a:off x="3984" y="1008"/>
              <a:ext cx="822" cy="29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De paper</a:t>
              </a:r>
            </a:p>
          </p:txBody>
        </p:sp>
        <p:sp>
          <p:nvSpPr>
            <p:cNvPr id="15387" name="Line 10"/>
            <p:cNvSpPr>
              <a:spLocks noChangeShapeType="1"/>
            </p:cNvSpPr>
            <p:nvPr/>
          </p:nvSpPr>
          <p:spPr bwMode="auto">
            <a:xfrm>
              <a:off x="3456" y="1152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371600" y="2590800"/>
            <a:ext cx="5816600" cy="461963"/>
            <a:chOff x="864" y="1632"/>
            <a:chExt cx="3664" cy="291"/>
          </a:xfrm>
        </p:grpSpPr>
        <p:sp>
          <p:nvSpPr>
            <p:cNvPr id="15384" name="AutoShape 11"/>
            <p:cNvSpPr>
              <a:spLocks/>
            </p:cNvSpPr>
            <p:nvPr/>
          </p:nvSpPr>
          <p:spPr bwMode="auto">
            <a:xfrm rot="-5406587">
              <a:off x="2640" y="51"/>
              <a:ext cx="144" cy="3600"/>
            </a:xfrm>
            <a:prstGeom prst="leftBrace">
              <a:avLst>
                <a:gd name="adj1" fmla="val 208333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385" name="Text Box 13"/>
            <p:cNvSpPr txBox="1">
              <a:spLocks noChangeArrowheads="1"/>
            </p:cNvSpPr>
            <p:nvPr/>
          </p:nvSpPr>
          <p:spPr bwMode="auto">
            <a:xfrm>
              <a:off x="864" y="1632"/>
              <a:ext cx="366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“publiceren van nieuwe wetenschappelijk kennis door onderzoekers”</a:t>
              </a:r>
            </a:p>
          </p:txBody>
        </p:sp>
      </p:grp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676275" y="4102100"/>
            <a:ext cx="22098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 review paper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86075" y="4102100"/>
            <a:ext cx="2143125" cy="469900"/>
            <a:chOff x="1680" y="1008"/>
            <a:chExt cx="1350" cy="296"/>
          </a:xfrm>
        </p:grpSpPr>
        <p:sp>
          <p:nvSpPr>
            <p:cNvPr id="15382" name="Line 20"/>
            <p:cNvSpPr>
              <a:spLocks noChangeShapeType="1"/>
            </p:cNvSpPr>
            <p:nvPr/>
          </p:nvSpPr>
          <p:spPr bwMode="auto">
            <a:xfrm>
              <a:off x="1680" y="1152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383" name="Text Box 21"/>
            <p:cNvSpPr txBox="1">
              <a:spLocks noChangeArrowheads="1"/>
            </p:cNvSpPr>
            <p:nvPr/>
          </p:nvSpPr>
          <p:spPr bwMode="auto">
            <a:xfrm>
              <a:off x="2208" y="1008"/>
              <a:ext cx="822" cy="29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Het boek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029200" y="4102100"/>
            <a:ext cx="2598738" cy="469900"/>
            <a:chOff x="3456" y="1008"/>
            <a:chExt cx="1637" cy="296"/>
          </a:xfrm>
        </p:grpSpPr>
        <p:sp>
          <p:nvSpPr>
            <p:cNvPr id="15380" name="Text Box 23"/>
            <p:cNvSpPr txBox="1">
              <a:spLocks noChangeArrowheads="1"/>
            </p:cNvSpPr>
            <p:nvPr/>
          </p:nvSpPr>
          <p:spPr bwMode="auto">
            <a:xfrm>
              <a:off x="3984" y="1008"/>
              <a:ext cx="1109" cy="29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Het leerboek</a:t>
              </a:r>
            </a:p>
          </p:txBody>
        </p:sp>
        <p:sp>
          <p:nvSpPr>
            <p:cNvPr id="15381" name="Line 24"/>
            <p:cNvSpPr>
              <a:spLocks noChangeShapeType="1"/>
            </p:cNvSpPr>
            <p:nvPr/>
          </p:nvSpPr>
          <p:spPr bwMode="auto">
            <a:xfrm>
              <a:off x="3456" y="1152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</p:grpSp>
      <p:cxnSp>
        <p:nvCxnSpPr>
          <p:cNvPr id="100378" name="AutoShape 26"/>
          <p:cNvCxnSpPr>
            <a:cxnSpLocks noChangeShapeType="1"/>
            <a:stCxn id="15386" idx="3"/>
            <a:endCxn id="100370" idx="1"/>
          </p:cNvCxnSpPr>
          <p:nvPr/>
        </p:nvCxnSpPr>
        <p:spPr bwMode="auto">
          <a:xfrm flipH="1">
            <a:off x="676275" y="2216150"/>
            <a:ext cx="6953250" cy="2120900"/>
          </a:xfrm>
          <a:prstGeom prst="curvedConnector5">
            <a:avLst>
              <a:gd name="adj1" fmla="val -3287"/>
              <a:gd name="adj2" fmla="val 50000"/>
              <a:gd name="adj3" fmla="val 103287"/>
            </a:avLst>
          </a:prstGeom>
          <a:noFill/>
          <a:ln w="12700">
            <a:solidFill>
              <a:schemeClr val="tx2"/>
            </a:solidFill>
            <a:prstDash val="sysDot"/>
            <a:round/>
            <a:headEnd/>
            <a:tailEnd type="triangle" w="med" len="med"/>
          </a:ln>
        </p:spPr>
      </p:cxn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447800" y="4724400"/>
            <a:ext cx="5715000" cy="685800"/>
            <a:chOff x="912" y="2976"/>
            <a:chExt cx="3600" cy="432"/>
          </a:xfrm>
        </p:grpSpPr>
        <p:sp>
          <p:nvSpPr>
            <p:cNvPr id="15378" name="AutoShape 28"/>
            <p:cNvSpPr>
              <a:spLocks/>
            </p:cNvSpPr>
            <p:nvPr/>
          </p:nvSpPr>
          <p:spPr bwMode="auto">
            <a:xfrm rot="-5406587">
              <a:off x="2640" y="1536"/>
              <a:ext cx="144" cy="3600"/>
            </a:xfrm>
            <a:prstGeom prst="leftBrace">
              <a:avLst>
                <a:gd name="adj1" fmla="val 208333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379" name="Text Box 29"/>
            <p:cNvSpPr txBox="1">
              <a:spLocks noChangeArrowheads="1"/>
            </p:cNvSpPr>
            <p:nvPr/>
          </p:nvSpPr>
          <p:spPr bwMode="auto">
            <a:xfrm>
              <a:off x="1152" y="2976"/>
              <a:ext cx="3227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“Consolidatie van de kennis in de ‘body of knowledge’,</a:t>
              </a:r>
            </a:p>
            <a:p>
              <a:r>
                <a:rPr lang="en-US" sz="1600"/>
                <a:t>meestal door prominente wetenschappers in een vakgebied ”</a:t>
              </a: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62000" y="1447800"/>
            <a:ext cx="7315200" cy="2603500"/>
            <a:chOff x="480" y="912"/>
            <a:chExt cx="4608" cy="1640"/>
          </a:xfrm>
        </p:grpSpPr>
        <p:sp>
          <p:nvSpPr>
            <p:cNvPr id="15373" name="Text Box 33"/>
            <p:cNvSpPr txBox="1">
              <a:spLocks noChangeArrowheads="1"/>
            </p:cNvSpPr>
            <p:nvPr/>
          </p:nvSpPr>
          <p:spPr bwMode="auto">
            <a:xfrm>
              <a:off x="2160" y="912"/>
              <a:ext cx="134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Tijdens of paar maanden na behalen resultaten</a:t>
              </a:r>
            </a:p>
          </p:txBody>
        </p:sp>
        <p:sp>
          <p:nvSpPr>
            <p:cNvPr id="15374" name="Text Box 34"/>
            <p:cNvSpPr txBox="1">
              <a:spLocks noChangeArrowheads="1"/>
            </p:cNvSpPr>
            <p:nvPr/>
          </p:nvSpPr>
          <p:spPr bwMode="auto">
            <a:xfrm>
              <a:off x="3744" y="960"/>
              <a:ext cx="1344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Typisch een jaar later</a:t>
              </a:r>
            </a:p>
          </p:txBody>
        </p:sp>
        <p:sp>
          <p:nvSpPr>
            <p:cNvPr id="15375" name="Text Box 35"/>
            <p:cNvSpPr txBox="1">
              <a:spLocks noChangeArrowheads="1"/>
            </p:cNvSpPr>
            <p:nvPr/>
          </p:nvSpPr>
          <p:spPr bwMode="auto">
            <a:xfrm>
              <a:off x="480" y="2304"/>
              <a:ext cx="1344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Meestal eens in de 5 jaar</a:t>
              </a:r>
            </a:p>
          </p:txBody>
        </p:sp>
        <p:sp>
          <p:nvSpPr>
            <p:cNvPr id="15376" name="Text Box 36"/>
            <p:cNvSpPr txBox="1">
              <a:spLocks noChangeArrowheads="1"/>
            </p:cNvSpPr>
            <p:nvPr/>
          </p:nvSpPr>
          <p:spPr bwMode="auto">
            <a:xfrm>
              <a:off x="2016" y="2304"/>
              <a:ext cx="1344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Tja, kan lang duren of heel kort</a:t>
              </a:r>
            </a:p>
          </p:txBody>
        </p:sp>
        <p:sp>
          <p:nvSpPr>
            <p:cNvPr id="15377" name="Text Box 37"/>
            <p:cNvSpPr txBox="1">
              <a:spLocks noChangeArrowheads="1"/>
            </p:cNvSpPr>
            <p:nvPr/>
          </p:nvSpPr>
          <p:spPr bwMode="auto">
            <a:xfrm>
              <a:off x="3600" y="2256"/>
              <a:ext cx="134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Hier gaat meestal echt wel 5 tot 10 jaar overheen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 autoUpdateAnimBg="0"/>
      <p:bldP spid="10037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Citaties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1463"/>
            <a:ext cx="8702675" cy="4554537"/>
          </a:xfrm>
        </p:spPr>
        <p:txBody>
          <a:bodyPr/>
          <a:lstStyle/>
          <a:p>
            <a:r>
              <a:rPr lang="nl-NL" smtClean="0"/>
              <a:t>Onderzoek staat nooit op zichzelf</a:t>
            </a:r>
          </a:p>
          <a:p>
            <a:pPr lvl="1"/>
            <a:r>
              <a:rPr lang="nl-NL" smtClean="0"/>
              <a:t>Je gebruikt resultaten van anderen</a:t>
            </a:r>
          </a:p>
          <a:p>
            <a:pPr lvl="2"/>
            <a:r>
              <a:rPr lang="nl-NL" smtClean="0"/>
              <a:t>Gelezen in hun papers, gehoord tijdens hun lezingen op conferenties, etc.</a:t>
            </a:r>
          </a:p>
          <a:p>
            <a:pPr lvl="1"/>
            <a:r>
              <a:rPr lang="nl-NL" smtClean="0"/>
              <a:t>In je paper refereer je naar resultaten die je gebruikt</a:t>
            </a:r>
          </a:p>
          <a:p>
            <a:pPr lvl="2"/>
            <a:r>
              <a:rPr lang="nl-NL" smtClean="0"/>
              <a:t>Van anderen….</a:t>
            </a:r>
          </a:p>
          <a:p>
            <a:pPr lvl="2"/>
            <a:r>
              <a:rPr lang="nl-NL" smtClean="0"/>
              <a:t>… of van jezelf.</a:t>
            </a:r>
          </a:p>
          <a:p>
            <a:pPr lvl="1"/>
            <a:r>
              <a:rPr lang="nl-NL" smtClean="0"/>
              <a:t>Elk tijdschrift heeft zijn eigen conventies voor cross referenties in de papers en format van referentielijsten.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5025" t="22282" r="5025" b="9180"/>
          <a:stretch>
            <a:fillRect/>
          </a:stretch>
        </p:blipFill>
        <p:spPr bwMode="auto">
          <a:xfrm>
            <a:off x="228600" y="609600"/>
            <a:ext cx="9528175" cy="5694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Citatie analyse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41463"/>
            <a:ext cx="8778875" cy="4554537"/>
          </a:xfrm>
        </p:spPr>
        <p:txBody>
          <a:bodyPr/>
          <a:lstStyle/>
          <a:p>
            <a:r>
              <a:rPr lang="nl-NL" smtClean="0"/>
              <a:t>Wat is de impact van een wetenschappelijke paper?</a:t>
            </a:r>
          </a:p>
          <a:p>
            <a:r>
              <a:rPr lang="nl-NL" smtClean="0"/>
              <a:t>Meetbaar via citatie analyse</a:t>
            </a:r>
          </a:p>
          <a:p>
            <a:pPr lvl="1"/>
            <a:r>
              <a:rPr lang="nl-NL" smtClean="0"/>
              <a:t>Hoe vaak wordt een paper geciteerd in papers van andere auteurs?</a:t>
            </a:r>
          </a:p>
          <a:p>
            <a:pPr lvl="1"/>
            <a:r>
              <a:rPr lang="nl-NL" smtClean="0"/>
              <a:t>Dit soort metingen zijn mogelijk omdat er uitgebreide bibliografische databases bestaan</a:t>
            </a:r>
          </a:p>
          <a:p>
            <a:pPr lvl="2"/>
            <a:r>
              <a:rPr lang="nl-NL" smtClean="0"/>
              <a:t>Zoals de science citation index,</a:t>
            </a:r>
          </a:p>
          <a:p>
            <a:pPr lvl="2"/>
            <a:r>
              <a:rPr lang="en-US" smtClean="0"/>
              <a:t>ISI web of Knowledge</a:t>
            </a:r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Impact factor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41463"/>
            <a:ext cx="8397875" cy="4554537"/>
          </a:xfrm>
        </p:spPr>
        <p:txBody>
          <a:bodyPr/>
          <a:lstStyle/>
          <a:p>
            <a:r>
              <a:rPr lang="nl-NL" sz="2800" smtClean="0"/>
              <a:t>Via citatie analyse kun je ook de impact van een tijdschrift meten</a:t>
            </a:r>
          </a:p>
          <a:p>
            <a:r>
              <a:rPr lang="nl-NL" sz="2800" smtClean="0"/>
              <a:t>Dit is de impact factor</a:t>
            </a:r>
          </a:p>
          <a:p>
            <a:pPr lvl="1"/>
            <a:r>
              <a:rPr lang="nl-NL" sz="2400" smtClean="0"/>
              <a:t>Waarover later meer</a:t>
            </a:r>
          </a:p>
          <a:p>
            <a:pPr lvl="1"/>
            <a:r>
              <a:rPr lang="nl-NL" sz="2400" smtClean="0"/>
              <a:t>Gemeten als het quotient tussen het aantal referenties naar papers in een tijdschrift door papers elders gepubliceerd en het totaal aantal paper in het tijdschrift in een jaargang.</a:t>
            </a:r>
          </a:p>
          <a:p>
            <a:pPr lvl="1"/>
            <a:r>
              <a:rPr lang="nl-NL" sz="2400" smtClean="0"/>
              <a:t>Betekenis van dit getal verschilt enorm per vakgebied.</a:t>
            </a:r>
          </a:p>
          <a:p>
            <a:pPr lvl="2"/>
            <a:r>
              <a:rPr lang="nl-NL" sz="2000" smtClean="0"/>
              <a:t>In sommige vakgebieden is een impact factor van 4 enorm hoog, elder is dat laag….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Kosten</a:t>
            </a:r>
            <a:endParaRPr lang="nl-NL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Editors, reviewers worden i.h.a. niet voor hun werk betaald</a:t>
            </a:r>
          </a:p>
          <a:p>
            <a:r>
              <a:rPr lang="en-US" smtClean="0"/>
              <a:t>De uitgeverij wel</a:t>
            </a:r>
          </a:p>
          <a:p>
            <a:pPr lvl="1"/>
            <a:r>
              <a:rPr lang="en-US" smtClean="0"/>
              <a:t>Page charges</a:t>
            </a:r>
          </a:p>
          <a:p>
            <a:pPr lvl="1"/>
            <a:r>
              <a:rPr lang="en-US" smtClean="0"/>
              <a:t>Abonnementsgelden (niet bij open access)</a:t>
            </a:r>
          </a:p>
          <a:p>
            <a:pPr lvl="1"/>
            <a:r>
              <a:rPr lang="en-US" smtClean="0"/>
              <a:t>Verkoop (m.n. boeken)</a:t>
            </a:r>
            <a:endParaRPr lang="nl-NL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To Publish or Perish….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537575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nl-NL" smtClean="0"/>
              <a:t>Een verhaal over het wetenschappelijk publiceren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Veranderende rol van de uitgever</a:t>
            </a:r>
            <a:endParaRPr lang="nl-NL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Vroeger:</a:t>
            </a:r>
          </a:p>
          <a:p>
            <a:pPr lvl="1"/>
            <a:r>
              <a:rPr lang="en-US" smtClean="0"/>
              <a:t>Organisatie, redactie</a:t>
            </a:r>
          </a:p>
          <a:p>
            <a:pPr lvl="1"/>
            <a:r>
              <a:rPr lang="en-US" smtClean="0"/>
              <a:t>Drukken</a:t>
            </a:r>
          </a:p>
          <a:p>
            <a:pPr lvl="1"/>
            <a:r>
              <a:rPr lang="en-US" smtClean="0"/>
              <a:t>Verspreiden</a:t>
            </a:r>
          </a:p>
          <a:p>
            <a:r>
              <a:rPr lang="en-US" smtClean="0"/>
              <a:t>Tegenwoordig</a:t>
            </a:r>
          </a:p>
          <a:p>
            <a:pPr lvl="1"/>
            <a:r>
              <a:rPr lang="en-US" smtClean="0"/>
              <a:t>Steeds meer on-line, veelal “open access”</a:t>
            </a:r>
          </a:p>
          <a:p>
            <a:pPr lvl="1"/>
            <a:r>
              <a:rPr lang="en-US" smtClean="0"/>
              <a:t>Reputatie</a:t>
            </a:r>
          </a:p>
          <a:p>
            <a:pPr lvl="1"/>
            <a:r>
              <a:rPr lang="en-US" smtClean="0"/>
              <a:t>Marketing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Onderwerpen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9369425" cy="2971800"/>
          </a:xfrm>
        </p:spPr>
        <p:txBody>
          <a:bodyPr/>
          <a:lstStyle/>
          <a:p>
            <a:r>
              <a:rPr lang="nl-NL" smtClean="0">
                <a:latin typeface="Times New Roman" pitchFamily="18" charset="0"/>
                <a:cs typeface="Times New Roman" pitchFamily="18" charset="0"/>
              </a:rPr>
              <a:t>Hoe zit de wetenschappelijke literatuur in elkaar?</a:t>
            </a:r>
          </a:p>
          <a:p>
            <a:pPr lvl="1"/>
            <a:r>
              <a:rPr lang="nl-NL" smtClean="0">
                <a:latin typeface="Times New Roman" pitchFamily="18" charset="0"/>
                <a:cs typeface="Times New Roman" pitchFamily="18" charset="0"/>
              </a:rPr>
              <a:t>Proceedings, journals, boeken, proefschriften, ...</a:t>
            </a:r>
          </a:p>
          <a:p>
            <a:r>
              <a:rPr lang="nl-NL" smtClean="0">
                <a:latin typeface="Times New Roman" pitchFamily="18" charset="0"/>
                <a:cs typeface="Times New Roman" pitchFamily="18" charset="0"/>
              </a:rPr>
              <a:t>Citaties en citatieanalyse</a:t>
            </a:r>
          </a:p>
          <a:p>
            <a:r>
              <a:rPr lang="nl-NL" smtClean="0">
                <a:latin typeface="Times New Roman" pitchFamily="18" charset="0"/>
                <a:cs typeface="Times New Roman" pitchFamily="18" charset="0"/>
              </a:rPr>
              <a:t>Literatuuronderzoek</a:t>
            </a:r>
            <a:r>
              <a:rPr lang="nl-NL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Het begin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1463"/>
            <a:ext cx="8626475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smtClean="0"/>
              <a:t>Een goed idee</a:t>
            </a:r>
          </a:p>
          <a:p>
            <a:pPr>
              <a:lnSpc>
                <a:spcPct val="90000"/>
              </a:lnSpc>
            </a:pPr>
            <a:r>
              <a:rPr lang="nl-NL" smtClean="0"/>
              <a:t>Veel inspiratie en nog meer transpiratie</a:t>
            </a:r>
          </a:p>
          <a:p>
            <a:pPr>
              <a:lnSpc>
                <a:spcPct val="90000"/>
              </a:lnSpc>
            </a:pPr>
            <a:r>
              <a:rPr lang="nl-NL" smtClean="0"/>
              <a:t>En dan….</a:t>
            </a:r>
          </a:p>
          <a:p>
            <a:pPr>
              <a:lnSpc>
                <a:spcPct val="90000"/>
              </a:lnSpc>
            </a:pPr>
            <a:r>
              <a:rPr lang="nl-NL" smtClean="0"/>
              <a:t>…. Goede resultaten, de rest van de wereld moet dit weten!</a:t>
            </a:r>
          </a:p>
          <a:p>
            <a:pPr>
              <a:lnSpc>
                <a:spcPct val="90000"/>
              </a:lnSpc>
            </a:pPr>
            <a:r>
              <a:rPr lang="nl-NL" smtClean="0"/>
              <a:t>Voorbeeld</a:t>
            </a:r>
          </a:p>
          <a:p>
            <a:pPr lvl="1">
              <a:lnSpc>
                <a:spcPct val="90000"/>
              </a:lnSpc>
            </a:pPr>
            <a:r>
              <a:rPr lang="nl-NL" smtClean="0"/>
              <a:t>Ons werk aan parallelisatie van de Rooster Boltzmann Methode.</a:t>
            </a:r>
          </a:p>
          <a:p>
            <a:pPr lvl="1">
              <a:lnSpc>
                <a:spcPct val="90000"/>
              </a:lnSpc>
            </a:pPr>
            <a:r>
              <a:rPr lang="nl-NL" smtClean="0"/>
              <a:t>Uitgevoerd in 1996 en begin 1997.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De Proceedings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1541463"/>
            <a:ext cx="8245475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smtClean="0"/>
              <a:t>Tijdens workshops of Conferenties, in Proceedings</a:t>
            </a:r>
          </a:p>
          <a:p>
            <a:pPr lvl="1">
              <a:lnSpc>
                <a:spcPct val="90000"/>
              </a:lnSpc>
            </a:pPr>
            <a:r>
              <a:rPr lang="nl-NL" smtClean="0"/>
              <a:t>Snel, heet van de naald, meestal nog zeer nieuwe en niet complete resultaten.</a:t>
            </a:r>
          </a:p>
          <a:p>
            <a:pPr lvl="1">
              <a:lnSpc>
                <a:spcPct val="90000"/>
              </a:lnSpc>
            </a:pPr>
            <a:r>
              <a:rPr lang="nl-NL" smtClean="0"/>
              <a:t>B.D. Kandhai; A. Koponen; A.G. Hoekstra; M. Kataja; J. Timonen and P.M.A. Sloot: </a:t>
            </a:r>
            <a:r>
              <a:rPr lang="nl-NL" i="1" smtClean="0"/>
              <a:t>Performance of a Parallel 3D Lattice Boltzmann code for simulating fluid flow</a:t>
            </a:r>
            <a:r>
              <a:rPr lang="nl-NL" smtClean="0"/>
              <a:t>, in J. Timonen, editor, </a:t>
            </a:r>
            <a:r>
              <a:rPr lang="nl-NL" i="1" smtClean="0"/>
              <a:t>International Workshop on Physics of Structurally Disordered Materials</a:t>
            </a:r>
            <a:r>
              <a:rPr lang="nl-NL" smtClean="0"/>
              <a:t>,  Spring 1997.</a:t>
            </a:r>
          </a:p>
          <a:p>
            <a:pPr lvl="1">
              <a:lnSpc>
                <a:spcPct val="90000"/>
              </a:lnSpc>
            </a:pPr>
            <a:r>
              <a:rPr lang="nl-NL" smtClean="0"/>
              <a:t>Vaak, maar niet altijd, Peer Review.</a:t>
            </a:r>
          </a:p>
          <a:p>
            <a:pPr>
              <a:lnSpc>
                <a:spcPct val="90000"/>
              </a:lnSpc>
            </a:pPr>
            <a:r>
              <a:rPr lang="nl-NL" smtClean="0"/>
              <a:t>Vaak sturen wetenschappers elkaar ook pre-prints van conferentie papers 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Het Wetenschappelijk Artikel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04175" cy="4554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sz="2800" smtClean="0"/>
              <a:t>In een wetenschappelijk tijdschrift</a:t>
            </a:r>
          </a:p>
          <a:p>
            <a:pPr>
              <a:lnSpc>
                <a:spcPct val="90000"/>
              </a:lnSpc>
            </a:pPr>
            <a:r>
              <a:rPr lang="nl-NL" sz="2800" smtClean="0"/>
              <a:t>Altijd een stevig Peer Review process</a:t>
            </a:r>
          </a:p>
          <a:p>
            <a:pPr lvl="1">
              <a:lnSpc>
                <a:spcPct val="90000"/>
              </a:lnSpc>
            </a:pPr>
            <a:r>
              <a:rPr lang="nl-NL" sz="2400" smtClean="0"/>
              <a:t>Meestal is een revision nodig</a:t>
            </a:r>
          </a:p>
          <a:p>
            <a:pPr>
              <a:lnSpc>
                <a:spcPct val="90000"/>
              </a:lnSpc>
            </a:pPr>
            <a:r>
              <a:rPr lang="nl-NL" sz="2800" smtClean="0"/>
              <a:t>Tijd tussen insturen van het manuscript en uiteindelijke publicatie kan heel lang zijn.</a:t>
            </a:r>
          </a:p>
          <a:p>
            <a:pPr lvl="1">
              <a:lnSpc>
                <a:spcPct val="90000"/>
              </a:lnSpc>
            </a:pPr>
            <a:r>
              <a:rPr lang="nl-NL" sz="2400" smtClean="0"/>
              <a:t>Een jaar is niet ongewoon.</a:t>
            </a:r>
          </a:p>
          <a:p>
            <a:pPr lvl="1">
              <a:lnSpc>
                <a:spcPct val="90000"/>
              </a:lnSpc>
            </a:pPr>
            <a:r>
              <a:rPr lang="nl-NL" sz="2400" smtClean="0"/>
              <a:t>Daarom zie je vaak pre-print archives.</a:t>
            </a:r>
          </a:p>
          <a:p>
            <a:pPr>
              <a:lnSpc>
                <a:spcPct val="90000"/>
              </a:lnSpc>
            </a:pPr>
            <a:r>
              <a:rPr lang="nl-NL" sz="2800" smtClean="0"/>
              <a:t>In ons voorbeeld</a:t>
            </a:r>
          </a:p>
          <a:p>
            <a:pPr lvl="1">
              <a:lnSpc>
                <a:spcPct val="90000"/>
              </a:lnSpc>
            </a:pPr>
            <a:r>
              <a:rPr lang="nl-NL" sz="2400" smtClean="0"/>
              <a:t>Publicatie in Computer Physics Communications</a:t>
            </a:r>
          </a:p>
          <a:p>
            <a:pPr lvl="1">
              <a:lnSpc>
                <a:spcPct val="90000"/>
              </a:lnSpc>
            </a:pPr>
            <a:r>
              <a:rPr lang="nl-NL" sz="2400" smtClean="0"/>
              <a:t>Manuscript ingestuurd November 1997</a:t>
            </a:r>
          </a:p>
          <a:p>
            <a:pPr lvl="1">
              <a:lnSpc>
                <a:spcPct val="90000"/>
              </a:lnSpc>
            </a:pPr>
            <a:r>
              <a:rPr lang="nl-NL" sz="2400" smtClean="0"/>
              <a:t>Revisie ingestuurd Februari 1998</a:t>
            </a:r>
          </a:p>
          <a:p>
            <a:pPr lvl="1">
              <a:lnSpc>
                <a:spcPct val="90000"/>
              </a:lnSpc>
            </a:pPr>
            <a:r>
              <a:rPr lang="nl-NL" sz="2400" smtClean="0"/>
              <a:t>Publicatie October 1998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9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5443" t="21289" r="2948" b="6653"/>
          <a:stretch>
            <a:fillRect/>
          </a:stretch>
        </p:blipFill>
        <p:spPr bwMode="auto">
          <a:xfrm>
            <a:off x="914400" y="0"/>
            <a:ext cx="7696200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Pre-Print Archives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1463"/>
            <a:ext cx="8991600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smtClean="0"/>
              <a:t>Vele wetenschappers vinden de tijd tussen het schrijven van een manuscript en de uiteindelijke publicatie te lang duren….</a:t>
            </a:r>
          </a:p>
          <a:p>
            <a:pPr>
              <a:lnSpc>
                <a:spcPct val="90000"/>
              </a:lnSpc>
            </a:pPr>
            <a:r>
              <a:rPr lang="nl-NL" smtClean="0"/>
              <a:t>…. Dus plaatsen ze hun manuscript in een pre-print archive (on-line)</a:t>
            </a:r>
          </a:p>
          <a:p>
            <a:pPr lvl="1">
              <a:lnSpc>
                <a:spcPct val="90000"/>
              </a:lnSpc>
            </a:pPr>
            <a:r>
              <a:rPr lang="nl-NL" smtClean="0"/>
              <a:t>Nadeel : peer-review heeft z’n werk nog niet kunnen doen.</a:t>
            </a:r>
          </a:p>
          <a:p>
            <a:pPr lvl="1">
              <a:lnSpc>
                <a:spcPct val="90000"/>
              </a:lnSpc>
            </a:pPr>
            <a:r>
              <a:rPr lang="nl-NL" smtClean="0"/>
              <a:t>Voordeel : het is erg snel</a:t>
            </a:r>
          </a:p>
          <a:p>
            <a:pPr>
              <a:lnSpc>
                <a:spcPct val="90000"/>
              </a:lnSpc>
            </a:pPr>
            <a:r>
              <a:rPr lang="nl-NL" smtClean="0"/>
              <a:t>De meest bekende is : xxx.lanl.gov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44994" b="37637"/>
          <a:stretch>
            <a:fillRect/>
          </a:stretch>
        </p:blipFill>
        <p:spPr bwMode="auto">
          <a:xfrm>
            <a:off x="990600" y="228600"/>
            <a:ext cx="6710363" cy="594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RL jakarta LBM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RL jakarta LBM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RL jakarta LB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L jakarta LB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L jakarta LB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L jakarta LB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L jakarta LB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L jakarta LB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L jakarta LB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N:\Data\Papers\2000\Jakarta, IRL LBM\IRL jakarta LBM.ppt</Template>
  <TotalTime>1130</TotalTime>
  <Words>776</Words>
  <Application>Microsoft Office PowerPoint</Application>
  <PresentationFormat>Custom</PresentationFormat>
  <Paragraphs>108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Arial</vt:lpstr>
      <vt:lpstr>Helvetica</vt:lpstr>
      <vt:lpstr>Times</vt:lpstr>
      <vt:lpstr>IRL jakarta LBM</vt:lpstr>
      <vt:lpstr>Wetenschappelijk Publiceren</vt:lpstr>
      <vt:lpstr>To Publish or Perish….</vt:lpstr>
      <vt:lpstr>Onderwerpen</vt:lpstr>
      <vt:lpstr>Het begin</vt:lpstr>
      <vt:lpstr>De Proceedings</vt:lpstr>
      <vt:lpstr>Het Wetenschappelijk Artikel</vt:lpstr>
      <vt:lpstr>Slide 7</vt:lpstr>
      <vt:lpstr>Pre-Print Archives</vt:lpstr>
      <vt:lpstr>Slide 9</vt:lpstr>
      <vt:lpstr>Het Review Artikel</vt:lpstr>
      <vt:lpstr>Slide 11</vt:lpstr>
      <vt:lpstr>Het Boek</vt:lpstr>
      <vt:lpstr>Slide 13</vt:lpstr>
      <vt:lpstr>De tijdlijn</vt:lpstr>
      <vt:lpstr>Citaties</vt:lpstr>
      <vt:lpstr>Slide 16</vt:lpstr>
      <vt:lpstr>Citatie analyse</vt:lpstr>
      <vt:lpstr>Impact factor</vt:lpstr>
      <vt:lpstr>Kosten</vt:lpstr>
      <vt:lpstr>Veranderende rol van de uitgever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</dc:title>
  <dc:creator>dick</dc:creator>
  <cp:lastModifiedBy>dick</cp:lastModifiedBy>
  <cp:revision>60</cp:revision>
  <cp:lastPrinted>2001-04-10T11:26:16Z</cp:lastPrinted>
  <dcterms:created xsi:type="dcterms:W3CDTF">1996-09-30T18:28:10Z</dcterms:created>
  <dcterms:modified xsi:type="dcterms:W3CDTF">2012-05-31T11:39:20Z</dcterms:modified>
</cp:coreProperties>
</file>