
<file path=[Content_Types].xml><?xml version="1.0" encoding="utf-8"?>
<Types xmlns="http://schemas.openxmlformats.org/package/2006/content-types">
  <Override PartName="/ppt/embeddings/Microsoft_Equation82.bin" ContentType="application/vnd.openxmlformats-officedocument.oleObject"/>
  <Override PartName="/ppt/slides/slide18.xml" ContentType="application/vnd.openxmlformats-officedocument.presentationml.slide+xml"/>
  <Override PartName="/ppt/embeddings/Microsoft_Equation59.bin" ContentType="application/vnd.openxmlformats-officedocument.oleObject"/>
  <Override PartName="/ppt/embeddings/Microsoft_Equation91.bin" ContentType="application/vnd.openxmlformats-officedocument.oleObject"/>
  <Override PartName="/ppt/embeddings/Microsoft_Equation3.bin" ContentType="application/vnd.openxmlformats-officedocument.oleObject"/>
  <Override PartName="/ppt/slides/slide28.xml" ContentType="application/vnd.openxmlformats-officedocument.presentationml.slide+xml"/>
  <Override PartName="/ppt/embeddings/Microsoft_Equation69.bin" ContentType="application/vnd.openxmlformats-officedocument.oleObject"/>
  <Override PartName="/ppt/slides/slide37.xml" ContentType="application/vnd.openxmlformats-officedocument.presentationml.slide+xml"/>
  <Override PartName="/ppt/embeddings/Microsoft_Equation78.bin" ContentType="application/vnd.openxmlformats-officedocument.oleObject"/>
  <Override PartName="/ppt/slides/slide9.xml" ContentType="application/vnd.openxmlformats-officedocument.presentationml.slide+xml"/>
  <Override PartName="/ppt/embeddings/Microsoft_Equation10.bin" ContentType="application/vnd.openxmlformats-officedocument.oleObject"/>
  <Override PartName="/ppt/embeddings/Microsoft_Equation88.bin" ContentType="application/vnd.openxmlformats-officedocument.oleObject"/>
  <Override PartName="/ppt/embeddings/Microsoft_Equation20.bin" ContentType="application/vnd.openxmlformats-officedocument.oleObject"/>
  <Override PartName="/ppt/notesMasters/notesMaster1.xml" ContentType="application/vnd.openxmlformats-officedocument.presentationml.notesMaster+xml"/>
  <Override PartName="/ppt/embeddings/Microsoft_Equation97.bin" ContentType="application/vnd.openxmlformats-officedocument.oleObject"/>
  <Default Extension="vml" ContentType="application/vnd.openxmlformats-officedocument.vmlDrawing"/>
  <Override PartName="/ppt/embeddings/Microsoft_Equation9.bin" ContentType="application/vnd.openxmlformats-officedocument.oleObject"/>
  <Override PartName="/ppt/theme/theme1.xml" ContentType="application/vnd.openxmlformats-officedocument.theme+xml"/>
  <Override PartName="/ppt/notesSlides/notesSlide2.xml" ContentType="application/vnd.openxmlformats-officedocument.presentationml.notesSlide+xml"/>
  <Override PartName="/ppt/embeddings/Microsoft_Equation16.bin" ContentType="application/vnd.openxmlformats-officedocument.oleObject"/>
  <Override PartName="/ppt/embeddings/oleObject1.bin" ContentType="application/vnd.openxmlformats-officedocument.oleObject"/>
  <Override PartName="/ppt/embeddings/Microsoft_Equation35.bin" ContentType="application/vnd.openxmlformats-officedocument.oleObject"/>
  <Default Extension="jpeg" ContentType="image/jpeg"/>
  <Override PartName="/ppt/embeddings/Microsoft_Equation45.bin" ContentType="application/vnd.openxmlformats-officedocument.oleObject"/>
  <Override PartName="/ppt/notesSlides/notesSlide11.xml" ContentType="application/vnd.openxmlformats-officedocument.presentationml.notesSlide+xml"/>
  <Override PartName="/ppt/embeddings/Microsoft_Equation100.bin" ContentType="application/vnd.openxmlformats-officedocument.oleObject"/>
  <Override PartName="/ppt/slides/slide13.xml" ContentType="application/vnd.openxmlformats-officedocument.presentationml.slide+xml"/>
  <Override PartName="/ppt/embeddings/Microsoft_Equation54.bin" ContentType="application/vnd.openxmlformats-officedocument.oleObject"/>
  <Override PartName="/ppt/slides/slide23.xml" ContentType="application/vnd.openxmlformats-officedocument.presentationml.slide+xml"/>
  <Override PartName="/ppt/embeddings/Microsoft_Equation64.bin" ContentType="application/vnd.openxmlformats-officedocument.oleObject"/>
  <Default Extension="doc" ContentType="application/msword"/>
  <Override PartName="/ppt/slides/slide32.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embeddings/Microsoft_Equation83.bin" ContentType="application/vnd.openxmlformats-officedocument.oleObject"/>
  <Override PartName="/ppt/slides/slide19.xml" ContentType="application/vnd.openxmlformats-officedocument.presentationml.slide+xml"/>
  <Override PartName="/ppt/embeddings/Microsoft_Equation92.bin" ContentType="application/vnd.openxmlformats-officedocument.oleObject"/>
  <Override PartName="/ppt/slideLayouts/slideLayout10.xml" ContentType="application/vnd.openxmlformats-officedocument.presentationml.slideLayout+xml"/>
  <Override PartName="/ppt/embeddings/Microsoft_Equation4.bin" ContentType="application/vnd.openxmlformats-officedocument.oleObject"/>
  <Override PartName="/ppt/slides/slide29.xml" ContentType="application/vnd.openxmlformats-officedocument.presentationml.slide+xml"/>
  <Override PartName="/ppt/slides/slide38.xml" ContentType="application/vnd.openxmlformats-officedocument.presentationml.slide+xml"/>
  <Override PartName="/ppt/embeddings/Microsoft_Equation79.bin" ContentType="application/vnd.openxmlformats-officedocument.oleObject"/>
  <Override PartName="/ppt/embeddings/Microsoft_Equation11.bin" ContentType="application/vnd.openxmlformats-officedocument.oleObject"/>
  <Override PartName="/ppt/embeddings/Microsoft_Equation89.bin" ContentType="application/vnd.openxmlformats-officedocument.oleObject"/>
  <Override PartName="/ppt/embeddings/Microsoft_Equation21.bin" ContentType="application/vnd.openxmlformats-officedocument.oleObject"/>
  <Override PartName="/ppt/embeddings/Microsoft_Equation98.bin" ContentType="application/vnd.openxmlformats-officedocument.oleObject"/>
  <Override PartName="/ppt/embeddings/Microsoft_Equation30.bin" ContentType="application/vnd.openxmlformats-officedocument.oleObject"/>
  <Override PartName="/ppt/theme/theme2.xml" ContentType="application/vnd.openxmlformats-officedocument.theme+xml"/>
  <Override PartName="/ppt/notesSlides/notesSlide3.xml" ContentType="application/vnd.openxmlformats-officedocument.presentationml.notesSlide+xml"/>
  <Override PartName="/ppt/embeddings/Microsoft_Equation40.bin" ContentType="application/vnd.openxmlformats-officedocument.oleObject"/>
  <Override PartName="/ppt/embeddings/Microsoft_Equation17.bin" ContentType="application/vnd.openxmlformats-officedocument.oleObject"/>
  <Override PartName="/ppt/embeddings/Microsoft_Equation26.bin" ContentType="application/vnd.openxmlformats-officedocument.oleObject"/>
  <Override PartName="/ppt/embeddings/Microsoft_Equation36.bin" ContentType="application/vnd.openxmlformats-officedocument.oleObject"/>
  <Override PartName="/ppt/notesSlides/notesSlide8.xml" ContentType="application/vnd.openxmlformats-officedocument.presentationml.notesSlide+xml"/>
  <Override PartName="/ppt/embeddings/Microsoft_Equation46.bin" ContentType="application/vnd.openxmlformats-officedocument.oleObject"/>
  <Override PartName="/ppt/notesSlides/notesSlide12.xml" ContentType="application/vnd.openxmlformats-officedocument.presentationml.notesSlide+xml"/>
  <Override PartName="/ppt/embeddings/Microsoft_Equation101.bin" ContentType="application/vnd.openxmlformats-officedocument.oleObject"/>
  <Override PartName="/ppt/slides/slide14.xml" ContentType="application/vnd.openxmlformats-officedocument.presentationml.slide+xml"/>
  <Override PartName="/ppt/embeddings/Microsoft_Equation55.bin" ContentType="application/vnd.openxmlformats-officedocument.oleObject"/>
  <Override PartName="/ppt/slides/slide24.xml" ContentType="application/vnd.openxmlformats-officedocument.presentationml.slide+xml"/>
  <Default Extension="bin" ContentType="application/vnd.openxmlformats-officedocument.presentationml.printerSettings"/>
  <Override PartName="/ppt/embeddings/Microsoft_Equation65.bin" ContentType="application/vnd.openxmlformats-officedocument.oleObject"/>
  <Override PartName="/ppt/slides/slide33.xml" ContentType="application/vnd.openxmlformats-officedocument.presentationml.slide+xml"/>
  <Override PartName="/ppt/embeddings/Microsoft_Equation74.bin" ContentType="application/vnd.openxmlformats-officedocument.oleObject"/>
  <Override PartName="/ppt/slides/slide5.xml" ContentType="application/vnd.openxmlformats-officedocument.presentationml.slide+xml"/>
  <Override PartName="/ppt/slideLayouts/slideLayout6.xml" ContentType="application/vnd.openxmlformats-officedocument.presentationml.slideLayout+xml"/>
  <Default Extension="xml" ContentType="application/xml"/>
  <Override PartName="/ppt/tableStyles.xml" ContentType="application/vnd.openxmlformats-officedocument.presentationml.tableStyles+xml"/>
  <Override PartName="/ppt/embeddings/Microsoft_Equation84.bin" ContentType="application/vnd.openxmlformats-officedocument.oleObject"/>
  <Override PartName="/ppt/embeddings/Microsoft_Equation93.bin" ContentType="application/vnd.openxmlformats-officedocument.oleObject"/>
  <Override PartName="/ppt/embeddings/Microsoft_Equation5.bin" ContentType="application/vnd.openxmlformats-officedocument.oleObject"/>
  <Override PartName="/ppt/slideLayouts/slideLayout11.xml" ContentType="application/vnd.openxmlformats-officedocument.presentationml.slideLayout+xml"/>
  <Override PartName="/docProps/app.xml" ContentType="application/vnd.openxmlformats-officedocument.extended-properties+xml"/>
  <Override PartName="/ppt/slides/slide39.xml" ContentType="application/vnd.openxmlformats-officedocument.presentationml.slide+xml"/>
  <Override PartName="/ppt/embeddings/Microsoft_Equation12.bin" ContentType="application/vnd.openxmlformats-officedocument.oleObject"/>
  <Override PartName="/ppt/embeddings/Microsoft_Equation22.bin" ContentType="application/vnd.openxmlformats-officedocument.oleObject"/>
  <Override PartName="/ppt/embeddings/Microsoft_Equation99.bin" ContentType="application/vnd.openxmlformats-officedocument.oleObject"/>
  <Override PartName="/docProps/core.xml" ContentType="application/vnd.openxmlformats-package.core-properties+xml"/>
  <Override PartName="/ppt/embeddings/Microsoft_Equation31.bin" ContentType="application/vnd.openxmlformats-officedocument.oleObject"/>
  <Override PartName="/ppt/embeddings/Microsoft_Equation41.bin" ContentType="application/vnd.openxmlformats-officedocument.oleObject"/>
  <Override PartName="/ppt/notesSlides/notesSlide4.xml" ContentType="application/vnd.openxmlformats-officedocument.presentationml.notesSlide+xml"/>
  <Override PartName="/ppt/embeddings/Microsoft_Equation50.bin" ContentType="application/vnd.openxmlformats-officedocument.oleObject"/>
  <Override PartName="/ppt/embeddings/Microsoft_Equation18.bin" ContentType="application/vnd.openxmlformats-officedocument.oleObject"/>
  <Override PartName="/ppt/embeddings/Microsoft_Equation27.bin" ContentType="application/vnd.openxmlformats-officedocument.oleObject"/>
  <Override PartName="/ppt/embeddings/Microsoft_Equation60.bin" ContentType="application/vnd.openxmlformats-officedocument.oleObject"/>
  <Override PartName="/ppt/embeddings/Microsoft_Equation37.bin" ContentType="application/vnd.openxmlformats-officedocument.oleObject"/>
  <Override PartName="/ppt/slideLayouts/slideLayout1.xml" ContentType="application/vnd.openxmlformats-officedocument.presentationml.slideLayout+xml"/>
  <Override PartName="/ppt/notesSlides/notesSlide9.xml" ContentType="application/vnd.openxmlformats-officedocument.presentationml.notesSlide+xml"/>
  <Default Extension="gif" ContentType="image/gif"/>
  <Override PartName="/ppt/embeddings/Microsoft_Equation47.bin" ContentType="application/vnd.openxmlformats-officedocument.oleObject"/>
  <Override PartName="/ppt/embeddings/Microsoft_Equation102.bin" ContentType="application/vnd.openxmlformats-officedocument.oleObject"/>
  <Override PartName="/ppt/slides/slide15.xml" ContentType="application/vnd.openxmlformats-officedocument.presentationml.slide+xml"/>
  <Override PartName="/ppt/slides/slide25.xml" ContentType="application/vnd.openxmlformats-officedocument.presentationml.slide+xml"/>
  <Override PartName="/ppt/embeddings/Microsoft_Equation66.bin" ContentType="application/vnd.openxmlformats-officedocument.oleObject"/>
  <Override PartName="/ppt/slides/slide34.xml" ContentType="application/vnd.openxmlformats-officedocument.presentationml.slide+xml"/>
  <Override PartName="/ppt/embeddings/Microsoft_Equation75.bin" ContentType="application/vnd.openxmlformats-officedocument.oleObject"/>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embeddings/Microsoft_Equation85.bin" ContentType="application/vnd.openxmlformats-officedocument.oleObject"/>
  <Override PartName="/ppt/embeddings/Microsoft_Equation94.bin" ContentType="application/vnd.openxmlformats-officedocument.oleObject"/>
  <Override PartName="/ppt/embeddings/Microsoft_Equation6.bin" ContentType="application/vnd.openxmlformats-officedocument.oleObject"/>
  <Override PartName="/ppt/embeddings/Microsoft_Equation13.bin" ContentType="application/vnd.openxmlformats-officedocument.oleObject"/>
  <Override PartName="/ppt/embeddings/Microsoft_Equation23.bin" ContentType="application/vnd.openxmlformats-officedocument.oleObject"/>
  <Override PartName="/ppt/embeddings/Microsoft_Equation32.bin" ContentType="application/vnd.openxmlformats-officedocument.oleObject"/>
  <Override PartName="/ppt/embeddings/Microsoft_Equation42.bin" ContentType="application/vnd.openxmlformats-officedocument.oleObject"/>
  <Override PartName="/ppt/notesSlides/notesSlide5.xml" ContentType="application/vnd.openxmlformats-officedocument.presentationml.notesSlide+xml"/>
  <Override PartName="/ppt/slides/slide10.xml" ContentType="application/vnd.openxmlformats-officedocument.presentationml.slide+xml"/>
  <Override PartName="/ppt/embeddings/Microsoft_Equation51.bin" ContentType="application/vnd.openxmlformats-officedocument.oleObject"/>
  <Override PartName="/ppt/embeddings/Microsoft_Equation19.bin" ContentType="application/vnd.openxmlformats-officedocument.oleObject"/>
  <Override PartName="/ppt/slides/slide20.xml" ContentType="application/vnd.openxmlformats-officedocument.presentationml.slide+xml"/>
  <Override PartName="/ppt/embeddings/Microsoft_Equation28.bin" ContentType="application/vnd.openxmlformats-officedocument.oleObject"/>
  <Override PartName="/ppt/embeddings/Microsoft_Equation61.bin" ContentType="application/vnd.openxmlformats-officedocument.oleObject"/>
  <Override PartName="/ppt/embeddings/Microsoft_Equation70.bin" ContentType="application/vnd.openxmlformats-officedocument.oleObject"/>
  <Override PartName="/ppt/slides/slide1.xml" ContentType="application/vnd.openxmlformats-officedocument.presentationml.slide+xml"/>
  <Override PartName="/ppt/slideLayouts/slideLayout2.xml" ContentType="application/vnd.openxmlformats-officedocument.presentationml.slideLayout+xml"/>
  <Override PartName="/ppt/embeddings/Microsoft_Equation38.bin" ContentType="application/vnd.openxmlformats-officedocument.oleObject"/>
  <Override PartName="/ppt/embeddings/Microsoft_Equation80.bin" ContentType="application/vnd.openxmlformats-officedocument.oleObject"/>
  <Override PartName="/ppt/embeddings/Microsoft_Equation48.bin" ContentType="application/vnd.openxmlformats-officedocument.oleObject"/>
  <Override PartName="/ppt/embeddings/Microsoft_Equation103.bin" ContentType="application/vnd.openxmlformats-officedocument.oleObject"/>
  <Override PartName="/ppt/slides/slide16.xml" ContentType="application/vnd.openxmlformats-officedocument.presentationml.slide+xml"/>
  <Override PartName="/ppt/embeddings/Microsoft_Equation57.bin" ContentType="application/vnd.openxmlformats-officedocument.oleObject"/>
  <Override PartName="/ppt/viewProps.xml" ContentType="application/vnd.openxmlformats-officedocument.presentationml.viewProps+xml"/>
  <Override PartName="/ppt/embeddings/Microsoft_Equation1.bin" ContentType="application/vnd.openxmlformats-officedocument.oleObject"/>
  <Override PartName="/ppt/embeddings/Microsoft_Equation90.bin" ContentType="application/vnd.openxmlformats-officedocument.oleObject"/>
  <Override PartName="/ppt/slides/slide26.xml" ContentType="application/vnd.openxmlformats-officedocument.presentationml.slide+xml"/>
  <Override PartName="/ppt/embeddings/Microsoft_Equation67.bin" ContentType="application/vnd.openxmlformats-officedocument.oleObject"/>
  <Default Extension="pict" ContentType="image/pict"/>
  <Default Extension="rels" ContentType="application/vnd.openxmlformats-package.relationships+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embeddings/Microsoft_Equation76.bin" ContentType="application/vnd.openxmlformats-officedocument.oleObject"/>
  <Override PartName="/ppt/embeddings/Microsoft_Equation86.bin" ContentType="application/vnd.openxmlformats-officedocument.oleObject"/>
  <Override PartName="/ppt/embeddings/Microsoft_Equation95.bin" ContentType="application/vnd.openxmlformats-officedocument.oleObject"/>
  <Override PartName="/ppt/embeddings/Microsoft_Equation7.bin" ContentType="application/vnd.openxmlformats-officedocument.oleObject"/>
  <Override PartName="/ppt/presProps.xml" ContentType="application/vnd.openxmlformats-officedocument.presentationml.presProps+xml"/>
  <Override PartName="/ppt/presentation.xml" ContentType="application/vnd.openxmlformats-officedocument.presentationml.presentation.main+xml"/>
  <Override PartName="/ppt/embeddings/Microsoft_Equation14.bin" ContentType="application/vnd.openxmlformats-officedocument.oleObject"/>
  <Override PartName="/ppt/embeddings/Microsoft_Equation24.bin" ContentType="application/vnd.openxmlformats-officedocument.oleObject"/>
  <Override PartName="/ppt/embeddings/Microsoft_Equation33.bin" ContentType="application/vnd.openxmlformats-officedocument.oleObject"/>
  <Override PartName="/ppt/notesSlides/notesSlide6.xml" ContentType="application/vnd.openxmlformats-officedocument.presentationml.notesSlide+xml"/>
  <Override PartName="/ppt/embeddings/Microsoft_Equation43.bin" ContentType="application/vnd.openxmlformats-officedocument.oleObject"/>
  <Override PartName="/ppt/notesSlides/notesSlide10.xml" ContentType="application/vnd.openxmlformats-officedocument.presentationml.notesSlide+xml"/>
  <Override PartName="/ppt/slides/slide11.xml" ContentType="application/vnd.openxmlformats-officedocument.presentationml.slide+xml"/>
  <Override PartName="/ppt/embeddings/Microsoft_Equation52.bin" ContentType="application/vnd.openxmlformats-officedocument.oleObject"/>
  <Override PartName="/ppt/slides/slide21.xml" ContentType="application/vnd.openxmlformats-officedocument.presentationml.slide+xml"/>
  <Override PartName="/ppt/embeddings/Microsoft_Equation29.bin" ContentType="application/vnd.openxmlformats-officedocument.oleObject"/>
  <Override PartName="/ppt/embeddings/Microsoft_Equation62.bin" ContentType="application/vnd.openxmlformats-officedocument.oleObject"/>
  <Override PartName="/ppt/slides/slide30.xml" ContentType="application/vnd.openxmlformats-officedocument.presentationml.slide+xml"/>
  <Override PartName="/ppt/embeddings/Microsoft_Equation71.bin" ContentType="application/vnd.openxmlformats-officedocument.oleObject"/>
  <Override PartName="/ppt/embeddings/Microsoft_Equation39.bin" ContentType="application/vnd.openxmlformats-officedocument.oleObject"/>
  <Override PartName="/ppt/slideLayouts/slideLayout3.xml" ContentType="application/vnd.openxmlformats-officedocument.presentationml.slideLayout+xml"/>
  <Override PartName="/ppt/slides/slide2.xml" ContentType="application/vnd.openxmlformats-officedocument.presentationml.slide+xml"/>
  <Override PartName="/ppt/slides/slide40.xml" ContentType="application/vnd.openxmlformats-officedocument.presentationml.slide+xml"/>
  <Override PartName="/ppt/embeddings/Microsoft_Equation81.bin" ContentType="application/vnd.openxmlformats-officedocument.oleObject"/>
  <Override PartName="/ppt/embeddings/Microsoft_Equation49.bin" ContentType="application/vnd.openxmlformats-officedocument.oleObject"/>
  <Override PartName="/ppt/embeddings/Microsoft_Equation104.bin" ContentType="application/vnd.openxmlformats-officedocument.oleObject"/>
  <Override PartName="/ppt/slides/slide17.xml" ContentType="application/vnd.openxmlformats-officedocument.presentationml.slide+xml"/>
  <Override PartName="/ppt/embeddings/Microsoft_Equation58.bin" ContentType="application/vnd.openxmlformats-officedocument.oleObject"/>
  <Override PartName="/ppt/embeddings/Microsoft_Equation2.bin" ContentType="application/vnd.openxmlformats-officedocument.oleObject"/>
  <Override PartName="/ppt/slides/slide27.xml" ContentType="application/vnd.openxmlformats-officedocument.presentationml.slide+xml"/>
  <Override PartName="/ppt/embeddings/Microsoft_Equation68.bin" ContentType="application/vnd.openxmlformats-officedocument.oleObject"/>
  <Override PartName="/ppt/slides/slide36.xml" ContentType="application/vnd.openxmlformats-officedocument.presentationml.slide+xml"/>
  <Override PartName="/ppt/embeddings/Microsoft_Equation77.bin" ContentType="application/vnd.openxmlformats-officedocument.oleObject"/>
  <Override PartName="/ppt/slides/slide8.xml" ContentType="application/vnd.openxmlformats-officedocument.presentationml.slide+xml"/>
  <Override PartName="/ppt/slideLayouts/slideLayout9.xml" ContentType="application/vnd.openxmlformats-officedocument.presentationml.slideLayout+xml"/>
  <Override PartName="/ppt/embeddings/Microsoft_Equation87.bin" ContentType="application/vnd.openxmlformats-officedocument.oleObject"/>
  <Override PartName="/ppt/embeddings/Microsoft_Equation96.bin" ContentType="application/vnd.openxmlformats-officedocument.oleObject"/>
  <Override PartName="/ppt/embeddings/Microsoft_Equation8.bin" ContentType="application/vnd.openxmlformats-officedocument.oleObject"/>
  <Override PartName="/ppt/notesSlides/notesSlide1.xml" ContentType="application/vnd.openxmlformats-officedocument.presentationml.notesSlide+xml"/>
  <Override PartName="/ppt/embeddings/Microsoft_Equation15.bin" ContentType="application/vnd.openxmlformats-officedocument.oleObject"/>
  <Override PartName="/ppt/embeddings/Microsoft_Equation25.bin" ContentType="application/vnd.openxmlformats-officedocument.oleObject"/>
  <Override PartName="/ppt/embeddings/Microsoft_Equation34.bin" ContentType="application/vnd.openxmlformats-officedocument.oleObject"/>
  <Override PartName="/ppt/embeddings/Microsoft_Equation44.bin" ContentType="application/vnd.openxmlformats-officedocument.oleObject"/>
  <Override PartName="/ppt/notesSlides/notesSlide7.xml" ContentType="application/vnd.openxmlformats-officedocument.presentationml.notesSlide+xml"/>
  <Override PartName="/ppt/slides/slide12.xml" ContentType="application/vnd.openxmlformats-officedocument.presentationml.slide+xml"/>
  <Override PartName="/ppt/embeddings/Microsoft_Equation53.bin" ContentType="application/vnd.openxmlformats-officedocument.oleObject"/>
  <Override PartName="/ppt/slides/slide22.xml" ContentType="application/vnd.openxmlformats-officedocument.presentationml.slide+xml"/>
  <Override PartName="/ppt/embeddings/Microsoft_Equation63.bin" ContentType="application/vnd.openxmlformats-officedocument.oleObject"/>
  <Override PartName="/ppt/slides/slide31.xml" ContentType="application/vnd.openxmlformats-officedocument.presentationml.slide+xml"/>
  <Override PartName="/ppt/slides/slide3.xml" ContentType="application/vnd.openxmlformats-officedocument.presentationml.slide+xml"/>
  <Override PartName="/ppt/embeddings/Microsoft_Equation72.bin" ContentType="application/vnd.openxmlformats-officedocument.oleObject"/>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42"/>
  </p:notesMasterIdLst>
  <p:sldIdLst>
    <p:sldId id="281" r:id="rId2"/>
    <p:sldId id="26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6"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94" d="100"/>
          <a:sy n="94" d="100"/>
        </p:scale>
        <p:origin x="-76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ict"/><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pict"/><Relationship Id="rId7" Type="http://schemas.openxmlformats.org/officeDocument/2006/relationships/image" Target="../media/image7.wmf"/><Relationship Id="rId8" Type="http://schemas.openxmlformats.org/officeDocument/2006/relationships/image" Target="../media/image8.pict"/><Relationship Id="rId1" Type="http://schemas.openxmlformats.org/officeDocument/2006/relationships/image" Target="../media/image1.pict"/><Relationship Id="rId2" Type="http://schemas.openxmlformats.org/officeDocument/2006/relationships/image" Target="../media/image2.pict"/></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4" Type="http://schemas.openxmlformats.org/officeDocument/2006/relationships/image" Target="../media/image60.wmf"/><Relationship Id="rId5" Type="http://schemas.openxmlformats.org/officeDocument/2006/relationships/image" Target="../media/image61.pict"/><Relationship Id="rId1" Type="http://schemas.openxmlformats.org/officeDocument/2006/relationships/image" Target="../media/image57.wmf"/><Relationship Id="rId2"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2.pict"/><Relationship Id="rId2" Type="http://schemas.openxmlformats.org/officeDocument/2006/relationships/image" Target="../media/image63.wmf"/><Relationship Id="rId3" Type="http://schemas.openxmlformats.org/officeDocument/2006/relationships/image" Target="../media/image64.pict"/></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4.pict"/><Relationship Id="rId2" Type="http://schemas.openxmlformats.org/officeDocument/2006/relationships/image" Target="../media/image65.pict"/></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8.wmf"/><Relationship Id="rId2"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pict"/><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pict"/><Relationship Id="rId1" Type="http://schemas.openxmlformats.org/officeDocument/2006/relationships/image" Target="../media/image1.pict"/><Relationship Id="rId2" Type="http://schemas.openxmlformats.org/officeDocument/2006/relationships/image" Target="../media/image2.pict"/></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pict"/><Relationship Id="rId2" Type="http://schemas.openxmlformats.org/officeDocument/2006/relationships/image" Target="../media/image63.wmf"/><Relationship Id="rId3" Type="http://schemas.openxmlformats.org/officeDocument/2006/relationships/image" Target="../media/image64.pict"/></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7.pict"/><Relationship Id="rId4" Type="http://schemas.openxmlformats.org/officeDocument/2006/relationships/image" Target="../media/image78.pict"/><Relationship Id="rId5" Type="http://schemas.openxmlformats.org/officeDocument/2006/relationships/image" Target="../media/image79.pict"/><Relationship Id="rId6" Type="http://schemas.openxmlformats.org/officeDocument/2006/relationships/image" Target="../media/image7.wmf"/><Relationship Id="rId7" Type="http://schemas.openxmlformats.org/officeDocument/2006/relationships/image" Target="../media/image8.pict"/><Relationship Id="rId1" Type="http://schemas.openxmlformats.org/officeDocument/2006/relationships/image" Target="../media/image75.pict"/><Relationship Id="rId2" Type="http://schemas.openxmlformats.org/officeDocument/2006/relationships/image" Target="../media/image76.pict"/></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0.wmf"/><Relationship Id="rId2"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4.pict"/><Relationship Id="rId4" Type="http://schemas.openxmlformats.org/officeDocument/2006/relationships/image" Target="../media/image85.wmf"/><Relationship Id="rId5" Type="http://schemas.openxmlformats.org/officeDocument/2006/relationships/image" Target="../media/image86.wmf"/><Relationship Id="rId6" Type="http://schemas.openxmlformats.org/officeDocument/2006/relationships/image" Target="../media/image87.pict"/><Relationship Id="rId7" Type="http://schemas.openxmlformats.org/officeDocument/2006/relationships/image" Target="../media/image88.pict"/><Relationship Id="rId1" Type="http://schemas.openxmlformats.org/officeDocument/2006/relationships/image" Target="../media/image82.wmf"/><Relationship Id="rId2" Type="http://schemas.openxmlformats.org/officeDocument/2006/relationships/image" Target="../media/image83.pict"/></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3.pict"/><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pict"/><Relationship Id="rId7" Type="http://schemas.openxmlformats.org/officeDocument/2006/relationships/image" Target="../media/image7.wmf"/><Relationship Id="rId8" Type="http://schemas.openxmlformats.org/officeDocument/2006/relationships/image" Target="../media/image8.pict"/><Relationship Id="rId1" Type="http://schemas.openxmlformats.org/officeDocument/2006/relationships/image" Target="../media/image1.pict"/><Relationship Id="rId2" Type="http://schemas.openxmlformats.org/officeDocument/2006/relationships/image" Target="../media/image2.pict"/></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4" Type="http://schemas.openxmlformats.org/officeDocument/2006/relationships/image" Target="../media/image27.wmf"/><Relationship Id="rId5" Type="http://schemas.openxmlformats.org/officeDocument/2006/relationships/image" Target="../media/image28.wmf"/><Relationship Id="rId1" Type="http://schemas.openxmlformats.org/officeDocument/2006/relationships/image" Target="../media/image24.wmf"/><Relationship Id="rId2"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4" Type="http://schemas.openxmlformats.org/officeDocument/2006/relationships/image" Target="../media/image33.wmf"/><Relationship Id="rId5" Type="http://schemas.openxmlformats.org/officeDocument/2006/relationships/image" Target="../media/image34.wmf"/><Relationship Id="rId6" Type="http://schemas.openxmlformats.org/officeDocument/2006/relationships/image" Target="../media/image35.wmf"/><Relationship Id="rId7" Type="http://schemas.openxmlformats.org/officeDocument/2006/relationships/image" Target="../media/image36.wmf"/><Relationship Id="rId8" Type="http://schemas.openxmlformats.org/officeDocument/2006/relationships/image" Target="../media/image37.wmf"/><Relationship Id="rId1" Type="http://schemas.openxmlformats.org/officeDocument/2006/relationships/image" Target="../media/image30.wmf"/><Relationship Id="rId2"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wmf"/><Relationship Id="rId4" Type="http://schemas.openxmlformats.org/officeDocument/2006/relationships/image" Target="../media/image42.wmf"/><Relationship Id="rId5" Type="http://schemas.openxmlformats.org/officeDocument/2006/relationships/image" Target="../media/image43.wmf"/><Relationship Id="rId1" Type="http://schemas.openxmlformats.org/officeDocument/2006/relationships/image" Target="../media/image39.wmf"/><Relationship Id="rId2"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pict"/><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pict"/><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ECA34-8696-BB49-8B05-E08D0FC52E2D}" type="datetimeFigureOut">
              <a:rPr lang="en-US" smtClean="0"/>
              <a:t>6/18/12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991A8-EF40-0B47-A3A6-9C9827509C7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As we can see, the BA model gets approximatelly right the small world effect, the degree distribution. When it comes to the clustering coefficient, the bad news is that it still decreases with the system size. The good news, is that it decreases slower that the ER prediction. Most important, however, the real difference is this: the model is really a modeling platform, that can be adjusted to the properties of real networks– we will see that in fact it can generate a finite, system size independnet clustering coefficient, if our main goal is to do just that.</a:t>
            </a:r>
          </a:p>
          <a:p>
            <a:endParaRPr lang="hu-HU" smtClean="0">
              <a:ea typeface="ＭＳ Ｐゴシック" pitchFamily="-111" charset="-128"/>
              <a:cs typeface="ＭＳ Ｐゴシック" pitchFamily="-111" charset="-128"/>
            </a:endParaRPr>
          </a:p>
        </p:txBody>
      </p:sp>
      <p:sp>
        <p:nvSpPr>
          <p:cNvPr id="4" name="Slide Number Placeholder 3"/>
          <p:cNvSpPr>
            <a:spLocks noGrp="1"/>
          </p:cNvSpPr>
          <p:nvPr>
            <p:ph type="sldNum" sz="quarter" idx="5"/>
          </p:nvPr>
        </p:nvSpPr>
        <p:spPr/>
        <p:txBody>
          <a:bodyPr/>
          <a:lstStyle/>
          <a:p>
            <a:pPr>
              <a:defRPr/>
            </a:pPr>
            <a:fld id="{08681BCE-28A3-034C-8618-0140BBD162B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It also </a:t>
            </a:r>
          </a:p>
        </p:txBody>
      </p:sp>
      <p:sp>
        <p:nvSpPr>
          <p:cNvPr id="4" name="Slide Number Placeholder 3"/>
          <p:cNvSpPr>
            <a:spLocks noGrp="1"/>
          </p:cNvSpPr>
          <p:nvPr>
            <p:ph type="sldNum" sz="quarter" idx="5"/>
          </p:nvPr>
        </p:nvSpPr>
        <p:spPr/>
        <p:txBody>
          <a:bodyPr/>
          <a:lstStyle/>
          <a:p>
            <a:pPr>
              <a:defRPr/>
            </a:pPr>
            <a:fld id="{55084B33-6BEB-6146-965A-43AAC5BC0A69}" type="slidenum">
              <a:rPr lang="en-US" smtClean="0"/>
              <a:pPr>
                <a:defRPr/>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It also </a:t>
            </a:r>
          </a:p>
        </p:txBody>
      </p:sp>
      <p:sp>
        <p:nvSpPr>
          <p:cNvPr id="4" name="Slide Number Placeholder 3"/>
          <p:cNvSpPr>
            <a:spLocks noGrp="1"/>
          </p:cNvSpPr>
          <p:nvPr>
            <p:ph type="sldNum" sz="quarter" idx="5"/>
          </p:nvPr>
        </p:nvSpPr>
        <p:spPr/>
        <p:txBody>
          <a:bodyPr/>
          <a:lstStyle/>
          <a:p>
            <a:pPr>
              <a:defRPr/>
            </a:pPr>
            <a:fld id="{99093402-8C75-1546-BA19-2A03322B72F7}" type="slidenum">
              <a:rPr lang="en-US" smtClean="0"/>
              <a:pPr>
                <a:defRPr/>
              </a:pPr>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Slide Image Placeholder 1"/>
          <p:cNvSpPr>
            <a:spLocks noGrp="1" noRot="1" noChangeAspec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As we can see, the BA model gets approximatelly right the small world effect, the degree distribution. When it comes to the clustering coefficient, the bad news is that it still decreases with the system size. The good news, is that it decreases slower that the ER prediction. Most important, however, the real difference is this: the model is really a modeling platform, that can be adjusted to the properties of real networks– we will see that in fact it can generate a finite, system size independnet clustering coefficient, if our main goal is to do just that.</a:t>
            </a:r>
          </a:p>
          <a:p>
            <a:endParaRPr lang="hu-HU" smtClean="0">
              <a:ea typeface="ＭＳ Ｐゴシック" pitchFamily="-111" charset="-128"/>
              <a:cs typeface="ＭＳ Ｐゴシック" pitchFamily="-111" charset="-128"/>
            </a:endParaRPr>
          </a:p>
        </p:txBody>
      </p:sp>
      <p:sp>
        <p:nvSpPr>
          <p:cNvPr id="4" name="Slide Number Placeholder 3"/>
          <p:cNvSpPr>
            <a:spLocks noGrp="1"/>
          </p:cNvSpPr>
          <p:nvPr>
            <p:ph type="sldNum" sz="quarter" idx="5"/>
          </p:nvPr>
        </p:nvSpPr>
        <p:spPr/>
        <p:txBody>
          <a:bodyPr/>
          <a:lstStyle/>
          <a:p>
            <a:pPr>
              <a:defRPr/>
            </a:pPr>
            <a:fld id="{4AA0A23D-F8AE-6D42-A2C0-5AF7721D2FBD}" type="slidenum">
              <a:rPr lang="en-US" smtClean="0"/>
              <a:pPr>
                <a:defRPr/>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2A8CFD-7D0E-984D-8B4C-26FF9E5765E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u-HU">
              <a:ea typeface="ＭＳ Ｐゴシック" pitchFamily="-111" charset="-128"/>
              <a:cs typeface="ＭＳ Ｐゴシック" pitchFamily="-111"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A50D0E-7A7B-0245-BD5F-FC168761B209}" type="slidenum">
              <a:rPr lang="en-US" smtClean="0">
                <a:ea typeface="ＭＳ Ｐゴシック" pitchFamily="-109" charset="-128"/>
                <a:cs typeface="ＭＳ Ｐゴシック" pitchFamily="-109" charset="-128"/>
              </a:rPr>
              <a:pPr fontAlgn="base">
                <a:spcBef>
                  <a:spcPct val="0"/>
                </a:spcBef>
                <a:spcAft>
                  <a:spcPct val="0"/>
                </a:spcAft>
                <a:defRPr/>
              </a:pPr>
              <a:t>12</a:t>
            </a:fld>
            <a:endParaRPr lang="en-US" smtClean="0">
              <a:ea typeface="ＭＳ Ｐゴシック" pitchFamily="-109" charset="-128"/>
              <a:cs typeface="ＭＳ Ｐゴシック" pitchFamily="-109"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As a universal feature, they do well in clustering and the path lenghts. However, they all fail in the degree distribution. Hence we need models the fix that problem. As will see, this is not a trivial feature– many properties of real networks are determined primarily by the degree distribution.</a:t>
            </a:r>
          </a:p>
          <a:p>
            <a:endParaRPr lang="hu-HU" smtClean="0">
              <a:ea typeface="ＭＳ Ｐゴシック" pitchFamily="-111" charset="-128"/>
              <a:cs typeface="ＭＳ Ｐゴシック" pitchFamily="-111" charset="-128"/>
            </a:endParaRPr>
          </a:p>
        </p:txBody>
      </p:sp>
      <p:sp>
        <p:nvSpPr>
          <p:cNvPr id="4" name="Slide Number Placeholder 3"/>
          <p:cNvSpPr>
            <a:spLocks noGrp="1"/>
          </p:cNvSpPr>
          <p:nvPr>
            <p:ph type="sldNum" sz="quarter" idx="5"/>
          </p:nvPr>
        </p:nvSpPr>
        <p:spPr/>
        <p:txBody>
          <a:bodyPr/>
          <a:lstStyle/>
          <a:p>
            <a:pPr>
              <a:defRPr/>
            </a:pPr>
            <a:fld id="{2377D39B-3DCE-9949-9FF9-CE2A0A27A4E0}" type="slidenum">
              <a:rPr lang="en-US">
                <a:solidFill>
                  <a:prstClr val="black"/>
                </a:solidFill>
              </a:rPr>
              <a:pPr>
                <a:defRPr/>
              </a:pPr>
              <a:t>13</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11" charset="0"/>
                <a:ea typeface="ＭＳ Ｐゴシック" pitchFamily="-111" charset="-128"/>
                <a:cs typeface="ＭＳ Ｐゴシック" pitchFamily="-111" charset="-128"/>
              </a:rPr>
              <a:t>There appears to be little difference between them at the first look. Yet. There is some quite relevant different: the at high degrees the power law curve is always higher than the exponential.</a:t>
            </a:r>
          </a:p>
          <a:p>
            <a:r>
              <a:rPr lang="en-US" smtClean="0">
                <a:latin typeface="Times New Roman" pitchFamily="-111" charset="0"/>
                <a:ea typeface="ＭＳ Ｐゴシック" pitchFamily="-111" charset="-128"/>
                <a:cs typeface="ＭＳ Ｐゴシック" pitchFamily="-111" charset="-128"/>
              </a:rPr>
              <a:t> </a:t>
            </a:r>
          </a:p>
        </p:txBody>
      </p:sp>
      <p:sp>
        <p:nvSpPr>
          <p:cNvPr id="53252" name="Slide Number Placeholder 3"/>
          <p:cNvSpPr>
            <a:spLocks noGrp="1"/>
          </p:cNvSpPr>
          <p:nvPr>
            <p:ph type="sldNum" sz="quarter" idx="5"/>
          </p:nvPr>
        </p:nvSpPr>
        <p:spPr/>
        <p:txBody>
          <a:bodyPr/>
          <a:lstStyle/>
          <a:p>
            <a:pPr>
              <a:defRPr/>
            </a:pPr>
            <a:fld id="{46BB27B2-5C02-0248-99C9-1576E61A0D45}" type="slidenum">
              <a:rPr lang="en-US" smtClean="0"/>
              <a:pPr>
                <a:defRPr/>
              </a:pPr>
              <a:t>16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11" charset="0"/>
                <a:ea typeface="ＭＳ Ｐゴシック" pitchFamily="-111" charset="-128"/>
                <a:cs typeface="ＭＳ Ｐゴシック" pitchFamily="-111" charset="-128"/>
              </a:rPr>
              <a:t>There appears to be little difference between them at the first look. Yet. There is some quite relevant different: the at high degrees the power law curve is always higher than the exponential.</a:t>
            </a:r>
          </a:p>
          <a:p>
            <a:r>
              <a:rPr lang="en-US" smtClean="0">
                <a:latin typeface="Times New Roman" pitchFamily="-111" charset="0"/>
                <a:ea typeface="ＭＳ Ｐゴシック" pitchFamily="-111" charset="-128"/>
                <a:cs typeface="ＭＳ Ｐゴシック" pitchFamily="-111" charset="-128"/>
              </a:rPr>
              <a:t> </a:t>
            </a:r>
          </a:p>
        </p:txBody>
      </p:sp>
      <p:sp>
        <p:nvSpPr>
          <p:cNvPr id="57348" name="Slide Number Placeholder 3"/>
          <p:cNvSpPr>
            <a:spLocks noGrp="1"/>
          </p:cNvSpPr>
          <p:nvPr>
            <p:ph type="sldNum" sz="quarter" idx="5"/>
          </p:nvPr>
        </p:nvSpPr>
        <p:spPr/>
        <p:txBody>
          <a:bodyPr/>
          <a:lstStyle/>
          <a:p>
            <a:pPr>
              <a:defRPr/>
            </a:pPr>
            <a:fld id="{B670A1FC-4AA2-D74B-8847-B0258E8AEA5B}" type="slidenum">
              <a:rPr lang="en-US" smtClean="0"/>
              <a:pPr>
                <a:defRPr/>
              </a:pPr>
              <a:t>19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11" charset="0"/>
                <a:ea typeface="ＭＳ Ｐゴシック" pitchFamily="-111" charset="-128"/>
                <a:cs typeface="ＭＳ Ｐゴシック" pitchFamily="-111" charset="-128"/>
              </a:rPr>
              <a:t>There appears to be little difference between them at the first look. Yet. There is some quite relevant different: the at high degrees the power law curve is always higher than the exponential.</a:t>
            </a:r>
          </a:p>
          <a:p>
            <a:r>
              <a:rPr lang="en-US" smtClean="0">
                <a:latin typeface="Times New Roman" pitchFamily="-111" charset="0"/>
                <a:ea typeface="ＭＳ Ｐゴシック" pitchFamily="-111" charset="-128"/>
                <a:cs typeface="ＭＳ Ｐゴシック" pitchFamily="-111" charset="-128"/>
              </a:rPr>
              <a:t> </a:t>
            </a:r>
          </a:p>
        </p:txBody>
      </p:sp>
      <p:sp>
        <p:nvSpPr>
          <p:cNvPr id="59396" name="Slide Number Placeholder 3"/>
          <p:cNvSpPr>
            <a:spLocks noGrp="1"/>
          </p:cNvSpPr>
          <p:nvPr>
            <p:ph type="sldNum" sz="quarter" idx="5"/>
          </p:nvPr>
        </p:nvSpPr>
        <p:spPr/>
        <p:txBody>
          <a:bodyPr/>
          <a:lstStyle/>
          <a:p>
            <a:pPr>
              <a:defRPr/>
            </a:pPr>
            <a:fld id="{125A6BC5-3132-E24D-8CB9-84D98016ABC8}" type="slidenum">
              <a:rPr lang="en-US" smtClean="0"/>
              <a:pPr>
                <a:defRPr/>
              </a:pPr>
              <a:t>20</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hu-HU">
              <a:ea typeface="ＭＳ Ｐゴシック" pitchFamily="-111" charset="-128"/>
              <a:cs typeface="ＭＳ Ｐゴシック" pitchFamily="-111"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957A91-2238-0E4E-9633-A6693B117833}" type="slidenum">
              <a:rPr lang="en-US" smtClean="0">
                <a:ea typeface="ＭＳ Ｐゴシック" pitchFamily="-109" charset="-128"/>
                <a:cs typeface="ＭＳ Ｐゴシック" pitchFamily="-109" charset="-128"/>
              </a:rPr>
              <a:pPr fontAlgn="base">
                <a:spcBef>
                  <a:spcPct val="0"/>
                </a:spcBef>
                <a:spcAft>
                  <a:spcPct val="0"/>
                </a:spcAft>
                <a:defRPr/>
              </a:pPr>
              <a:t>26</a:t>
            </a:fld>
            <a:endParaRPr lang="en-US" smtClean="0">
              <a:ea typeface="ＭＳ Ｐゴシック" pitchFamily="-109" charset="-128"/>
              <a:cs typeface="ＭＳ Ｐゴシック" pitchFamily="-109"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r>
              <a:rPr lang="hu-HU" smtClean="0">
                <a:ea typeface="ＭＳ Ｐゴシック" pitchFamily="-111" charset="-128"/>
                <a:cs typeface="ＭＳ Ｐゴシック" pitchFamily="-111" charset="-128"/>
              </a:rPr>
              <a:t>As a universal feature, they do well in clustering and the path lenghts. However, they all fail in the degree distribution. Hence we need models the fix that problem. As will see, this is not a trivial feature– many properties of real networks are determined primarily by the degree distribution.</a:t>
            </a:r>
          </a:p>
          <a:p>
            <a:endParaRPr lang="hu-HU" smtClean="0">
              <a:ea typeface="ＭＳ Ｐゴシック" pitchFamily="-111" charset="-128"/>
              <a:cs typeface="ＭＳ Ｐゴシック" pitchFamily="-111" charset="-128"/>
            </a:endParaRPr>
          </a:p>
        </p:txBody>
      </p:sp>
      <p:sp>
        <p:nvSpPr>
          <p:cNvPr id="4" name="Slide Number Placeholder 3"/>
          <p:cNvSpPr>
            <a:spLocks noGrp="1"/>
          </p:cNvSpPr>
          <p:nvPr>
            <p:ph type="sldNum" sz="quarter" idx="5"/>
          </p:nvPr>
        </p:nvSpPr>
        <p:spPr/>
        <p:txBody>
          <a:bodyPr/>
          <a:lstStyle/>
          <a:p>
            <a:pPr>
              <a:defRPr/>
            </a:pPr>
            <a:fld id="{68DCBE99-AA91-AC45-8108-D3DEFFF549F8}" type="slidenum">
              <a:rPr lang="en-US" smtClean="0"/>
              <a:pPr>
                <a:defRPr/>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hu-H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Click to edit Master subtitle style</a:t>
            </a:r>
            <a:endParaRPr lang="en-US"/>
          </a:p>
        </p:txBody>
      </p:sp>
      <p:sp>
        <p:nvSpPr>
          <p:cNvPr id="4" name="Date Placeholder 3"/>
          <p:cNvSpPr>
            <a:spLocks noGrp="1"/>
          </p:cNvSpPr>
          <p:nvPr>
            <p:ph type="dt" sz="half" idx="10"/>
          </p:nvPr>
        </p:nvSpPr>
        <p:spPr/>
        <p:txBody>
          <a:bodyPr/>
          <a:lstStyle/>
          <a:p>
            <a:fld id="{58273985-4D3F-9343-AD5A-D4EB8A087ADC}" type="datetimeFigureOut">
              <a:rPr lang="en-US" smtClean="0"/>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Date Placeholder 3"/>
          <p:cNvSpPr>
            <a:spLocks noGrp="1"/>
          </p:cNvSpPr>
          <p:nvPr>
            <p:ph type="dt" sz="half" idx="10"/>
          </p:nvPr>
        </p:nvSpPr>
        <p:spPr/>
        <p:txBody>
          <a:bodyPr/>
          <a:lstStyle/>
          <a:p>
            <a:fld id="{58273985-4D3F-9343-AD5A-D4EB8A087ADC}" type="datetimeFigureOut">
              <a:rPr lang="en-US" smtClean="0"/>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hu-H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Date Placeholder 3"/>
          <p:cNvSpPr>
            <a:spLocks noGrp="1"/>
          </p:cNvSpPr>
          <p:nvPr>
            <p:ph type="dt" sz="half" idx="10"/>
          </p:nvPr>
        </p:nvSpPr>
        <p:spPr/>
        <p:txBody>
          <a:bodyPr/>
          <a:lstStyle/>
          <a:p>
            <a:fld id="{58273985-4D3F-9343-AD5A-D4EB8A087ADC}" type="datetimeFigureOut">
              <a:rPr lang="en-US" smtClean="0"/>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Click to edit Master title style</a:t>
            </a:r>
            <a:endParaRPr lang="en-US"/>
          </a:p>
        </p:txBody>
      </p:sp>
      <p:sp>
        <p:nvSpPr>
          <p:cNvPr id="3" name="Content Placeholder 2"/>
          <p:cNvSpPr>
            <a:spLocks noGrp="1"/>
          </p:cNvSpPr>
          <p:nvPr>
            <p:ph idx="1"/>
          </p:nvPr>
        </p:nvSpPr>
        <p:spPr/>
        <p:txBody>
          <a:body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Date Placeholder 3"/>
          <p:cNvSpPr>
            <a:spLocks noGrp="1"/>
          </p:cNvSpPr>
          <p:nvPr>
            <p:ph type="dt" sz="half" idx="10"/>
          </p:nvPr>
        </p:nvSpPr>
        <p:spPr/>
        <p:txBody>
          <a:bodyPr/>
          <a:lstStyle/>
          <a:p>
            <a:fld id="{58273985-4D3F-9343-AD5A-D4EB8A087ADC}" type="datetimeFigureOut">
              <a:rPr lang="en-US" smtClean="0"/>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hu-H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Click to edit Master text styles</a:t>
            </a:r>
          </a:p>
        </p:txBody>
      </p:sp>
      <p:sp>
        <p:nvSpPr>
          <p:cNvPr id="4" name="Date Placeholder 3"/>
          <p:cNvSpPr>
            <a:spLocks noGrp="1"/>
          </p:cNvSpPr>
          <p:nvPr>
            <p:ph type="dt" sz="half" idx="10"/>
          </p:nvPr>
        </p:nvSpPr>
        <p:spPr/>
        <p:txBody>
          <a:bodyPr/>
          <a:lstStyle/>
          <a:p>
            <a:fld id="{58273985-4D3F-9343-AD5A-D4EB8A087ADC}" type="datetimeFigureOut">
              <a:rPr lang="en-US" smtClean="0"/>
              <a:t>6/18/12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5" name="Date Placeholder 4"/>
          <p:cNvSpPr>
            <a:spLocks noGrp="1"/>
          </p:cNvSpPr>
          <p:nvPr>
            <p:ph type="dt" sz="half" idx="10"/>
          </p:nvPr>
        </p:nvSpPr>
        <p:spPr/>
        <p:txBody>
          <a:bodyPr/>
          <a:lstStyle/>
          <a:p>
            <a:fld id="{58273985-4D3F-9343-AD5A-D4EB8A087ADC}" type="datetimeFigureOut">
              <a:rPr lang="en-US" smtClean="0"/>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7" name="Date Placeholder 6"/>
          <p:cNvSpPr>
            <a:spLocks noGrp="1"/>
          </p:cNvSpPr>
          <p:nvPr>
            <p:ph type="dt" sz="half" idx="10"/>
          </p:nvPr>
        </p:nvSpPr>
        <p:spPr/>
        <p:txBody>
          <a:bodyPr/>
          <a:lstStyle/>
          <a:p>
            <a:fld id="{58273985-4D3F-9343-AD5A-D4EB8A087ADC}" type="datetimeFigureOut">
              <a:rPr lang="en-US" smtClean="0"/>
              <a:t>6/18/12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Click to edit Master title style</a:t>
            </a:r>
            <a:endParaRPr lang="en-US"/>
          </a:p>
        </p:txBody>
      </p:sp>
      <p:sp>
        <p:nvSpPr>
          <p:cNvPr id="3" name="Date Placeholder 2"/>
          <p:cNvSpPr>
            <a:spLocks noGrp="1"/>
          </p:cNvSpPr>
          <p:nvPr>
            <p:ph type="dt" sz="half" idx="10"/>
          </p:nvPr>
        </p:nvSpPr>
        <p:spPr/>
        <p:txBody>
          <a:bodyPr/>
          <a:lstStyle/>
          <a:p>
            <a:fld id="{58273985-4D3F-9343-AD5A-D4EB8A087ADC}" type="datetimeFigureOut">
              <a:rPr lang="en-US" smtClean="0"/>
              <a:t>6/18/12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73985-4D3F-9343-AD5A-D4EB8A087ADC}" type="datetimeFigureOut">
              <a:rPr lang="en-US" smtClean="0"/>
              <a:t>6/18/12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hu-H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Click to edit Master text styles</a:t>
            </a:r>
          </a:p>
        </p:txBody>
      </p:sp>
      <p:sp>
        <p:nvSpPr>
          <p:cNvPr id="5" name="Date Placeholder 4"/>
          <p:cNvSpPr>
            <a:spLocks noGrp="1"/>
          </p:cNvSpPr>
          <p:nvPr>
            <p:ph type="dt" sz="half" idx="10"/>
          </p:nvPr>
        </p:nvSpPr>
        <p:spPr/>
        <p:txBody>
          <a:bodyPr/>
          <a:lstStyle/>
          <a:p>
            <a:fld id="{58273985-4D3F-9343-AD5A-D4EB8A087ADC}" type="datetimeFigureOut">
              <a:rPr lang="en-US" smtClean="0"/>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hu-H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Click to edit Master text styles</a:t>
            </a:r>
          </a:p>
        </p:txBody>
      </p:sp>
      <p:sp>
        <p:nvSpPr>
          <p:cNvPr id="5" name="Date Placeholder 4"/>
          <p:cNvSpPr>
            <a:spLocks noGrp="1"/>
          </p:cNvSpPr>
          <p:nvPr>
            <p:ph type="dt" sz="half" idx="10"/>
          </p:nvPr>
        </p:nvSpPr>
        <p:spPr/>
        <p:txBody>
          <a:bodyPr/>
          <a:lstStyle/>
          <a:p>
            <a:fld id="{58273985-4D3F-9343-AD5A-D4EB8A087ADC}" type="datetimeFigureOut">
              <a:rPr lang="en-US" smtClean="0"/>
              <a:t>6/18/12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25BE3-02BF-3441-B7F5-B7768C76D17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Click to edit Master text styles</a:t>
            </a:r>
          </a:p>
          <a:p>
            <a:pPr lvl="1"/>
            <a:r>
              <a:rPr lang="hu-HU" smtClean="0"/>
              <a:t>Second level</a:t>
            </a:r>
          </a:p>
          <a:p>
            <a:pPr lvl="2"/>
            <a:r>
              <a:rPr lang="hu-HU" smtClean="0"/>
              <a:t>Third level</a:t>
            </a:r>
          </a:p>
          <a:p>
            <a:pPr lvl="3"/>
            <a:r>
              <a:rPr lang="hu-HU" smtClean="0"/>
              <a:t>Fourth level</a:t>
            </a:r>
          </a:p>
          <a:p>
            <a:pPr lvl="4"/>
            <a:r>
              <a:rPr lang="hu-H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273985-4D3F-9343-AD5A-D4EB8A087ADC}" type="datetimeFigureOut">
              <a:rPr lang="en-US" smtClean="0"/>
              <a:t>6/18/12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25BE3-02BF-3441-B7F5-B7768C76D17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5.bin"/><Relationship Id="rId12" Type="http://schemas.openxmlformats.org/officeDocument/2006/relationships/oleObject" Target="../embeddings/Microsoft_Equation6.bin"/><Relationship Id="rId13" Type="http://schemas.openxmlformats.org/officeDocument/2006/relationships/oleObject" Target="../embeddings/Microsoft_Equation7.bin"/><Relationship Id="rId14" Type="http://schemas.openxmlformats.org/officeDocument/2006/relationships/oleObject" Target="../embeddings/Microsoft_Equation8.bin"/><Relationship Id="rId15" Type="http://schemas.openxmlformats.org/officeDocument/2006/relationships/oleObject" Target="../embeddings/Microsoft_Equation9.bin"/><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oleObject" Target="../embeddings/Microsoft_Equation10.bin"/><Relationship Id="rId19" Type="http://schemas.openxmlformats.org/officeDocument/2006/relationships/oleObject" Target="../embeddings/Microsoft_Equation11.bin"/><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notesSlide" Target="../notesSlides/notesSlide1.xml"/><Relationship Id="rId4" Type="http://schemas.openxmlformats.org/officeDocument/2006/relationships/image" Target="../media/image9.wmf"/><Relationship Id="rId5" Type="http://schemas.openxmlformats.org/officeDocument/2006/relationships/oleObject" Target="../embeddings/Microsoft_Equation1.bin"/><Relationship Id="rId6" Type="http://schemas.openxmlformats.org/officeDocument/2006/relationships/image" Target="../media/image10.wmf"/><Relationship Id="rId7" Type="http://schemas.openxmlformats.org/officeDocument/2006/relationships/oleObject" Target="../embeddings/Microsoft_Equation2.bin"/><Relationship Id="rId8" Type="http://schemas.openxmlformats.org/officeDocument/2006/relationships/image" Target="../media/image11.png"/><Relationship Id="rId9" Type="http://schemas.openxmlformats.org/officeDocument/2006/relationships/oleObject" Target="../embeddings/Microsoft_Equation3.bin"/><Relationship Id="rId10" Type="http://schemas.openxmlformats.org/officeDocument/2006/relationships/oleObject" Target="../embeddings/Microsoft_Equation4.bin"/></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9.jpeg"/><Relationship Id="rId5" Type="http://schemas.openxmlformats.org/officeDocument/2006/relationships/oleObject" Target="../embeddings/Microsoft_Equation27.bin"/><Relationship Id="rId6" Type="http://schemas.openxmlformats.org/officeDocument/2006/relationships/oleObject" Target="../embeddings/Microsoft_Equation28.bin"/><Relationship Id="rId7" Type="http://schemas.openxmlformats.org/officeDocument/2006/relationships/oleObject" Target="../embeddings/Microsoft_Equation29.bin"/><Relationship Id="rId8" Type="http://schemas.openxmlformats.org/officeDocument/2006/relationships/image" Target="../media/image44.jpeg"/><Relationship Id="rId9" Type="http://schemas.openxmlformats.org/officeDocument/2006/relationships/oleObject" Target="../embeddings/Microsoft_Equation30.bin"/><Relationship Id="rId10" Type="http://schemas.openxmlformats.org/officeDocument/2006/relationships/oleObject" Target="../embeddings/Microsoft_Equation31.bin"/><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9.jpeg"/><Relationship Id="rId5" Type="http://schemas.openxmlformats.org/officeDocument/2006/relationships/oleObject" Target="../embeddings/Microsoft_Equation32.bin"/><Relationship Id="rId6" Type="http://schemas.openxmlformats.org/officeDocument/2006/relationships/image" Target="../media/image46.pn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eg"/></Relationships>
</file>

<file path=ppt/slides/_rels/slide13.xml.rels><?xml version="1.0" encoding="UTF-8" standalone="yes"?>
<Relationships xmlns="http://schemas.openxmlformats.org/package/2006/relationships"><Relationship Id="rId11" Type="http://schemas.openxmlformats.org/officeDocument/2006/relationships/oleObject" Target="../embeddings/Microsoft_Equation37.bin"/><Relationship Id="rId12" Type="http://schemas.openxmlformats.org/officeDocument/2006/relationships/oleObject" Target="../embeddings/Microsoft_Equation38.bin"/><Relationship Id="rId13" Type="http://schemas.openxmlformats.org/officeDocument/2006/relationships/oleObject" Target="../embeddings/Microsoft_Equation39.bin"/><Relationship Id="rId14" Type="http://schemas.openxmlformats.org/officeDocument/2006/relationships/oleObject" Target="../embeddings/Microsoft_Equation40.bin"/><Relationship Id="rId15" Type="http://schemas.openxmlformats.org/officeDocument/2006/relationships/oleObject" Target="../embeddings/Microsoft_Equation41.bin"/><Relationship Id="rId16" Type="http://schemas.openxmlformats.org/officeDocument/2006/relationships/image" Target="../media/image12.png"/><Relationship Id="rId17" Type="http://schemas.openxmlformats.org/officeDocument/2006/relationships/image" Target="../media/image13.png"/><Relationship Id="rId1" Type="http://schemas.openxmlformats.org/officeDocument/2006/relationships/vmlDrawing" Target="../drawings/vmlDrawing9.vml"/><Relationship Id="rId2" Type="http://schemas.openxmlformats.org/officeDocument/2006/relationships/slideLayout" Target="../slideLayouts/slideLayout6.xml"/><Relationship Id="rId3" Type="http://schemas.openxmlformats.org/officeDocument/2006/relationships/notesSlide" Target="../notesSlides/notesSlide4.xml"/><Relationship Id="rId4" Type="http://schemas.openxmlformats.org/officeDocument/2006/relationships/image" Target="../media/image9.wmf"/><Relationship Id="rId5" Type="http://schemas.openxmlformats.org/officeDocument/2006/relationships/oleObject" Target="../embeddings/Microsoft_Equation33.bin"/><Relationship Id="rId6" Type="http://schemas.openxmlformats.org/officeDocument/2006/relationships/image" Target="../media/image10.wmf"/><Relationship Id="rId7" Type="http://schemas.openxmlformats.org/officeDocument/2006/relationships/oleObject" Target="../embeddings/Microsoft_Equation34.bin"/><Relationship Id="rId8" Type="http://schemas.openxmlformats.org/officeDocument/2006/relationships/image" Target="../media/image11.png"/><Relationship Id="rId9" Type="http://schemas.openxmlformats.org/officeDocument/2006/relationships/oleObject" Target="../embeddings/Microsoft_Equation35.bin"/><Relationship Id="rId10" Type="http://schemas.openxmlformats.org/officeDocument/2006/relationships/oleObject" Target="../embeddings/Microsoft_Equation36.bin"/></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7.xml"/><Relationship Id="rId2"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Equation42.bin"/><Relationship Id="rId5" Type="http://schemas.openxmlformats.org/officeDocument/2006/relationships/oleObject" Target="../embeddings/Microsoft_Equation43.bin"/><Relationship Id="rId6" Type="http://schemas.openxmlformats.org/officeDocument/2006/relationships/oleObject" Target="../embeddings/Microsoft_Equation44.bin"/><Relationship Id="rId1" Type="http://schemas.openxmlformats.org/officeDocument/2006/relationships/vmlDrawing" Target="../drawings/vmlDrawing10.v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quation45.bin"/><Relationship Id="rId4" Type="http://schemas.openxmlformats.org/officeDocument/2006/relationships/oleObject" Target="../embeddings/Microsoft_Equation46.bin"/><Relationship Id="rId5" Type="http://schemas.openxmlformats.org/officeDocument/2006/relationships/oleObject" Target="../embeddings/Microsoft_Equation47.bin"/><Relationship Id="rId6" Type="http://schemas.openxmlformats.org/officeDocument/2006/relationships/oleObject" Target="../embeddings/Microsoft_Equation48.bin"/><Relationship Id="rId7" Type="http://schemas.openxmlformats.org/officeDocument/2006/relationships/oleObject" Target="../embeddings/Microsoft_Equation49.bin"/><Relationship Id="rId8" Type="http://schemas.openxmlformats.org/officeDocument/2006/relationships/oleObject" Target="../embeddings/Microsoft_Equation50.bin"/><Relationship Id="rId1" Type="http://schemas.openxmlformats.org/officeDocument/2006/relationships/vmlDrawing" Target="../drawings/vmlDrawing11.vml"/><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11.png"/><Relationship Id="rId5" Type="http://schemas.openxmlformats.org/officeDocument/2006/relationships/image" Target="../media/image54.png"/><Relationship Id="rId6"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Equation51.bin"/><Relationship Id="rId4" Type="http://schemas.openxmlformats.org/officeDocument/2006/relationships/oleObject" Target="../embeddings/Microsoft_Equation52.bin"/><Relationship Id="rId5" Type="http://schemas.openxmlformats.org/officeDocument/2006/relationships/oleObject" Target="../embeddings/Microsoft_Equation53.bin"/><Relationship Id="rId6" Type="http://schemas.openxmlformats.org/officeDocument/2006/relationships/oleObject" Target="../embeddings/Microsoft_Equation54.bin"/><Relationship Id="rId7" Type="http://schemas.openxmlformats.org/officeDocument/2006/relationships/oleObject" Target="../embeddings/Microsoft_Equation55.bin"/><Relationship Id="rId1" Type="http://schemas.openxmlformats.org/officeDocument/2006/relationships/vmlDrawing" Target="../drawings/vmlDrawing12.v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 TargetMode="External"/><Relationship Id="rId4" Type="http://schemas.openxmlformats.org/officeDocument/2006/relationships/oleObject" Target="../embeddings/Microsoft_Word_97_-_2004_Document56.doc"/><Relationship Id="rId5" Type="http://schemas.openxmlformats.org/officeDocument/2006/relationships/oleObject" Target="../embeddings/Microsoft_Equation57.bin"/><Relationship Id="rId1" Type="http://schemas.openxmlformats.org/officeDocument/2006/relationships/vmlDrawing" Target="../drawings/vmlDrawing13.vml"/><Relationship Id="rId2"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4" Type="http://schemas.openxmlformats.org/officeDocument/2006/relationships/oleObject" Target="../embeddings/Microsoft_Equation58.bin"/><Relationship Id="rId5" Type="http://schemas.openxmlformats.org/officeDocument/2006/relationships/oleObject" Target="../embeddings/Microsoft_Equation59.bin"/><Relationship Id="rId6" Type="http://schemas.openxmlformats.org/officeDocument/2006/relationships/image" Target="../media/image67.png"/><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eg"/></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oleObject" Target="../embeddings/Microsoft_Equation60.bin"/><Relationship Id="rId5" Type="http://schemas.openxmlformats.org/officeDocument/2006/relationships/image" Target="../media/image10.wmf"/><Relationship Id="rId6" Type="http://schemas.openxmlformats.org/officeDocument/2006/relationships/oleObject" Target="../embeddings/Microsoft_Equation61.bin"/><Relationship Id="rId7" Type="http://schemas.openxmlformats.org/officeDocument/2006/relationships/image" Target="../media/image11.png"/><Relationship Id="rId1" Type="http://schemas.openxmlformats.org/officeDocument/2006/relationships/vmlDrawing" Target="../drawings/vmlDrawing15.vml"/><Relationship Id="rId2"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vmlDrawing" Target="../drawings/vmlDrawing16.vml"/><Relationship Id="rId2" Type="http://schemas.openxmlformats.org/officeDocument/2006/relationships/slideLayout" Target="../slideLayouts/slideLayout7.xml"/><Relationship Id="rId3" Type="http://schemas.openxmlformats.org/officeDocument/2006/relationships/oleObject" Target="../embeddings/Microsoft_Equation62.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oleObject" Target="../embeddings/Microsoft_Equation63.bin"/><Relationship Id="rId1" Type="http://schemas.openxmlformats.org/officeDocument/2006/relationships/vmlDrawing" Target="../drawings/vmlDrawing17.vml"/><Relationship Id="rId2" Type="http://schemas.openxmlformats.org/officeDocument/2006/relationships/video" Target="file://localhost/Users/bettina/Desktop/Barabasi%20Lab%20Works/_slide%20class%20barabasi/Class7_NetSci_2011_MAURO/Dashun08_SF.m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gif"/></Relationships>
</file>

<file path=ppt/slides/_rels/slide30.xml.rels><?xml version="1.0" encoding="UTF-8" standalone="yes"?>
<Relationships xmlns="http://schemas.openxmlformats.org/package/2006/relationships"><Relationship Id="rId11" Type="http://schemas.openxmlformats.org/officeDocument/2006/relationships/oleObject" Target="../embeddings/Microsoft_Equation68.bin"/><Relationship Id="rId12" Type="http://schemas.openxmlformats.org/officeDocument/2006/relationships/oleObject" Target="../embeddings/Microsoft_Equation69.bin"/><Relationship Id="rId13" Type="http://schemas.openxmlformats.org/officeDocument/2006/relationships/oleObject" Target="../embeddings/Microsoft_Equation70.bin"/><Relationship Id="rId14" Type="http://schemas.openxmlformats.org/officeDocument/2006/relationships/oleObject" Target="../embeddings/Microsoft_Equation71.bin"/><Relationship Id="rId15" Type="http://schemas.openxmlformats.org/officeDocument/2006/relationships/oleObject" Target="../embeddings/Microsoft_Equation72.bin"/><Relationship Id="rId16" Type="http://schemas.openxmlformats.org/officeDocument/2006/relationships/image" Target="../media/image12.png"/><Relationship Id="rId17" Type="http://schemas.openxmlformats.org/officeDocument/2006/relationships/image" Target="../media/image13.png"/><Relationship Id="rId1" Type="http://schemas.openxmlformats.org/officeDocument/2006/relationships/vmlDrawing" Target="../drawings/vmlDrawing18.vml"/><Relationship Id="rId2" Type="http://schemas.openxmlformats.org/officeDocument/2006/relationships/slideLayout" Target="../slideLayouts/slideLayout6.xml"/><Relationship Id="rId3" Type="http://schemas.openxmlformats.org/officeDocument/2006/relationships/notesSlide" Target="../notesSlides/notesSlide9.xml"/><Relationship Id="rId4" Type="http://schemas.openxmlformats.org/officeDocument/2006/relationships/image" Target="../media/image9.wmf"/><Relationship Id="rId5" Type="http://schemas.openxmlformats.org/officeDocument/2006/relationships/oleObject" Target="../embeddings/Microsoft_Equation64.bin"/><Relationship Id="rId6" Type="http://schemas.openxmlformats.org/officeDocument/2006/relationships/image" Target="../media/image10.wmf"/><Relationship Id="rId7" Type="http://schemas.openxmlformats.org/officeDocument/2006/relationships/oleObject" Target="../embeddings/Microsoft_Equation65.bin"/><Relationship Id="rId8" Type="http://schemas.openxmlformats.org/officeDocument/2006/relationships/image" Target="../media/image11.png"/><Relationship Id="rId9" Type="http://schemas.openxmlformats.org/officeDocument/2006/relationships/oleObject" Target="../embeddings/Microsoft_Equation66.bin"/><Relationship Id="rId10" Type="http://schemas.openxmlformats.org/officeDocument/2006/relationships/oleObject" Target="../embeddings/Microsoft_Equation67.bin"/></Relationships>
</file>

<file path=ppt/slides/_rels/slide31.xml.rels><?xml version="1.0" encoding="UTF-8" standalone="yes"?>
<Relationships xmlns="http://schemas.openxmlformats.org/package/2006/relationships"><Relationship Id="rId3" Type="http://schemas.openxmlformats.org/officeDocument/2006/relationships/oleObject" Target="???" TargetMode="External"/><Relationship Id="rId4" Type="http://schemas.openxmlformats.org/officeDocument/2006/relationships/oleObject" Target="../embeddings/Microsoft_Word_97_-_2004_Document73.doc"/><Relationship Id="rId5" Type="http://schemas.openxmlformats.org/officeDocument/2006/relationships/oleObject" Target="../embeddings/Microsoft_Equation74.bin"/><Relationship Id="rId1" Type="http://schemas.openxmlformats.org/officeDocument/2006/relationships/vmlDrawing" Target="../drawings/vmlDrawing19.v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oleObject" Target="../embeddings/Microsoft_Equation75.bin"/><Relationship Id="rId1" Type="http://schemas.openxmlformats.org/officeDocument/2006/relationships/vmlDrawing" Target="../drawings/vmlDrawing20.v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Equation76.bin"/><Relationship Id="rId4" Type="http://schemas.openxmlformats.org/officeDocument/2006/relationships/oleObject" Target="../embeddings/Microsoft_Equation77.bin"/><Relationship Id="rId5" Type="http://schemas.openxmlformats.org/officeDocument/2006/relationships/oleObject" Target="../embeddings/Microsoft_Equation78.bin"/><Relationship Id="rId6" Type="http://schemas.openxmlformats.org/officeDocument/2006/relationships/oleObject" Target="../embeddings/Microsoft_Equation79.bin"/><Relationship Id="rId7" Type="http://schemas.openxmlformats.org/officeDocument/2006/relationships/oleObject" Target="../embeddings/Microsoft_Equation80.bin"/><Relationship Id="rId8" Type="http://schemas.openxmlformats.org/officeDocument/2006/relationships/oleObject" Target="../embeddings/Microsoft_Equation81.bin"/><Relationship Id="rId9" Type="http://schemas.openxmlformats.org/officeDocument/2006/relationships/oleObject" Target="../embeddings/Microsoft_Equation82.bin"/><Relationship Id="rId1" Type="http://schemas.openxmlformats.org/officeDocument/2006/relationships/vmlDrawing" Target="../drawings/vmlDrawing21.vml"/><Relationship Id="rId2"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Equation83.bin"/><Relationship Id="rId4" Type="http://schemas.openxmlformats.org/officeDocument/2006/relationships/oleObject" Target="../embeddings/Microsoft_Equation84.bin"/><Relationship Id="rId1" Type="http://schemas.openxmlformats.org/officeDocument/2006/relationships/vmlDrawing" Target="../drawings/vmlDrawing22.vml"/><Relationship Id="rId2"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9.png"/><Relationship Id="rId4" Type="http://schemas.openxmlformats.org/officeDocument/2006/relationships/oleObject" Target="../embeddings/Microsoft_Equation85.bin"/><Relationship Id="rId5" Type="http://schemas.openxmlformats.org/officeDocument/2006/relationships/oleObject" Target="../embeddings/Microsoft_Equation86.bin"/><Relationship Id="rId6" Type="http://schemas.openxmlformats.org/officeDocument/2006/relationships/oleObject" Target="../embeddings/Microsoft_Equation87.bin"/><Relationship Id="rId7" Type="http://schemas.openxmlformats.org/officeDocument/2006/relationships/oleObject" Target="../embeddings/Microsoft_Equation88.bin"/><Relationship Id="rId8" Type="http://schemas.openxmlformats.org/officeDocument/2006/relationships/oleObject" Target="../embeddings/Microsoft_Equation89.bin"/><Relationship Id="rId9" Type="http://schemas.openxmlformats.org/officeDocument/2006/relationships/oleObject" Target="../embeddings/Microsoft_Equation90.bin"/><Relationship Id="rId10" Type="http://schemas.openxmlformats.org/officeDocument/2006/relationships/oleObject" Target="../embeddings/Microsoft_Equation91.bin"/><Relationship Id="rId1" Type="http://schemas.openxmlformats.org/officeDocument/2006/relationships/vmlDrawing" Target="../drawings/vmlDrawing23.vml"/><Relationship Id="rId2"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1.png"/></Relationships>
</file>

<file path=ppt/slides/_rels/slide38.xml.rels><?xml version="1.0" encoding="UTF-8" standalone="yes"?>
<Relationships xmlns="http://schemas.openxmlformats.org/package/2006/relationships"><Relationship Id="rId11" Type="http://schemas.openxmlformats.org/officeDocument/2006/relationships/oleObject" Target="../embeddings/Microsoft_Equation96.bin"/><Relationship Id="rId12" Type="http://schemas.openxmlformats.org/officeDocument/2006/relationships/oleObject" Target="../embeddings/Microsoft_Equation97.bin"/><Relationship Id="rId13" Type="http://schemas.openxmlformats.org/officeDocument/2006/relationships/oleObject" Target="../embeddings/Microsoft_Equation98.bin"/><Relationship Id="rId14" Type="http://schemas.openxmlformats.org/officeDocument/2006/relationships/oleObject" Target="../embeddings/Microsoft_Equation99.bin"/><Relationship Id="rId15" Type="http://schemas.openxmlformats.org/officeDocument/2006/relationships/oleObject" Target="../embeddings/Microsoft_Equation100.bin"/><Relationship Id="rId16" Type="http://schemas.openxmlformats.org/officeDocument/2006/relationships/image" Target="../media/image12.png"/><Relationship Id="rId17" Type="http://schemas.openxmlformats.org/officeDocument/2006/relationships/image" Target="../media/image13.png"/><Relationship Id="rId18" Type="http://schemas.openxmlformats.org/officeDocument/2006/relationships/oleObject" Target="../embeddings/Microsoft_Equation101.bin"/><Relationship Id="rId19" Type="http://schemas.openxmlformats.org/officeDocument/2006/relationships/oleObject" Target="../embeddings/Microsoft_Equation102.bin"/><Relationship Id="rId1" Type="http://schemas.openxmlformats.org/officeDocument/2006/relationships/vmlDrawing" Target="../drawings/vmlDrawing24.vml"/><Relationship Id="rId2" Type="http://schemas.openxmlformats.org/officeDocument/2006/relationships/slideLayout" Target="../slideLayouts/slideLayout6.xml"/><Relationship Id="rId3" Type="http://schemas.openxmlformats.org/officeDocument/2006/relationships/notesSlide" Target="../notesSlides/notesSlide12.xml"/><Relationship Id="rId4" Type="http://schemas.openxmlformats.org/officeDocument/2006/relationships/image" Target="../media/image9.wmf"/><Relationship Id="rId5" Type="http://schemas.openxmlformats.org/officeDocument/2006/relationships/oleObject" Target="../embeddings/Microsoft_Equation92.bin"/><Relationship Id="rId6" Type="http://schemas.openxmlformats.org/officeDocument/2006/relationships/image" Target="../media/image10.wmf"/><Relationship Id="rId7" Type="http://schemas.openxmlformats.org/officeDocument/2006/relationships/oleObject" Target="../embeddings/Microsoft_Equation93.bin"/><Relationship Id="rId8" Type="http://schemas.openxmlformats.org/officeDocument/2006/relationships/image" Target="../media/image11.png"/><Relationship Id="rId9" Type="http://schemas.openxmlformats.org/officeDocument/2006/relationships/oleObject" Target="../embeddings/Microsoft_Equation94.bin"/><Relationship Id="rId10" Type="http://schemas.openxmlformats.org/officeDocument/2006/relationships/oleObject" Target="../embeddings/Microsoft_Equation95.bin"/></Relationships>
</file>

<file path=ppt/slides/_rels/slide39.xml.rels><?xml version="1.0" encoding="UTF-8" standalone="yes"?>
<Relationships xmlns="http://schemas.openxmlformats.org/package/2006/relationships"><Relationship Id="rId1" Type="http://schemas.openxmlformats.org/officeDocument/2006/relationships/vmlDrawing" Target="../drawings/vmlDrawing25.vml"/><Relationship Id="rId2" Type="http://schemas.openxmlformats.org/officeDocument/2006/relationships/slideLayout" Target="../slideLayouts/slideLayout6.xml"/><Relationship Id="rId3" Type="http://schemas.openxmlformats.org/officeDocument/2006/relationships/oleObject" Target="../embeddings/Microsoft_Equation103.bin"/></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oleObject" Target="../embeddings/Microsoft_Equation12.bin"/><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vmlDrawing" Target="../drawings/vmlDrawing26.vml"/><Relationship Id="rId2" Type="http://schemas.openxmlformats.org/officeDocument/2006/relationships/slideLayout" Target="../slideLayouts/slideLayout6.xml"/><Relationship Id="rId3" Type="http://schemas.openxmlformats.org/officeDocument/2006/relationships/oleObject" Target="../embeddings/Microsoft_Equation104.bin"/></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jpeg"/><Relationship Id="rId6" Type="http://schemas.openxmlformats.org/officeDocument/2006/relationships/oleObject" Target="../embeddings/Microsoft_Equation13.bin"/><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oleObject" Target="../embeddings/oleObject1.bin"/><Relationship Id="rId1" Type="http://schemas.openxmlformats.org/officeDocument/2006/relationships/vmlDrawing" Target="../drawings/vmlDrawing4.vml"/><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29.jpeg"/><Relationship Id="rId5" Type="http://schemas.openxmlformats.org/officeDocument/2006/relationships/oleObject" Target="../embeddings/Microsoft_Equation14.bin"/><Relationship Id="rId6" Type="http://schemas.openxmlformats.org/officeDocument/2006/relationships/oleObject" Target="../embeddings/Microsoft_Equation15.bin"/><Relationship Id="rId7" Type="http://schemas.openxmlformats.org/officeDocument/2006/relationships/oleObject" Target="../embeddings/Microsoft_Equation16.bin"/><Relationship Id="rId8" Type="http://schemas.openxmlformats.org/officeDocument/2006/relationships/oleObject" Target="../embeddings/Microsoft_Equation17.bin"/><Relationship Id="rId9" Type="http://schemas.openxmlformats.org/officeDocument/2006/relationships/oleObject" Target="../embeddings/Microsoft_Equation18.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1" Type="http://schemas.openxmlformats.org/officeDocument/2006/relationships/oleObject" Target="../embeddings/Microsoft_Equation24.bin"/><Relationship Id="rId12" Type="http://schemas.openxmlformats.org/officeDocument/2006/relationships/oleObject" Target="../embeddings/Microsoft_Equation25.bin"/><Relationship Id="rId13" Type="http://schemas.openxmlformats.org/officeDocument/2006/relationships/oleObject" Target="../embeddings/Microsoft_Equation26.bin"/><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image" Target="../media/image15.png"/><Relationship Id="rId4" Type="http://schemas.openxmlformats.org/officeDocument/2006/relationships/image" Target="../media/image29.jpeg"/><Relationship Id="rId5" Type="http://schemas.openxmlformats.org/officeDocument/2006/relationships/oleObject" Target="../embeddings/Microsoft_Equation19.bin"/><Relationship Id="rId6" Type="http://schemas.openxmlformats.org/officeDocument/2006/relationships/oleObject" Target="../embeddings/Microsoft_Equation20.bin"/><Relationship Id="rId7" Type="http://schemas.openxmlformats.org/officeDocument/2006/relationships/oleObject" Target="../embeddings/Microsoft_Equation21.bin"/><Relationship Id="rId8" Type="http://schemas.openxmlformats.org/officeDocument/2006/relationships/oleObject" Target="../embeddings/Microsoft_Equation22.bin"/><Relationship Id="rId9" Type="http://schemas.openxmlformats.org/officeDocument/2006/relationships/oleObject" Target="../embeddings/Microsoft_Equation23.bin"/><Relationship Id="rId10"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1453" name="Picture 2053" descr="fit_diam_er"/>
          <p:cNvPicPr>
            <a:picLocks noChangeAspect="1" noChangeArrowheads="1"/>
          </p:cNvPicPr>
          <p:nvPr/>
        </p:nvPicPr>
        <p:blipFill>
          <a:blip r:embed="rId4"/>
          <a:srcRect/>
          <a:stretch>
            <a:fillRect/>
          </a:stretch>
        </p:blipFill>
        <p:spPr bwMode="auto">
          <a:xfrm>
            <a:off x="525463" y="1346836"/>
            <a:ext cx="3498850" cy="3497580"/>
          </a:xfrm>
          <a:prstGeom prst="rect">
            <a:avLst/>
          </a:prstGeom>
          <a:noFill/>
          <a:ln w="9525">
            <a:noFill/>
            <a:miter lim="800000"/>
            <a:headEnd/>
            <a:tailEnd/>
          </a:ln>
        </p:spPr>
      </p:pic>
      <p:graphicFrame>
        <p:nvGraphicFramePr>
          <p:cNvPr id="61442" name="Object 2051"/>
          <p:cNvGraphicFramePr>
            <a:graphicFrameLocks noChangeAspect="1"/>
          </p:cNvGraphicFramePr>
          <p:nvPr/>
        </p:nvGraphicFramePr>
        <p:xfrm>
          <a:off x="1912939" y="1659256"/>
          <a:ext cx="795337" cy="379094"/>
        </p:xfrm>
        <a:graphic>
          <a:graphicData uri="http://schemas.openxmlformats.org/presentationml/2006/ole">
            <p:oleObj spid="_x0000_s41986" name="Equation" r:id="rId5" imgW="825500" imgH="393700" progId="Equation.3">
              <p:embed/>
            </p:oleObj>
          </a:graphicData>
        </a:graphic>
      </p:graphicFrame>
      <p:pic>
        <p:nvPicPr>
          <p:cNvPr id="61454" name="Picture 2054" descr="fit_ccoef_er"/>
          <p:cNvPicPr>
            <a:picLocks noChangeAspect="1" noChangeArrowheads="1"/>
          </p:cNvPicPr>
          <p:nvPr/>
        </p:nvPicPr>
        <p:blipFill>
          <a:blip r:embed="rId6"/>
          <a:srcRect/>
          <a:stretch>
            <a:fillRect/>
          </a:stretch>
        </p:blipFill>
        <p:spPr bwMode="auto">
          <a:xfrm>
            <a:off x="3368676" y="1310640"/>
            <a:ext cx="3605213" cy="3514726"/>
          </a:xfrm>
          <a:prstGeom prst="rect">
            <a:avLst/>
          </a:prstGeom>
          <a:noFill/>
          <a:ln w="9525">
            <a:noFill/>
            <a:miter lim="800000"/>
            <a:headEnd/>
            <a:tailEnd/>
          </a:ln>
        </p:spPr>
      </p:pic>
      <p:graphicFrame>
        <p:nvGraphicFramePr>
          <p:cNvPr id="61443" name="Object 2052"/>
          <p:cNvGraphicFramePr>
            <a:graphicFrameLocks noChangeAspect="1"/>
          </p:cNvGraphicFramePr>
          <p:nvPr/>
        </p:nvGraphicFramePr>
        <p:xfrm>
          <a:off x="4254501" y="2994660"/>
          <a:ext cx="1135063" cy="230506"/>
        </p:xfrm>
        <a:graphic>
          <a:graphicData uri="http://schemas.openxmlformats.org/presentationml/2006/ole">
            <p:oleObj spid="_x0000_s41987" name="Equation" r:id="rId7" imgW="622300" imgH="127000" progId="Equation.3">
              <p:embed/>
            </p:oleObj>
          </a:graphicData>
        </a:graphic>
      </p:graphicFrame>
      <p:grpSp>
        <p:nvGrpSpPr>
          <p:cNvPr id="2" name="Group 12"/>
          <p:cNvGrpSpPr>
            <a:grpSpLocks/>
          </p:cNvGrpSpPr>
          <p:nvPr/>
        </p:nvGrpSpPr>
        <p:grpSpPr bwMode="auto">
          <a:xfrm>
            <a:off x="6070600" y="1234440"/>
            <a:ext cx="3455988" cy="2423160"/>
            <a:chOff x="2349" y="1872"/>
            <a:chExt cx="2487" cy="1872"/>
          </a:xfrm>
        </p:grpSpPr>
        <p:grpSp>
          <p:nvGrpSpPr>
            <p:cNvPr id="3" name="Group 13"/>
            <p:cNvGrpSpPr>
              <a:grpSpLocks/>
            </p:cNvGrpSpPr>
            <p:nvPr/>
          </p:nvGrpSpPr>
          <p:grpSpPr bwMode="auto">
            <a:xfrm>
              <a:off x="2349" y="1872"/>
              <a:ext cx="2487" cy="1872"/>
              <a:chOff x="2349" y="1872"/>
              <a:chExt cx="2487" cy="1872"/>
            </a:xfrm>
          </p:grpSpPr>
          <p:pic>
            <p:nvPicPr>
              <p:cNvPr id="61487" name="Picture 14" descr="out"/>
              <p:cNvPicPr>
                <a:picLocks noChangeAspect="1" noChangeArrowheads="1"/>
              </p:cNvPicPr>
              <p:nvPr/>
            </p:nvPicPr>
            <p:blipFill>
              <a:blip r:embed="rId8"/>
              <a:srcRect t="5060"/>
              <a:stretch>
                <a:fillRect/>
              </a:stretch>
            </p:blipFill>
            <p:spPr bwMode="auto">
              <a:xfrm>
                <a:off x="2349" y="1872"/>
                <a:ext cx="1992" cy="1872"/>
              </a:xfrm>
              <a:prstGeom prst="rect">
                <a:avLst/>
              </a:prstGeom>
              <a:noFill/>
              <a:ln w="9525">
                <a:noFill/>
                <a:miter lim="800000"/>
                <a:headEnd/>
                <a:tailEnd/>
              </a:ln>
            </p:spPr>
          </p:pic>
          <p:sp>
            <p:nvSpPr>
              <p:cNvPr id="61488" name="Text Box 15"/>
              <p:cNvSpPr txBox="1">
                <a:spLocks noChangeArrowheads="1"/>
              </p:cNvSpPr>
              <p:nvPr/>
            </p:nvSpPr>
            <p:spPr bwMode="auto">
              <a:xfrm>
                <a:off x="3280" y="2063"/>
                <a:ext cx="1556" cy="285"/>
              </a:xfrm>
              <a:prstGeom prst="rect">
                <a:avLst/>
              </a:prstGeom>
              <a:noFill/>
              <a:ln w="9525">
                <a:noFill/>
                <a:miter lim="800000"/>
                <a:headEnd/>
                <a:tailEnd/>
              </a:ln>
            </p:spPr>
            <p:txBody>
              <a:bodyPr lIns="91407" tIns="45704" rIns="91407" bIns="45704">
                <a:prstTxWarp prst="textNoShape">
                  <a:avLst/>
                </a:prstTxWarp>
                <a:spAutoFit/>
              </a:bodyPr>
              <a:lstStyle/>
              <a:p>
                <a:r>
                  <a:rPr lang="en-US"/>
                  <a:t>P(</a:t>
                </a:r>
                <a:r>
                  <a:rPr lang="en-US" i="1"/>
                  <a:t>k</a:t>
                </a:r>
                <a:r>
                  <a:rPr lang="en-US"/>
                  <a:t>)  ~ </a:t>
                </a:r>
                <a:r>
                  <a:rPr lang="en-US" i="1"/>
                  <a:t>k</a:t>
                </a:r>
                <a:r>
                  <a:rPr lang="en-US" baseline="30000"/>
                  <a:t>-</a:t>
                </a:r>
                <a:r>
                  <a:rPr lang="en-US" baseline="30000">
                    <a:sym typeface="Symbol" pitchFamily="-111" charset="2"/>
                  </a:rPr>
                  <a:t></a:t>
                </a:r>
                <a:endParaRPr lang="en-US"/>
              </a:p>
            </p:txBody>
          </p:sp>
        </p:grpSp>
        <p:sp>
          <p:nvSpPr>
            <p:cNvPr id="61486" name="Text Box 17"/>
            <p:cNvSpPr txBox="1">
              <a:spLocks noChangeArrowheads="1"/>
            </p:cNvSpPr>
            <p:nvPr/>
          </p:nvSpPr>
          <p:spPr bwMode="auto">
            <a:xfrm>
              <a:off x="3648" y="3034"/>
              <a:ext cx="952" cy="285"/>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61456"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EMPIRICAL DATA FOR REAL NETWORKS</a:t>
            </a:r>
          </a:p>
          <a:p>
            <a:pPr>
              <a:spcBef>
                <a:spcPct val="20000"/>
              </a:spcBef>
            </a:pPr>
            <a:r>
              <a:rPr lang="en-US" sz="2000" b="1">
                <a:solidFill>
                  <a:schemeClr val="bg1"/>
                </a:solidFill>
                <a:latin typeface="Helvetica" pitchFamily="-111" charset="0"/>
                <a:ea typeface="Helvetica" pitchFamily="-111" charset="0"/>
                <a:cs typeface="Helvetica" pitchFamily="-111" charset="0"/>
              </a:rPr>
              <a:t> </a:t>
            </a:r>
          </a:p>
        </p:txBody>
      </p:sp>
      <p:sp>
        <p:nvSpPr>
          <p:cNvPr id="61457" name="TextBox 18"/>
          <p:cNvSpPr txBox="1">
            <a:spLocks noChangeArrowheads="1"/>
          </p:cNvSpPr>
          <p:nvPr/>
        </p:nvSpPr>
        <p:spPr bwMode="auto">
          <a:xfrm>
            <a:off x="1032932" y="792480"/>
            <a:ext cx="1390124"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Pathlenght</a:t>
            </a:r>
          </a:p>
        </p:txBody>
      </p:sp>
      <p:sp>
        <p:nvSpPr>
          <p:cNvPr id="61458" name="TextBox 19"/>
          <p:cNvSpPr txBox="1">
            <a:spLocks noChangeArrowheads="1"/>
          </p:cNvSpPr>
          <p:nvPr/>
        </p:nvSpPr>
        <p:spPr bwMode="auto">
          <a:xfrm>
            <a:off x="3973248" y="807720"/>
            <a:ext cx="1326092"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Clustering</a:t>
            </a:r>
          </a:p>
        </p:txBody>
      </p:sp>
      <p:sp>
        <p:nvSpPr>
          <p:cNvPr id="61459" name="TextBox 20"/>
          <p:cNvSpPr txBox="1">
            <a:spLocks noChangeArrowheads="1"/>
          </p:cNvSpPr>
          <p:nvPr/>
        </p:nvSpPr>
        <p:spPr bwMode="auto">
          <a:xfrm>
            <a:off x="6810375" y="794386"/>
            <a:ext cx="1608884" cy="369332"/>
          </a:xfrm>
          <a:prstGeom prst="rect">
            <a:avLst/>
          </a:prstGeom>
          <a:noFill/>
          <a:ln w="9525">
            <a:noFill/>
            <a:miter lim="800000"/>
            <a:headEnd/>
            <a:tailEnd/>
          </a:ln>
        </p:spPr>
        <p:txBody>
          <a:bodyPr wrap="none">
            <a:prstTxWarp prst="textNoShape">
              <a:avLst/>
            </a:prstTxWarp>
            <a:spAutoFit/>
          </a:bodyPr>
          <a:lstStyle/>
          <a:p>
            <a:r>
              <a:rPr lang="hu-HU" b="1">
                <a:solidFill>
                  <a:srgbClr val="FF0000"/>
                </a:solidFill>
                <a:latin typeface="Helvetica" pitchFamily="-111" charset="0"/>
                <a:ea typeface="Helvetica" pitchFamily="-111" charset="0"/>
                <a:cs typeface="Helvetica" pitchFamily="-111" charset="0"/>
              </a:rPr>
              <a:t>Degree Distr.</a:t>
            </a:r>
          </a:p>
        </p:txBody>
      </p:sp>
      <p:graphicFrame>
        <p:nvGraphicFramePr>
          <p:cNvPr id="61444" name="Object 1043"/>
          <p:cNvGraphicFramePr>
            <a:graphicFrameLocks noChangeAspect="1"/>
          </p:cNvGraphicFramePr>
          <p:nvPr/>
        </p:nvGraphicFramePr>
        <p:xfrm>
          <a:off x="1550989" y="3903346"/>
          <a:ext cx="898525" cy="302894"/>
        </p:xfrm>
        <a:graphic>
          <a:graphicData uri="http://schemas.openxmlformats.org/presentationml/2006/ole">
            <p:oleObj spid="_x0000_s41988" name="Equation" r:id="rId9" imgW="495300" imgH="165100" progId="Equation.3">
              <p:embed/>
            </p:oleObj>
          </a:graphicData>
        </a:graphic>
      </p:graphicFrame>
      <p:graphicFrame>
        <p:nvGraphicFramePr>
          <p:cNvPr id="61445" name="Object 20"/>
          <p:cNvGraphicFramePr>
            <a:graphicFrameLocks noChangeAspect="1"/>
          </p:cNvGraphicFramePr>
          <p:nvPr/>
        </p:nvGraphicFramePr>
        <p:xfrm>
          <a:off x="1419226" y="4579620"/>
          <a:ext cx="1046163" cy="546736"/>
        </p:xfrm>
        <a:graphic>
          <a:graphicData uri="http://schemas.openxmlformats.org/presentationml/2006/ole">
            <p:oleObj spid="_x0000_s41989" name="Equation" r:id="rId10" imgW="876240" imgH="457200" progId="Equation.3">
              <p:embed/>
            </p:oleObj>
          </a:graphicData>
        </a:graphic>
      </p:graphicFrame>
      <p:graphicFrame>
        <p:nvGraphicFramePr>
          <p:cNvPr id="61446" name="Object 6"/>
          <p:cNvGraphicFramePr>
            <a:graphicFrameLocks noChangeAspect="1"/>
          </p:cNvGraphicFramePr>
          <p:nvPr/>
        </p:nvGraphicFramePr>
        <p:xfrm>
          <a:off x="1419225" y="5400676"/>
          <a:ext cx="1047750" cy="546734"/>
        </p:xfrm>
        <a:graphic>
          <a:graphicData uri="http://schemas.openxmlformats.org/presentationml/2006/ole">
            <p:oleObj spid="_x0000_s41990" name="Equation" r:id="rId11" imgW="876240" imgH="457200" progId="Equation.3">
              <p:embed/>
            </p:oleObj>
          </a:graphicData>
        </a:graphic>
      </p:graphicFrame>
      <p:graphicFrame>
        <p:nvGraphicFramePr>
          <p:cNvPr id="61447" name="Object 7"/>
          <p:cNvGraphicFramePr>
            <a:graphicFrameLocks noChangeAspect="1"/>
          </p:cNvGraphicFramePr>
          <p:nvPr/>
        </p:nvGraphicFramePr>
        <p:xfrm>
          <a:off x="4254501" y="3943350"/>
          <a:ext cx="1135063" cy="230506"/>
        </p:xfrm>
        <a:graphic>
          <a:graphicData uri="http://schemas.openxmlformats.org/presentationml/2006/ole">
            <p:oleObj spid="_x0000_s41991" name="Equation" r:id="rId12" imgW="622300" imgH="127000" progId="Equation.3">
              <p:embed/>
            </p:oleObj>
          </a:graphicData>
        </a:graphic>
      </p:graphicFrame>
      <p:graphicFrame>
        <p:nvGraphicFramePr>
          <p:cNvPr id="61448" name="Object 8"/>
          <p:cNvGraphicFramePr>
            <a:graphicFrameLocks noChangeAspect="1"/>
          </p:cNvGraphicFramePr>
          <p:nvPr/>
        </p:nvGraphicFramePr>
        <p:xfrm>
          <a:off x="4395788" y="5537836"/>
          <a:ext cx="1135062" cy="230504"/>
        </p:xfrm>
        <a:graphic>
          <a:graphicData uri="http://schemas.openxmlformats.org/presentationml/2006/ole">
            <p:oleObj spid="_x0000_s41992" name="Equation" r:id="rId13" imgW="622300" imgH="127000" progId="Equation.3">
              <p:embed/>
            </p:oleObj>
          </a:graphicData>
        </a:graphic>
      </p:graphicFrame>
      <p:graphicFrame>
        <p:nvGraphicFramePr>
          <p:cNvPr id="61449" name="Object 21"/>
          <p:cNvGraphicFramePr>
            <a:graphicFrameLocks noChangeAspect="1"/>
          </p:cNvGraphicFramePr>
          <p:nvPr/>
        </p:nvGraphicFramePr>
        <p:xfrm>
          <a:off x="4254500" y="4592956"/>
          <a:ext cx="1295400" cy="556260"/>
        </p:xfrm>
        <a:graphic>
          <a:graphicData uri="http://schemas.openxmlformats.org/presentationml/2006/ole">
            <p:oleObj spid="_x0000_s41993" name="Equation" r:id="rId14" imgW="977760" imgH="419040" progId="Equation.3">
              <p:embed/>
            </p:oleObj>
          </a:graphicData>
        </a:graphic>
      </p:graphicFrame>
      <p:sp>
        <p:nvSpPr>
          <p:cNvPr id="61460" name="Rectangle 27"/>
          <p:cNvSpPr>
            <a:spLocks noChangeArrowheads="1"/>
          </p:cNvSpPr>
          <p:nvPr/>
        </p:nvSpPr>
        <p:spPr bwMode="auto">
          <a:xfrm>
            <a:off x="7296150" y="3825240"/>
            <a:ext cx="1286004" cy="369332"/>
          </a:xfrm>
          <a:prstGeom prst="rect">
            <a:avLst/>
          </a:prstGeom>
          <a:noFill/>
          <a:ln w="9525">
            <a:noFill/>
            <a:miter lim="800000"/>
            <a:headEnd/>
            <a:tailEnd/>
          </a:ln>
        </p:spPr>
        <p:txBody>
          <a:bodyPr wrap="none">
            <a:prstTxWarp prst="textNoShape">
              <a:avLst/>
            </a:prstTxWarp>
            <a:spAutoFit/>
          </a:bodyPr>
          <a:lstStyle/>
          <a:p>
            <a:r>
              <a:rPr lang="hu-HU"/>
              <a:t>P(k)=δ(k-k</a:t>
            </a:r>
            <a:r>
              <a:rPr lang="hu-HU" baseline="-25000"/>
              <a:t>d</a:t>
            </a:r>
            <a:r>
              <a:rPr lang="hu-HU"/>
              <a:t>)</a:t>
            </a:r>
          </a:p>
        </p:txBody>
      </p:sp>
      <p:graphicFrame>
        <p:nvGraphicFramePr>
          <p:cNvPr id="7" name="Object 10"/>
          <p:cNvGraphicFramePr>
            <a:graphicFrameLocks noChangeAspect="1"/>
          </p:cNvGraphicFramePr>
          <p:nvPr/>
        </p:nvGraphicFramePr>
        <p:xfrm>
          <a:off x="7296150" y="4608196"/>
          <a:ext cx="1347788" cy="499110"/>
        </p:xfrm>
        <a:graphic>
          <a:graphicData uri="http://schemas.openxmlformats.org/presentationml/2006/ole">
            <p:oleObj spid="_x0000_s41994" name="Equation" r:id="rId15" imgW="1168400" imgH="393700" progId="Equation.3">
              <p:embed/>
            </p:oleObj>
          </a:graphicData>
        </a:graphic>
      </p:graphicFrame>
      <p:sp>
        <p:nvSpPr>
          <p:cNvPr id="61461" name="TextBox 29"/>
          <p:cNvSpPr txBox="1">
            <a:spLocks noChangeArrowheads="1"/>
          </p:cNvSpPr>
          <p:nvPr/>
        </p:nvSpPr>
        <p:spPr bwMode="auto">
          <a:xfrm>
            <a:off x="7434264" y="5400676"/>
            <a:ext cx="1161070" cy="307777"/>
          </a:xfrm>
          <a:prstGeom prst="rect">
            <a:avLst/>
          </a:prstGeom>
          <a:noFill/>
          <a:ln w="9525">
            <a:noFill/>
            <a:miter lim="800000"/>
            <a:headEnd/>
            <a:tailEnd/>
          </a:ln>
        </p:spPr>
        <p:txBody>
          <a:bodyPr wrap="none">
            <a:prstTxWarp prst="textNoShape">
              <a:avLst/>
            </a:prstTxWarp>
            <a:spAutoFit/>
          </a:bodyPr>
          <a:lstStyle/>
          <a:p>
            <a:r>
              <a:rPr lang="hu-HU" sz="1400" i="1">
                <a:latin typeface="Helvetica" pitchFamily="-111" charset="0"/>
                <a:ea typeface="Helvetica" pitchFamily="-111" charset="0"/>
                <a:cs typeface="Helvetica" pitchFamily="-111" charset="0"/>
              </a:rPr>
              <a:t>Exponential</a:t>
            </a:r>
          </a:p>
        </p:txBody>
      </p:sp>
      <p:pic>
        <p:nvPicPr>
          <p:cNvPr id="61462" name="Picture 7"/>
          <p:cNvPicPr>
            <a:picLocks noChangeAspect="1"/>
          </p:cNvPicPr>
          <p:nvPr/>
        </p:nvPicPr>
        <p:blipFill>
          <a:blip r:embed="rId16"/>
          <a:srcRect/>
          <a:stretch>
            <a:fillRect/>
          </a:stretch>
        </p:blipFill>
        <p:spPr bwMode="auto">
          <a:xfrm>
            <a:off x="2924175" y="3886200"/>
            <a:ext cx="350838" cy="348616"/>
          </a:xfrm>
          <a:prstGeom prst="rect">
            <a:avLst/>
          </a:prstGeom>
          <a:noFill/>
          <a:ln w="9525">
            <a:noFill/>
            <a:miter lim="800000"/>
            <a:headEnd/>
            <a:tailEnd/>
          </a:ln>
        </p:spPr>
      </p:pic>
      <p:pic>
        <p:nvPicPr>
          <p:cNvPr id="61463" name="Picture 6"/>
          <p:cNvPicPr>
            <a:picLocks noChangeAspect="1"/>
          </p:cNvPicPr>
          <p:nvPr/>
        </p:nvPicPr>
        <p:blipFill>
          <a:blip r:embed="rId17"/>
          <a:srcRect/>
          <a:stretch>
            <a:fillRect/>
          </a:stretch>
        </p:blipFill>
        <p:spPr bwMode="auto">
          <a:xfrm>
            <a:off x="2944814" y="4798696"/>
            <a:ext cx="338137" cy="337184"/>
          </a:xfrm>
          <a:prstGeom prst="rect">
            <a:avLst/>
          </a:prstGeom>
          <a:noFill/>
          <a:ln w="9525">
            <a:noFill/>
            <a:miter lim="800000"/>
            <a:headEnd/>
            <a:tailEnd/>
          </a:ln>
        </p:spPr>
      </p:pic>
      <p:pic>
        <p:nvPicPr>
          <p:cNvPr id="61464" name="Picture 7"/>
          <p:cNvPicPr>
            <a:picLocks noChangeAspect="1"/>
          </p:cNvPicPr>
          <p:nvPr/>
        </p:nvPicPr>
        <p:blipFill>
          <a:blip r:embed="rId16"/>
          <a:srcRect/>
          <a:stretch>
            <a:fillRect/>
          </a:stretch>
        </p:blipFill>
        <p:spPr bwMode="auto">
          <a:xfrm>
            <a:off x="8753475" y="3931920"/>
            <a:ext cx="350838" cy="350520"/>
          </a:xfrm>
          <a:prstGeom prst="rect">
            <a:avLst/>
          </a:prstGeom>
          <a:noFill/>
          <a:ln w="9525">
            <a:noFill/>
            <a:miter lim="800000"/>
            <a:headEnd/>
            <a:tailEnd/>
          </a:ln>
        </p:spPr>
      </p:pic>
      <p:pic>
        <p:nvPicPr>
          <p:cNvPr id="61465" name="Picture 7"/>
          <p:cNvPicPr>
            <a:picLocks noChangeAspect="1"/>
          </p:cNvPicPr>
          <p:nvPr/>
        </p:nvPicPr>
        <p:blipFill>
          <a:blip r:embed="rId16"/>
          <a:srcRect/>
          <a:stretch>
            <a:fillRect/>
          </a:stretch>
        </p:blipFill>
        <p:spPr bwMode="auto">
          <a:xfrm>
            <a:off x="8783638" y="4815840"/>
            <a:ext cx="349250" cy="350520"/>
          </a:xfrm>
          <a:prstGeom prst="rect">
            <a:avLst/>
          </a:prstGeom>
          <a:noFill/>
          <a:ln w="9525">
            <a:noFill/>
            <a:miter lim="800000"/>
            <a:headEnd/>
            <a:tailEnd/>
          </a:ln>
        </p:spPr>
      </p:pic>
      <p:pic>
        <p:nvPicPr>
          <p:cNvPr id="61466" name="Picture 7"/>
          <p:cNvPicPr>
            <a:picLocks noChangeAspect="1"/>
          </p:cNvPicPr>
          <p:nvPr/>
        </p:nvPicPr>
        <p:blipFill>
          <a:blip r:embed="rId16"/>
          <a:srcRect/>
          <a:stretch>
            <a:fillRect/>
          </a:stretch>
        </p:blipFill>
        <p:spPr bwMode="auto">
          <a:xfrm>
            <a:off x="8783638" y="5457826"/>
            <a:ext cx="349250" cy="350520"/>
          </a:xfrm>
          <a:prstGeom prst="rect">
            <a:avLst/>
          </a:prstGeom>
          <a:noFill/>
          <a:ln w="9525">
            <a:noFill/>
            <a:miter lim="800000"/>
            <a:headEnd/>
            <a:tailEnd/>
          </a:ln>
        </p:spPr>
      </p:pic>
      <p:pic>
        <p:nvPicPr>
          <p:cNvPr id="61467" name="Picture 6"/>
          <p:cNvPicPr>
            <a:picLocks noChangeAspect="1"/>
          </p:cNvPicPr>
          <p:nvPr/>
        </p:nvPicPr>
        <p:blipFill>
          <a:blip r:embed="rId17"/>
          <a:srcRect/>
          <a:stretch>
            <a:fillRect/>
          </a:stretch>
        </p:blipFill>
        <p:spPr bwMode="auto">
          <a:xfrm>
            <a:off x="2946400" y="5442586"/>
            <a:ext cx="338138" cy="339090"/>
          </a:xfrm>
          <a:prstGeom prst="rect">
            <a:avLst/>
          </a:prstGeom>
          <a:noFill/>
          <a:ln w="9525">
            <a:noFill/>
            <a:miter lim="800000"/>
            <a:headEnd/>
            <a:tailEnd/>
          </a:ln>
        </p:spPr>
      </p:pic>
      <p:pic>
        <p:nvPicPr>
          <p:cNvPr id="61468" name="Picture 6"/>
          <p:cNvPicPr>
            <a:picLocks noChangeAspect="1"/>
          </p:cNvPicPr>
          <p:nvPr/>
        </p:nvPicPr>
        <p:blipFill>
          <a:blip r:embed="rId17"/>
          <a:srcRect/>
          <a:stretch>
            <a:fillRect/>
          </a:stretch>
        </p:blipFill>
        <p:spPr bwMode="auto">
          <a:xfrm>
            <a:off x="5940425" y="3943351"/>
            <a:ext cx="338138" cy="339090"/>
          </a:xfrm>
          <a:prstGeom prst="rect">
            <a:avLst/>
          </a:prstGeom>
          <a:noFill/>
          <a:ln w="9525">
            <a:noFill/>
            <a:miter lim="800000"/>
            <a:headEnd/>
            <a:tailEnd/>
          </a:ln>
        </p:spPr>
      </p:pic>
      <p:pic>
        <p:nvPicPr>
          <p:cNvPr id="61469" name="Picture 6"/>
          <p:cNvPicPr>
            <a:picLocks noChangeAspect="1"/>
          </p:cNvPicPr>
          <p:nvPr/>
        </p:nvPicPr>
        <p:blipFill>
          <a:blip r:embed="rId17"/>
          <a:srcRect/>
          <a:stretch>
            <a:fillRect/>
          </a:stretch>
        </p:blipFill>
        <p:spPr bwMode="auto">
          <a:xfrm>
            <a:off x="5940425" y="5431156"/>
            <a:ext cx="338138" cy="337184"/>
          </a:xfrm>
          <a:prstGeom prst="rect">
            <a:avLst/>
          </a:prstGeom>
          <a:noFill/>
          <a:ln w="9525">
            <a:noFill/>
            <a:miter lim="800000"/>
            <a:headEnd/>
            <a:tailEnd/>
          </a:ln>
        </p:spPr>
      </p:pic>
      <p:pic>
        <p:nvPicPr>
          <p:cNvPr id="61470" name="Picture 7"/>
          <p:cNvPicPr>
            <a:picLocks noChangeAspect="1"/>
          </p:cNvPicPr>
          <p:nvPr/>
        </p:nvPicPr>
        <p:blipFill>
          <a:blip r:embed="rId16"/>
          <a:srcRect/>
          <a:stretch>
            <a:fillRect/>
          </a:stretch>
        </p:blipFill>
        <p:spPr bwMode="auto">
          <a:xfrm>
            <a:off x="5940425" y="4815840"/>
            <a:ext cx="350838" cy="350520"/>
          </a:xfrm>
          <a:prstGeom prst="rect">
            <a:avLst/>
          </a:prstGeom>
          <a:noFill/>
          <a:ln w="9525">
            <a:noFill/>
            <a:miter lim="800000"/>
            <a:headEnd/>
            <a:tailEnd/>
          </a:ln>
        </p:spPr>
      </p:pic>
      <p:cxnSp>
        <p:nvCxnSpPr>
          <p:cNvPr id="42" name="Straight Connector 41"/>
          <p:cNvCxnSpPr/>
          <p:nvPr/>
        </p:nvCxnSpPr>
        <p:spPr>
          <a:xfrm>
            <a:off x="-19050" y="443674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525" y="5240656"/>
            <a:ext cx="9142413"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525" y="3737610"/>
            <a:ext cx="9144000" cy="190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0" y="599122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61475" name="Text Box 15"/>
          <p:cNvSpPr txBox="1">
            <a:spLocks noChangeArrowheads="1"/>
          </p:cNvSpPr>
          <p:nvPr/>
        </p:nvSpPr>
        <p:spPr bwMode="auto">
          <a:xfrm>
            <a:off x="7537451" y="5993130"/>
            <a:ext cx="2162175" cy="369300"/>
          </a:xfrm>
          <a:prstGeom prst="rect">
            <a:avLst/>
          </a:prstGeom>
          <a:noFill/>
          <a:ln w="9525">
            <a:noFill/>
            <a:miter lim="800000"/>
            <a:headEnd/>
            <a:tailEnd/>
          </a:ln>
        </p:spPr>
        <p:txBody>
          <a:bodyPr lIns="91407" tIns="45704" rIns="91407" bIns="45704">
            <a:prstTxWarp prst="textNoShape">
              <a:avLst/>
            </a:prstTxWarp>
            <a:spAutoFit/>
          </a:bodyPr>
          <a:lstStyle/>
          <a:p>
            <a:r>
              <a:rPr lang="en-US">
                <a:latin typeface="Helvetica" pitchFamily="-111" charset="0"/>
                <a:ea typeface="Helvetica" pitchFamily="-111" charset="0"/>
                <a:cs typeface="Helvetica" pitchFamily="-111" charset="0"/>
              </a:rPr>
              <a:t>P(</a:t>
            </a:r>
            <a:r>
              <a:rPr lang="en-US" i="1">
                <a:latin typeface="Helvetica" pitchFamily="-111" charset="0"/>
                <a:ea typeface="Helvetica" pitchFamily="-111" charset="0"/>
                <a:cs typeface="Helvetica" pitchFamily="-111" charset="0"/>
              </a:rPr>
              <a:t>k</a:t>
            </a:r>
            <a:r>
              <a:rPr lang="en-US">
                <a:latin typeface="Helvetica" pitchFamily="-111" charset="0"/>
                <a:ea typeface="Helvetica" pitchFamily="-111" charset="0"/>
                <a:cs typeface="Helvetica" pitchFamily="-111" charset="0"/>
              </a:rPr>
              <a:t>)  ~ </a:t>
            </a:r>
            <a:r>
              <a:rPr lang="en-US" i="1">
                <a:latin typeface="Helvetica" pitchFamily="-111" charset="0"/>
                <a:ea typeface="Helvetica" pitchFamily="-111" charset="0"/>
                <a:cs typeface="Helvetica" pitchFamily="-111" charset="0"/>
              </a:rPr>
              <a:t>k</a:t>
            </a:r>
            <a:r>
              <a:rPr lang="en-US" baseline="30000">
                <a:latin typeface="Helvetica" pitchFamily="-111" charset="0"/>
                <a:ea typeface="Helvetica" pitchFamily="-111" charset="0"/>
                <a:cs typeface="Helvetica" pitchFamily="-111" charset="0"/>
              </a:rPr>
              <a:t>-</a:t>
            </a:r>
            <a:r>
              <a:rPr lang="en-US" baseline="30000">
                <a:latin typeface="Helvetica" pitchFamily="-111" charset="0"/>
                <a:ea typeface="Helvetica" pitchFamily="-111" charset="0"/>
                <a:cs typeface="Helvetica" pitchFamily="-111" charset="0"/>
                <a:sym typeface="Symbol" pitchFamily="-111" charset="2"/>
              </a:rPr>
              <a:t></a:t>
            </a:r>
            <a:endParaRPr lang="en-US">
              <a:latin typeface="Helvetica" pitchFamily="-111" charset="0"/>
              <a:ea typeface="Helvetica" pitchFamily="-111" charset="0"/>
              <a:cs typeface="Helvetica" pitchFamily="-111" charset="0"/>
            </a:endParaRPr>
          </a:p>
        </p:txBody>
      </p:sp>
      <p:pic>
        <p:nvPicPr>
          <p:cNvPr id="61476" name="Picture 6"/>
          <p:cNvPicPr>
            <a:picLocks noChangeAspect="1"/>
          </p:cNvPicPr>
          <p:nvPr/>
        </p:nvPicPr>
        <p:blipFill>
          <a:blip r:embed="rId17"/>
          <a:srcRect/>
          <a:stretch>
            <a:fillRect/>
          </a:stretch>
        </p:blipFill>
        <p:spPr bwMode="auto">
          <a:xfrm>
            <a:off x="8791575" y="6052186"/>
            <a:ext cx="338138" cy="337184"/>
          </a:xfrm>
          <a:prstGeom prst="rect">
            <a:avLst/>
          </a:prstGeom>
          <a:noFill/>
          <a:ln w="9525">
            <a:noFill/>
            <a:miter lim="800000"/>
            <a:headEnd/>
            <a:tailEnd/>
          </a:ln>
        </p:spPr>
      </p:pic>
      <p:graphicFrame>
        <p:nvGraphicFramePr>
          <p:cNvPr id="61451" name="Object 7"/>
          <p:cNvGraphicFramePr>
            <a:graphicFrameLocks noChangeAspect="1"/>
          </p:cNvGraphicFramePr>
          <p:nvPr/>
        </p:nvGraphicFramePr>
        <p:xfrm>
          <a:off x="1487488" y="6082666"/>
          <a:ext cx="1104900" cy="622934"/>
        </p:xfrm>
        <a:graphic>
          <a:graphicData uri="http://schemas.openxmlformats.org/presentationml/2006/ole">
            <p:oleObj spid="_x0000_s41995" name="Equation" r:id="rId18" imgW="698400" imgH="393480" progId="Equation.3">
              <p:embed/>
            </p:oleObj>
          </a:graphicData>
        </a:graphic>
      </p:graphicFrame>
      <p:pic>
        <p:nvPicPr>
          <p:cNvPr id="61477" name="Picture 6"/>
          <p:cNvPicPr>
            <a:picLocks noChangeAspect="1"/>
          </p:cNvPicPr>
          <p:nvPr/>
        </p:nvPicPr>
        <p:blipFill>
          <a:blip r:embed="rId17"/>
          <a:srcRect/>
          <a:stretch>
            <a:fillRect/>
          </a:stretch>
        </p:blipFill>
        <p:spPr bwMode="auto">
          <a:xfrm>
            <a:off x="2962275" y="6174106"/>
            <a:ext cx="338138" cy="339090"/>
          </a:xfrm>
          <a:prstGeom prst="rect">
            <a:avLst/>
          </a:prstGeom>
          <a:noFill/>
          <a:ln w="9525">
            <a:noFill/>
            <a:miter lim="800000"/>
            <a:headEnd/>
            <a:tailEnd/>
          </a:ln>
        </p:spPr>
      </p:pic>
      <p:graphicFrame>
        <p:nvGraphicFramePr>
          <p:cNvPr id="61452" name="Object 12"/>
          <p:cNvGraphicFramePr>
            <a:graphicFrameLocks noChangeAspect="1"/>
          </p:cNvGraphicFramePr>
          <p:nvPr/>
        </p:nvGraphicFramePr>
        <p:xfrm>
          <a:off x="4383089" y="6115051"/>
          <a:ext cx="1082675" cy="560070"/>
        </p:xfrm>
        <a:graphic>
          <a:graphicData uri="http://schemas.openxmlformats.org/presentationml/2006/ole">
            <p:oleObj spid="_x0000_s41996" name="Equation" r:id="rId19" imgW="736600" imgH="381000" progId="Equation.3">
              <p:embed/>
            </p:oleObj>
          </a:graphicData>
        </a:graphic>
      </p:graphicFrame>
      <p:pic>
        <p:nvPicPr>
          <p:cNvPr id="61478" name="Picture 6"/>
          <p:cNvPicPr>
            <a:picLocks noChangeAspect="1"/>
          </p:cNvPicPr>
          <p:nvPr/>
        </p:nvPicPr>
        <p:blipFill>
          <a:blip r:embed="rId17"/>
          <a:srcRect/>
          <a:stretch>
            <a:fillRect/>
          </a:stretch>
        </p:blipFill>
        <p:spPr bwMode="auto">
          <a:xfrm>
            <a:off x="6324600" y="6172201"/>
            <a:ext cx="338138" cy="339090"/>
          </a:xfrm>
          <a:prstGeom prst="rect">
            <a:avLst/>
          </a:prstGeom>
          <a:noFill/>
          <a:ln w="9525">
            <a:noFill/>
            <a:miter lim="800000"/>
            <a:headEnd/>
            <a:tailEnd/>
          </a:ln>
        </p:spPr>
      </p:pic>
      <p:pic>
        <p:nvPicPr>
          <p:cNvPr id="61479" name="Picture 7"/>
          <p:cNvPicPr>
            <a:picLocks noChangeAspect="1"/>
          </p:cNvPicPr>
          <p:nvPr/>
        </p:nvPicPr>
        <p:blipFill>
          <a:blip r:embed="rId16"/>
          <a:srcRect/>
          <a:stretch>
            <a:fillRect/>
          </a:stretch>
        </p:blipFill>
        <p:spPr bwMode="auto">
          <a:xfrm>
            <a:off x="6024564" y="6216016"/>
            <a:ext cx="350837" cy="348614"/>
          </a:xfrm>
          <a:prstGeom prst="rect">
            <a:avLst/>
          </a:prstGeom>
          <a:noFill/>
          <a:ln w="9525">
            <a:noFill/>
            <a:miter lim="800000"/>
            <a:headEnd/>
            <a:tailEnd/>
          </a:ln>
        </p:spPr>
      </p:pic>
      <p:sp>
        <p:nvSpPr>
          <p:cNvPr id="49"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61481" name="Rectangle 1026"/>
          <p:cNvSpPr txBox="1">
            <a:spLocks noChangeArrowheads="1"/>
          </p:cNvSpPr>
          <p:nvPr/>
        </p:nvSpPr>
        <p:spPr bwMode="auto">
          <a:xfrm>
            <a:off x="-193675" y="3524250"/>
            <a:ext cx="1376363" cy="1143000"/>
          </a:xfrm>
          <a:prstGeom prst="rect">
            <a:avLst/>
          </a:prstGeom>
          <a:noFill/>
          <a:ln w="9525">
            <a:noFill/>
            <a:miter lim="800000"/>
            <a:headEnd/>
            <a:tailEnd/>
          </a:ln>
        </p:spPr>
        <p:txBody>
          <a:bodyPr anchor="ctr">
            <a:prstTxWarp prst="textNoShape">
              <a:avLst/>
            </a:prstTxWarp>
          </a:bodyPr>
          <a:lstStyle/>
          <a:p>
            <a:pPr algn="ctr" eaLnBrk="0" hangingPunct="0"/>
            <a:r>
              <a:rPr lang="en-US" sz="1600" b="1"/>
              <a:t>Regu</a:t>
            </a:r>
            <a:r>
              <a:rPr lang="en-US" sz="1600" b="1">
                <a:latin typeface="Helvetica" pitchFamily="-111" charset="0"/>
                <a:ea typeface="Helvetica" pitchFamily="-111" charset="0"/>
                <a:cs typeface="Helvetica" pitchFamily="-111" charset="0"/>
              </a:rPr>
              <a:t>lar network</a:t>
            </a:r>
          </a:p>
        </p:txBody>
      </p:sp>
      <p:sp>
        <p:nvSpPr>
          <p:cNvPr id="61482" name="Text Box 7"/>
          <p:cNvSpPr txBox="1">
            <a:spLocks noChangeArrowheads="1"/>
          </p:cNvSpPr>
          <p:nvPr/>
        </p:nvSpPr>
        <p:spPr bwMode="auto">
          <a:xfrm>
            <a:off x="19051" y="4474846"/>
            <a:ext cx="1876425" cy="584776"/>
          </a:xfrm>
          <a:prstGeom prst="rect">
            <a:avLst/>
          </a:prstGeom>
          <a:noFill/>
          <a:ln w="9525">
            <a:noFill/>
            <a:miter lim="800000"/>
            <a:headEnd/>
            <a:tailEnd/>
          </a:ln>
        </p:spPr>
        <p:txBody>
          <a:bodyPr>
            <a:prstTxWarp prst="textNoShape">
              <a:avLst/>
            </a:prstTxWarp>
            <a:spAutoFit/>
          </a:bodyPr>
          <a:lstStyle/>
          <a:p>
            <a:r>
              <a:rPr lang="en-US" sz="1600" b="1"/>
              <a:t>Erdos-</a:t>
            </a:r>
            <a:endParaRPr lang="en-US" sz="1600" b="1">
              <a:latin typeface="Helvetica" pitchFamily="-111" charset="0"/>
              <a:ea typeface="Helvetica" pitchFamily="-111" charset="0"/>
              <a:cs typeface="Helvetica" pitchFamily="-111" charset="0"/>
            </a:endParaRPr>
          </a:p>
          <a:p>
            <a:r>
              <a:rPr lang="en-US" sz="1600" b="1">
                <a:latin typeface="Helvetica" pitchFamily="-111" charset="0"/>
                <a:ea typeface="Helvetica" pitchFamily="-111" charset="0"/>
                <a:cs typeface="Helvetica" pitchFamily="-111" charset="0"/>
              </a:rPr>
              <a:t>Renyi</a:t>
            </a:r>
            <a:endParaRPr lang="en-US" sz="1600" b="1">
              <a:solidFill>
                <a:srgbClr val="6666FF"/>
              </a:solidFill>
              <a:latin typeface="Helvetica" pitchFamily="-111" charset="0"/>
              <a:ea typeface="Helvetica" pitchFamily="-111" charset="0"/>
              <a:cs typeface="Helvetica" pitchFamily="-111" charset="0"/>
            </a:endParaRPr>
          </a:p>
        </p:txBody>
      </p:sp>
      <p:sp>
        <p:nvSpPr>
          <p:cNvPr id="61483" name="Text Box 7"/>
          <p:cNvSpPr txBox="1">
            <a:spLocks noChangeArrowheads="1"/>
          </p:cNvSpPr>
          <p:nvPr/>
        </p:nvSpPr>
        <p:spPr bwMode="auto">
          <a:xfrm>
            <a:off x="-9525" y="5244466"/>
            <a:ext cx="1874838" cy="584776"/>
          </a:xfrm>
          <a:prstGeom prst="rect">
            <a:avLst/>
          </a:prstGeom>
          <a:noFill/>
          <a:ln w="9525">
            <a:noFill/>
            <a:miter lim="800000"/>
            <a:headEnd/>
            <a:tailEnd/>
          </a:ln>
        </p:spPr>
        <p:txBody>
          <a:bodyPr>
            <a:prstTxWarp prst="textNoShape">
              <a:avLst/>
            </a:prstTxWarp>
            <a:spAutoFit/>
          </a:bodyPr>
          <a:lstStyle/>
          <a:p>
            <a:r>
              <a:rPr lang="en-US" sz="1600" b="1">
                <a:latin typeface="Helvetica" pitchFamily="-111" charset="0"/>
                <a:ea typeface="Helvetica" pitchFamily="-111" charset="0"/>
                <a:cs typeface="Helvetica" pitchFamily="-111" charset="0"/>
              </a:rPr>
              <a:t>Watts-</a:t>
            </a:r>
          </a:p>
          <a:p>
            <a:r>
              <a:rPr lang="en-US" sz="1600" b="1">
                <a:latin typeface="Helvetica" pitchFamily="-111" charset="0"/>
                <a:ea typeface="Helvetica" pitchFamily="-111" charset="0"/>
                <a:cs typeface="Helvetica" pitchFamily="-111" charset="0"/>
              </a:rPr>
              <a:t>Strogatz</a:t>
            </a:r>
            <a:endParaRPr lang="en-US" sz="1600" b="1">
              <a:solidFill>
                <a:srgbClr val="6666FF"/>
              </a:solidFill>
              <a:latin typeface="Helvetica" pitchFamily="-111" charset="0"/>
              <a:ea typeface="Helvetica" pitchFamily="-111" charset="0"/>
              <a:cs typeface="Helvetica" pitchFamily="-111" charset="0"/>
            </a:endParaRPr>
          </a:p>
        </p:txBody>
      </p:sp>
      <p:sp>
        <p:nvSpPr>
          <p:cNvPr id="61484" name="Rectangle 1026"/>
          <p:cNvSpPr txBox="1">
            <a:spLocks noChangeArrowheads="1"/>
          </p:cNvSpPr>
          <p:nvPr/>
        </p:nvSpPr>
        <p:spPr bwMode="auto">
          <a:xfrm>
            <a:off x="-180975" y="5808346"/>
            <a:ext cx="1376363" cy="1143000"/>
          </a:xfrm>
          <a:prstGeom prst="rect">
            <a:avLst/>
          </a:prstGeom>
          <a:noFill/>
          <a:ln w="9525">
            <a:noFill/>
            <a:miter lim="800000"/>
            <a:headEnd/>
            <a:tailEnd/>
          </a:ln>
        </p:spPr>
        <p:txBody>
          <a:bodyPr anchor="ctr">
            <a:prstTxWarp prst="textNoShape">
              <a:avLst/>
            </a:prstTxWarp>
          </a:bodyPr>
          <a:lstStyle/>
          <a:p>
            <a:pPr algn="ctr" eaLnBrk="0" hangingPunct="0"/>
            <a:r>
              <a:rPr lang="en-US" sz="1600" b="1">
                <a:latin typeface="Helvetica" pitchFamily="-111" charset="0"/>
                <a:ea typeface="Helvetica" pitchFamily="-111" charset="0"/>
                <a:cs typeface="Helvetica" pitchFamily="-111" charset="0"/>
              </a:rPr>
              <a:t>Barabasi-Albert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rtl="0" eaLnBrk="1" hangingPunct="1"/>
            <a:r>
              <a:rPr lang="en-US" sz="3200" dirty="0" smtClean="0">
                <a:solidFill>
                  <a:schemeClr val="bg1">
                    <a:lumMod val="10000"/>
                  </a:schemeClr>
                </a:solidFill>
                <a:latin typeface="Century Gothic" pitchFamily="34" charset="0"/>
                <a:cs typeface="Browallia New" pitchFamily="34" charset="-34"/>
              </a:rPr>
              <a:t>Watts Going on with Social Networks</a:t>
            </a:r>
          </a:p>
        </p:txBody>
      </p:sp>
      <p:sp>
        <p:nvSpPr>
          <p:cNvPr id="30" name="Text Box 100"/>
          <p:cNvSpPr txBox="1">
            <a:spLocks noChangeArrowheads="1"/>
          </p:cNvSpPr>
          <p:nvPr/>
        </p:nvSpPr>
        <p:spPr bwMode="auto">
          <a:xfrm>
            <a:off x="0" y="1628800"/>
            <a:ext cx="9143999" cy="400110"/>
          </a:xfrm>
          <a:prstGeom prst="rect">
            <a:avLst/>
          </a:prstGeom>
          <a:solidFill>
            <a:srgbClr val="660033">
              <a:alpha val="20000"/>
            </a:srgbClr>
          </a:soli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The solution is to merge structure and randomness</a:t>
            </a:r>
          </a:p>
        </p:txBody>
      </p:sp>
      <p:sp>
        <p:nvSpPr>
          <p:cNvPr id="8" name="Text Box 100"/>
          <p:cNvSpPr txBox="1">
            <a:spLocks noChangeArrowheads="1"/>
          </p:cNvSpPr>
          <p:nvPr/>
        </p:nvSpPr>
        <p:spPr bwMode="auto">
          <a:xfrm>
            <a:off x="5382090" y="6444335"/>
            <a:ext cx="3690410" cy="276999"/>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rtl="0"/>
            <a:r>
              <a:rPr lang="en-US" sz="1200" dirty="0" smtClean="0">
                <a:latin typeface="Century Gothic" pitchFamily="34" charset="0"/>
                <a:cs typeface="Browallia New" pitchFamily="34" charset="-34"/>
              </a:rPr>
              <a:t>Watts and </a:t>
            </a:r>
            <a:r>
              <a:rPr lang="en-US" sz="1200" dirty="0" err="1" smtClean="0">
                <a:latin typeface="Century Gothic" pitchFamily="34" charset="0"/>
                <a:cs typeface="Browallia New" pitchFamily="34" charset="-34"/>
              </a:rPr>
              <a:t>Strogatz</a:t>
            </a:r>
            <a:r>
              <a:rPr lang="en-US" sz="1200" dirty="0" smtClean="0">
                <a:latin typeface="Century Gothic" pitchFamily="34" charset="0"/>
                <a:cs typeface="Browallia New" pitchFamily="34" charset="-34"/>
              </a:rPr>
              <a:t>, Nature </a:t>
            </a:r>
            <a:r>
              <a:rPr lang="en-US" sz="1200" b="1" dirty="0" smtClean="0">
                <a:latin typeface="Century Gothic" pitchFamily="34" charset="0"/>
                <a:cs typeface="Browallia New" pitchFamily="34" charset="-34"/>
              </a:rPr>
              <a:t>393</a:t>
            </a:r>
            <a:r>
              <a:rPr lang="en-US" sz="1200" dirty="0" smtClean="0">
                <a:latin typeface="Century Gothic" pitchFamily="34" charset="0"/>
                <a:cs typeface="Browallia New" pitchFamily="34" charset="-34"/>
              </a:rPr>
              <a:t>,409 (1998)</a:t>
            </a:r>
          </a:p>
        </p:txBody>
      </p:sp>
      <p:pic>
        <p:nvPicPr>
          <p:cNvPr id="9" name="Picture 135" descr="http://t1.gstatic.com/images?q=tbn:ANd9GcQusG97VkymT26CXWkX7KTWWWEYCYEj7KRK5BEvzrdpYtSqV-U&amp;t=1&amp;usg=__HgcPm3mex-3xpMp34tCanemoxgk="/>
          <p:cNvPicPr>
            <a:picLocks noChangeAspect="1" noChangeArrowheads="1"/>
          </p:cNvPicPr>
          <p:nvPr/>
        </p:nvPicPr>
        <p:blipFill>
          <a:blip r:embed="rId4" cstate="print"/>
          <a:srcRect t="10000" r="69011" b="12500"/>
          <a:stretch>
            <a:fillRect/>
          </a:stretch>
        </p:blipFill>
        <p:spPr bwMode="auto">
          <a:xfrm>
            <a:off x="4025941" y="2236064"/>
            <a:ext cx="1577239" cy="1777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135" descr="http://t1.gstatic.com/images?q=tbn:ANd9GcQusG97VkymT26CXWkX7KTWWWEYCYEj7KRK5BEvzrdpYtSqV-U&amp;t=1&amp;usg=__HgcPm3mex-3xpMp34tCanemoxgk="/>
          <p:cNvPicPr>
            <a:picLocks noChangeAspect="1" noChangeArrowheads="1"/>
          </p:cNvPicPr>
          <p:nvPr/>
        </p:nvPicPr>
        <p:blipFill>
          <a:blip r:embed="rId4" cstate="print"/>
          <a:srcRect l="69302" t="10000" b="12500"/>
          <a:stretch>
            <a:fillRect/>
          </a:stretch>
        </p:blipFill>
        <p:spPr bwMode="auto">
          <a:xfrm>
            <a:off x="7330036" y="2236065"/>
            <a:ext cx="1562444"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35" descr="http://t1.gstatic.com/images?q=tbn:ANd9GcQusG97VkymT26CXWkX7KTWWWEYCYEj7KRK5BEvzrdpYtSqV-U&amp;t=1&amp;usg=__HgcPm3mex-3xpMp34tCanemoxgk="/>
          <p:cNvPicPr>
            <a:picLocks noChangeAspect="1" noChangeArrowheads="1"/>
          </p:cNvPicPr>
          <p:nvPr/>
        </p:nvPicPr>
        <p:blipFill>
          <a:blip r:embed="rId4" cstate="print"/>
          <a:srcRect l="31749" t="10000" r="32445" b="12500"/>
          <a:stretch>
            <a:fillRect/>
          </a:stretch>
        </p:blipFill>
        <p:spPr bwMode="auto">
          <a:xfrm>
            <a:off x="5558730" y="2236064"/>
            <a:ext cx="1822450"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46437" name="Object 5"/>
          <p:cNvGraphicFramePr>
            <a:graphicFrameLocks noChangeAspect="1"/>
          </p:cNvGraphicFramePr>
          <p:nvPr/>
        </p:nvGraphicFramePr>
        <p:xfrm>
          <a:off x="226650" y="2393885"/>
          <a:ext cx="1870075" cy="742950"/>
        </p:xfrm>
        <a:graphic>
          <a:graphicData uri="http://schemas.openxmlformats.org/presentationml/2006/ole">
            <p:oleObj spid="_x0000_s17410" name="Equation" r:id="rId5" imgW="990360" imgH="393480" progId="Equation.3">
              <p:embed/>
            </p:oleObj>
          </a:graphicData>
        </a:graphic>
      </p:graphicFrame>
      <p:graphicFrame>
        <p:nvGraphicFramePr>
          <p:cNvPr id="147468" name="Object 12"/>
          <p:cNvGraphicFramePr>
            <a:graphicFrameLocks noChangeAspect="1"/>
          </p:cNvGraphicFramePr>
          <p:nvPr/>
        </p:nvGraphicFramePr>
        <p:xfrm>
          <a:off x="251520" y="3308880"/>
          <a:ext cx="1798637" cy="1965325"/>
        </p:xfrm>
        <a:graphic>
          <a:graphicData uri="http://schemas.openxmlformats.org/presentationml/2006/ole">
            <p:oleObj spid="_x0000_s17411" name="Equation" r:id="rId6" imgW="952200" imgH="1041120" progId="Equation.3">
              <p:embed/>
            </p:oleObj>
          </a:graphicData>
        </a:graphic>
      </p:graphicFrame>
      <p:graphicFrame>
        <p:nvGraphicFramePr>
          <p:cNvPr id="147470" name="Object 14"/>
          <p:cNvGraphicFramePr>
            <a:graphicFrameLocks noChangeAspect="1"/>
          </p:cNvGraphicFramePr>
          <p:nvPr/>
        </p:nvGraphicFramePr>
        <p:xfrm>
          <a:off x="2366755" y="5409220"/>
          <a:ext cx="2278063" cy="382587"/>
        </p:xfrm>
        <a:graphic>
          <a:graphicData uri="http://schemas.openxmlformats.org/presentationml/2006/ole">
            <p:oleObj spid="_x0000_s17412" name="Equation" r:id="rId7" imgW="1206360" imgH="203040" progId="Equation.3">
              <p:embed/>
            </p:oleObj>
          </a:graphicData>
        </a:graphic>
      </p:graphicFrame>
      <p:sp>
        <p:nvSpPr>
          <p:cNvPr id="38" name="Oval 37"/>
          <p:cNvSpPr/>
          <p:nvPr/>
        </p:nvSpPr>
        <p:spPr>
          <a:xfrm>
            <a:off x="5382090" y="4104075"/>
            <a:ext cx="2205245" cy="22052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1"/>
            <a:endCxn id="38" idx="5"/>
          </p:cNvCxnSpPr>
          <p:nvPr/>
        </p:nvCxnSpPr>
        <p:spPr>
          <a:xfrm rot="16200000" flipH="1">
            <a:off x="5705039" y="4427026"/>
            <a:ext cx="1559345" cy="1559343"/>
          </a:xfrm>
          <a:prstGeom prst="line">
            <a:avLst/>
          </a:prstGeom>
          <a:ln w="28575">
            <a:solidFill>
              <a:schemeClr val="accent1">
                <a:lumMod val="6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48492" name="Picture 12" descr="http://www.k6-geometric-shapes.com/image-files/elipse.jpg"/>
          <p:cNvPicPr>
            <a:picLocks noChangeAspect="1" noChangeArrowheads="1"/>
          </p:cNvPicPr>
          <p:nvPr/>
        </p:nvPicPr>
        <p:blipFill>
          <a:blip r:embed="rId8" cstate="print">
            <a:clrChange>
              <a:clrFrom>
                <a:srgbClr val="FFFFFF"/>
              </a:clrFrom>
              <a:clrTo>
                <a:srgbClr val="FFFFFF">
                  <a:alpha val="0"/>
                </a:srgbClr>
              </a:clrTo>
            </a:clrChange>
            <a:duotone>
              <a:prstClr val="black"/>
              <a:schemeClr val="tx2">
                <a:tint val="45000"/>
                <a:satMod val="400000"/>
              </a:schemeClr>
            </a:duotone>
          </a:blip>
          <a:srcRect t="6823" b="68444"/>
          <a:stretch>
            <a:fillRect/>
          </a:stretch>
        </p:blipFill>
        <p:spPr bwMode="auto">
          <a:xfrm rot="18838579">
            <a:off x="5985432" y="5266421"/>
            <a:ext cx="2452133" cy="1305145"/>
          </a:xfrm>
          <a:prstGeom prst="rect">
            <a:avLst/>
          </a:prstGeom>
          <a:noFill/>
          <a:effectLst>
            <a:softEdge rad="317500"/>
          </a:effectLst>
        </p:spPr>
      </p:pic>
      <p:graphicFrame>
        <p:nvGraphicFramePr>
          <p:cNvPr id="148493" name="Object 13"/>
          <p:cNvGraphicFramePr>
            <a:graphicFrameLocks noChangeAspect="1"/>
          </p:cNvGraphicFramePr>
          <p:nvPr/>
        </p:nvGraphicFramePr>
        <p:xfrm>
          <a:off x="2366755" y="3789040"/>
          <a:ext cx="1270000" cy="790575"/>
        </p:xfrm>
        <a:graphic>
          <a:graphicData uri="http://schemas.openxmlformats.org/presentationml/2006/ole">
            <p:oleObj spid="_x0000_s17413" name="Equation" r:id="rId9" imgW="672840" imgH="419040" progId="Equation.3">
              <p:embed/>
            </p:oleObj>
          </a:graphicData>
        </a:graphic>
      </p:graphicFrame>
      <p:graphicFrame>
        <p:nvGraphicFramePr>
          <p:cNvPr id="148494" name="Object 14"/>
          <p:cNvGraphicFramePr>
            <a:graphicFrameLocks noChangeAspect="1"/>
          </p:cNvGraphicFramePr>
          <p:nvPr/>
        </p:nvGraphicFramePr>
        <p:xfrm>
          <a:off x="2366963" y="5409220"/>
          <a:ext cx="2279650" cy="906463"/>
        </p:xfrm>
        <a:graphic>
          <a:graphicData uri="http://schemas.openxmlformats.org/presentationml/2006/ole">
            <p:oleObj spid="_x0000_s17414" name="Equation" r:id="rId10" imgW="1206360" imgH="4824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492"/>
                                        </p:tgtEl>
                                        <p:attrNameLst>
                                          <p:attrName>style.visibility</p:attrName>
                                        </p:attrNameLst>
                                      </p:cBhvr>
                                      <p:to>
                                        <p:strVal val="visible"/>
                                      </p:to>
                                    </p:set>
                                    <p:animEffect transition="in" filter="fade">
                                      <p:cBhvr>
                                        <p:cTn id="12" dur="2000"/>
                                        <p:tgtEl>
                                          <p:spTgt spid="1484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468"/>
                                        </p:tgtEl>
                                        <p:attrNameLst>
                                          <p:attrName>style.visibility</p:attrName>
                                        </p:attrNameLst>
                                      </p:cBhvr>
                                      <p:to>
                                        <p:strVal val="visible"/>
                                      </p:to>
                                    </p:set>
                                    <p:animEffect transition="in" filter="fade">
                                      <p:cBhvr>
                                        <p:cTn id="17" dur="2000"/>
                                        <p:tgtEl>
                                          <p:spTgt spid="1474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493"/>
                                        </p:tgtEl>
                                        <p:attrNameLst>
                                          <p:attrName>style.visibility</p:attrName>
                                        </p:attrNameLst>
                                      </p:cBhvr>
                                      <p:to>
                                        <p:strVal val="visible"/>
                                      </p:to>
                                    </p:set>
                                    <p:animEffect transition="in" filter="fade">
                                      <p:cBhvr>
                                        <p:cTn id="22" dur="2000"/>
                                        <p:tgtEl>
                                          <p:spTgt spid="1484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494"/>
                                        </p:tgtEl>
                                        <p:attrNameLst>
                                          <p:attrName>style.visibility</p:attrName>
                                        </p:attrNameLst>
                                      </p:cBhvr>
                                      <p:to>
                                        <p:strVal val="visible"/>
                                      </p:to>
                                    </p:set>
                                    <p:animEffect transition="in" filter="fade">
                                      <p:cBhvr>
                                        <p:cTn id="27" dur="2000"/>
                                        <p:tgtEl>
                                          <p:spTgt spid="148494"/>
                                        </p:tgtEl>
                                      </p:cBhvr>
                                    </p:animEffect>
                                  </p:childTnLst>
                                </p:cTn>
                              </p:par>
                              <p:par>
                                <p:cTn id="28" presetID="10" presetClass="exit" presetSubtype="0" fill="hold" nodeType="withEffect">
                                  <p:stCondLst>
                                    <p:cond delay="0"/>
                                  </p:stCondLst>
                                  <p:childTnLst>
                                    <p:animEffect transition="out" filter="fade">
                                      <p:cBhvr>
                                        <p:cTn id="29" dur="2000"/>
                                        <p:tgtEl>
                                          <p:spTgt spid="147470"/>
                                        </p:tgtEl>
                                      </p:cBhvr>
                                    </p:animEffect>
                                    <p:set>
                                      <p:cBhvr>
                                        <p:cTn id="30" dur="1" fill="hold">
                                          <p:stCondLst>
                                            <p:cond delay="1999"/>
                                          </p:stCondLst>
                                        </p:cTn>
                                        <p:tgtEl>
                                          <p:spTgt spid="1474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rtl="0" eaLnBrk="1" hangingPunct="1"/>
            <a:r>
              <a:rPr lang="en-US" sz="3200" dirty="0" smtClean="0">
                <a:solidFill>
                  <a:schemeClr val="bg1">
                    <a:lumMod val="10000"/>
                  </a:schemeClr>
                </a:solidFill>
                <a:latin typeface="Century Gothic" pitchFamily="34" charset="0"/>
                <a:cs typeface="Browallia New" pitchFamily="34" charset="-34"/>
              </a:rPr>
              <a:t>Watts Going on with Social Networks</a:t>
            </a:r>
          </a:p>
        </p:txBody>
      </p:sp>
      <p:sp>
        <p:nvSpPr>
          <p:cNvPr id="30" name="Text Box 100"/>
          <p:cNvSpPr txBox="1">
            <a:spLocks noChangeArrowheads="1"/>
          </p:cNvSpPr>
          <p:nvPr/>
        </p:nvSpPr>
        <p:spPr bwMode="auto">
          <a:xfrm>
            <a:off x="0" y="1628800"/>
            <a:ext cx="9143999" cy="400110"/>
          </a:xfrm>
          <a:prstGeom prst="rect">
            <a:avLst/>
          </a:prstGeom>
          <a:solidFill>
            <a:srgbClr val="660033">
              <a:alpha val="20000"/>
            </a:srgbClr>
          </a:soli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The solution is to merge structure and randomness</a:t>
            </a:r>
          </a:p>
        </p:txBody>
      </p:sp>
      <p:sp>
        <p:nvSpPr>
          <p:cNvPr id="8" name="Text Box 100"/>
          <p:cNvSpPr txBox="1">
            <a:spLocks noChangeArrowheads="1"/>
          </p:cNvSpPr>
          <p:nvPr/>
        </p:nvSpPr>
        <p:spPr bwMode="auto">
          <a:xfrm>
            <a:off x="5382090" y="6444335"/>
            <a:ext cx="3690410" cy="276999"/>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rtl="0"/>
            <a:r>
              <a:rPr lang="en-US" sz="1200" dirty="0" smtClean="0">
                <a:latin typeface="Century Gothic" pitchFamily="34" charset="0"/>
                <a:cs typeface="Browallia New" pitchFamily="34" charset="-34"/>
              </a:rPr>
              <a:t>Watts and </a:t>
            </a:r>
            <a:r>
              <a:rPr lang="en-US" sz="1200" dirty="0" err="1" smtClean="0">
                <a:latin typeface="Century Gothic" pitchFamily="34" charset="0"/>
                <a:cs typeface="Browallia New" pitchFamily="34" charset="-34"/>
              </a:rPr>
              <a:t>Strogatz</a:t>
            </a:r>
            <a:r>
              <a:rPr lang="en-US" sz="1200" dirty="0" smtClean="0">
                <a:latin typeface="Century Gothic" pitchFamily="34" charset="0"/>
                <a:cs typeface="Browallia New" pitchFamily="34" charset="-34"/>
              </a:rPr>
              <a:t>, Nature </a:t>
            </a:r>
            <a:r>
              <a:rPr lang="en-US" sz="1200" b="1" dirty="0" smtClean="0">
                <a:latin typeface="Century Gothic" pitchFamily="34" charset="0"/>
                <a:cs typeface="Browallia New" pitchFamily="34" charset="-34"/>
              </a:rPr>
              <a:t>393</a:t>
            </a:r>
            <a:r>
              <a:rPr lang="en-US" sz="1200" dirty="0" smtClean="0">
                <a:latin typeface="Century Gothic" pitchFamily="34" charset="0"/>
                <a:cs typeface="Browallia New" pitchFamily="34" charset="-34"/>
              </a:rPr>
              <a:t>,409 (1998)</a:t>
            </a:r>
          </a:p>
        </p:txBody>
      </p:sp>
      <p:pic>
        <p:nvPicPr>
          <p:cNvPr id="9" name="Picture 135" descr="http://t1.gstatic.com/images?q=tbn:ANd9GcQusG97VkymT26CXWkX7KTWWWEYCYEj7KRK5BEvzrdpYtSqV-U&amp;t=1&amp;usg=__HgcPm3mex-3xpMp34tCanemoxgk="/>
          <p:cNvPicPr>
            <a:picLocks noChangeAspect="1" noChangeArrowheads="1"/>
          </p:cNvPicPr>
          <p:nvPr/>
        </p:nvPicPr>
        <p:blipFill>
          <a:blip r:embed="rId4" cstate="print"/>
          <a:srcRect t="10000" r="69011" b="12500"/>
          <a:stretch>
            <a:fillRect/>
          </a:stretch>
        </p:blipFill>
        <p:spPr bwMode="auto">
          <a:xfrm>
            <a:off x="4025941" y="2236064"/>
            <a:ext cx="1577239" cy="1777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135" descr="http://t1.gstatic.com/images?q=tbn:ANd9GcQusG97VkymT26CXWkX7KTWWWEYCYEj7KRK5BEvzrdpYtSqV-U&amp;t=1&amp;usg=__HgcPm3mex-3xpMp34tCanemoxgk="/>
          <p:cNvPicPr>
            <a:picLocks noChangeAspect="1" noChangeArrowheads="1"/>
          </p:cNvPicPr>
          <p:nvPr/>
        </p:nvPicPr>
        <p:blipFill>
          <a:blip r:embed="rId4" cstate="print"/>
          <a:srcRect l="69302" t="10000" b="12500"/>
          <a:stretch>
            <a:fillRect/>
          </a:stretch>
        </p:blipFill>
        <p:spPr bwMode="auto">
          <a:xfrm>
            <a:off x="7330036" y="2236065"/>
            <a:ext cx="1562444"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35" descr="http://t1.gstatic.com/images?q=tbn:ANd9GcQusG97VkymT26CXWkX7KTWWWEYCYEj7KRK5BEvzrdpYtSqV-U&amp;t=1&amp;usg=__HgcPm3mex-3xpMp34tCanemoxgk="/>
          <p:cNvPicPr>
            <a:picLocks noChangeAspect="1" noChangeArrowheads="1"/>
          </p:cNvPicPr>
          <p:nvPr/>
        </p:nvPicPr>
        <p:blipFill>
          <a:blip r:embed="rId4" cstate="print"/>
          <a:srcRect l="31749" t="10000" r="32445" b="12500"/>
          <a:stretch>
            <a:fillRect/>
          </a:stretch>
        </p:blipFill>
        <p:spPr bwMode="auto">
          <a:xfrm>
            <a:off x="5558730" y="2236064"/>
            <a:ext cx="1822450"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48494" name="Object 14"/>
          <p:cNvGraphicFramePr>
            <a:graphicFrameLocks noChangeAspect="1"/>
          </p:cNvGraphicFramePr>
          <p:nvPr/>
        </p:nvGraphicFramePr>
        <p:xfrm>
          <a:off x="161510" y="4824155"/>
          <a:ext cx="2279650" cy="906463"/>
        </p:xfrm>
        <a:graphic>
          <a:graphicData uri="http://schemas.openxmlformats.org/presentationml/2006/ole">
            <p:oleObj spid="_x0000_s18434" name="Equation" r:id="rId5" imgW="1206360" imgH="482400" progId="Equation.3">
              <p:embed/>
            </p:oleObj>
          </a:graphicData>
        </a:graphic>
      </p:graphicFrame>
      <p:pic>
        <p:nvPicPr>
          <p:cNvPr id="45" name="Picture 2" descr="grafic0"/>
          <p:cNvPicPr>
            <a:picLocks noChangeAspect="1" noChangeArrowheads="1"/>
          </p:cNvPicPr>
          <p:nvPr/>
        </p:nvPicPr>
        <p:blipFill>
          <a:blip r:embed="rId6" cstate="print">
            <a:duotone>
              <a:prstClr val="black"/>
              <a:schemeClr val="tx2">
                <a:tint val="45000"/>
                <a:satMod val="400000"/>
              </a:schemeClr>
            </a:duotone>
          </a:blip>
          <a:srcRect/>
          <a:stretch>
            <a:fillRect/>
          </a:stretch>
        </p:blipFill>
        <p:spPr bwMode="auto">
          <a:xfrm>
            <a:off x="172576" y="2258870"/>
            <a:ext cx="3679344" cy="2357459"/>
          </a:xfrm>
          <a:prstGeom prst="rect">
            <a:avLst/>
          </a:prstGeom>
          <a:noFill/>
        </p:spPr>
      </p:pic>
      <p:sp>
        <p:nvSpPr>
          <p:cNvPr id="21" name="Text Box 100"/>
          <p:cNvSpPr txBox="1">
            <a:spLocks noChangeArrowheads="1"/>
          </p:cNvSpPr>
          <p:nvPr/>
        </p:nvSpPr>
        <p:spPr bwMode="auto">
          <a:xfrm>
            <a:off x="4121950" y="4408074"/>
            <a:ext cx="4770530" cy="1631216"/>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lvl="1" algn="l" rtl="0"/>
            <a:r>
              <a:rPr lang="en-US" sz="2000" b="1" dirty="0" smtClean="0">
                <a:latin typeface="Century Gothic" pitchFamily="34" charset="0"/>
                <a:cs typeface="Browallia New" pitchFamily="34" charset="-34"/>
              </a:rPr>
              <a:t>The Watts </a:t>
            </a:r>
            <a:r>
              <a:rPr lang="en-US" sz="2000" b="1" dirty="0" err="1" smtClean="0">
                <a:latin typeface="Century Gothic" pitchFamily="34" charset="0"/>
                <a:cs typeface="Browallia New" pitchFamily="34" charset="-34"/>
              </a:rPr>
              <a:t>Strogatz</a:t>
            </a:r>
            <a:r>
              <a:rPr lang="en-US" sz="2000" b="1" dirty="0" smtClean="0">
                <a:latin typeface="Century Gothic" pitchFamily="34" charset="0"/>
                <a:cs typeface="Browallia New" pitchFamily="34" charset="-34"/>
              </a:rPr>
              <a:t> Model</a:t>
            </a:r>
            <a:r>
              <a:rPr lang="en-US" sz="2000" dirty="0" smtClean="0">
                <a:latin typeface="Century Gothic" pitchFamily="34" charset="0"/>
                <a:cs typeface="Browallia New" pitchFamily="34" charset="-34"/>
              </a:rPr>
              <a:t>:</a:t>
            </a:r>
          </a:p>
          <a:p>
            <a:pPr lvl="1" algn="l" rtl="0"/>
            <a:r>
              <a:rPr lang="en-US" sz="2000" dirty="0" smtClean="0">
                <a:latin typeface="Century Gothic" pitchFamily="34" charset="0"/>
                <a:cs typeface="Browallia New" pitchFamily="34" charset="-34"/>
              </a:rPr>
              <a:t>It takes a lot of randomness to ruin the clustering, but a very small amount to overcome locality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6" name="Picture 5" descr="slide1_notex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6387" name="Subtitle 2"/>
          <p:cNvSpPr>
            <a:spLocks noGrp="1"/>
          </p:cNvSpPr>
          <p:nvPr>
            <p:ph type="subTitle" idx="1"/>
          </p:nvPr>
        </p:nvSpPr>
        <p:spPr>
          <a:xfrm>
            <a:off x="0" y="4718686"/>
            <a:ext cx="9144000" cy="1112520"/>
          </a:xfrm>
        </p:spPr>
        <p:txBody>
          <a:bodyPr/>
          <a:lstStyle/>
          <a:p>
            <a:pPr eaLnBrk="1" hangingPunct="1"/>
            <a:r>
              <a:rPr lang="en-US" sz="2300" b="1" smtClean="0">
                <a:solidFill>
                  <a:srgbClr val="BFBFBF"/>
                </a:solidFill>
                <a:latin typeface="Helvetica" pitchFamily="-111" charset="0"/>
                <a:ea typeface="Helvetica" pitchFamily="-111" charset="0"/>
                <a:cs typeface="Helvetica" pitchFamily="-111" charset="0"/>
              </a:rPr>
              <a:t>Class 7: Scale-Free Property</a:t>
            </a:r>
          </a:p>
        </p:txBody>
      </p:sp>
      <p:sp>
        <p:nvSpPr>
          <p:cNvPr id="16388"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r>
              <a:rPr lang="en-US" sz="900" b="1">
                <a:solidFill>
                  <a:srgbClr val="BFBFBF"/>
                </a:solidFill>
                <a:latin typeface="Helvetica" pitchFamily="-111" charset="0"/>
                <a:ea typeface="Helvetica" pitchFamily="-111" charset="0"/>
                <a:cs typeface="Helvetica" pitchFamily="-111" charset="0"/>
              </a:rPr>
              <a:t>Network Science: Scale-Free Property </a:t>
            </a:r>
            <a:r>
              <a:rPr lang="en-US" sz="600" i="1">
                <a:solidFill>
                  <a:srgbClr val="BFBFBF"/>
                </a:solidFill>
                <a:latin typeface="Helvetica" pitchFamily="-111" charset="0"/>
                <a:ea typeface="Helvetica" pitchFamily="-111" charset="0"/>
                <a:cs typeface="Helvetica" pitchFamily="-111" charset="0"/>
              </a:rPr>
              <a:t>February 7, 2011</a:t>
            </a:r>
          </a:p>
        </p:txBody>
      </p:sp>
      <p:sp>
        <p:nvSpPr>
          <p:cNvPr id="16389" name="Subtitle 2"/>
          <p:cNvSpPr txBox="1">
            <a:spLocks/>
          </p:cNvSpPr>
          <p:nvPr/>
        </p:nvSpPr>
        <p:spPr bwMode="auto">
          <a:xfrm>
            <a:off x="0" y="5492116"/>
            <a:ext cx="9144000" cy="781050"/>
          </a:xfrm>
          <a:prstGeom prst="rect">
            <a:avLst/>
          </a:prstGeom>
          <a:noFill/>
          <a:ln w="9525">
            <a:noFill/>
            <a:miter lim="800000"/>
            <a:headEnd/>
            <a:tailEnd/>
          </a:ln>
        </p:spPr>
        <p:txBody>
          <a:bodyPr>
            <a:prstTxWarp prst="textNoShape">
              <a:avLst/>
            </a:prstTxWarp>
          </a:bodyPr>
          <a:lstStyle/>
          <a:p>
            <a:pPr algn="ctr">
              <a:spcBef>
                <a:spcPct val="20000"/>
              </a:spcBef>
            </a:pPr>
            <a:r>
              <a:rPr lang="en-US" sz="1500" b="1" i="1">
                <a:solidFill>
                  <a:schemeClr val="bg1"/>
                </a:solidFill>
                <a:latin typeface="Helvetica" pitchFamily="-111" charset="0"/>
                <a:ea typeface="Helvetica" pitchFamily="-111" charset="0"/>
                <a:cs typeface="Helvetica" pitchFamily="-111" charset="0"/>
              </a:rPr>
              <a:t>Prof. Albert-László Barabási</a:t>
            </a:r>
          </a:p>
          <a:p>
            <a:pPr algn="ctr">
              <a:spcBef>
                <a:spcPct val="20000"/>
              </a:spcBef>
            </a:pPr>
            <a:r>
              <a:rPr lang="en-US" sz="1200" i="1">
                <a:solidFill>
                  <a:schemeClr val="bg1"/>
                </a:solidFill>
                <a:latin typeface="Helvetica" pitchFamily="-111" charset="0"/>
                <a:ea typeface="Helvetica" pitchFamily="-111" charset="0"/>
                <a:cs typeface="Helvetica" pitchFamily="-111" charset="0"/>
              </a:rPr>
              <a:t>Dr. Baruch Barzel, Dr. Mauro Martino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8443" name="Picture 2053" descr="fit_diam_er"/>
          <p:cNvPicPr>
            <a:picLocks noChangeAspect="1" noChangeArrowheads="1"/>
          </p:cNvPicPr>
          <p:nvPr/>
        </p:nvPicPr>
        <p:blipFill>
          <a:blip r:embed="rId4"/>
          <a:srcRect/>
          <a:stretch>
            <a:fillRect/>
          </a:stretch>
        </p:blipFill>
        <p:spPr bwMode="auto">
          <a:xfrm>
            <a:off x="995363" y="1346836"/>
            <a:ext cx="3498850" cy="3497580"/>
          </a:xfrm>
          <a:prstGeom prst="rect">
            <a:avLst/>
          </a:prstGeom>
          <a:noFill/>
          <a:ln w="9525">
            <a:noFill/>
            <a:miter lim="800000"/>
            <a:headEnd/>
            <a:tailEnd/>
          </a:ln>
        </p:spPr>
      </p:pic>
      <p:graphicFrame>
        <p:nvGraphicFramePr>
          <p:cNvPr id="18434" name="Object 2051"/>
          <p:cNvGraphicFramePr>
            <a:graphicFrameLocks noChangeAspect="1"/>
          </p:cNvGraphicFramePr>
          <p:nvPr/>
        </p:nvGraphicFramePr>
        <p:xfrm>
          <a:off x="2243139" y="1659256"/>
          <a:ext cx="795337" cy="379094"/>
        </p:xfrm>
        <a:graphic>
          <a:graphicData uri="http://schemas.openxmlformats.org/presentationml/2006/ole">
            <p:oleObj spid="_x0000_s24578" name="Equation" r:id="rId5" imgW="825500" imgH="393700" progId="Equation.3">
              <p:embed/>
            </p:oleObj>
          </a:graphicData>
        </a:graphic>
      </p:graphicFrame>
      <p:sp>
        <p:nvSpPr>
          <p:cNvPr id="18444" name="Subtitle 2"/>
          <p:cNvSpPr txBox="1">
            <a:spLocks/>
          </p:cNvSpPr>
          <p:nvPr/>
        </p:nvSpPr>
        <p:spPr bwMode="auto">
          <a:xfrm>
            <a:off x="0" y="1905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rgbClr val="FFFFFF"/>
                </a:solidFill>
                <a:latin typeface="Helvetica" pitchFamily="-111" charset="0"/>
                <a:ea typeface="Helvetica" pitchFamily="-111" charset="0"/>
                <a:cs typeface="Helvetica" pitchFamily="-111" charset="0"/>
              </a:rPr>
              <a:t>Empirical data for real networks</a:t>
            </a:r>
          </a:p>
        </p:txBody>
      </p:sp>
      <p:sp>
        <p:nvSpPr>
          <p:cNvPr id="18445" name="TextBox 3"/>
          <p:cNvSpPr txBox="1">
            <a:spLocks noChangeArrowheads="1"/>
          </p:cNvSpPr>
          <p:nvPr/>
        </p:nvSpPr>
        <p:spPr bwMode="auto">
          <a:xfrm>
            <a:off x="6451600" y="6511290"/>
            <a:ext cx="2692400" cy="230832"/>
          </a:xfrm>
          <a:prstGeom prst="rect">
            <a:avLst/>
          </a:prstGeom>
          <a:noFill/>
          <a:ln w="9525">
            <a:noFill/>
            <a:miter lim="800000"/>
            <a:headEnd/>
            <a:tailEnd/>
          </a:ln>
        </p:spPr>
        <p:txBody>
          <a:bodyPr>
            <a:prstTxWarp prst="textNoShape">
              <a:avLst/>
            </a:prstTxWarp>
            <a:spAutoFit/>
          </a:bodyPr>
          <a:lstStyle/>
          <a:p>
            <a:pPr algn="r"/>
            <a:r>
              <a:rPr lang="en-US" sz="900" b="1">
                <a:solidFill>
                  <a:srgbClr val="A6A6A6"/>
                </a:solidFill>
                <a:latin typeface="Helvetica" pitchFamily="-111" charset="0"/>
                <a:ea typeface="Helvetica" pitchFamily="-111" charset="0"/>
                <a:cs typeface="Helvetica" pitchFamily="-111" charset="0"/>
              </a:rPr>
              <a:t>Network Science: Random Graphs </a:t>
            </a:r>
            <a:r>
              <a:rPr lang="en-US" sz="600" i="1">
                <a:solidFill>
                  <a:srgbClr val="A6A6A6"/>
                </a:solidFill>
                <a:latin typeface="Helvetica" pitchFamily="-111" charset="0"/>
                <a:ea typeface="Helvetica" pitchFamily="-111" charset="0"/>
                <a:cs typeface="Helvetica" pitchFamily="-111" charset="0"/>
              </a:rPr>
              <a:t>January 31, 2011</a:t>
            </a:r>
          </a:p>
        </p:txBody>
      </p:sp>
      <p:pic>
        <p:nvPicPr>
          <p:cNvPr id="18446" name="Picture 2054" descr="fit_ccoef_er"/>
          <p:cNvPicPr>
            <a:picLocks noChangeAspect="1" noChangeArrowheads="1"/>
          </p:cNvPicPr>
          <p:nvPr/>
        </p:nvPicPr>
        <p:blipFill>
          <a:blip r:embed="rId6"/>
          <a:srcRect/>
          <a:stretch>
            <a:fillRect/>
          </a:stretch>
        </p:blipFill>
        <p:spPr bwMode="auto">
          <a:xfrm>
            <a:off x="3838576" y="1310640"/>
            <a:ext cx="3605213" cy="3514726"/>
          </a:xfrm>
          <a:prstGeom prst="rect">
            <a:avLst/>
          </a:prstGeom>
          <a:noFill/>
          <a:ln w="9525">
            <a:noFill/>
            <a:miter lim="800000"/>
            <a:headEnd/>
            <a:tailEnd/>
          </a:ln>
        </p:spPr>
      </p:pic>
      <p:graphicFrame>
        <p:nvGraphicFramePr>
          <p:cNvPr id="18435" name="Object 2052"/>
          <p:cNvGraphicFramePr>
            <a:graphicFrameLocks noChangeAspect="1"/>
          </p:cNvGraphicFramePr>
          <p:nvPr/>
        </p:nvGraphicFramePr>
        <p:xfrm>
          <a:off x="4464051" y="2994660"/>
          <a:ext cx="1135063" cy="230506"/>
        </p:xfrm>
        <a:graphic>
          <a:graphicData uri="http://schemas.openxmlformats.org/presentationml/2006/ole">
            <p:oleObj spid="_x0000_s24579" name="Equation" r:id="rId7" imgW="622300" imgH="127000" progId="Equation.3">
              <p:embed/>
            </p:oleObj>
          </a:graphicData>
        </a:graphic>
      </p:graphicFrame>
      <p:grpSp>
        <p:nvGrpSpPr>
          <p:cNvPr id="2" name="Group 12"/>
          <p:cNvGrpSpPr>
            <a:grpSpLocks/>
          </p:cNvGrpSpPr>
          <p:nvPr/>
        </p:nvGrpSpPr>
        <p:grpSpPr bwMode="auto">
          <a:xfrm>
            <a:off x="6375400" y="1234440"/>
            <a:ext cx="3455988" cy="2423160"/>
            <a:chOff x="2349" y="1872"/>
            <a:chExt cx="2487" cy="1872"/>
          </a:xfrm>
        </p:grpSpPr>
        <p:grpSp>
          <p:nvGrpSpPr>
            <p:cNvPr id="3" name="Group 13"/>
            <p:cNvGrpSpPr>
              <a:grpSpLocks/>
            </p:cNvGrpSpPr>
            <p:nvPr/>
          </p:nvGrpSpPr>
          <p:grpSpPr bwMode="auto">
            <a:xfrm>
              <a:off x="2349" y="1872"/>
              <a:ext cx="2487" cy="1872"/>
              <a:chOff x="2349" y="1872"/>
              <a:chExt cx="2487" cy="1872"/>
            </a:xfrm>
          </p:grpSpPr>
          <p:pic>
            <p:nvPicPr>
              <p:cNvPr id="18472" name="Picture 14" descr="out"/>
              <p:cNvPicPr>
                <a:picLocks noChangeAspect="1" noChangeArrowheads="1"/>
              </p:cNvPicPr>
              <p:nvPr/>
            </p:nvPicPr>
            <p:blipFill>
              <a:blip r:embed="rId8"/>
              <a:srcRect t="5060"/>
              <a:stretch>
                <a:fillRect/>
              </a:stretch>
            </p:blipFill>
            <p:spPr bwMode="auto">
              <a:xfrm>
                <a:off x="2349" y="1872"/>
                <a:ext cx="1992" cy="1872"/>
              </a:xfrm>
              <a:prstGeom prst="rect">
                <a:avLst/>
              </a:prstGeom>
              <a:noFill/>
              <a:ln w="9525">
                <a:noFill/>
                <a:miter lim="800000"/>
                <a:headEnd/>
                <a:tailEnd/>
              </a:ln>
            </p:spPr>
          </p:pic>
          <p:sp>
            <p:nvSpPr>
              <p:cNvPr id="18473" name="Text Box 15"/>
              <p:cNvSpPr txBox="1">
                <a:spLocks noChangeArrowheads="1"/>
              </p:cNvSpPr>
              <p:nvPr/>
            </p:nvSpPr>
            <p:spPr bwMode="auto">
              <a:xfrm>
                <a:off x="3280" y="2063"/>
                <a:ext cx="1556" cy="285"/>
              </a:xfrm>
              <a:prstGeom prst="rect">
                <a:avLst/>
              </a:prstGeom>
              <a:noFill/>
              <a:ln w="9525">
                <a:noFill/>
                <a:miter lim="800000"/>
                <a:headEnd/>
                <a:tailEnd/>
              </a:ln>
            </p:spPr>
            <p:txBody>
              <a:bodyPr lIns="91407" tIns="45704" rIns="91407" bIns="45704">
                <a:prstTxWarp prst="textNoShape">
                  <a:avLst/>
                </a:prstTxWarp>
                <a:spAutoFit/>
              </a:bodyPr>
              <a:lstStyle/>
              <a:p>
                <a:r>
                  <a:rPr lang="en-US">
                    <a:solidFill>
                      <a:srgbClr val="000000"/>
                    </a:solidFill>
                  </a:rPr>
                  <a:t>P(</a:t>
                </a:r>
                <a:r>
                  <a:rPr lang="en-US" i="1">
                    <a:solidFill>
                      <a:srgbClr val="000000"/>
                    </a:solidFill>
                  </a:rPr>
                  <a:t>k</a:t>
                </a:r>
                <a:r>
                  <a:rPr lang="en-US">
                    <a:solidFill>
                      <a:srgbClr val="000000"/>
                    </a:solidFill>
                  </a:rPr>
                  <a:t>)  ~ </a:t>
                </a:r>
                <a:r>
                  <a:rPr lang="en-US" i="1">
                    <a:solidFill>
                      <a:srgbClr val="000000"/>
                    </a:solidFill>
                  </a:rPr>
                  <a:t>k</a:t>
                </a:r>
                <a:r>
                  <a:rPr lang="en-US" baseline="30000">
                    <a:solidFill>
                      <a:srgbClr val="000000"/>
                    </a:solidFill>
                  </a:rPr>
                  <a:t>-</a:t>
                </a:r>
                <a:r>
                  <a:rPr lang="en-US" baseline="30000">
                    <a:solidFill>
                      <a:srgbClr val="000000"/>
                    </a:solidFill>
                    <a:sym typeface="Symbol" pitchFamily="-111" charset="2"/>
                  </a:rPr>
                  <a:t></a:t>
                </a:r>
                <a:endParaRPr lang="en-US">
                  <a:solidFill>
                    <a:srgbClr val="000000"/>
                  </a:solidFill>
                </a:endParaRPr>
              </a:p>
            </p:txBody>
          </p:sp>
        </p:grpSp>
        <p:sp>
          <p:nvSpPr>
            <p:cNvPr id="18471" name="Text Box 17"/>
            <p:cNvSpPr txBox="1">
              <a:spLocks noChangeArrowheads="1"/>
            </p:cNvSpPr>
            <p:nvPr/>
          </p:nvSpPr>
          <p:spPr bwMode="auto">
            <a:xfrm>
              <a:off x="3648" y="3034"/>
              <a:ext cx="952" cy="285"/>
            </a:xfrm>
            <a:prstGeom prst="rect">
              <a:avLst/>
            </a:prstGeom>
            <a:noFill/>
            <a:ln w="12700">
              <a:noFill/>
              <a:miter lim="800000"/>
              <a:headEnd/>
              <a:tailEnd/>
            </a:ln>
          </p:spPr>
          <p:txBody>
            <a:bodyPr>
              <a:prstTxWarp prst="textNoShape">
                <a:avLst/>
              </a:prstTxWarp>
              <a:spAutoFit/>
            </a:bodyPr>
            <a:lstStyle/>
            <a:p>
              <a:endParaRPr lang="hu-HU">
                <a:solidFill>
                  <a:srgbClr val="000000"/>
                </a:solidFill>
                <a:ea typeface="Times New Roman" pitchFamily="-111" charset="0"/>
                <a:cs typeface="Times New Roman" pitchFamily="-111" charset="0"/>
              </a:endParaRPr>
            </a:p>
          </p:txBody>
        </p:sp>
      </p:grpSp>
      <p:sp>
        <p:nvSpPr>
          <p:cNvPr id="18448" name="Rectangle 1026"/>
          <p:cNvSpPr>
            <a:spLocks noGrp="1" noChangeArrowheads="1"/>
          </p:cNvSpPr>
          <p:nvPr>
            <p:ph type="title"/>
          </p:nvPr>
        </p:nvSpPr>
        <p:spPr>
          <a:xfrm>
            <a:off x="-193675" y="3524250"/>
            <a:ext cx="1376363" cy="1143000"/>
          </a:xfrm>
        </p:spPr>
        <p:txBody>
          <a:bodyPr/>
          <a:lstStyle/>
          <a:p>
            <a:r>
              <a:rPr lang="en-US" sz="1600" b="1" smtClean="0">
                <a:latin typeface="Arial" pitchFamily="-111" charset="0"/>
                <a:ea typeface="ＭＳ Ｐゴシック" pitchFamily="-111" charset="-128"/>
                <a:cs typeface="ＭＳ Ｐゴシック" pitchFamily="-111" charset="-128"/>
              </a:rPr>
              <a:t>Regular network</a:t>
            </a:r>
          </a:p>
        </p:txBody>
      </p:sp>
      <p:sp>
        <p:nvSpPr>
          <p:cNvPr id="18449" name="Text Box 7"/>
          <p:cNvSpPr txBox="1">
            <a:spLocks noChangeArrowheads="1"/>
          </p:cNvSpPr>
          <p:nvPr/>
        </p:nvSpPr>
        <p:spPr bwMode="auto">
          <a:xfrm>
            <a:off x="19051" y="4474846"/>
            <a:ext cx="1876425" cy="584776"/>
          </a:xfrm>
          <a:prstGeom prst="rect">
            <a:avLst/>
          </a:prstGeom>
          <a:noFill/>
          <a:ln w="9525">
            <a:noFill/>
            <a:miter lim="800000"/>
            <a:headEnd/>
            <a:tailEnd/>
          </a:ln>
        </p:spPr>
        <p:txBody>
          <a:bodyPr>
            <a:prstTxWarp prst="textNoShape">
              <a:avLst/>
            </a:prstTxWarp>
            <a:spAutoFit/>
          </a:bodyPr>
          <a:lstStyle/>
          <a:p>
            <a:r>
              <a:rPr lang="en-US" sz="1600" b="1">
                <a:solidFill>
                  <a:srgbClr val="000000"/>
                </a:solidFill>
              </a:rPr>
              <a:t>Erdos-</a:t>
            </a:r>
          </a:p>
          <a:p>
            <a:r>
              <a:rPr lang="en-US" sz="1600" b="1">
                <a:solidFill>
                  <a:srgbClr val="000000"/>
                </a:solidFill>
              </a:rPr>
              <a:t>Renyi</a:t>
            </a:r>
            <a:endParaRPr lang="en-US" sz="1600" b="1">
              <a:solidFill>
                <a:srgbClr val="6666FF"/>
              </a:solidFill>
              <a:latin typeface="Times New Roman" pitchFamily="-111" charset="0"/>
            </a:endParaRPr>
          </a:p>
        </p:txBody>
      </p:sp>
      <p:sp>
        <p:nvSpPr>
          <p:cNvPr id="18450" name="Text Box 7"/>
          <p:cNvSpPr txBox="1">
            <a:spLocks noChangeArrowheads="1"/>
          </p:cNvSpPr>
          <p:nvPr/>
        </p:nvSpPr>
        <p:spPr bwMode="auto">
          <a:xfrm>
            <a:off x="-9525" y="5244466"/>
            <a:ext cx="1874838" cy="584776"/>
          </a:xfrm>
          <a:prstGeom prst="rect">
            <a:avLst/>
          </a:prstGeom>
          <a:noFill/>
          <a:ln w="9525">
            <a:noFill/>
            <a:miter lim="800000"/>
            <a:headEnd/>
            <a:tailEnd/>
          </a:ln>
        </p:spPr>
        <p:txBody>
          <a:bodyPr>
            <a:prstTxWarp prst="textNoShape">
              <a:avLst/>
            </a:prstTxWarp>
            <a:spAutoFit/>
          </a:bodyPr>
          <a:lstStyle/>
          <a:p>
            <a:r>
              <a:rPr lang="en-US" sz="1600" b="1">
                <a:solidFill>
                  <a:srgbClr val="000000"/>
                </a:solidFill>
              </a:rPr>
              <a:t>Watts-</a:t>
            </a:r>
          </a:p>
          <a:p>
            <a:r>
              <a:rPr lang="en-US" sz="1600" b="1">
                <a:solidFill>
                  <a:srgbClr val="000000"/>
                </a:solidFill>
              </a:rPr>
              <a:t>Strogatz</a:t>
            </a:r>
            <a:endParaRPr lang="en-US" sz="1600" b="1">
              <a:solidFill>
                <a:srgbClr val="6666FF"/>
              </a:solidFill>
              <a:latin typeface="Times New Roman" pitchFamily="-111" charset="0"/>
            </a:endParaRPr>
          </a:p>
        </p:txBody>
      </p:sp>
      <p:sp>
        <p:nvSpPr>
          <p:cNvPr id="18451" name="TextBox 18"/>
          <p:cNvSpPr txBox="1">
            <a:spLocks noChangeArrowheads="1"/>
          </p:cNvSpPr>
          <p:nvPr/>
        </p:nvSpPr>
        <p:spPr bwMode="auto">
          <a:xfrm>
            <a:off x="1555751" y="792480"/>
            <a:ext cx="1235472" cy="369332"/>
          </a:xfrm>
          <a:prstGeom prst="rect">
            <a:avLst/>
          </a:prstGeom>
          <a:noFill/>
          <a:ln w="9525">
            <a:noFill/>
            <a:miter lim="800000"/>
            <a:headEnd/>
            <a:tailEnd/>
          </a:ln>
        </p:spPr>
        <p:txBody>
          <a:bodyPr wrap="none">
            <a:prstTxWarp prst="textNoShape">
              <a:avLst/>
            </a:prstTxWarp>
            <a:spAutoFit/>
          </a:bodyPr>
          <a:lstStyle/>
          <a:p>
            <a:r>
              <a:rPr lang="hu-HU" b="1">
                <a:solidFill>
                  <a:srgbClr val="0000FF"/>
                </a:solidFill>
              </a:rPr>
              <a:t>Pathlenght</a:t>
            </a:r>
          </a:p>
        </p:txBody>
      </p:sp>
      <p:sp>
        <p:nvSpPr>
          <p:cNvPr id="18452" name="TextBox 19"/>
          <p:cNvSpPr txBox="1">
            <a:spLocks noChangeArrowheads="1"/>
          </p:cNvSpPr>
          <p:nvPr/>
        </p:nvSpPr>
        <p:spPr bwMode="auto">
          <a:xfrm>
            <a:off x="4464050" y="868680"/>
            <a:ext cx="1159292" cy="369332"/>
          </a:xfrm>
          <a:prstGeom prst="rect">
            <a:avLst/>
          </a:prstGeom>
          <a:noFill/>
          <a:ln w="9525">
            <a:noFill/>
            <a:miter lim="800000"/>
            <a:headEnd/>
            <a:tailEnd/>
          </a:ln>
        </p:spPr>
        <p:txBody>
          <a:bodyPr wrap="none">
            <a:prstTxWarp prst="textNoShape">
              <a:avLst/>
            </a:prstTxWarp>
            <a:spAutoFit/>
          </a:bodyPr>
          <a:lstStyle/>
          <a:p>
            <a:r>
              <a:rPr lang="hu-HU" b="1">
                <a:solidFill>
                  <a:srgbClr val="0000FF"/>
                </a:solidFill>
              </a:rPr>
              <a:t>Clustering</a:t>
            </a:r>
          </a:p>
        </p:txBody>
      </p:sp>
      <p:sp>
        <p:nvSpPr>
          <p:cNvPr id="18453" name="TextBox 20"/>
          <p:cNvSpPr txBox="1">
            <a:spLocks noChangeArrowheads="1"/>
          </p:cNvSpPr>
          <p:nvPr/>
        </p:nvSpPr>
        <p:spPr bwMode="auto">
          <a:xfrm>
            <a:off x="7186614" y="868680"/>
            <a:ext cx="1440494" cy="369332"/>
          </a:xfrm>
          <a:prstGeom prst="rect">
            <a:avLst/>
          </a:prstGeom>
          <a:noFill/>
          <a:ln w="9525">
            <a:noFill/>
            <a:miter lim="800000"/>
            <a:headEnd/>
            <a:tailEnd/>
          </a:ln>
        </p:spPr>
        <p:txBody>
          <a:bodyPr wrap="none">
            <a:prstTxWarp prst="textNoShape">
              <a:avLst/>
            </a:prstTxWarp>
            <a:spAutoFit/>
          </a:bodyPr>
          <a:lstStyle/>
          <a:p>
            <a:r>
              <a:rPr lang="hu-HU" b="1">
                <a:solidFill>
                  <a:srgbClr val="0000FF"/>
                </a:solidFill>
              </a:rPr>
              <a:t>Degree Distr.</a:t>
            </a:r>
          </a:p>
        </p:txBody>
      </p:sp>
      <p:graphicFrame>
        <p:nvGraphicFramePr>
          <p:cNvPr id="18436" name="Object 1043"/>
          <p:cNvGraphicFramePr>
            <a:graphicFrameLocks noChangeAspect="1"/>
          </p:cNvGraphicFramePr>
          <p:nvPr/>
        </p:nvGraphicFramePr>
        <p:xfrm>
          <a:off x="1627189" y="3872866"/>
          <a:ext cx="898525" cy="302894"/>
        </p:xfrm>
        <a:graphic>
          <a:graphicData uri="http://schemas.openxmlformats.org/presentationml/2006/ole">
            <p:oleObj spid="_x0000_s24580" name="Equation" r:id="rId9" imgW="495300" imgH="165100" progId="Equation.3">
              <p:embed/>
            </p:oleObj>
          </a:graphicData>
        </a:graphic>
      </p:graphicFrame>
      <p:graphicFrame>
        <p:nvGraphicFramePr>
          <p:cNvPr id="18437" name="Object 20"/>
          <p:cNvGraphicFramePr>
            <a:graphicFrameLocks noChangeAspect="1"/>
          </p:cNvGraphicFramePr>
          <p:nvPr/>
        </p:nvGraphicFramePr>
        <p:xfrm>
          <a:off x="1419226" y="4579620"/>
          <a:ext cx="1046163" cy="546736"/>
        </p:xfrm>
        <a:graphic>
          <a:graphicData uri="http://schemas.openxmlformats.org/presentationml/2006/ole">
            <p:oleObj spid="_x0000_s24581" name="Equation" r:id="rId10" imgW="876240" imgH="457200" progId="Equation.3">
              <p:embed/>
            </p:oleObj>
          </a:graphicData>
        </a:graphic>
      </p:graphicFrame>
      <p:graphicFrame>
        <p:nvGraphicFramePr>
          <p:cNvPr id="18438" name="Object 6"/>
          <p:cNvGraphicFramePr>
            <a:graphicFrameLocks noChangeAspect="1"/>
          </p:cNvGraphicFramePr>
          <p:nvPr/>
        </p:nvGraphicFramePr>
        <p:xfrm>
          <a:off x="1419225" y="5400676"/>
          <a:ext cx="1047750" cy="546734"/>
        </p:xfrm>
        <a:graphic>
          <a:graphicData uri="http://schemas.openxmlformats.org/presentationml/2006/ole">
            <p:oleObj spid="_x0000_s24582" name="Equation" r:id="rId11" imgW="876240" imgH="457200" progId="Equation.3">
              <p:embed/>
            </p:oleObj>
          </a:graphicData>
        </a:graphic>
      </p:graphicFrame>
      <p:graphicFrame>
        <p:nvGraphicFramePr>
          <p:cNvPr id="18439" name="Object 7"/>
          <p:cNvGraphicFramePr>
            <a:graphicFrameLocks noChangeAspect="1"/>
          </p:cNvGraphicFramePr>
          <p:nvPr/>
        </p:nvGraphicFramePr>
        <p:xfrm>
          <a:off x="4254501" y="3943350"/>
          <a:ext cx="1135063" cy="230506"/>
        </p:xfrm>
        <a:graphic>
          <a:graphicData uri="http://schemas.openxmlformats.org/presentationml/2006/ole">
            <p:oleObj spid="_x0000_s24583" name="Equation" r:id="rId12" imgW="622300" imgH="127000" progId="Equation.3">
              <p:embed/>
            </p:oleObj>
          </a:graphicData>
        </a:graphic>
      </p:graphicFrame>
      <p:graphicFrame>
        <p:nvGraphicFramePr>
          <p:cNvPr id="18440" name="Object 8"/>
          <p:cNvGraphicFramePr>
            <a:graphicFrameLocks noChangeAspect="1"/>
          </p:cNvGraphicFramePr>
          <p:nvPr/>
        </p:nvGraphicFramePr>
        <p:xfrm>
          <a:off x="4395788" y="5537836"/>
          <a:ext cx="1135062" cy="230504"/>
        </p:xfrm>
        <a:graphic>
          <a:graphicData uri="http://schemas.openxmlformats.org/presentationml/2006/ole">
            <p:oleObj spid="_x0000_s24584" name="Equation" r:id="rId13" imgW="622300" imgH="127000" progId="Equation.3">
              <p:embed/>
            </p:oleObj>
          </a:graphicData>
        </a:graphic>
      </p:graphicFrame>
      <p:graphicFrame>
        <p:nvGraphicFramePr>
          <p:cNvPr id="18441" name="Object 21"/>
          <p:cNvGraphicFramePr>
            <a:graphicFrameLocks noChangeAspect="1"/>
          </p:cNvGraphicFramePr>
          <p:nvPr/>
        </p:nvGraphicFramePr>
        <p:xfrm>
          <a:off x="4254500" y="4592956"/>
          <a:ext cx="1295400" cy="556260"/>
        </p:xfrm>
        <a:graphic>
          <a:graphicData uri="http://schemas.openxmlformats.org/presentationml/2006/ole">
            <p:oleObj spid="_x0000_s24585" name="Equation" r:id="rId14" imgW="977760" imgH="419040" progId="Equation.3">
              <p:embed/>
            </p:oleObj>
          </a:graphicData>
        </a:graphic>
      </p:graphicFrame>
      <p:sp>
        <p:nvSpPr>
          <p:cNvPr id="18454" name="Rectangle 27"/>
          <p:cNvSpPr>
            <a:spLocks noChangeArrowheads="1"/>
          </p:cNvSpPr>
          <p:nvPr/>
        </p:nvSpPr>
        <p:spPr bwMode="auto">
          <a:xfrm>
            <a:off x="7296150" y="3825240"/>
            <a:ext cx="1286004" cy="369332"/>
          </a:xfrm>
          <a:prstGeom prst="rect">
            <a:avLst/>
          </a:prstGeom>
          <a:noFill/>
          <a:ln w="9525">
            <a:noFill/>
            <a:miter lim="800000"/>
            <a:headEnd/>
            <a:tailEnd/>
          </a:ln>
        </p:spPr>
        <p:txBody>
          <a:bodyPr wrap="none">
            <a:prstTxWarp prst="textNoShape">
              <a:avLst/>
            </a:prstTxWarp>
            <a:spAutoFit/>
          </a:bodyPr>
          <a:lstStyle/>
          <a:p>
            <a:r>
              <a:rPr lang="hu-HU">
                <a:solidFill>
                  <a:srgbClr val="000000"/>
                </a:solidFill>
              </a:rPr>
              <a:t>P(k)=δ(k-k</a:t>
            </a:r>
            <a:r>
              <a:rPr lang="hu-HU" baseline="-25000">
                <a:solidFill>
                  <a:srgbClr val="000000"/>
                </a:solidFill>
              </a:rPr>
              <a:t>d</a:t>
            </a:r>
            <a:r>
              <a:rPr lang="hu-HU">
                <a:solidFill>
                  <a:srgbClr val="000000"/>
                </a:solidFill>
              </a:rPr>
              <a:t>)</a:t>
            </a:r>
          </a:p>
        </p:txBody>
      </p:sp>
      <p:graphicFrame>
        <p:nvGraphicFramePr>
          <p:cNvPr id="7" name="Object 10"/>
          <p:cNvGraphicFramePr>
            <a:graphicFrameLocks noChangeAspect="1"/>
          </p:cNvGraphicFramePr>
          <p:nvPr/>
        </p:nvGraphicFramePr>
        <p:xfrm>
          <a:off x="7296150" y="4608196"/>
          <a:ext cx="1347788" cy="499110"/>
        </p:xfrm>
        <a:graphic>
          <a:graphicData uri="http://schemas.openxmlformats.org/presentationml/2006/ole">
            <p:oleObj spid="_x0000_s24586" name="Equation" r:id="rId15" imgW="1168400" imgH="393700" progId="Equation.3">
              <p:embed/>
            </p:oleObj>
          </a:graphicData>
        </a:graphic>
      </p:graphicFrame>
      <p:sp>
        <p:nvSpPr>
          <p:cNvPr id="18455" name="TextBox 29"/>
          <p:cNvSpPr txBox="1">
            <a:spLocks noChangeArrowheads="1"/>
          </p:cNvSpPr>
          <p:nvPr/>
        </p:nvSpPr>
        <p:spPr bwMode="auto">
          <a:xfrm>
            <a:off x="7434264" y="5400676"/>
            <a:ext cx="1082072" cy="307777"/>
          </a:xfrm>
          <a:prstGeom prst="rect">
            <a:avLst/>
          </a:prstGeom>
          <a:noFill/>
          <a:ln w="9525">
            <a:noFill/>
            <a:miter lim="800000"/>
            <a:headEnd/>
            <a:tailEnd/>
          </a:ln>
        </p:spPr>
        <p:txBody>
          <a:bodyPr wrap="none">
            <a:prstTxWarp prst="textNoShape">
              <a:avLst/>
            </a:prstTxWarp>
            <a:spAutoFit/>
          </a:bodyPr>
          <a:lstStyle/>
          <a:p>
            <a:r>
              <a:rPr lang="hu-HU" sz="1400" i="1">
                <a:solidFill>
                  <a:srgbClr val="000000"/>
                </a:solidFill>
              </a:rPr>
              <a:t>Exponential</a:t>
            </a:r>
          </a:p>
        </p:txBody>
      </p:sp>
      <p:pic>
        <p:nvPicPr>
          <p:cNvPr id="18456" name="Picture 7"/>
          <p:cNvPicPr>
            <a:picLocks noChangeAspect="1"/>
          </p:cNvPicPr>
          <p:nvPr/>
        </p:nvPicPr>
        <p:blipFill>
          <a:blip r:embed="rId16"/>
          <a:srcRect/>
          <a:stretch>
            <a:fillRect/>
          </a:stretch>
        </p:blipFill>
        <p:spPr bwMode="auto">
          <a:xfrm>
            <a:off x="2924175" y="3886200"/>
            <a:ext cx="350838" cy="348616"/>
          </a:xfrm>
          <a:prstGeom prst="rect">
            <a:avLst/>
          </a:prstGeom>
          <a:noFill/>
          <a:ln w="9525">
            <a:noFill/>
            <a:miter lim="800000"/>
            <a:headEnd/>
            <a:tailEnd/>
          </a:ln>
        </p:spPr>
      </p:pic>
      <p:pic>
        <p:nvPicPr>
          <p:cNvPr id="18457" name="Picture 6"/>
          <p:cNvPicPr>
            <a:picLocks noChangeAspect="1"/>
          </p:cNvPicPr>
          <p:nvPr/>
        </p:nvPicPr>
        <p:blipFill>
          <a:blip r:embed="rId17"/>
          <a:srcRect/>
          <a:stretch>
            <a:fillRect/>
          </a:stretch>
        </p:blipFill>
        <p:spPr bwMode="auto">
          <a:xfrm>
            <a:off x="2944814" y="4798696"/>
            <a:ext cx="338137" cy="337184"/>
          </a:xfrm>
          <a:prstGeom prst="rect">
            <a:avLst/>
          </a:prstGeom>
          <a:noFill/>
          <a:ln w="9525">
            <a:noFill/>
            <a:miter lim="800000"/>
            <a:headEnd/>
            <a:tailEnd/>
          </a:ln>
        </p:spPr>
      </p:pic>
      <p:pic>
        <p:nvPicPr>
          <p:cNvPr id="18458" name="Picture 7"/>
          <p:cNvPicPr>
            <a:picLocks noChangeAspect="1"/>
          </p:cNvPicPr>
          <p:nvPr/>
        </p:nvPicPr>
        <p:blipFill>
          <a:blip r:embed="rId16"/>
          <a:srcRect/>
          <a:stretch>
            <a:fillRect/>
          </a:stretch>
        </p:blipFill>
        <p:spPr bwMode="auto">
          <a:xfrm>
            <a:off x="8753475" y="3931920"/>
            <a:ext cx="350838" cy="350520"/>
          </a:xfrm>
          <a:prstGeom prst="rect">
            <a:avLst/>
          </a:prstGeom>
          <a:noFill/>
          <a:ln w="9525">
            <a:noFill/>
            <a:miter lim="800000"/>
            <a:headEnd/>
            <a:tailEnd/>
          </a:ln>
        </p:spPr>
      </p:pic>
      <p:pic>
        <p:nvPicPr>
          <p:cNvPr id="18459" name="Picture 7"/>
          <p:cNvPicPr>
            <a:picLocks noChangeAspect="1"/>
          </p:cNvPicPr>
          <p:nvPr/>
        </p:nvPicPr>
        <p:blipFill>
          <a:blip r:embed="rId16"/>
          <a:srcRect/>
          <a:stretch>
            <a:fillRect/>
          </a:stretch>
        </p:blipFill>
        <p:spPr bwMode="auto">
          <a:xfrm>
            <a:off x="8783638" y="4815840"/>
            <a:ext cx="349250" cy="350520"/>
          </a:xfrm>
          <a:prstGeom prst="rect">
            <a:avLst/>
          </a:prstGeom>
          <a:noFill/>
          <a:ln w="9525">
            <a:noFill/>
            <a:miter lim="800000"/>
            <a:headEnd/>
            <a:tailEnd/>
          </a:ln>
        </p:spPr>
      </p:pic>
      <p:pic>
        <p:nvPicPr>
          <p:cNvPr id="18460" name="Picture 7"/>
          <p:cNvPicPr>
            <a:picLocks noChangeAspect="1"/>
          </p:cNvPicPr>
          <p:nvPr/>
        </p:nvPicPr>
        <p:blipFill>
          <a:blip r:embed="rId16"/>
          <a:srcRect/>
          <a:stretch>
            <a:fillRect/>
          </a:stretch>
        </p:blipFill>
        <p:spPr bwMode="auto">
          <a:xfrm>
            <a:off x="8783638" y="5457826"/>
            <a:ext cx="349250" cy="350520"/>
          </a:xfrm>
          <a:prstGeom prst="rect">
            <a:avLst/>
          </a:prstGeom>
          <a:noFill/>
          <a:ln w="9525">
            <a:noFill/>
            <a:miter lim="800000"/>
            <a:headEnd/>
            <a:tailEnd/>
          </a:ln>
        </p:spPr>
      </p:pic>
      <p:pic>
        <p:nvPicPr>
          <p:cNvPr id="18461" name="Picture 6"/>
          <p:cNvPicPr>
            <a:picLocks noChangeAspect="1"/>
          </p:cNvPicPr>
          <p:nvPr/>
        </p:nvPicPr>
        <p:blipFill>
          <a:blip r:embed="rId17"/>
          <a:srcRect/>
          <a:stretch>
            <a:fillRect/>
          </a:stretch>
        </p:blipFill>
        <p:spPr bwMode="auto">
          <a:xfrm>
            <a:off x="2946400" y="5442586"/>
            <a:ext cx="338138" cy="339090"/>
          </a:xfrm>
          <a:prstGeom prst="rect">
            <a:avLst/>
          </a:prstGeom>
          <a:noFill/>
          <a:ln w="9525">
            <a:noFill/>
            <a:miter lim="800000"/>
            <a:headEnd/>
            <a:tailEnd/>
          </a:ln>
        </p:spPr>
      </p:pic>
      <p:pic>
        <p:nvPicPr>
          <p:cNvPr id="18462" name="Picture 6"/>
          <p:cNvPicPr>
            <a:picLocks noChangeAspect="1"/>
          </p:cNvPicPr>
          <p:nvPr/>
        </p:nvPicPr>
        <p:blipFill>
          <a:blip r:embed="rId17"/>
          <a:srcRect/>
          <a:stretch>
            <a:fillRect/>
          </a:stretch>
        </p:blipFill>
        <p:spPr bwMode="auto">
          <a:xfrm>
            <a:off x="5940425" y="3943351"/>
            <a:ext cx="338138" cy="339090"/>
          </a:xfrm>
          <a:prstGeom prst="rect">
            <a:avLst/>
          </a:prstGeom>
          <a:noFill/>
          <a:ln w="9525">
            <a:noFill/>
            <a:miter lim="800000"/>
            <a:headEnd/>
            <a:tailEnd/>
          </a:ln>
        </p:spPr>
      </p:pic>
      <p:pic>
        <p:nvPicPr>
          <p:cNvPr id="18463" name="Picture 6"/>
          <p:cNvPicPr>
            <a:picLocks noChangeAspect="1"/>
          </p:cNvPicPr>
          <p:nvPr/>
        </p:nvPicPr>
        <p:blipFill>
          <a:blip r:embed="rId17"/>
          <a:srcRect/>
          <a:stretch>
            <a:fillRect/>
          </a:stretch>
        </p:blipFill>
        <p:spPr bwMode="auto">
          <a:xfrm>
            <a:off x="5940425" y="5431156"/>
            <a:ext cx="338138" cy="337184"/>
          </a:xfrm>
          <a:prstGeom prst="rect">
            <a:avLst/>
          </a:prstGeom>
          <a:noFill/>
          <a:ln w="9525">
            <a:noFill/>
            <a:miter lim="800000"/>
            <a:headEnd/>
            <a:tailEnd/>
          </a:ln>
        </p:spPr>
      </p:pic>
      <p:pic>
        <p:nvPicPr>
          <p:cNvPr id="18464" name="Picture 7"/>
          <p:cNvPicPr>
            <a:picLocks noChangeAspect="1"/>
          </p:cNvPicPr>
          <p:nvPr/>
        </p:nvPicPr>
        <p:blipFill>
          <a:blip r:embed="rId16"/>
          <a:srcRect/>
          <a:stretch>
            <a:fillRect/>
          </a:stretch>
        </p:blipFill>
        <p:spPr bwMode="auto">
          <a:xfrm>
            <a:off x="5940425" y="4815840"/>
            <a:ext cx="350838" cy="350520"/>
          </a:xfrm>
          <a:prstGeom prst="rect">
            <a:avLst/>
          </a:prstGeom>
          <a:noFill/>
          <a:ln w="9525">
            <a:noFill/>
            <a:miter lim="800000"/>
            <a:headEnd/>
            <a:tailEnd/>
          </a:ln>
        </p:spPr>
      </p:pic>
      <p:cxnSp>
        <p:nvCxnSpPr>
          <p:cNvPr id="42" name="Straight Connector 41"/>
          <p:cNvCxnSpPr/>
          <p:nvPr/>
        </p:nvCxnSpPr>
        <p:spPr>
          <a:xfrm>
            <a:off x="-19050" y="443674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525" y="5240656"/>
            <a:ext cx="9142413"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525" y="3737610"/>
            <a:ext cx="9144000" cy="190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0" y="599122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6451601" y="750570"/>
            <a:ext cx="2652713" cy="5242560"/>
          </a:xfrm>
          <a:prstGeom prst="rect">
            <a:avLst/>
          </a:prstGeom>
          <a:solidFill>
            <a:srgbClr val="FF0000">
              <a:alpha val="10000"/>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hu-H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extBox 5"/>
          <p:cNvSpPr txBox="1">
            <a:spLocks noChangeArrowheads="1"/>
          </p:cNvSpPr>
          <p:nvPr/>
        </p:nvSpPr>
        <p:spPr bwMode="auto">
          <a:xfrm>
            <a:off x="369889" y="882016"/>
            <a:ext cx="2987675" cy="2554545"/>
          </a:xfrm>
          <a:prstGeom prst="rect">
            <a:avLst/>
          </a:prstGeom>
          <a:noFill/>
          <a:ln w="9525">
            <a:noFill/>
            <a:miter lim="800000"/>
            <a:headEnd/>
            <a:tailEnd/>
          </a:ln>
        </p:spPr>
        <p:txBody>
          <a:bodyPr>
            <a:prstTxWarp prst="textNoShape">
              <a:avLst/>
            </a:prstTxWarp>
            <a:spAutoFit/>
          </a:bodyPr>
          <a:lstStyle/>
          <a:p>
            <a:r>
              <a:rPr lang="en-US" sz="1600">
                <a:latin typeface="Helvetica" pitchFamily="-111" charset="0"/>
                <a:ea typeface="Helvetica" pitchFamily="-111" charset="0"/>
                <a:cs typeface="Helvetica" pitchFamily="-111" charset="0"/>
              </a:rPr>
              <a:t>Nodes: </a:t>
            </a:r>
            <a:r>
              <a:rPr lang="en-US" sz="1600" b="1">
                <a:solidFill>
                  <a:srgbClr val="FF0000"/>
                </a:solidFill>
                <a:latin typeface="Helvetica" pitchFamily="-111" charset="0"/>
                <a:ea typeface="Helvetica" pitchFamily="-111" charset="0"/>
                <a:cs typeface="Helvetica" pitchFamily="-111" charset="0"/>
              </a:rPr>
              <a:t>WWW documents </a:t>
            </a:r>
            <a:r>
              <a:rPr lang="en-US" sz="1600">
                <a:latin typeface="Helvetica" pitchFamily="-111" charset="0"/>
                <a:ea typeface="Helvetica" pitchFamily="-111" charset="0"/>
                <a:cs typeface="Helvetica" pitchFamily="-111" charset="0"/>
              </a:rPr>
              <a:t>Links:   </a:t>
            </a:r>
            <a:r>
              <a:rPr lang="en-US" sz="1600" b="1">
                <a:solidFill>
                  <a:srgbClr val="FF0000"/>
                </a:solidFill>
                <a:latin typeface="Helvetica" pitchFamily="-111" charset="0"/>
                <a:ea typeface="Helvetica" pitchFamily="-111" charset="0"/>
                <a:cs typeface="Helvetica" pitchFamily="-111" charset="0"/>
              </a:rPr>
              <a:t>URL links</a:t>
            </a:r>
          </a:p>
          <a:p>
            <a:endParaRPr lang="en-US" sz="1600">
              <a:latin typeface="Helvetica" pitchFamily="-111" charset="0"/>
              <a:ea typeface="Helvetica" pitchFamily="-111" charset="0"/>
              <a:cs typeface="Helvetica" pitchFamily="-111" charset="0"/>
            </a:endParaRPr>
          </a:p>
          <a:p>
            <a:r>
              <a:rPr lang="en-US" sz="1600">
                <a:latin typeface="Helvetica" pitchFamily="-111" charset="0"/>
                <a:ea typeface="Helvetica" pitchFamily="-111" charset="0"/>
                <a:cs typeface="Helvetica" pitchFamily="-111" charset="0"/>
              </a:rPr>
              <a:t>Over 3 billion documents</a:t>
            </a:r>
          </a:p>
          <a:p>
            <a:endParaRPr lang="en-US" sz="1600">
              <a:latin typeface="Helvetica" pitchFamily="-111" charset="0"/>
              <a:ea typeface="Helvetica" pitchFamily="-111" charset="0"/>
              <a:cs typeface="Helvetica" pitchFamily="-111" charset="0"/>
            </a:endParaRPr>
          </a:p>
          <a:p>
            <a:r>
              <a:rPr lang="en-US" sz="1600">
                <a:latin typeface="Helvetica" pitchFamily="-111" charset="0"/>
                <a:ea typeface="Helvetica" pitchFamily="-111" charset="0"/>
                <a:cs typeface="Helvetica" pitchFamily="-111" charset="0"/>
              </a:rPr>
              <a:t>ROBOT: collects all URL’s found in a document and follows them recursively</a:t>
            </a:r>
          </a:p>
          <a:p>
            <a:endParaRPr lang="en-US" sz="1600">
              <a:latin typeface="Helvetica" pitchFamily="-111" charset="0"/>
              <a:ea typeface="Helvetica" pitchFamily="-111" charset="0"/>
              <a:cs typeface="Helvetica" pitchFamily="-111" charset="0"/>
            </a:endParaRPr>
          </a:p>
          <a:p>
            <a:endParaRPr lang="en-US" sz="1600">
              <a:latin typeface="Helvetica" pitchFamily="-111" charset="0"/>
              <a:ea typeface="Helvetica" pitchFamily="-111" charset="0"/>
              <a:cs typeface="Helvetica" pitchFamily="-111" charset="0"/>
            </a:endParaRPr>
          </a:p>
        </p:txBody>
      </p:sp>
      <p:pic>
        <p:nvPicPr>
          <p:cNvPr id="20483" name="Picture 6" descr="small_net_color"/>
          <p:cNvPicPr>
            <a:picLocks noChangeArrowheads="1"/>
          </p:cNvPicPr>
          <p:nvPr/>
        </p:nvPicPr>
        <p:blipFill>
          <a:blip r:embed="rId2"/>
          <a:srcRect/>
          <a:stretch>
            <a:fillRect/>
          </a:stretch>
        </p:blipFill>
        <p:spPr bwMode="auto">
          <a:xfrm>
            <a:off x="350838" y="3465196"/>
            <a:ext cx="2697162" cy="3015614"/>
          </a:xfrm>
          <a:prstGeom prst="rect">
            <a:avLst/>
          </a:prstGeom>
          <a:noFill/>
          <a:ln w="9525">
            <a:noFill/>
            <a:miter lim="800000"/>
            <a:headEnd/>
            <a:tailEnd/>
          </a:ln>
        </p:spPr>
      </p:pic>
      <p:grpSp>
        <p:nvGrpSpPr>
          <p:cNvPr id="2" name="Group 9"/>
          <p:cNvGrpSpPr>
            <a:grpSpLocks/>
          </p:cNvGrpSpPr>
          <p:nvPr/>
        </p:nvGrpSpPr>
        <p:grpSpPr bwMode="auto">
          <a:xfrm>
            <a:off x="5441951" y="558166"/>
            <a:ext cx="2435225" cy="2964180"/>
            <a:chOff x="3449" y="384"/>
            <a:chExt cx="2111" cy="1556"/>
          </a:xfrm>
        </p:grpSpPr>
        <p:pic>
          <p:nvPicPr>
            <p:cNvPr id="20494" name="Picture 10" descr="gaussian"/>
            <p:cNvPicPr>
              <a:picLocks noChangeAspect="1" noChangeArrowheads="1"/>
            </p:cNvPicPr>
            <p:nvPr/>
          </p:nvPicPr>
          <p:blipFill>
            <a:blip r:embed="rId3"/>
            <a:srcRect/>
            <a:stretch>
              <a:fillRect/>
            </a:stretch>
          </p:blipFill>
          <p:spPr bwMode="auto">
            <a:xfrm>
              <a:off x="3449" y="384"/>
              <a:ext cx="1920" cy="1556"/>
            </a:xfrm>
            <a:prstGeom prst="rect">
              <a:avLst/>
            </a:prstGeom>
            <a:noFill/>
            <a:ln w="9525">
              <a:noFill/>
              <a:miter lim="800000"/>
              <a:headEnd/>
              <a:tailEnd/>
            </a:ln>
          </p:spPr>
        </p:pic>
        <p:sp>
          <p:nvSpPr>
            <p:cNvPr id="20495" name="Text Box 11"/>
            <p:cNvSpPr txBox="1">
              <a:spLocks noChangeArrowheads="1"/>
            </p:cNvSpPr>
            <p:nvPr/>
          </p:nvSpPr>
          <p:spPr bwMode="auto">
            <a:xfrm rot="5412224">
              <a:off x="5068" y="962"/>
              <a:ext cx="691" cy="293"/>
            </a:xfrm>
            <a:prstGeom prst="rect">
              <a:avLst/>
            </a:prstGeom>
            <a:noFill/>
            <a:ln w="12700">
              <a:noFill/>
              <a:miter lim="800000"/>
              <a:headEnd/>
              <a:tailEnd/>
            </a:ln>
          </p:spPr>
          <p:txBody>
            <a:bodyPr>
              <a:prstTxWarp prst="textNoShape">
                <a:avLst/>
              </a:prstTxWarp>
              <a:spAutoFit/>
            </a:bodyPr>
            <a:lstStyle/>
            <a:p>
              <a:r>
                <a:rPr lang="en-US" sz="1600" b="1">
                  <a:solidFill>
                    <a:srgbClr val="000000"/>
                  </a:solidFill>
                  <a:latin typeface="Helvetica" pitchFamily="-111" charset="0"/>
                  <a:ea typeface="Helvetica" pitchFamily="-111" charset="0"/>
                  <a:cs typeface="Helvetica" pitchFamily="-111" charset="0"/>
                </a:rPr>
                <a:t>Expected</a:t>
              </a:r>
            </a:p>
          </p:txBody>
        </p:sp>
      </p:grpSp>
      <p:grpSp>
        <p:nvGrpSpPr>
          <p:cNvPr id="3" name="Group 12"/>
          <p:cNvGrpSpPr>
            <a:grpSpLocks/>
          </p:cNvGrpSpPr>
          <p:nvPr/>
        </p:nvGrpSpPr>
        <p:grpSpPr bwMode="auto">
          <a:xfrm>
            <a:off x="5102226" y="3408046"/>
            <a:ext cx="2932113" cy="3015614"/>
            <a:chOff x="3288" y="1968"/>
            <a:chExt cx="2184" cy="1872"/>
          </a:xfrm>
        </p:grpSpPr>
        <p:grpSp>
          <p:nvGrpSpPr>
            <p:cNvPr id="4" name="Group 13"/>
            <p:cNvGrpSpPr>
              <a:grpSpLocks/>
            </p:cNvGrpSpPr>
            <p:nvPr/>
          </p:nvGrpSpPr>
          <p:grpSpPr bwMode="auto">
            <a:xfrm>
              <a:off x="3288" y="1968"/>
              <a:ext cx="2184" cy="1872"/>
              <a:chOff x="3288" y="1968"/>
              <a:chExt cx="2184" cy="1872"/>
            </a:xfrm>
          </p:grpSpPr>
          <p:pic>
            <p:nvPicPr>
              <p:cNvPr id="20491" name="Picture 14" descr="out"/>
              <p:cNvPicPr>
                <a:picLocks noChangeAspect="1" noChangeArrowheads="1"/>
              </p:cNvPicPr>
              <p:nvPr/>
            </p:nvPicPr>
            <p:blipFill>
              <a:blip r:embed="rId4"/>
              <a:srcRect t="5060"/>
              <a:stretch>
                <a:fillRect/>
              </a:stretch>
            </p:blipFill>
            <p:spPr bwMode="auto">
              <a:xfrm>
                <a:off x="3288" y="1968"/>
                <a:ext cx="1992" cy="1872"/>
              </a:xfrm>
              <a:prstGeom prst="rect">
                <a:avLst/>
              </a:prstGeom>
              <a:noFill/>
              <a:ln w="9525">
                <a:noFill/>
                <a:miter lim="800000"/>
                <a:headEnd/>
                <a:tailEnd/>
              </a:ln>
            </p:spPr>
          </p:pic>
          <p:sp>
            <p:nvSpPr>
              <p:cNvPr id="20492" name="Text Box 15"/>
              <p:cNvSpPr txBox="1">
                <a:spLocks noChangeArrowheads="1"/>
              </p:cNvSpPr>
              <p:nvPr/>
            </p:nvSpPr>
            <p:spPr bwMode="auto">
              <a:xfrm>
                <a:off x="4176" y="2112"/>
                <a:ext cx="1296" cy="248"/>
              </a:xfrm>
              <a:prstGeom prst="rect">
                <a:avLst/>
              </a:prstGeom>
              <a:noFill/>
              <a:ln w="9525">
                <a:noFill/>
                <a:miter lim="800000"/>
                <a:headEnd/>
                <a:tailEnd/>
              </a:ln>
            </p:spPr>
            <p:txBody>
              <a:bodyPr lIns="91407" tIns="45704" rIns="91407" bIns="45704">
                <a:prstTxWarp prst="textNoShape">
                  <a:avLst/>
                </a:prstTxWarp>
                <a:spAutoFit/>
              </a:bodyPr>
              <a:lstStyle/>
              <a:p>
                <a:r>
                  <a:rPr lang="en-US" sz="2000">
                    <a:solidFill>
                      <a:srgbClr val="FF0000"/>
                    </a:solidFill>
                    <a:latin typeface="Helvetica" pitchFamily="-111" charset="0"/>
                    <a:ea typeface="Helvetica" pitchFamily="-111" charset="0"/>
                    <a:cs typeface="Helvetica" pitchFamily="-111" charset="0"/>
                  </a:rPr>
                  <a:t>P(k)  ~ k</a:t>
                </a:r>
                <a:r>
                  <a:rPr lang="en-US" sz="2000" baseline="30000">
                    <a:solidFill>
                      <a:srgbClr val="FF0000"/>
                    </a:solidFill>
                    <a:latin typeface="Helvetica" pitchFamily="-111" charset="0"/>
                    <a:ea typeface="Helvetica" pitchFamily="-111" charset="0"/>
                    <a:cs typeface="Helvetica" pitchFamily="-111" charset="0"/>
                  </a:rPr>
                  <a:t>-</a:t>
                </a:r>
                <a:r>
                  <a:rPr lang="en-US" sz="2000" baseline="30000">
                    <a:solidFill>
                      <a:srgbClr val="FF0000"/>
                    </a:solidFill>
                    <a:latin typeface="Helvetica" pitchFamily="-111" charset="0"/>
                    <a:ea typeface="Helvetica" pitchFamily="-111" charset="0"/>
                    <a:cs typeface="Helvetica" pitchFamily="-111" charset="0"/>
                    <a:sym typeface="Symbol" pitchFamily="-111" charset="2"/>
                  </a:rPr>
                  <a:t></a:t>
                </a:r>
                <a:endParaRPr lang="en-US" sz="2000" baseline="30000">
                  <a:solidFill>
                    <a:srgbClr val="FF0000"/>
                  </a:solidFill>
                  <a:latin typeface="Helvetica" pitchFamily="-111" charset="0"/>
                  <a:ea typeface="Helvetica" pitchFamily="-111" charset="0"/>
                  <a:cs typeface="Helvetica" pitchFamily="-111" charset="0"/>
                </a:endParaRPr>
              </a:p>
            </p:txBody>
          </p:sp>
          <p:sp>
            <p:nvSpPr>
              <p:cNvPr id="20493" name="Text Box 16"/>
              <p:cNvSpPr txBox="1">
                <a:spLocks noChangeArrowheads="1"/>
              </p:cNvSpPr>
              <p:nvPr/>
            </p:nvSpPr>
            <p:spPr bwMode="auto">
              <a:xfrm rot="5400000">
                <a:off x="4836" y="2759"/>
                <a:ext cx="814" cy="252"/>
              </a:xfrm>
              <a:prstGeom prst="rect">
                <a:avLst/>
              </a:prstGeom>
              <a:noFill/>
              <a:ln w="12700">
                <a:noFill/>
                <a:miter lim="800000"/>
                <a:headEnd/>
                <a:tailEnd/>
              </a:ln>
            </p:spPr>
            <p:txBody>
              <a:bodyPr>
                <a:prstTxWarp prst="textNoShape">
                  <a:avLst/>
                </a:prstTxWarp>
                <a:spAutoFit/>
              </a:bodyPr>
              <a:lstStyle/>
              <a:p>
                <a:r>
                  <a:rPr lang="en-US" sz="1600" b="1">
                    <a:latin typeface="Helvetica" pitchFamily="-111" charset="0"/>
                    <a:ea typeface="Helvetica" pitchFamily="-111" charset="0"/>
                    <a:cs typeface="Helvetica" pitchFamily="-111" charset="0"/>
                  </a:rPr>
                  <a:t>Found</a:t>
                </a:r>
              </a:p>
            </p:txBody>
          </p:sp>
        </p:grpSp>
        <p:sp>
          <p:nvSpPr>
            <p:cNvPr id="20490" name="Text Box 17"/>
            <p:cNvSpPr txBox="1">
              <a:spLocks noChangeArrowheads="1"/>
            </p:cNvSpPr>
            <p:nvPr/>
          </p:nvSpPr>
          <p:spPr bwMode="auto">
            <a:xfrm>
              <a:off x="3648" y="3034"/>
              <a:ext cx="952" cy="229"/>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27"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0487" name="Text Box 7"/>
          <p:cNvSpPr txBox="1">
            <a:spLocks noChangeArrowheads="1"/>
          </p:cNvSpPr>
          <p:nvPr/>
        </p:nvSpPr>
        <p:spPr bwMode="auto">
          <a:xfrm>
            <a:off x="1528763" y="6318886"/>
            <a:ext cx="6248400" cy="276999"/>
          </a:xfrm>
          <a:prstGeom prst="rect">
            <a:avLst/>
          </a:prstGeom>
          <a:noFill/>
          <a:ln w="9525">
            <a:noFill/>
            <a:miter lim="800000"/>
            <a:headEnd/>
            <a:tailEnd/>
          </a:ln>
        </p:spPr>
        <p:txBody>
          <a:bodyPr>
            <a:prstTxWarp prst="textNoShape">
              <a:avLst/>
            </a:prstTxWarp>
            <a:spAutoFit/>
          </a:bodyPr>
          <a:lstStyle/>
          <a:p>
            <a:r>
              <a:rPr lang="en-US" sz="1200">
                <a:solidFill>
                  <a:srgbClr val="000000"/>
                </a:solidFill>
                <a:latin typeface="Helvetica" pitchFamily="-111" charset="0"/>
                <a:ea typeface="Helvetica" pitchFamily="-111" charset="0"/>
                <a:cs typeface="Helvetica" pitchFamily="-111" charset="0"/>
              </a:rPr>
              <a:t>R. Albert, H. Jeong, A-L Barabasi, </a:t>
            </a:r>
            <a:r>
              <a:rPr lang="en-US" sz="1200" i="1">
                <a:solidFill>
                  <a:srgbClr val="000000"/>
                </a:solidFill>
                <a:latin typeface="Helvetica" pitchFamily="-111" charset="0"/>
                <a:ea typeface="Helvetica" pitchFamily="-111" charset="0"/>
                <a:cs typeface="Helvetica" pitchFamily="-111" charset="0"/>
              </a:rPr>
              <a:t>Nature</a:t>
            </a:r>
            <a:r>
              <a:rPr lang="en-US" sz="1200">
                <a:solidFill>
                  <a:srgbClr val="000000"/>
                </a:solidFill>
                <a:latin typeface="Helvetica" pitchFamily="-111" charset="0"/>
                <a:ea typeface="Helvetica" pitchFamily="-111" charset="0"/>
                <a:cs typeface="Helvetica" pitchFamily="-111" charset="0"/>
              </a:rPr>
              <a:t>, 401 130 (1999).</a:t>
            </a:r>
          </a:p>
        </p:txBody>
      </p:sp>
      <p:sp>
        <p:nvSpPr>
          <p:cNvPr id="20488"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WORLD WIDE WEB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9"/>
          <p:cNvGrpSpPr>
            <a:grpSpLocks/>
          </p:cNvGrpSpPr>
          <p:nvPr/>
        </p:nvGrpSpPr>
        <p:grpSpPr bwMode="auto">
          <a:xfrm>
            <a:off x="339726" y="647700"/>
            <a:ext cx="2435225" cy="2964180"/>
            <a:chOff x="3449" y="384"/>
            <a:chExt cx="2111" cy="1556"/>
          </a:xfrm>
        </p:grpSpPr>
        <p:pic>
          <p:nvPicPr>
            <p:cNvPr id="21518" name="Picture 10" descr="gaussian"/>
            <p:cNvPicPr>
              <a:picLocks noChangeAspect="1" noChangeArrowheads="1"/>
            </p:cNvPicPr>
            <p:nvPr/>
          </p:nvPicPr>
          <p:blipFill>
            <a:blip r:embed="rId2"/>
            <a:srcRect/>
            <a:stretch>
              <a:fillRect/>
            </a:stretch>
          </p:blipFill>
          <p:spPr bwMode="auto">
            <a:xfrm>
              <a:off x="3449" y="384"/>
              <a:ext cx="1920" cy="1556"/>
            </a:xfrm>
            <a:prstGeom prst="rect">
              <a:avLst/>
            </a:prstGeom>
            <a:noFill/>
            <a:ln w="9525">
              <a:noFill/>
              <a:miter lim="800000"/>
              <a:headEnd/>
              <a:tailEnd/>
            </a:ln>
          </p:spPr>
        </p:pic>
        <p:sp>
          <p:nvSpPr>
            <p:cNvPr id="21519" name="Text Box 11"/>
            <p:cNvSpPr txBox="1">
              <a:spLocks noChangeArrowheads="1"/>
            </p:cNvSpPr>
            <p:nvPr/>
          </p:nvSpPr>
          <p:spPr bwMode="auto">
            <a:xfrm rot="5412224">
              <a:off x="5068" y="962"/>
              <a:ext cx="691" cy="293"/>
            </a:xfrm>
            <a:prstGeom prst="rect">
              <a:avLst/>
            </a:prstGeom>
            <a:noFill/>
            <a:ln w="12700">
              <a:noFill/>
              <a:miter lim="800000"/>
              <a:headEnd/>
              <a:tailEnd/>
            </a:ln>
          </p:spPr>
          <p:txBody>
            <a:bodyPr>
              <a:prstTxWarp prst="textNoShape">
                <a:avLst/>
              </a:prstTxWarp>
              <a:spAutoFit/>
            </a:bodyPr>
            <a:lstStyle/>
            <a:p>
              <a:r>
                <a:rPr lang="en-US" sz="1600" b="1">
                  <a:solidFill>
                    <a:srgbClr val="000000"/>
                  </a:solidFill>
                  <a:latin typeface="Helvetica" pitchFamily="-111" charset="0"/>
                  <a:ea typeface="Helvetica" pitchFamily="-111" charset="0"/>
                  <a:cs typeface="Helvetica" pitchFamily="-111" charset="0"/>
                </a:rPr>
                <a:t>Expected</a:t>
              </a:r>
            </a:p>
          </p:txBody>
        </p:sp>
      </p:grpSp>
      <p:grpSp>
        <p:nvGrpSpPr>
          <p:cNvPr id="3" name="Group 12"/>
          <p:cNvGrpSpPr>
            <a:grpSpLocks/>
          </p:cNvGrpSpPr>
          <p:nvPr/>
        </p:nvGrpSpPr>
        <p:grpSpPr bwMode="auto">
          <a:xfrm>
            <a:off x="1" y="3497580"/>
            <a:ext cx="2932113" cy="3015616"/>
            <a:chOff x="3288" y="1968"/>
            <a:chExt cx="2184" cy="1872"/>
          </a:xfrm>
        </p:grpSpPr>
        <p:grpSp>
          <p:nvGrpSpPr>
            <p:cNvPr id="4" name="Group 13"/>
            <p:cNvGrpSpPr>
              <a:grpSpLocks/>
            </p:cNvGrpSpPr>
            <p:nvPr/>
          </p:nvGrpSpPr>
          <p:grpSpPr bwMode="auto">
            <a:xfrm>
              <a:off x="3288" y="1968"/>
              <a:ext cx="2184" cy="1872"/>
              <a:chOff x="3288" y="1968"/>
              <a:chExt cx="2184" cy="1872"/>
            </a:xfrm>
          </p:grpSpPr>
          <p:pic>
            <p:nvPicPr>
              <p:cNvPr id="21515" name="Picture 14" descr="out"/>
              <p:cNvPicPr>
                <a:picLocks noChangeAspect="1" noChangeArrowheads="1"/>
              </p:cNvPicPr>
              <p:nvPr/>
            </p:nvPicPr>
            <p:blipFill>
              <a:blip r:embed="rId3"/>
              <a:srcRect t="5060"/>
              <a:stretch>
                <a:fillRect/>
              </a:stretch>
            </p:blipFill>
            <p:spPr bwMode="auto">
              <a:xfrm>
                <a:off x="3288" y="1968"/>
                <a:ext cx="1992" cy="1872"/>
              </a:xfrm>
              <a:prstGeom prst="rect">
                <a:avLst/>
              </a:prstGeom>
              <a:noFill/>
              <a:ln w="9525">
                <a:noFill/>
                <a:miter lim="800000"/>
                <a:headEnd/>
                <a:tailEnd/>
              </a:ln>
            </p:spPr>
          </p:pic>
          <p:sp>
            <p:nvSpPr>
              <p:cNvPr id="21516" name="Text Box 15"/>
              <p:cNvSpPr txBox="1">
                <a:spLocks noChangeArrowheads="1"/>
              </p:cNvSpPr>
              <p:nvPr/>
            </p:nvSpPr>
            <p:spPr bwMode="auto">
              <a:xfrm>
                <a:off x="4176" y="2112"/>
                <a:ext cx="1296" cy="248"/>
              </a:xfrm>
              <a:prstGeom prst="rect">
                <a:avLst/>
              </a:prstGeom>
              <a:noFill/>
              <a:ln w="9525">
                <a:noFill/>
                <a:miter lim="800000"/>
                <a:headEnd/>
                <a:tailEnd/>
              </a:ln>
            </p:spPr>
            <p:txBody>
              <a:bodyPr lIns="91407" tIns="45704" rIns="91407" bIns="45704">
                <a:prstTxWarp prst="textNoShape">
                  <a:avLst/>
                </a:prstTxWarp>
                <a:spAutoFit/>
              </a:bodyPr>
              <a:lstStyle/>
              <a:p>
                <a:r>
                  <a:rPr lang="en-US" sz="2000">
                    <a:solidFill>
                      <a:srgbClr val="FF0000"/>
                    </a:solidFill>
                    <a:latin typeface="Helvetica" pitchFamily="-111" charset="0"/>
                    <a:ea typeface="Helvetica" pitchFamily="-111" charset="0"/>
                    <a:cs typeface="Helvetica" pitchFamily="-111" charset="0"/>
                  </a:rPr>
                  <a:t>P(k)  ~ k</a:t>
                </a:r>
                <a:r>
                  <a:rPr lang="en-US" sz="2000" baseline="30000">
                    <a:solidFill>
                      <a:srgbClr val="FF0000"/>
                    </a:solidFill>
                    <a:latin typeface="Helvetica" pitchFamily="-111" charset="0"/>
                    <a:ea typeface="Helvetica" pitchFamily="-111" charset="0"/>
                    <a:cs typeface="Helvetica" pitchFamily="-111" charset="0"/>
                  </a:rPr>
                  <a:t>-</a:t>
                </a:r>
                <a:r>
                  <a:rPr lang="en-US" sz="2000" baseline="30000">
                    <a:solidFill>
                      <a:srgbClr val="FF0000"/>
                    </a:solidFill>
                    <a:latin typeface="Helvetica" pitchFamily="-111" charset="0"/>
                    <a:ea typeface="Helvetica" pitchFamily="-111" charset="0"/>
                    <a:cs typeface="Helvetica" pitchFamily="-111" charset="0"/>
                    <a:sym typeface="Symbol" pitchFamily="-111" charset="2"/>
                  </a:rPr>
                  <a:t></a:t>
                </a:r>
                <a:endParaRPr lang="en-US" sz="2000" baseline="30000">
                  <a:solidFill>
                    <a:srgbClr val="FF0000"/>
                  </a:solidFill>
                  <a:latin typeface="Helvetica" pitchFamily="-111" charset="0"/>
                  <a:ea typeface="Helvetica" pitchFamily="-111" charset="0"/>
                  <a:cs typeface="Helvetica" pitchFamily="-111" charset="0"/>
                </a:endParaRPr>
              </a:p>
            </p:txBody>
          </p:sp>
          <p:sp>
            <p:nvSpPr>
              <p:cNvPr id="21517" name="Text Box 16"/>
              <p:cNvSpPr txBox="1">
                <a:spLocks noChangeArrowheads="1"/>
              </p:cNvSpPr>
              <p:nvPr/>
            </p:nvSpPr>
            <p:spPr bwMode="auto">
              <a:xfrm rot="5400000">
                <a:off x="4836" y="2759"/>
                <a:ext cx="814" cy="252"/>
              </a:xfrm>
              <a:prstGeom prst="rect">
                <a:avLst/>
              </a:prstGeom>
              <a:noFill/>
              <a:ln w="12700">
                <a:noFill/>
                <a:miter lim="800000"/>
                <a:headEnd/>
                <a:tailEnd/>
              </a:ln>
            </p:spPr>
            <p:txBody>
              <a:bodyPr>
                <a:prstTxWarp prst="textNoShape">
                  <a:avLst/>
                </a:prstTxWarp>
                <a:spAutoFit/>
              </a:bodyPr>
              <a:lstStyle/>
              <a:p>
                <a:r>
                  <a:rPr lang="en-US" sz="1600" b="1">
                    <a:latin typeface="Helvetica" pitchFamily="-111" charset="0"/>
                    <a:ea typeface="Helvetica" pitchFamily="-111" charset="0"/>
                    <a:cs typeface="Helvetica" pitchFamily="-111" charset="0"/>
                  </a:rPr>
                  <a:t>Found</a:t>
                </a:r>
              </a:p>
            </p:txBody>
          </p:sp>
        </p:grpSp>
        <p:sp>
          <p:nvSpPr>
            <p:cNvPr id="21514" name="Text Box 17"/>
            <p:cNvSpPr txBox="1">
              <a:spLocks noChangeArrowheads="1"/>
            </p:cNvSpPr>
            <p:nvPr/>
          </p:nvSpPr>
          <p:spPr bwMode="auto">
            <a:xfrm>
              <a:off x="3648" y="3034"/>
              <a:ext cx="952" cy="229"/>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17"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1509" name="Text Box 7"/>
          <p:cNvSpPr txBox="1">
            <a:spLocks noChangeArrowheads="1"/>
          </p:cNvSpPr>
          <p:nvPr/>
        </p:nvSpPr>
        <p:spPr bwMode="auto">
          <a:xfrm>
            <a:off x="4984750" y="5909311"/>
            <a:ext cx="6248400" cy="276999"/>
          </a:xfrm>
          <a:prstGeom prst="rect">
            <a:avLst/>
          </a:prstGeom>
          <a:noFill/>
          <a:ln w="9525">
            <a:noFill/>
            <a:miter lim="800000"/>
            <a:headEnd/>
            <a:tailEnd/>
          </a:ln>
        </p:spPr>
        <p:txBody>
          <a:bodyPr>
            <a:prstTxWarp prst="textNoShape">
              <a:avLst/>
            </a:prstTxWarp>
            <a:spAutoFit/>
          </a:bodyPr>
          <a:lstStyle/>
          <a:p>
            <a:r>
              <a:rPr lang="en-US" sz="1200">
                <a:solidFill>
                  <a:srgbClr val="000000"/>
                </a:solidFill>
                <a:latin typeface="Helvetica" pitchFamily="-111" charset="0"/>
                <a:ea typeface="Helvetica" pitchFamily="-111" charset="0"/>
                <a:cs typeface="Helvetica" pitchFamily="-111" charset="0"/>
              </a:rPr>
              <a:t>R. Albert, H. Jeong, A-L Barabasi, </a:t>
            </a:r>
            <a:r>
              <a:rPr lang="en-US" sz="1200" i="1">
                <a:solidFill>
                  <a:srgbClr val="000000"/>
                </a:solidFill>
                <a:latin typeface="Helvetica" pitchFamily="-111" charset="0"/>
                <a:ea typeface="Helvetica" pitchFamily="-111" charset="0"/>
                <a:cs typeface="Helvetica" pitchFamily="-111" charset="0"/>
              </a:rPr>
              <a:t>Nature</a:t>
            </a:r>
            <a:r>
              <a:rPr lang="en-US" sz="1200">
                <a:solidFill>
                  <a:srgbClr val="000000"/>
                </a:solidFill>
                <a:latin typeface="Helvetica" pitchFamily="-111" charset="0"/>
                <a:ea typeface="Helvetica" pitchFamily="-111" charset="0"/>
                <a:cs typeface="Helvetica" pitchFamily="-111" charset="0"/>
              </a:rPr>
              <a:t>, 401 130 (1999).</a:t>
            </a:r>
          </a:p>
        </p:txBody>
      </p:sp>
      <p:pic>
        <p:nvPicPr>
          <p:cNvPr id="21510" name="Picture 17"/>
          <p:cNvPicPr>
            <a:picLocks noChangeAspect="1"/>
          </p:cNvPicPr>
          <p:nvPr/>
        </p:nvPicPr>
        <p:blipFill>
          <a:blip r:embed="rId4"/>
          <a:srcRect/>
          <a:stretch>
            <a:fillRect/>
          </a:stretch>
        </p:blipFill>
        <p:spPr bwMode="auto">
          <a:xfrm>
            <a:off x="3786188" y="2065020"/>
            <a:ext cx="2362200" cy="2865120"/>
          </a:xfrm>
          <a:prstGeom prst="rect">
            <a:avLst/>
          </a:prstGeom>
          <a:noFill/>
          <a:ln w="9525">
            <a:noFill/>
            <a:miter lim="800000"/>
            <a:headEnd/>
            <a:tailEnd/>
          </a:ln>
        </p:spPr>
      </p:pic>
      <p:pic>
        <p:nvPicPr>
          <p:cNvPr id="21511" name="Picture 18"/>
          <p:cNvPicPr>
            <a:picLocks noChangeAspect="1"/>
          </p:cNvPicPr>
          <p:nvPr/>
        </p:nvPicPr>
        <p:blipFill>
          <a:blip r:embed="rId5"/>
          <a:srcRect/>
          <a:stretch>
            <a:fillRect/>
          </a:stretch>
        </p:blipFill>
        <p:spPr bwMode="auto">
          <a:xfrm>
            <a:off x="6610350" y="2013586"/>
            <a:ext cx="2362200" cy="2865120"/>
          </a:xfrm>
          <a:prstGeom prst="rect">
            <a:avLst/>
          </a:prstGeom>
          <a:noFill/>
          <a:ln w="9525">
            <a:noFill/>
            <a:miter lim="800000"/>
            <a:headEnd/>
            <a:tailEnd/>
          </a:ln>
        </p:spPr>
      </p:pic>
      <p:sp>
        <p:nvSpPr>
          <p:cNvPr id="21512"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Degree distribution of the WWW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2534"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The difference between a power law and an exponential distribution</a:t>
            </a:r>
          </a:p>
        </p:txBody>
      </p:sp>
      <p:grpSp>
        <p:nvGrpSpPr>
          <p:cNvPr id="2" name="Group 291"/>
          <p:cNvGrpSpPr>
            <a:grpSpLocks/>
          </p:cNvGrpSpPr>
          <p:nvPr/>
        </p:nvGrpSpPr>
        <p:grpSpPr bwMode="auto">
          <a:xfrm>
            <a:off x="2362200" y="1743076"/>
            <a:ext cx="4521201" cy="2745105"/>
            <a:chOff x="2592" y="2736"/>
            <a:chExt cx="2848" cy="1441"/>
          </a:xfrm>
        </p:grpSpPr>
        <p:sp>
          <p:nvSpPr>
            <p:cNvPr id="22540" name="Rectangle 292"/>
            <p:cNvSpPr>
              <a:spLocks noChangeArrowheads="1"/>
            </p:cNvSpPr>
            <p:nvPr/>
          </p:nvSpPr>
          <p:spPr bwMode="auto">
            <a:xfrm>
              <a:off x="2896" y="2845"/>
              <a:ext cx="2422" cy="1138"/>
            </a:xfrm>
            <a:prstGeom prst="rect">
              <a:avLst/>
            </a:prstGeom>
            <a:noFill/>
            <a:ln w="0">
              <a:solidFill>
                <a:srgbClr val="FFFFFF"/>
              </a:solidFill>
              <a:miter lim="800000"/>
              <a:headEnd/>
              <a:tailEnd/>
            </a:ln>
          </p:spPr>
          <p:txBody>
            <a:bodyPr>
              <a:prstTxWarp prst="textNoShape">
                <a:avLst/>
              </a:prstTxWarp>
            </a:bodyPr>
            <a:lstStyle/>
            <a:p>
              <a:endParaRPr lang="hu-HU"/>
            </a:p>
          </p:txBody>
        </p:sp>
        <p:sp>
          <p:nvSpPr>
            <p:cNvPr id="22541" name="Line 293"/>
            <p:cNvSpPr>
              <a:spLocks noChangeShapeType="1"/>
            </p:cNvSpPr>
            <p:nvPr/>
          </p:nvSpPr>
          <p:spPr bwMode="auto">
            <a:xfrm>
              <a:off x="2896" y="2845"/>
              <a:ext cx="24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42" name="Freeform 294"/>
            <p:cNvSpPr>
              <a:spLocks/>
            </p:cNvSpPr>
            <p:nvPr/>
          </p:nvSpPr>
          <p:spPr bwMode="auto">
            <a:xfrm>
              <a:off x="2896" y="2845"/>
              <a:ext cx="2422" cy="1138"/>
            </a:xfrm>
            <a:custGeom>
              <a:avLst/>
              <a:gdLst>
                <a:gd name="T0" fmla="*/ 0 w 332"/>
                <a:gd name="T1" fmla="*/ 2147483647 h 156"/>
                <a:gd name="T2" fmla="*/ 2147483647 w 332"/>
                <a:gd name="T3" fmla="*/ 2147483647 h 156"/>
                <a:gd name="T4" fmla="*/ 2147483647 w 332"/>
                <a:gd name="T5" fmla="*/ 0 h 156"/>
                <a:gd name="T6" fmla="*/ 0 60000 65536"/>
                <a:gd name="T7" fmla="*/ 0 60000 65536"/>
                <a:gd name="T8" fmla="*/ 0 60000 65536"/>
                <a:gd name="T9" fmla="*/ 0 w 332"/>
                <a:gd name="T10" fmla="*/ 0 h 156"/>
                <a:gd name="T11" fmla="*/ 332 w 332"/>
                <a:gd name="T12" fmla="*/ 156 h 156"/>
              </a:gdLst>
              <a:ahLst/>
              <a:cxnLst>
                <a:cxn ang="T6">
                  <a:pos x="T0" y="T1"/>
                </a:cxn>
                <a:cxn ang="T7">
                  <a:pos x="T2" y="T3"/>
                </a:cxn>
                <a:cxn ang="T8">
                  <a:pos x="T4" y="T5"/>
                </a:cxn>
              </a:cxnLst>
              <a:rect l="T9" t="T10" r="T11" b="T12"/>
              <a:pathLst>
                <a:path w="332" h="156">
                  <a:moveTo>
                    <a:pt x="0" y="156"/>
                  </a:moveTo>
                  <a:lnTo>
                    <a:pt x="332" y="156"/>
                  </a:lnTo>
                  <a:lnTo>
                    <a:pt x="332" y="0"/>
                  </a:lnTo>
                </a:path>
              </a:pathLst>
            </a:custGeom>
            <a:noFill/>
            <a:ln w="0">
              <a:solidFill>
                <a:srgbClr val="000000"/>
              </a:solidFill>
              <a:round/>
              <a:headEnd/>
              <a:tailEnd/>
            </a:ln>
          </p:spPr>
          <p:txBody>
            <a:bodyPr>
              <a:prstTxWarp prst="textNoShape">
                <a:avLst/>
              </a:prstTxWarp>
            </a:bodyPr>
            <a:lstStyle/>
            <a:p>
              <a:endParaRPr lang="hu-HU"/>
            </a:p>
          </p:txBody>
        </p:sp>
        <p:sp>
          <p:nvSpPr>
            <p:cNvPr id="22543" name="Line 295"/>
            <p:cNvSpPr>
              <a:spLocks noChangeShapeType="1"/>
            </p:cNvSpPr>
            <p:nvPr/>
          </p:nvSpPr>
          <p:spPr bwMode="auto">
            <a:xfrm flipV="1">
              <a:off x="2896" y="2845"/>
              <a:ext cx="1" cy="1138"/>
            </a:xfrm>
            <a:prstGeom prst="line">
              <a:avLst/>
            </a:prstGeom>
            <a:noFill/>
            <a:ln w="0">
              <a:solidFill>
                <a:srgbClr val="000000"/>
              </a:solidFill>
              <a:round/>
              <a:headEnd/>
              <a:tailEnd/>
            </a:ln>
          </p:spPr>
          <p:txBody>
            <a:bodyPr>
              <a:prstTxWarp prst="textNoShape">
                <a:avLst/>
              </a:prstTxWarp>
            </a:bodyPr>
            <a:lstStyle/>
            <a:p>
              <a:endParaRPr lang="en-US"/>
            </a:p>
          </p:txBody>
        </p:sp>
        <p:sp>
          <p:nvSpPr>
            <p:cNvPr id="22544" name="Line 296"/>
            <p:cNvSpPr>
              <a:spLocks noChangeShapeType="1"/>
            </p:cNvSpPr>
            <p:nvPr/>
          </p:nvSpPr>
          <p:spPr bwMode="auto">
            <a:xfrm>
              <a:off x="2896" y="3983"/>
              <a:ext cx="24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45" name="Line 297"/>
            <p:cNvSpPr>
              <a:spLocks noChangeShapeType="1"/>
            </p:cNvSpPr>
            <p:nvPr/>
          </p:nvSpPr>
          <p:spPr bwMode="auto">
            <a:xfrm flipV="1">
              <a:off x="2896" y="2845"/>
              <a:ext cx="1" cy="1138"/>
            </a:xfrm>
            <a:prstGeom prst="line">
              <a:avLst/>
            </a:prstGeom>
            <a:noFill/>
            <a:ln w="0">
              <a:solidFill>
                <a:srgbClr val="000000"/>
              </a:solidFill>
              <a:round/>
              <a:headEnd/>
              <a:tailEnd/>
            </a:ln>
          </p:spPr>
          <p:txBody>
            <a:bodyPr>
              <a:prstTxWarp prst="textNoShape">
                <a:avLst/>
              </a:prstTxWarp>
            </a:bodyPr>
            <a:lstStyle/>
            <a:p>
              <a:endParaRPr lang="en-US"/>
            </a:p>
          </p:txBody>
        </p:sp>
        <p:sp>
          <p:nvSpPr>
            <p:cNvPr id="22546" name="Line 298"/>
            <p:cNvSpPr>
              <a:spLocks noChangeShapeType="1"/>
            </p:cNvSpPr>
            <p:nvPr/>
          </p:nvSpPr>
          <p:spPr bwMode="auto">
            <a:xfrm flipV="1">
              <a:off x="3363" y="3962"/>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2547" name="Line 299"/>
            <p:cNvSpPr>
              <a:spLocks noChangeShapeType="1"/>
            </p:cNvSpPr>
            <p:nvPr/>
          </p:nvSpPr>
          <p:spPr bwMode="auto">
            <a:xfrm>
              <a:off x="3363" y="2845"/>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2548" name="Rectangle 300"/>
            <p:cNvSpPr>
              <a:spLocks noChangeArrowheads="1"/>
            </p:cNvSpPr>
            <p:nvPr/>
          </p:nvSpPr>
          <p:spPr bwMode="auto">
            <a:xfrm>
              <a:off x="3264" y="4032"/>
              <a:ext cx="16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20</a:t>
              </a:r>
              <a:endParaRPr lang="en-US">
                <a:latin typeface="Times New Roman" pitchFamily="-111" charset="0"/>
              </a:endParaRPr>
            </a:p>
          </p:txBody>
        </p:sp>
        <p:sp>
          <p:nvSpPr>
            <p:cNvPr id="22549" name="Line 301"/>
            <p:cNvSpPr>
              <a:spLocks noChangeShapeType="1"/>
            </p:cNvSpPr>
            <p:nvPr/>
          </p:nvSpPr>
          <p:spPr bwMode="auto">
            <a:xfrm flipV="1">
              <a:off x="3852" y="3962"/>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2550" name="Line 302"/>
            <p:cNvSpPr>
              <a:spLocks noChangeShapeType="1"/>
            </p:cNvSpPr>
            <p:nvPr/>
          </p:nvSpPr>
          <p:spPr bwMode="auto">
            <a:xfrm>
              <a:off x="3852" y="2845"/>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2551" name="Rectangle 303"/>
            <p:cNvSpPr>
              <a:spLocks noChangeArrowheads="1"/>
            </p:cNvSpPr>
            <p:nvPr/>
          </p:nvSpPr>
          <p:spPr bwMode="auto">
            <a:xfrm>
              <a:off x="3753" y="4032"/>
              <a:ext cx="16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40</a:t>
              </a:r>
              <a:endParaRPr lang="en-US">
                <a:latin typeface="Times New Roman" pitchFamily="-111" charset="0"/>
              </a:endParaRPr>
            </a:p>
          </p:txBody>
        </p:sp>
        <p:sp>
          <p:nvSpPr>
            <p:cNvPr id="22552" name="Line 304"/>
            <p:cNvSpPr>
              <a:spLocks noChangeShapeType="1"/>
            </p:cNvSpPr>
            <p:nvPr/>
          </p:nvSpPr>
          <p:spPr bwMode="auto">
            <a:xfrm flipV="1">
              <a:off x="4340" y="3962"/>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2553" name="Line 305"/>
            <p:cNvSpPr>
              <a:spLocks noChangeShapeType="1"/>
            </p:cNvSpPr>
            <p:nvPr/>
          </p:nvSpPr>
          <p:spPr bwMode="auto">
            <a:xfrm>
              <a:off x="4340" y="2845"/>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2554" name="Rectangle 306"/>
            <p:cNvSpPr>
              <a:spLocks noChangeArrowheads="1"/>
            </p:cNvSpPr>
            <p:nvPr/>
          </p:nvSpPr>
          <p:spPr bwMode="auto">
            <a:xfrm>
              <a:off x="4241" y="4032"/>
              <a:ext cx="16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60</a:t>
              </a:r>
              <a:endParaRPr lang="en-US">
                <a:latin typeface="Times New Roman" pitchFamily="-111" charset="0"/>
              </a:endParaRPr>
            </a:p>
          </p:txBody>
        </p:sp>
        <p:sp>
          <p:nvSpPr>
            <p:cNvPr id="22555" name="Line 307"/>
            <p:cNvSpPr>
              <a:spLocks noChangeShapeType="1"/>
            </p:cNvSpPr>
            <p:nvPr/>
          </p:nvSpPr>
          <p:spPr bwMode="auto">
            <a:xfrm flipV="1">
              <a:off x="4829" y="3962"/>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2556" name="Line 308"/>
            <p:cNvSpPr>
              <a:spLocks noChangeShapeType="1"/>
            </p:cNvSpPr>
            <p:nvPr/>
          </p:nvSpPr>
          <p:spPr bwMode="auto">
            <a:xfrm>
              <a:off x="4829" y="2845"/>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2557" name="Rectangle 309"/>
            <p:cNvSpPr>
              <a:spLocks noChangeArrowheads="1"/>
            </p:cNvSpPr>
            <p:nvPr/>
          </p:nvSpPr>
          <p:spPr bwMode="auto">
            <a:xfrm>
              <a:off x="4730" y="4032"/>
              <a:ext cx="16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80</a:t>
              </a:r>
              <a:endParaRPr lang="en-US">
                <a:latin typeface="Times New Roman" pitchFamily="-111" charset="0"/>
              </a:endParaRPr>
            </a:p>
          </p:txBody>
        </p:sp>
        <p:sp>
          <p:nvSpPr>
            <p:cNvPr id="22558" name="Line 310"/>
            <p:cNvSpPr>
              <a:spLocks noChangeShapeType="1"/>
            </p:cNvSpPr>
            <p:nvPr/>
          </p:nvSpPr>
          <p:spPr bwMode="auto">
            <a:xfrm flipV="1">
              <a:off x="5318" y="3962"/>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2559" name="Line 311"/>
            <p:cNvSpPr>
              <a:spLocks noChangeShapeType="1"/>
            </p:cNvSpPr>
            <p:nvPr/>
          </p:nvSpPr>
          <p:spPr bwMode="auto">
            <a:xfrm>
              <a:off x="5318" y="2845"/>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2560" name="Rectangle 312"/>
            <p:cNvSpPr>
              <a:spLocks noChangeArrowheads="1"/>
            </p:cNvSpPr>
            <p:nvPr/>
          </p:nvSpPr>
          <p:spPr bwMode="auto">
            <a:xfrm>
              <a:off x="5197" y="4032"/>
              <a:ext cx="243"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100</a:t>
              </a:r>
              <a:endParaRPr lang="en-US">
                <a:latin typeface="Times New Roman" pitchFamily="-111" charset="0"/>
              </a:endParaRPr>
            </a:p>
          </p:txBody>
        </p:sp>
        <p:sp>
          <p:nvSpPr>
            <p:cNvPr id="22561" name="Line 313"/>
            <p:cNvSpPr>
              <a:spLocks noChangeShapeType="1"/>
            </p:cNvSpPr>
            <p:nvPr/>
          </p:nvSpPr>
          <p:spPr bwMode="auto">
            <a:xfrm>
              <a:off x="2896" y="3757"/>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2" name="Line 314"/>
            <p:cNvSpPr>
              <a:spLocks noChangeShapeType="1"/>
            </p:cNvSpPr>
            <p:nvPr/>
          </p:nvSpPr>
          <p:spPr bwMode="auto">
            <a:xfrm flipH="1">
              <a:off x="5296" y="3757"/>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3" name="Rectangle 315"/>
            <p:cNvSpPr>
              <a:spLocks noChangeArrowheads="1"/>
            </p:cNvSpPr>
            <p:nvPr/>
          </p:nvSpPr>
          <p:spPr bwMode="auto">
            <a:xfrm>
              <a:off x="2592" y="3648"/>
              <a:ext cx="20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0.2</a:t>
              </a:r>
              <a:endParaRPr lang="en-US">
                <a:latin typeface="Times New Roman" pitchFamily="-111" charset="0"/>
              </a:endParaRPr>
            </a:p>
          </p:txBody>
        </p:sp>
        <p:sp>
          <p:nvSpPr>
            <p:cNvPr id="22564" name="Line 316"/>
            <p:cNvSpPr>
              <a:spLocks noChangeShapeType="1"/>
            </p:cNvSpPr>
            <p:nvPr/>
          </p:nvSpPr>
          <p:spPr bwMode="auto">
            <a:xfrm>
              <a:off x="2896" y="353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5" name="Line 317"/>
            <p:cNvSpPr>
              <a:spLocks noChangeShapeType="1"/>
            </p:cNvSpPr>
            <p:nvPr/>
          </p:nvSpPr>
          <p:spPr bwMode="auto">
            <a:xfrm flipH="1">
              <a:off x="5296" y="353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6" name="Line 318"/>
            <p:cNvSpPr>
              <a:spLocks noChangeShapeType="1"/>
            </p:cNvSpPr>
            <p:nvPr/>
          </p:nvSpPr>
          <p:spPr bwMode="auto">
            <a:xfrm>
              <a:off x="2896" y="3298"/>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7" name="Line 319"/>
            <p:cNvSpPr>
              <a:spLocks noChangeShapeType="1"/>
            </p:cNvSpPr>
            <p:nvPr/>
          </p:nvSpPr>
          <p:spPr bwMode="auto">
            <a:xfrm flipH="1">
              <a:off x="5296" y="3298"/>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68" name="Rectangle 320"/>
            <p:cNvSpPr>
              <a:spLocks noChangeArrowheads="1"/>
            </p:cNvSpPr>
            <p:nvPr/>
          </p:nvSpPr>
          <p:spPr bwMode="auto">
            <a:xfrm>
              <a:off x="2592" y="3188"/>
              <a:ext cx="202"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0.6</a:t>
              </a:r>
              <a:endParaRPr lang="en-US">
                <a:latin typeface="Times New Roman" pitchFamily="-111" charset="0"/>
              </a:endParaRPr>
            </a:p>
          </p:txBody>
        </p:sp>
        <p:sp>
          <p:nvSpPr>
            <p:cNvPr id="22569" name="Line 321"/>
            <p:cNvSpPr>
              <a:spLocks noChangeShapeType="1"/>
            </p:cNvSpPr>
            <p:nvPr/>
          </p:nvSpPr>
          <p:spPr bwMode="auto">
            <a:xfrm>
              <a:off x="2896" y="307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70" name="Line 322"/>
            <p:cNvSpPr>
              <a:spLocks noChangeShapeType="1"/>
            </p:cNvSpPr>
            <p:nvPr/>
          </p:nvSpPr>
          <p:spPr bwMode="auto">
            <a:xfrm flipH="1">
              <a:off x="5296" y="307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71" name="Line 323"/>
            <p:cNvSpPr>
              <a:spLocks noChangeShapeType="1"/>
            </p:cNvSpPr>
            <p:nvPr/>
          </p:nvSpPr>
          <p:spPr bwMode="auto">
            <a:xfrm>
              <a:off x="2896" y="2845"/>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72" name="Line 324"/>
            <p:cNvSpPr>
              <a:spLocks noChangeShapeType="1"/>
            </p:cNvSpPr>
            <p:nvPr/>
          </p:nvSpPr>
          <p:spPr bwMode="auto">
            <a:xfrm flipH="1">
              <a:off x="5296" y="2845"/>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73" name="Rectangle 325"/>
            <p:cNvSpPr>
              <a:spLocks noChangeArrowheads="1"/>
            </p:cNvSpPr>
            <p:nvPr/>
          </p:nvSpPr>
          <p:spPr bwMode="auto">
            <a:xfrm>
              <a:off x="2672" y="2736"/>
              <a:ext cx="81" cy="145"/>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1</a:t>
              </a:r>
              <a:endParaRPr lang="en-US">
                <a:latin typeface="Times New Roman" pitchFamily="-111" charset="0"/>
              </a:endParaRPr>
            </a:p>
          </p:txBody>
        </p:sp>
        <p:sp>
          <p:nvSpPr>
            <p:cNvPr id="22574" name="Line 326"/>
            <p:cNvSpPr>
              <a:spLocks noChangeShapeType="1"/>
            </p:cNvSpPr>
            <p:nvPr/>
          </p:nvSpPr>
          <p:spPr bwMode="auto">
            <a:xfrm>
              <a:off x="2896" y="2845"/>
              <a:ext cx="24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2575" name="Freeform 327"/>
            <p:cNvSpPr>
              <a:spLocks/>
            </p:cNvSpPr>
            <p:nvPr/>
          </p:nvSpPr>
          <p:spPr bwMode="auto">
            <a:xfrm>
              <a:off x="2896" y="2845"/>
              <a:ext cx="2422" cy="1138"/>
            </a:xfrm>
            <a:custGeom>
              <a:avLst/>
              <a:gdLst>
                <a:gd name="T0" fmla="*/ 0 w 332"/>
                <a:gd name="T1" fmla="*/ 2147483647 h 156"/>
                <a:gd name="T2" fmla="*/ 2147483647 w 332"/>
                <a:gd name="T3" fmla="*/ 2147483647 h 156"/>
                <a:gd name="T4" fmla="*/ 2147483647 w 332"/>
                <a:gd name="T5" fmla="*/ 0 h 156"/>
                <a:gd name="T6" fmla="*/ 0 60000 65536"/>
                <a:gd name="T7" fmla="*/ 0 60000 65536"/>
                <a:gd name="T8" fmla="*/ 0 60000 65536"/>
                <a:gd name="T9" fmla="*/ 0 w 332"/>
                <a:gd name="T10" fmla="*/ 0 h 156"/>
                <a:gd name="T11" fmla="*/ 332 w 332"/>
                <a:gd name="T12" fmla="*/ 156 h 156"/>
              </a:gdLst>
              <a:ahLst/>
              <a:cxnLst>
                <a:cxn ang="T6">
                  <a:pos x="T0" y="T1"/>
                </a:cxn>
                <a:cxn ang="T7">
                  <a:pos x="T2" y="T3"/>
                </a:cxn>
                <a:cxn ang="T8">
                  <a:pos x="T4" y="T5"/>
                </a:cxn>
              </a:cxnLst>
              <a:rect l="T9" t="T10" r="T11" b="T12"/>
              <a:pathLst>
                <a:path w="332" h="156">
                  <a:moveTo>
                    <a:pt x="0" y="156"/>
                  </a:moveTo>
                  <a:lnTo>
                    <a:pt x="332" y="156"/>
                  </a:lnTo>
                  <a:lnTo>
                    <a:pt x="332" y="0"/>
                  </a:lnTo>
                </a:path>
              </a:pathLst>
            </a:custGeom>
            <a:noFill/>
            <a:ln w="0">
              <a:solidFill>
                <a:srgbClr val="000000"/>
              </a:solidFill>
              <a:round/>
              <a:headEnd/>
              <a:tailEnd/>
            </a:ln>
          </p:spPr>
          <p:txBody>
            <a:bodyPr>
              <a:prstTxWarp prst="textNoShape">
                <a:avLst/>
              </a:prstTxWarp>
            </a:bodyPr>
            <a:lstStyle/>
            <a:p>
              <a:endParaRPr lang="hu-HU"/>
            </a:p>
          </p:txBody>
        </p:sp>
        <p:sp>
          <p:nvSpPr>
            <p:cNvPr id="22576" name="Line 328"/>
            <p:cNvSpPr>
              <a:spLocks noChangeShapeType="1"/>
            </p:cNvSpPr>
            <p:nvPr/>
          </p:nvSpPr>
          <p:spPr bwMode="auto">
            <a:xfrm flipV="1">
              <a:off x="2896" y="2845"/>
              <a:ext cx="1" cy="1138"/>
            </a:xfrm>
            <a:prstGeom prst="line">
              <a:avLst/>
            </a:prstGeom>
            <a:noFill/>
            <a:ln w="0">
              <a:solidFill>
                <a:srgbClr val="000000"/>
              </a:solidFill>
              <a:round/>
              <a:headEnd/>
              <a:tailEnd/>
            </a:ln>
          </p:spPr>
          <p:txBody>
            <a:bodyPr>
              <a:prstTxWarp prst="textNoShape">
                <a:avLst/>
              </a:prstTxWarp>
            </a:bodyPr>
            <a:lstStyle/>
            <a:p>
              <a:endParaRPr lang="en-US"/>
            </a:p>
          </p:txBody>
        </p:sp>
        <p:sp>
          <p:nvSpPr>
            <p:cNvPr id="22577" name="Freeform 329"/>
            <p:cNvSpPr>
              <a:spLocks/>
            </p:cNvSpPr>
            <p:nvPr/>
          </p:nvSpPr>
          <p:spPr bwMode="auto">
            <a:xfrm>
              <a:off x="2896" y="2845"/>
              <a:ext cx="2422" cy="1124"/>
            </a:xfrm>
            <a:custGeom>
              <a:avLst/>
              <a:gdLst>
                <a:gd name="T0" fmla="*/ 0 w 2422"/>
                <a:gd name="T1" fmla="*/ 0 h 1124"/>
                <a:gd name="T2" fmla="*/ 0 w 2422"/>
                <a:gd name="T3" fmla="*/ 102 h 1124"/>
                <a:gd name="T4" fmla="*/ 8 w 2422"/>
                <a:gd name="T5" fmla="*/ 190 h 1124"/>
                <a:gd name="T6" fmla="*/ 8 w 2422"/>
                <a:gd name="T7" fmla="*/ 277 h 1124"/>
                <a:gd name="T8" fmla="*/ 15 w 2422"/>
                <a:gd name="T9" fmla="*/ 350 h 1124"/>
                <a:gd name="T10" fmla="*/ 15 w 2422"/>
                <a:gd name="T11" fmla="*/ 423 h 1124"/>
                <a:gd name="T12" fmla="*/ 22 w 2422"/>
                <a:gd name="T13" fmla="*/ 489 h 1124"/>
                <a:gd name="T14" fmla="*/ 22 w 2422"/>
                <a:gd name="T15" fmla="*/ 547 h 1124"/>
                <a:gd name="T16" fmla="*/ 30 w 2422"/>
                <a:gd name="T17" fmla="*/ 599 h 1124"/>
                <a:gd name="T18" fmla="*/ 30 w 2422"/>
                <a:gd name="T19" fmla="*/ 642 h 1124"/>
                <a:gd name="T20" fmla="*/ 37 w 2422"/>
                <a:gd name="T21" fmla="*/ 686 h 1124"/>
                <a:gd name="T22" fmla="*/ 44 w 2422"/>
                <a:gd name="T23" fmla="*/ 730 h 1124"/>
                <a:gd name="T24" fmla="*/ 51 w 2422"/>
                <a:gd name="T25" fmla="*/ 766 h 1124"/>
                <a:gd name="T26" fmla="*/ 59 w 2422"/>
                <a:gd name="T27" fmla="*/ 796 h 1124"/>
                <a:gd name="T28" fmla="*/ 66 w 2422"/>
                <a:gd name="T29" fmla="*/ 832 h 1124"/>
                <a:gd name="T30" fmla="*/ 73 w 2422"/>
                <a:gd name="T31" fmla="*/ 854 h 1124"/>
                <a:gd name="T32" fmla="*/ 88 w 2422"/>
                <a:gd name="T33" fmla="*/ 883 h 1124"/>
                <a:gd name="T34" fmla="*/ 95 w 2422"/>
                <a:gd name="T35" fmla="*/ 905 h 1124"/>
                <a:gd name="T36" fmla="*/ 110 w 2422"/>
                <a:gd name="T37" fmla="*/ 927 h 1124"/>
                <a:gd name="T38" fmla="*/ 117 w 2422"/>
                <a:gd name="T39" fmla="*/ 941 h 1124"/>
                <a:gd name="T40" fmla="*/ 132 w 2422"/>
                <a:gd name="T41" fmla="*/ 963 h 1124"/>
                <a:gd name="T42" fmla="*/ 146 w 2422"/>
                <a:gd name="T43" fmla="*/ 978 h 1124"/>
                <a:gd name="T44" fmla="*/ 168 w 2422"/>
                <a:gd name="T45" fmla="*/ 993 h 1124"/>
                <a:gd name="T46" fmla="*/ 183 w 2422"/>
                <a:gd name="T47" fmla="*/ 1007 h 1124"/>
                <a:gd name="T48" fmla="*/ 205 w 2422"/>
                <a:gd name="T49" fmla="*/ 1014 h 1124"/>
                <a:gd name="T50" fmla="*/ 226 w 2422"/>
                <a:gd name="T51" fmla="*/ 1029 h 1124"/>
                <a:gd name="T52" fmla="*/ 248 w 2422"/>
                <a:gd name="T53" fmla="*/ 1036 h 1124"/>
                <a:gd name="T54" fmla="*/ 278 w 2422"/>
                <a:gd name="T55" fmla="*/ 1044 h 1124"/>
                <a:gd name="T56" fmla="*/ 307 w 2422"/>
                <a:gd name="T57" fmla="*/ 1051 h 1124"/>
                <a:gd name="T58" fmla="*/ 336 w 2422"/>
                <a:gd name="T59" fmla="*/ 1066 h 1124"/>
                <a:gd name="T60" fmla="*/ 372 w 2422"/>
                <a:gd name="T61" fmla="*/ 1066 h 1124"/>
                <a:gd name="T62" fmla="*/ 416 w 2422"/>
                <a:gd name="T63" fmla="*/ 1073 h 1124"/>
                <a:gd name="T64" fmla="*/ 453 w 2422"/>
                <a:gd name="T65" fmla="*/ 1080 h 1124"/>
                <a:gd name="T66" fmla="*/ 504 w 2422"/>
                <a:gd name="T67" fmla="*/ 1087 h 1124"/>
                <a:gd name="T68" fmla="*/ 555 w 2422"/>
                <a:gd name="T69" fmla="*/ 1087 h 1124"/>
                <a:gd name="T70" fmla="*/ 613 w 2422"/>
                <a:gd name="T71" fmla="*/ 1095 h 1124"/>
                <a:gd name="T72" fmla="*/ 671 w 2422"/>
                <a:gd name="T73" fmla="*/ 1102 h 1124"/>
                <a:gd name="T74" fmla="*/ 737 w 2422"/>
                <a:gd name="T75" fmla="*/ 1102 h 1124"/>
                <a:gd name="T76" fmla="*/ 817 w 2422"/>
                <a:gd name="T77" fmla="*/ 1102 h 1124"/>
                <a:gd name="T78" fmla="*/ 897 w 2422"/>
                <a:gd name="T79" fmla="*/ 1109 h 1124"/>
                <a:gd name="T80" fmla="*/ 985 w 2422"/>
                <a:gd name="T81" fmla="*/ 1109 h 1124"/>
                <a:gd name="T82" fmla="*/ 1087 w 2422"/>
                <a:gd name="T83" fmla="*/ 1117 h 1124"/>
                <a:gd name="T84" fmla="*/ 1196 w 2422"/>
                <a:gd name="T85" fmla="*/ 1117 h 1124"/>
                <a:gd name="T86" fmla="*/ 1313 w 2422"/>
                <a:gd name="T87" fmla="*/ 1117 h 1124"/>
                <a:gd name="T88" fmla="*/ 1444 w 2422"/>
                <a:gd name="T89" fmla="*/ 1117 h 1124"/>
                <a:gd name="T90" fmla="*/ 1583 w 2422"/>
                <a:gd name="T91" fmla="*/ 1124 h 1124"/>
                <a:gd name="T92" fmla="*/ 1743 w 2422"/>
                <a:gd name="T93" fmla="*/ 1124 h 1124"/>
                <a:gd name="T94" fmla="*/ 1911 w 2422"/>
                <a:gd name="T95" fmla="*/ 1124 h 1124"/>
                <a:gd name="T96" fmla="*/ 2101 w 2422"/>
                <a:gd name="T97" fmla="*/ 1124 h 1124"/>
                <a:gd name="T98" fmla="*/ 2312 w 2422"/>
                <a:gd name="T99" fmla="*/ 1124 h 1124"/>
                <a:gd name="T100" fmla="*/ 2422 w 2422"/>
                <a:gd name="T101" fmla="*/ 1124 h 11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22"/>
                <a:gd name="T154" fmla="*/ 0 h 1124"/>
                <a:gd name="T155" fmla="*/ 2422 w 2422"/>
                <a:gd name="T156" fmla="*/ 1124 h 112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22" h="1124">
                  <a:moveTo>
                    <a:pt x="0" y="0"/>
                  </a:moveTo>
                  <a:lnTo>
                    <a:pt x="0" y="102"/>
                  </a:lnTo>
                  <a:lnTo>
                    <a:pt x="8" y="190"/>
                  </a:lnTo>
                  <a:lnTo>
                    <a:pt x="8" y="277"/>
                  </a:lnTo>
                  <a:lnTo>
                    <a:pt x="15" y="350"/>
                  </a:lnTo>
                  <a:lnTo>
                    <a:pt x="15" y="423"/>
                  </a:lnTo>
                  <a:lnTo>
                    <a:pt x="22" y="489"/>
                  </a:lnTo>
                  <a:lnTo>
                    <a:pt x="22" y="547"/>
                  </a:lnTo>
                  <a:lnTo>
                    <a:pt x="30" y="599"/>
                  </a:lnTo>
                  <a:lnTo>
                    <a:pt x="30" y="642"/>
                  </a:lnTo>
                  <a:lnTo>
                    <a:pt x="37" y="686"/>
                  </a:lnTo>
                  <a:lnTo>
                    <a:pt x="44" y="730"/>
                  </a:lnTo>
                  <a:lnTo>
                    <a:pt x="51" y="766"/>
                  </a:lnTo>
                  <a:lnTo>
                    <a:pt x="59" y="796"/>
                  </a:lnTo>
                  <a:lnTo>
                    <a:pt x="66" y="832"/>
                  </a:lnTo>
                  <a:lnTo>
                    <a:pt x="73" y="854"/>
                  </a:lnTo>
                  <a:lnTo>
                    <a:pt x="88" y="883"/>
                  </a:lnTo>
                  <a:lnTo>
                    <a:pt x="95" y="905"/>
                  </a:lnTo>
                  <a:lnTo>
                    <a:pt x="110" y="927"/>
                  </a:lnTo>
                  <a:lnTo>
                    <a:pt x="117" y="941"/>
                  </a:lnTo>
                  <a:lnTo>
                    <a:pt x="132" y="963"/>
                  </a:lnTo>
                  <a:lnTo>
                    <a:pt x="146" y="978"/>
                  </a:lnTo>
                  <a:lnTo>
                    <a:pt x="168" y="993"/>
                  </a:lnTo>
                  <a:lnTo>
                    <a:pt x="183" y="1007"/>
                  </a:lnTo>
                  <a:lnTo>
                    <a:pt x="205" y="1014"/>
                  </a:lnTo>
                  <a:lnTo>
                    <a:pt x="226" y="1029"/>
                  </a:lnTo>
                  <a:lnTo>
                    <a:pt x="248" y="1036"/>
                  </a:lnTo>
                  <a:lnTo>
                    <a:pt x="278" y="1044"/>
                  </a:lnTo>
                  <a:lnTo>
                    <a:pt x="307" y="1051"/>
                  </a:lnTo>
                  <a:lnTo>
                    <a:pt x="336" y="1066"/>
                  </a:lnTo>
                  <a:lnTo>
                    <a:pt x="372" y="1066"/>
                  </a:lnTo>
                  <a:lnTo>
                    <a:pt x="416" y="1073"/>
                  </a:lnTo>
                  <a:lnTo>
                    <a:pt x="453" y="1080"/>
                  </a:lnTo>
                  <a:lnTo>
                    <a:pt x="504" y="1087"/>
                  </a:lnTo>
                  <a:lnTo>
                    <a:pt x="555" y="1087"/>
                  </a:lnTo>
                  <a:lnTo>
                    <a:pt x="613" y="1095"/>
                  </a:lnTo>
                  <a:lnTo>
                    <a:pt x="671" y="1102"/>
                  </a:lnTo>
                  <a:lnTo>
                    <a:pt x="737" y="1102"/>
                  </a:lnTo>
                  <a:lnTo>
                    <a:pt x="817" y="1102"/>
                  </a:lnTo>
                  <a:lnTo>
                    <a:pt x="897" y="1109"/>
                  </a:lnTo>
                  <a:lnTo>
                    <a:pt x="985" y="1109"/>
                  </a:lnTo>
                  <a:lnTo>
                    <a:pt x="1087" y="1117"/>
                  </a:lnTo>
                  <a:lnTo>
                    <a:pt x="1196" y="1117"/>
                  </a:lnTo>
                  <a:lnTo>
                    <a:pt x="1313" y="1117"/>
                  </a:lnTo>
                  <a:lnTo>
                    <a:pt x="1444" y="1117"/>
                  </a:lnTo>
                  <a:lnTo>
                    <a:pt x="1583" y="1124"/>
                  </a:lnTo>
                  <a:lnTo>
                    <a:pt x="1743" y="1124"/>
                  </a:lnTo>
                  <a:lnTo>
                    <a:pt x="1911" y="1124"/>
                  </a:lnTo>
                  <a:lnTo>
                    <a:pt x="2101" y="1124"/>
                  </a:lnTo>
                  <a:lnTo>
                    <a:pt x="2312" y="1124"/>
                  </a:lnTo>
                  <a:lnTo>
                    <a:pt x="2422" y="1124"/>
                  </a:lnTo>
                </a:path>
              </a:pathLst>
            </a:custGeom>
            <a:noFill/>
            <a:ln w="28575">
              <a:solidFill>
                <a:srgbClr val="0000FF"/>
              </a:solidFill>
              <a:round/>
              <a:headEnd/>
              <a:tailEnd/>
            </a:ln>
          </p:spPr>
          <p:txBody>
            <a:bodyPr>
              <a:prstTxWarp prst="textNoShape">
                <a:avLst/>
              </a:prstTxWarp>
            </a:bodyPr>
            <a:lstStyle/>
            <a:p>
              <a:endParaRPr lang="hu-HU"/>
            </a:p>
          </p:txBody>
        </p:sp>
        <p:sp>
          <p:nvSpPr>
            <p:cNvPr id="22578" name="Freeform 330"/>
            <p:cNvSpPr>
              <a:spLocks/>
            </p:cNvSpPr>
            <p:nvPr/>
          </p:nvSpPr>
          <p:spPr bwMode="auto">
            <a:xfrm>
              <a:off x="2896" y="2845"/>
              <a:ext cx="2422" cy="1022"/>
            </a:xfrm>
            <a:custGeom>
              <a:avLst/>
              <a:gdLst>
                <a:gd name="T0" fmla="*/ 0 w 2422"/>
                <a:gd name="T1" fmla="*/ 0 h 1022"/>
                <a:gd name="T2" fmla="*/ 0 w 2422"/>
                <a:gd name="T3" fmla="*/ 51 h 1022"/>
                <a:gd name="T4" fmla="*/ 8 w 2422"/>
                <a:gd name="T5" fmla="*/ 102 h 1022"/>
                <a:gd name="T6" fmla="*/ 8 w 2422"/>
                <a:gd name="T7" fmla="*/ 146 h 1022"/>
                <a:gd name="T8" fmla="*/ 15 w 2422"/>
                <a:gd name="T9" fmla="*/ 190 h 1022"/>
                <a:gd name="T10" fmla="*/ 15 w 2422"/>
                <a:gd name="T11" fmla="*/ 234 h 1022"/>
                <a:gd name="T12" fmla="*/ 22 w 2422"/>
                <a:gd name="T13" fmla="*/ 277 h 1022"/>
                <a:gd name="T14" fmla="*/ 22 w 2422"/>
                <a:gd name="T15" fmla="*/ 314 h 1022"/>
                <a:gd name="T16" fmla="*/ 30 w 2422"/>
                <a:gd name="T17" fmla="*/ 350 h 1022"/>
                <a:gd name="T18" fmla="*/ 30 w 2422"/>
                <a:gd name="T19" fmla="*/ 387 h 1022"/>
                <a:gd name="T20" fmla="*/ 37 w 2422"/>
                <a:gd name="T21" fmla="*/ 423 h 1022"/>
                <a:gd name="T22" fmla="*/ 44 w 2422"/>
                <a:gd name="T23" fmla="*/ 453 h 1022"/>
                <a:gd name="T24" fmla="*/ 51 w 2422"/>
                <a:gd name="T25" fmla="*/ 489 h 1022"/>
                <a:gd name="T26" fmla="*/ 59 w 2422"/>
                <a:gd name="T27" fmla="*/ 518 h 1022"/>
                <a:gd name="T28" fmla="*/ 66 w 2422"/>
                <a:gd name="T29" fmla="*/ 547 h 1022"/>
                <a:gd name="T30" fmla="*/ 73 w 2422"/>
                <a:gd name="T31" fmla="*/ 569 h 1022"/>
                <a:gd name="T32" fmla="*/ 88 w 2422"/>
                <a:gd name="T33" fmla="*/ 599 h 1022"/>
                <a:gd name="T34" fmla="*/ 95 w 2422"/>
                <a:gd name="T35" fmla="*/ 620 h 1022"/>
                <a:gd name="T36" fmla="*/ 110 w 2422"/>
                <a:gd name="T37" fmla="*/ 642 h 1022"/>
                <a:gd name="T38" fmla="*/ 117 w 2422"/>
                <a:gd name="T39" fmla="*/ 671 h 1022"/>
                <a:gd name="T40" fmla="*/ 132 w 2422"/>
                <a:gd name="T41" fmla="*/ 686 h 1022"/>
                <a:gd name="T42" fmla="*/ 146 w 2422"/>
                <a:gd name="T43" fmla="*/ 708 h 1022"/>
                <a:gd name="T44" fmla="*/ 168 w 2422"/>
                <a:gd name="T45" fmla="*/ 730 h 1022"/>
                <a:gd name="T46" fmla="*/ 183 w 2422"/>
                <a:gd name="T47" fmla="*/ 744 h 1022"/>
                <a:gd name="T48" fmla="*/ 205 w 2422"/>
                <a:gd name="T49" fmla="*/ 766 h 1022"/>
                <a:gd name="T50" fmla="*/ 226 w 2422"/>
                <a:gd name="T51" fmla="*/ 781 h 1022"/>
                <a:gd name="T52" fmla="*/ 248 w 2422"/>
                <a:gd name="T53" fmla="*/ 796 h 1022"/>
                <a:gd name="T54" fmla="*/ 278 w 2422"/>
                <a:gd name="T55" fmla="*/ 817 h 1022"/>
                <a:gd name="T56" fmla="*/ 307 w 2422"/>
                <a:gd name="T57" fmla="*/ 832 h 1022"/>
                <a:gd name="T58" fmla="*/ 336 w 2422"/>
                <a:gd name="T59" fmla="*/ 847 h 1022"/>
                <a:gd name="T60" fmla="*/ 372 w 2422"/>
                <a:gd name="T61" fmla="*/ 854 h 1022"/>
                <a:gd name="T62" fmla="*/ 416 w 2422"/>
                <a:gd name="T63" fmla="*/ 868 h 1022"/>
                <a:gd name="T64" fmla="*/ 453 w 2422"/>
                <a:gd name="T65" fmla="*/ 883 h 1022"/>
                <a:gd name="T66" fmla="*/ 504 w 2422"/>
                <a:gd name="T67" fmla="*/ 890 h 1022"/>
                <a:gd name="T68" fmla="*/ 555 w 2422"/>
                <a:gd name="T69" fmla="*/ 905 h 1022"/>
                <a:gd name="T70" fmla="*/ 613 w 2422"/>
                <a:gd name="T71" fmla="*/ 912 h 1022"/>
                <a:gd name="T72" fmla="*/ 671 w 2422"/>
                <a:gd name="T73" fmla="*/ 927 h 1022"/>
                <a:gd name="T74" fmla="*/ 737 w 2422"/>
                <a:gd name="T75" fmla="*/ 934 h 1022"/>
                <a:gd name="T76" fmla="*/ 817 w 2422"/>
                <a:gd name="T77" fmla="*/ 941 h 1022"/>
                <a:gd name="T78" fmla="*/ 897 w 2422"/>
                <a:gd name="T79" fmla="*/ 956 h 1022"/>
                <a:gd name="T80" fmla="*/ 985 w 2422"/>
                <a:gd name="T81" fmla="*/ 963 h 1022"/>
                <a:gd name="T82" fmla="*/ 1087 w 2422"/>
                <a:gd name="T83" fmla="*/ 971 h 1022"/>
                <a:gd name="T84" fmla="*/ 1196 w 2422"/>
                <a:gd name="T85" fmla="*/ 978 h 1022"/>
                <a:gd name="T86" fmla="*/ 1313 w 2422"/>
                <a:gd name="T87" fmla="*/ 985 h 1022"/>
                <a:gd name="T88" fmla="*/ 1444 w 2422"/>
                <a:gd name="T89" fmla="*/ 993 h 1022"/>
                <a:gd name="T90" fmla="*/ 1583 w 2422"/>
                <a:gd name="T91" fmla="*/ 1000 h 1022"/>
                <a:gd name="T92" fmla="*/ 1743 w 2422"/>
                <a:gd name="T93" fmla="*/ 1007 h 1022"/>
                <a:gd name="T94" fmla="*/ 1911 w 2422"/>
                <a:gd name="T95" fmla="*/ 1007 h 1022"/>
                <a:gd name="T96" fmla="*/ 2101 w 2422"/>
                <a:gd name="T97" fmla="*/ 1014 h 1022"/>
                <a:gd name="T98" fmla="*/ 2312 w 2422"/>
                <a:gd name="T99" fmla="*/ 1022 h 1022"/>
                <a:gd name="T100" fmla="*/ 2422 w 2422"/>
                <a:gd name="T101" fmla="*/ 1022 h 10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22"/>
                <a:gd name="T154" fmla="*/ 0 h 1022"/>
                <a:gd name="T155" fmla="*/ 2422 w 2422"/>
                <a:gd name="T156" fmla="*/ 1022 h 102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22" h="1022">
                  <a:moveTo>
                    <a:pt x="0" y="0"/>
                  </a:moveTo>
                  <a:lnTo>
                    <a:pt x="0" y="51"/>
                  </a:lnTo>
                  <a:lnTo>
                    <a:pt x="8" y="102"/>
                  </a:lnTo>
                  <a:lnTo>
                    <a:pt x="8" y="146"/>
                  </a:lnTo>
                  <a:lnTo>
                    <a:pt x="15" y="190"/>
                  </a:lnTo>
                  <a:lnTo>
                    <a:pt x="15" y="234"/>
                  </a:lnTo>
                  <a:lnTo>
                    <a:pt x="22" y="277"/>
                  </a:lnTo>
                  <a:lnTo>
                    <a:pt x="22" y="314"/>
                  </a:lnTo>
                  <a:lnTo>
                    <a:pt x="30" y="350"/>
                  </a:lnTo>
                  <a:lnTo>
                    <a:pt x="30" y="387"/>
                  </a:lnTo>
                  <a:lnTo>
                    <a:pt x="37" y="423"/>
                  </a:lnTo>
                  <a:lnTo>
                    <a:pt x="44" y="453"/>
                  </a:lnTo>
                  <a:lnTo>
                    <a:pt x="51" y="489"/>
                  </a:lnTo>
                  <a:lnTo>
                    <a:pt x="59" y="518"/>
                  </a:lnTo>
                  <a:lnTo>
                    <a:pt x="66" y="547"/>
                  </a:lnTo>
                  <a:lnTo>
                    <a:pt x="73" y="569"/>
                  </a:lnTo>
                  <a:lnTo>
                    <a:pt x="88" y="599"/>
                  </a:lnTo>
                  <a:lnTo>
                    <a:pt x="95" y="620"/>
                  </a:lnTo>
                  <a:lnTo>
                    <a:pt x="110" y="642"/>
                  </a:lnTo>
                  <a:lnTo>
                    <a:pt x="117" y="671"/>
                  </a:lnTo>
                  <a:lnTo>
                    <a:pt x="132" y="686"/>
                  </a:lnTo>
                  <a:lnTo>
                    <a:pt x="146" y="708"/>
                  </a:lnTo>
                  <a:lnTo>
                    <a:pt x="168" y="730"/>
                  </a:lnTo>
                  <a:lnTo>
                    <a:pt x="183" y="744"/>
                  </a:lnTo>
                  <a:lnTo>
                    <a:pt x="205" y="766"/>
                  </a:lnTo>
                  <a:lnTo>
                    <a:pt x="226" y="781"/>
                  </a:lnTo>
                  <a:lnTo>
                    <a:pt x="248" y="796"/>
                  </a:lnTo>
                  <a:lnTo>
                    <a:pt x="278" y="817"/>
                  </a:lnTo>
                  <a:lnTo>
                    <a:pt x="307" y="832"/>
                  </a:lnTo>
                  <a:lnTo>
                    <a:pt x="336" y="847"/>
                  </a:lnTo>
                  <a:lnTo>
                    <a:pt x="372" y="854"/>
                  </a:lnTo>
                  <a:lnTo>
                    <a:pt x="416" y="868"/>
                  </a:lnTo>
                  <a:lnTo>
                    <a:pt x="453" y="883"/>
                  </a:lnTo>
                  <a:lnTo>
                    <a:pt x="504" y="890"/>
                  </a:lnTo>
                  <a:lnTo>
                    <a:pt x="555" y="905"/>
                  </a:lnTo>
                  <a:lnTo>
                    <a:pt x="613" y="912"/>
                  </a:lnTo>
                  <a:lnTo>
                    <a:pt x="671" y="927"/>
                  </a:lnTo>
                  <a:lnTo>
                    <a:pt x="737" y="934"/>
                  </a:lnTo>
                  <a:lnTo>
                    <a:pt x="817" y="941"/>
                  </a:lnTo>
                  <a:lnTo>
                    <a:pt x="897" y="956"/>
                  </a:lnTo>
                  <a:lnTo>
                    <a:pt x="985" y="963"/>
                  </a:lnTo>
                  <a:lnTo>
                    <a:pt x="1087" y="971"/>
                  </a:lnTo>
                  <a:lnTo>
                    <a:pt x="1196" y="978"/>
                  </a:lnTo>
                  <a:lnTo>
                    <a:pt x="1313" y="985"/>
                  </a:lnTo>
                  <a:lnTo>
                    <a:pt x="1444" y="993"/>
                  </a:lnTo>
                  <a:lnTo>
                    <a:pt x="1583" y="1000"/>
                  </a:lnTo>
                  <a:lnTo>
                    <a:pt x="1743" y="1007"/>
                  </a:lnTo>
                  <a:lnTo>
                    <a:pt x="1911" y="1007"/>
                  </a:lnTo>
                  <a:lnTo>
                    <a:pt x="2101" y="1014"/>
                  </a:lnTo>
                  <a:lnTo>
                    <a:pt x="2312" y="1022"/>
                  </a:lnTo>
                  <a:lnTo>
                    <a:pt x="2422" y="1022"/>
                  </a:lnTo>
                </a:path>
              </a:pathLst>
            </a:custGeom>
            <a:noFill/>
            <a:ln w="28575">
              <a:solidFill>
                <a:srgbClr val="FF0000"/>
              </a:solidFill>
              <a:round/>
              <a:headEnd/>
              <a:tailEnd/>
            </a:ln>
          </p:spPr>
          <p:txBody>
            <a:bodyPr>
              <a:prstTxWarp prst="textNoShape">
                <a:avLst/>
              </a:prstTxWarp>
            </a:bodyPr>
            <a:lstStyle/>
            <a:p>
              <a:endParaRPr lang="hu-HU"/>
            </a:p>
          </p:txBody>
        </p:sp>
        <p:sp>
          <p:nvSpPr>
            <p:cNvPr id="22579" name="Freeform 331"/>
            <p:cNvSpPr>
              <a:spLocks/>
            </p:cNvSpPr>
            <p:nvPr/>
          </p:nvSpPr>
          <p:spPr bwMode="auto">
            <a:xfrm>
              <a:off x="2896" y="2845"/>
              <a:ext cx="2422" cy="1138"/>
            </a:xfrm>
            <a:custGeom>
              <a:avLst/>
              <a:gdLst>
                <a:gd name="T0" fmla="*/ 0 w 2422"/>
                <a:gd name="T1" fmla="*/ 0 h 1138"/>
                <a:gd name="T2" fmla="*/ 0 w 2422"/>
                <a:gd name="T3" fmla="*/ 22 h 1138"/>
                <a:gd name="T4" fmla="*/ 8 w 2422"/>
                <a:gd name="T5" fmla="*/ 44 h 1138"/>
                <a:gd name="T6" fmla="*/ 8 w 2422"/>
                <a:gd name="T7" fmla="*/ 73 h 1138"/>
                <a:gd name="T8" fmla="*/ 15 w 2422"/>
                <a:gd name="T9" fmla="*/ 95 h 1138"/>
                <a:gd name="T10" fmla="*/ 15 w 2422"/>
                <a:gd name="T11" fmla="*/ 124 h 1138"/>
                <a:gd name="T12" fmla="*/ 22 w 2422"/>
                <a:gd name="T13" fmla="*/ 161 h 1138"/>
                <a:gd name="T14" fmla="*/ 22 w 2422"/>
                <a:gd name="T15" fmla="*/ 190 h 1138"/>
                <a:gd name="T16" fmla="*/ 30 w 2422"/>
                <a:gd name="T17" fmla="*/ 226 h 1138"/>
                <a:gd name="T18" fmla="*/ 30 w 2422"/>
                <a:gd name="T19" fmla="*/ 263 h 1138"/>
                <a:gd name="T20" fmla="*/ 37 w 2422"/>
                <a:gd name="T21" fmla="*/ 299 h 1138"/>
                <a:gd name="T22" fmla="*/ 44 w 2422"/>
                <a:gd name="T23" fmla="*/ 343 h 1138"/>
                <a:gd name="T24" fmla="*/ 51 w 2422"/>
                <a:gd name="T25" fmla="*/ 387 h 1138"/>
                <a:gd name="T26" fmla="*/ 59 w 2422"/>
                <a:gd name="T27" fmla="*/ 431 h 1138"/>
                <a:gd name="T28" fmla="*/ 66 w 2422"/>
                <a:gd name="T29" fmla="*/ 474 h 1138"/>
                <a:gd name="T30" fmla="*/ 73 w 2422"/>
                <a:gd name="T31" fmla="*/ 518 h 1138"/>
                <a:gd name="T32" fmla="*/ 88 w 2422"/>
                <a:gd name="T33" fmla="*/ 562 h 1138"/>
                <a:gd name="T34" fmla="*/ 95 w 2422"/>
                <a:gd name="T35" fmla="*/ 613 h 1138"/>
                <a:gd name="T36" fmla="*/ 110 w 2422"/>
                <a:gd name="T37" fmla="*/ 657 h 1138"/>
                <a:gd name="T38" fmla="*/ 117 w 2422"/>
                <a:gd name="T39" fmla="*/ 708 h 1138"/>
                <a:gd name="T40" fmla="*/ 132 w 2422"/>
                <a:gd name="T41" fmla="*/ 752 h 1138"/>
                <a:gd name="T42" fmla="*/ 146 w 2422"/>
                <a:gd name="T43" fmla="*/ 803 h 1138"/>
                <a:gd name="T44" fmla="*/ 168 w 2422"/>
                <a:gd name="T45" fmla="*/ 847 h 1138"/>
                <a:gd name="T46" fmla="*/ 183 w 2422"/>
                <a:gd name="T47" fmla="*/ 883 h 1138"/>
                <a:gd name="T48" fmla="*/ 205 w 2422"/>
                <a:gd name="T49" fmla="*/ 927 h 1138"/>
                <a:gd name="T50" fmla="*/ 226 w 2422"/>
                <a:gd name="T51" fmla="*/ 956 h 1138"/>
                <a:gd name="T52" fmla="*/ 248 w 2422"/>
                <a:gd name="T53" fmla="*/ 993 h 1138"/>
                <a:gd name="T54" fmla="*/ 278 w 2422"/>
                <a:gd name="T55" fmla="*/ 1022 h 1138"/>
                <a:gd name="T56" fmla="*/ 307 w 2422"/>
                <a:gd name="T57" fmla="*/ 1044 h 1138"/>
                <a:gd name="T58" fmla="*/ 336 w 2422"/>
                <a:gd name="T59" fmla="*/ 1066 h 1138"/>
                <a:gd name="T60" fmla="*/ 372 w 2422"/>
                <a:gd name="T61" fmla="*/ 1087 h 1138"/>
                <a:gd name="T62" fmla="*/ 416 w 2422"/>
                <a:gd name="T63" fmla="*/ 1102 h 1138"/>
                <a:gd name="T64" fmla="*/ 453 w 2422"/>
                <a:gd name="T65" fmla="*/ 1109 h 1138"/>
                <a:gd name="T66" fmla="*/ 504 w 2422"/>
                <a:gd name="T67" fmla="*/ 1117 h 1138"/>
                <a:gd name="T68" fmla="*/ 555 w 2422"/>
                <a:gd name="T69" fmla="*/ 1124 h 1138"/>
                <a:gd name="T70" fmla="*/ 613 w 2422"/>
                <a:gd name="T71" fmla="*/ 1131 h 1138"/>
                <a:gd name="T72" fmla="*/ 671 w 2422"/>
                <a:gd name="T73" fmla="*/ 1131 h 1138"/>
                <a:gd name="T74" fmla="*/ 737 w 2422"/>
                <a:gd name="T75" fmla="*/ 1138 h 1138"/>
                <a:gd name="T76" fmla="*/ 817 w 2422"/>
                <a:gd name="T77" fmla="*/ 1138 h 1138"/>
                <a:gd name="T78" fmla="*/ 897 w 2422"/>
                <a:gd name="T79" fmla="*/ 1138 h 1138"/>
                <a:gd name="T80" fmla="*/ 985 w 2422"/>
                <a:gd name="T81" fmla="*/ 1138 h 1138"/>
                <a:gd name="T82" fmla="*/ 1087 w 2422"/>
                <a:gd name="T83" fmla="*/ 1138 h 1138"/>
                <a:gd name="T84" fmla="*/ 1196 w 2422"/>
                <a:gd name="T85" fmla="*/ 1138 h 1138"/>
                <a:gd name="T86" fmla="*/ 1313 w 2422"/>
                <a:gd name="T87" fmla="*/ 1138 h 1138"/>
                <a:gd name="T88" fmla="*/ 1444 w 2422"/>
                <a:gd name="T89" fmla="*/ 1138 h 1138"/>
                <a:gd name="T90" fmla="*/ 1583 w 2422"/>
                <a:gd name="T91" fmla="*/ 1138 h 1138"/>
                <a:gd name="T92" fmla="*/ 1743 w 2422"/>
                <a:gd name="T93" fmla="*/ 1138 h 1138"/>
                <a:gd name="T94" fmla="*/ 1911 w 2422"/>
                <a:gd name="T95" fmla="*/ 1138 h 1138"/>
                <a:gd name="T96" fmla="*/ 2101 w 2422"/>
                <a:gd name="T97" fmla="*/ 1138 h 1138"/>
                <a:gd name="T98" fmla="*/ 2312 w 2422"/>
                <a:gd name="T99" fmla="*/ 1138 h 1138"/>
                <a:gd name="T100" fmla="*/ 2422 w 2422"/>
                <a:gd name="T101" fmla="*/ 1138 h 11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22"/>
                <a:gd name="T154" fmla="*/ 0 h 1138"/>
                <a:gd name="T155" fmla="*/ 2422 w 2422"/>
                <a:gd name="T156" fmla="*/ 1138 h 11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22" h="1138">
                  <a:moveTo>
                    <a:pt x="0" y="0"/>
                  </a:moveTo>
                  <a:lnTo>
                    <a:pt x="0" y="22"/>
                  </a:lnTo>
                  <a:lnTo>
                    <a:pt x="8" y="44"/>
                  </a:lnTo>
                  <a:lnTo>
                    <a:pt x="8" y="73"/>
                  </a:lnTo>
                  <a:lnTo>
                    <a:pt x="15" y="95"/>
                  </a:lnTo>
                  <a:lnTo>
                    <a:pt x="15" y="124"/>
                  </a:lnTo>
                  <a:lnTo>
                    <a:pt x="22" y="161"/>
                  </a:lnTo>
                  <a:lnTo>
                    <a:pt x="22" y="190"/>
                  </a:lnTo>
                  <a:lnTo>
                    <a:pt x="30" y="226"/>
                  </a:lnTo>
                  <a:lnTo>
                    <a:pt x="30" y="263"/>
                  </a:lnTo>
                  <a:lnTo>
                    <a:pt x="37" y="299"/>
                  </a:lnTo>
                  <a:lnTo>
                    <a:pt x="44" y="343"/>
                  </a:lnTo>
                  <a:lnTo>
                    <a:pt x="51" y="387"/>
                  </a:lnTo>
                  <a:lnTo>
                    <a:pt x="59" y="431"/>
                  </a:lnTo>
                  <a:lnTo>
                    <a:pt x="66" y="474"/>
                  </a:lnTo>
                  <a:lnTo>
                    <a:pt x="73" y="518"/>
                  </a:lnTo>
                  <a:lnTo>
                    <a:pt x="88" y="562"/>
                  </a:lnTo>
                  <a:lnTo>
                    <a:pt x="95" y="613"/>
                  </a:lnTo>
                  <a:lnTo>
                    <a:pt x="110" y="657"/>
                  </a:lnTo>
                  <a:lnTo>
                    <a:pt x="117" y="708"/>
                  </a:lnTo>
                  <a:lnTo>
                    <a:pt x="132" y="752"/>
                  </a:lnTo>
                  <a:lnTo>
                    <a:pt x="146" y="803"/>
                  </a:lnTo>
                  <a:lnTo>
                    <a:pt x="168" y="847"/>
                  </a:lnTo>
                  <a:lnTo>
                    <a:pt x="183" y="883"/>
                  </a:lnTo>
                  <a:lnTo>
                    <a:pt x="205" y="927"/>
                  </a:lnTo>
                  <a:lnTo>
                    <a:pt x="226" y="956"/>
                  </a:lnTo>
                  <a:lnTo>
                    <a:pt x="248" y="993"/>
                  </a:lnTo>
                  <a:lnTo>
                    <a:pt x="278" y="1022"/>
                  </a:lnTo>
                  <a:lnTo>
                    <a:pt x="307" y="1044"/>
                  </a:lnTo>
                  <a:lnTo>
                    <a:pt x="336" y="1066"/>
                  </a:lnTo>
                  <a:lnTo>
                    <a:pt x="372" y="1087"/>
                  </a:lnTo>
                  <a:lnTo>
                    <a:pt x="416" y="1102"/>
                  </a:lnTo>
                  <a:lnTo>
                    <a:pt x="453" y="1109"/>
                  </a:lnTo>
                  <a:lnTo>
                    <a:pt x="504" y="1117"/>
                  </a:lnTo>
                  <a:lnTo>
                    <a:pt x="555" y="1124"/>
                  </a:lnTo>
                  <a:lnTo>
                    <a:pt x="613" y="1131"/>
                  </a:lnTo>
                  <a:lnTo>
                    <a:pt x="671" y="1131"/>
                  </a:lnTo>
                  <a:lnTo>
                    <a:pt x="737" y="1138"/>
                  </a:lnTo>
                  <a:lnTo>
                    <a:pt x="817" y="1138"/>
                  </a:lnTo>
                  <a:lnTo>
                    <a:pt x="897" y="1138"/>
                  </a:lnTo>
                  <a:lnTo>
                    <a:pt x="985" y="1138"/>
                  </a:lnTo>
                  <a:lnTo>
                    <a:pt x="1087" y="1138"/>
                  </a:lnTo>
                  <a:lnTo>
                    <a:pt x="1196" y="1138"/>
                  </a:lnTo>
                  <a:lnTo>
                    <a:pt x="1313" y="1138"/>
                  </a:lnTo>
                  <a:lnTo>
                    <a:pt x="1444" y="1138"/>
                  </a:lnTo>
                  <a:lnTo>
                    <a:pt x="1583" y="1138"/>
                  </a:lnTo>
                  <a:lnTo>
                    <a:pt x="1743" y="1138"/>
                  </a:lnTo>
                  <a:lnTo>
                    <a:pt x="1911" y="1138"/>
                  </a:lnTo>
                  <a:lnTo>
                    <a:pt x="2101" y="1138"/>
                  </a:lnTo>
                  <a:lnTo>
                    <a:pt x="2312" y="1138"/>
                  </a:lnTo>
                  <a:lnTo>
                    <a:pt x="2422" y="1138"/>
                  </a:lnTo>
                </a:path>
              </a:pathLst>
            </a:custGeom>
            <a:noFill/>
            <a:ln w="28575">
              <a:solidFill>
                <a:srgbClr val="000000"/>
              </a:solidFill>
              <a:round/>
              <a:headEnd/>
              <a:tailEnd/>
            </a:ln>
          </p:spPr>
          <p:txBody>
            <a:bodyPr>
              <a:prstTxWarp prst="textNoShape">
                <a:avLst/>
              </a:prstTxWarp>
            </a:bodyPr>
            <a:lstStyle/>
            <a:p>
              <a:endParaRPr lang="hu-HU"/>
            </a:p>
          </p:txBody>
        </p:sp>
      </p:grpSp>
      <p:graphicFrame>
        <p:nvGraphicFramePr>
          <p:cNvPr id="22530" name="Object 335"/>
          <p:cNvGraphicFramePr>
            <a:graphicFrameLocks noChangeAspect="1"/>
          </p:cNvGraphicFramePr>
          <p:nvPr/>
        </p:nvGraphicFramePr>
        <p:xfrm>
          <a:off x="3946526" y="3206116"/>
          <a:ext cx="1387475" cy="499110"/>
        </p:xfrm>
        <a:graphic>
          <a:graphicData uri="http://schemas.openxmlformats.org/presentationml/2006/ole">
            <p:oleObj spid="_x0000_s28674" name="Equation" r:id="rId4" imgW="761760" imgH="228600" progId="Equation.3">
              <p:embed/>
            </p:oleObj>
          </a:graphicData>
        </a:graphic>
      </p:graphicFrame>
      <p:graphicFrame>
        <p:nvGraphicFramePr>
          <p:cNvPr id="22531" name="Object 336"/>
          <p:cNvGraphicFramePr>
            <a:graphicFrameLocks noChangeAspect="1"/>
          </p:cNvGraphicFramePr>
          <p:nvPr/>
        </p:nvGraphicFramePr>
        <p:xfrm>
          <a:off x="1905000" y="4120516"/>
          <a:ext cx="1271588" cy="499110"/>
        </p:xfrm>
        <a:graphic>
          <a:graphicData uri="http://schemas.openxmlformats.org/presentationml/2006/ole">
            <p:oleObj spid="_x0000_s28675" name="Equation" r:id="rId5" imgW="698400" imgH="228600" progId="Equation.3">
              <p:embed/>
            </p:oleObj>
          </a:graphicData>
        </a:graphic>
      </p:graphicFrame>
      <p:graphicFrame>
        <p:nvGraphicFramePr>
          <p:cNvPr id="22532" name="Object 337"/>
          <p:cNvGraphicFramePr>
            <a:graphicFrameLocks noChangeAspect="1"/>
          </p:cNvGraphicFramePr>
          <p:nvPr/>
        </p:nvGraphicFramePr>
        <p:xfrm>
          <a:off x="3144838" y="2748916"/>
          <a:ext cx="1503362" cy="499110"/>
        </p:xfrm>
        <a:graphic>
          <a:graphicData uri="http://schemas.openxmlformats.org/presentationml/2006/ole">
            <p:oleObj spid="_x0000_s28676" name="Equation" r:id="rId6" imgW="825480" imgH="228600" progId="Equation.3">
              <p:embed/>
            </p:oleObj>
          </a:graphicData>
        </a:graphic>
      </p:graphicFrame>
      <p:cxnSp>
        <p:nvCxnSpPr>
          <p:cNvPr id="96" name="Straight Arrow Connector 95"/>
          <p:cNvCxnSpPr>
            <a:cxnSpLocks noChangeShapeType="1"/>
          </p:cNvCxnSpPr>
          <p:nvPr/>
        </p:nvCxnSpPr>
        <p:spPr bwMode="auto">
          <a:xfrm rot="10800000" flipV="1">
            <a:off x="3200400" y="3206116"/>
            <a:ext cx="304800" cy="274320"/>
          </a:xfrm>
          <a:prstGeom prst="straightConnector1">
            <a:avLst/>
          </a:prstGeom>
          <a:noFill/>
          <a:ln w="25400">
            <a:solidFill>
              <a:srgbClr val="FF0000"/>
            </a:solidFill>
            <a:round/>
            <a:headEnd/>
            <a:tailEnd type="arrow" w="med" len="med"/>
          </a:ln>
          <a:effectLst>
            <a:outerShdw blurRad="63500" dist="20000" dir="5400000" rotWithShape="0">
              <a:srgbClr val="000000">
                <a:alpha val="37999"/>
              </a:srgbClr>
            </a:outerShdw>
          </a:effectLst>
        </p:spPr>
      </p:cxnSp>
      <p:cxnSp>
        <p:nvCxnSpPr>
          <p:cNvPr id="97" name="Straight Arrow Connector 96"/>
          <p:cNvCxnSpPr>
            <a:cxnSpLocks noChangeShapeType="1"/>
          </p:cNvCxnSpPr>
          <p:nvPr/>
        </p:nvCxnSpPr>
        <p:spPr bwMode="auto">
          <a:xfrm rot="10800000" flipV="1">
            <a:off x="3581400" y="3571876"/>
            <a:ext cx="381000" cy="365760"/>
          </a:xfrm>
          <a:prstGeom prst="straightConnector1">
            <a:avLst/>
          </a:prstGeom>
          <a:noFill/>
          <a:ln w="25400">
            <a:solidFill>
              <a:schemeClr val="accent2"/>
            </a:solidFill>
            <a:round/>
            <a:headEnd/>
            <a:tailEnd type="arrow" w="med" len="med"/>
          </a:ln>
          <a:effectLst>
            <a:outerShdw blurRad="63500" dist="20000" dir="5400000" rotWithShape="0">
              <a:srgbClr val="000000">
                <a:alpha val="37999"/>
              </a:srgbClr>
            </a:outerShdw>
          </a:effectLst>
        </p:spPr>
      </p:cxnSp>
      <p:cxnSp>
        <p:nvCxnSpPr>
          <p:cNvPr id="98" name="Straight Arrow Connector 97"/>
          <p:cNvCxnSpPr>
            <a:cxnSpLocks noChangeShapeType="1"/>
          </p:cNvCxnSpPr>
          <p:nvPr/>
        </p:nvCxnSpPr>
        <p:spPr bwMode="auto">
          <a:xfrm rot="5400000" flipH="1" flipV="1">
            <a:off x="3048000" y="4105276"/>
            <a:ext cx="457200" cy="304800"/>
          </a:xfrm>
          <a:prstGeom prst="straightConnector1">
            <a:avLst/>
          </a:prstGeom>
          <a:noFill/>
          <a:ln w="25400">
            <a:solidFill>
              <a:schemeClr val="tx1"/>
            </a:solidFill>
            <a:round/>
            <a:headEnd/>
            <a:tailEnd type="arrow" w="med" len="med"/>
          </a:ln>
          <a:effectLst>
            <a:outerShdw blurRad="63500" dist="20000" dir="5400000" rotWithShape="0">
              <a:srgbClr val="000000">
                <a:alpha val="37999"/>
              </a:srgbClr>
            </a:outerShdw>
          </a:effectLst>
        </p:spPr>
      </p:cxnSp>
      <p:sp>
        <p:nvSpPr>
          <p:cNvPr id="22539" name="TextBox 341"/>
          <p:cNvSpPr txBox="1">
            <a:spLocks noChangeArrowheads="1"/>
          </p:cNvSpPr>
          <p:nvPr/>
        </p:nvSpPr>
        <p:spPr bwMode="auto">
          <a:xfrm>
            <a:off x="304800" y="5080636"/>
            <a:ext cx="8686800" cy="338554"/>
          </a:xfrm>
          <a:prstGeom prst="rect">
            <a:avLst/>
          </a:prstGeom>
          <a:noFill/>
          <a:ln w="9525">
            <a:noFill/>
            <a:miter lim="800000"/>
            <a:headEnd/>
            <a:tailEnd/>
          </a:ln>
        </p:spPr>
        <p:txBody>
          <a:bodyPr>
            <a:prstTxWarp prst="textNoShape">
              <a:avLst/>
            </a:prstTxWarp>
            <a:spAutoFit/>
          </a:bodyPr>
          <a:lstStyle/>
          <a:p>
            <a:r>
              <a:rPr lang="en-US" sz="1600">
                <a:latin typeface="Helvetica" pitchFamily="-111" charset="0"/>
                <a:ea typeface="Helvetica" pitchFamily="-111" charset="0"/>
                <a:cs typeface="Helvetica" pitchFamily="-111" charset="0"/>
              </a:rPr>
              <a:t>Above a certain x value, the power law is always higher than the exponential.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83"/>
          <p:cNvGrpSpPr>
            <a:grpSpLocks/>
          </p:cNvGrpSpPr>
          <p:nvPr/>
        </p:nvGrpSpPr>
        <p:grpSpPr bwMode="auto">
          <a:xfrm>
            <a:off x="4572000" y="2634616"/>
            <a:ext cx="3829050" cy="3299460"/>
            <a:chOff x="2880" y="534"/>
            <a:chExt cx="2412" cy="2079"/>
          </a:xfrm>
        </p:grpSpPr>
        <p:sp>
          <p:nvSpPr>
            <p:cNvPr id="24769" name="Rectangle 184"/>
            <p:cNvSpPr>
              <a:spLocks noChangeArrowheads="1"/>
            </p:cNvSpPr>
            <p:nvPr/>
          </p:nvSpPr>
          <p:spPr bwMode="auto">
            <a:xfrm>
              <a:off x="2880" y="534"/>
              <a:ext cx="2411" cy="2078"/>
            </a:xfrm>
            <a:prstGeom prst="rect">
              <a:avLst/>
            </a:prstGeom>
            <a:noFill/>
            <a:ln w="0">
              <a:solidFill>
                <a:srgbClr val="FFFFFF"/>
              </a:solidFill>
              <a:miter lim="800000"/>
              <a:headEnd/>
              <a:tailEnd/>
            </a:ln>
          </p:spPr>
          <p:txBody>
            <a:bodyPr>
              <a:prstTxWarp prst="textNoShape">
                <a:avLst/>
              </a:prstTxWarp>
            </a:bodyPr>
            <a:lstStyle/>
            <a:p>
              <a:endParaRPr lang="hu-HU"/>
            </a:p>
          </p:txBody>
        </p:sp>
        <p:sp>
          <p:nvSpPr>
            <p:cNvPr id="24770" name="Line 185"/>
            <p:cNvSpPr>
              <a:spLocks noChangeShapeType="1"/>
            </p:cNvSpPr>
            <p:nvPr/>
          </p:nvSpPr>
          <p:spPr bwMode="auto">
            <a:xfrm>
              <a:off x="2880" y="534"/>
              <a:ext cx="2411"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71" name="Freeform 186"/>
            <p:cNvSpPr>
              <a:spLocks/>
            </p:cNvSpPr>
            <p:nvPr/>
          </p:nvSpPr>
          <p:spPr bwMode="auto">
            <a:xfrm>
              <a:off x="2880" y="534"/>
              <a:ext cx="2411" cy="2078"/>
            </a:xfrm>
            <a:custGeom>
              <a:avLst/>
              <a:gdLst>
                <a:gd name="T0" fmla="*/ 0 w 333"/>
                <a:gd name="T1" fmla="*/ 2147483647 h 287"/>
                <a:gd name="T2" fmla="*/ 2147483647 w 333"/>
                <a:gd name="T3" fmla="*/ 2147483647 h 287"/>
                <a:gd name="T4" fmla="*/ 2147483647 w 333"/>
                <a:gd name="T5" fmla="*/ 0 h 287"/>
                <a:gd name="T6" fmla="*/ 0 60000 65536"/>
                <a:gd name="T7" fmla="*/ 0 60000 65536"/>
                <a:gd name="T8" fmla="*/ 0 60000 65536"/>
                <a:gd name="T9" fmla="*/ 0 w 333"/>
                <a:gd name="T10" fmla="*/ 0 h 287"/>
                <a:gd name="T11" fmla="*/ 333 w 333"/>
                <a:gd name="T12" fmla="*/ 287 h 287"/>
              </a:gdLst>
              <a:ahLst/>
              <a:cxnLst>
                <a:cxn ang="T6">
                  <a:pos x="T0" y="T1"/>
                </a:cxn>
                <a:cxn ang="T7">
                  <a:pos x="T2" y="T3"/>
                </a:cxn>
                <a:cxn ang="T8">
                  <a:pos x="T4" y="T5"/>
                </a:cxn>
              </a:cxnLst>
              <a:rect l="T9" t="T10" r="T11" b="T12"/>
              <a:pathLst>
                <a:path w="333" h="287">
                  <a:moveTo>
                    <a:pt x="0" y="287"/>
                  </a:moveTo>
                  <a:lnTo>
                    <a:pt x="333" y="287"/>
                  </a:lnTo>
                  <a:lnTo>
                    <a:pt x="333" y="0"/>
                  </a:lnTo>
                </a:path>
              </a:pathLst>
            </a:custGeom>
            <a:noFill/>
            <a:ln w="0">
              <a:solidFill>
                <a:srgbClr val="000000"/>
              </a:solidFill>
              <a:round/>
              <a:headEnd/>
              <a:tailEnd/>
            </a:ln>
          </p:spPr>
          <p:txBody>
            <a:bodyPr>
              <a:prstTxWarp prst="textNoShape">
                <a:avLst/>
              </a:prstTxWarp>
            </a:bodyPr>
            <a:lstStyle/>
            <a:p>
              <a:endParaRPr lang="hu-HU"/>
            </a:p>
          </p:txBody>
        </p:sp>
        <p:sp>
          <p:nvSpPr>
            <p:cNvPr id="24772" name="Line 187"/>
            <p:cNvSpPr>
              <a:spLocks noChangeShapeType="1"/>
            </p:cNvSpPr>
            <p:nvPr/>
          </p:nvSpPr>
          <p:spPr bwMode="auto">
            <a:xfrm flipV="1">
              <a:off x="2880" y="534"/>
              <a:ext cx="1" cy="2078"/>
            </a:xfrm>
            <a:prstGeom prst="line">
              <a:avLst/>
            </a:prstGeom>
            <a:noFill/>
            <a:ln w="0">
              <a:solidFill>
                <a:srgbClr val="000000"/>
              </a:solidFill>
              <a:round/>
              <a:headEnd/>
              <a:tailEnd/>
            </a:ln>
          </p:spPr>
          <p:txBody>
            <a:bodyPr>
              <a:prstTxWarp prst="textNoShape">
                <a:avLst/>
              </a:prstTxWarp>
            </a:bodyPr>
            <a:lstStyle/>
            <a:p>
              <a:endParaRPr lang="en-US"/>
            </a:p>
          </p:txBody>
        </p:sp>
        <p:sp>
          <p:nvSpPr>
            <p:cNvPr id="24773" name="Line 188"/>
            <p:cNvSpPr>
              <a:spLocks noChangeShapeType="1"/>
            </p:cNvSpPr>
            <p:nvPr/>
          </p:nvSpPr>
          <p:spPr bwMode="auto">
            <a:xfrm>
              <a:off x="2880" y="2612"/>
              <a:ext cx="2411"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74" name="Line 189"/>
            <p:cNvSpPr>
              <a:spLocks noChangeShapeType="1"/>
            </p:cNvSpPr>
            <p:nvPr/>
          </p:nvSpPr>
          <p:spPr bwMode="auto">
            <a:xfrm flipV="1">
              <a:off x="2880" y="534"/>
              <a:ext cx="1" cy="2078"/>
            </a:xfrm>
            <a:prstGeom prst="line">
              <a:avLst/>
            </a:prstGeom>
            <a:noFill/>
            <a:ln w="0">
              <a:solidFill>
                <a:srgbClr val="000000"/>
              </a:solidFill>
              <a:round/>
              <a:headEnd/>
              <a:tailEnd/>
            </a:ln>
          </p:spPr>
          <p:txBody>
            <a:bodyPr>
              <a:prstTxWarp prst="textNoShape">
                <a:avLst/>
              </a:prstTxWarp>
            </a:bodyPr>
            <a:lstStyle/>
            <a:p>
              <a:endParaRPr lang="en-US"/>
            </a:p>
          </p:txBody>
        </p:sp>
        <p:sp>
          <p:nvSpPr>
            <p:cNvPr id="24775" name="Line 190"/>
            <p:cNvSpPr>
              <a:spLocks noChangeShapeType="1"/>
            </p:cNvSpPr>
            <p:nvPr/>
          </p:nvSpPr>
          <p:spPr bwMode="auto">
            <a:xfrm flipV="1">
              <a:off x="3344" y="2591"/>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4776" name="Line 191"/>
            <p:cNvSpPr>
              <a:spLocks noChangeShapeType="1"/>
            </p:cNvSpPr>
            <p:nvPr/>
          </p:nvSpPr>
          <p:spPr bwMode="auto">
            <a:xfrm>
              <a:off x="3344" y="534"/>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4777" name="Line 192"/>
            <p:cNvSpPr>
              <a:spLocks noChangeShapeType="1"/>
            </p:cNvSpPr>
            <p:nvPr/>
          </p:nvSpPr>
          <p:spPr bwMode="auto">
            <a:xfrm flipV="1">
              <a:off x="3829" y="2591"/>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4778" name="Line 193"/>
            <p:cNvSpPr>
              <a:spLocks noChangeShapeType="1"/>
            </p:cNvSpPr>
            <p:nvPr/>
          </p:nvSpPr>
          <p:spPr bwMode="auto">
            <a:xfrm>
              <a:off x="3829" y="534"/>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4779" name="Line 194"/>
            <p:cNvSpPr>
              <a:spLocks noChangeShapeType="1"/>
            </p:cNvSpPr>
            <p:nvPr/>
          </p:nvSpPr>
          <p:spPr bwMode="auto">
            <a:xfrm flipV="1">
              <a:off x="4314" y="2591"/>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0" name="Line 195"/>
            <p:cNvSpPr>
              <a:spLocks noChangeShapeType="1"/>
            </p:cNvSpPr>
            <p:nvPr/>
          </p:nvSpPr>
          <p:spPr bwMode="auto">
            <a:xfrm>
              <a:off x="4314" y="534"/>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4781" name="Line 196"/>
            <p:cNvSpPr>
              <a:spLocks noChangeShapeType="1"/>
            </p:cNvSpPr>
            <p:nvPr/>
          </p:nvSpPr>
          <p:spPr bwMode="auto">
            <a:xfrm flipV="1">
              <a:off x="4806" y="2591"/>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2" name="Line 197"/>
            <p:cNvSpPr>
              <a:spLocks noChangeShapeType="1"/>
            </p:cNvSpPr>
            <p:nvPr/>
          </p:nvSpPr>
          <p:spPr bwMode="auto">
            <a:xfrm>
              <a:off x="4806" y="534"/>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4783" name="Line 198"/>
            <p:cNvSpPr>
              <a:spLocks noChangeShapeType="1"/>
            </p:cNvSpPr>
            <p:nvPr/>
          </p:nvSpPr>
          <p:spPr bwMode="auto">
            <a:xfrm flipV="1">
              <a:off x="5291" y="2591"/>
              <a:ext cx="1" cy="2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4" name="Line 199"/>
            <p:cNvSpPr>
              <a:spLocks noChangeShapeType="1"/>
            </p:cNvSpPr>
            <p:nvPr/>
          </p:nvSpPr>
          <p:spPr bwMode="auto">
            <a:xfrm>
              <a:off x="5291" y="534"/>
              <a:ext cx="1" cy="22"/>
            </a:xfrm>
            <a:prstGeom prst="line">
              <a:avLst/>
            </a:prstGeom>
            <a:noFill/>
            <a:ln w="0">
              <a:solidFill>
                <a:srgbClr val="000000"/>
              </a:solidFill>
              <a:round/>
              <a:headEnd/>
              <a:tailEnd/>
            </a:ln>
          </p:spPr>
          <p:txBody>
            <a:bodyPr>
              <a:prstTxWarp prst="textNoShape">
                <a:avLst/>
              </a:prstTxWarp>
            </a:bodyPr>
            <a:lstStyle/>
            <a:p>
              <a:endParaRPr lang="en-US"/>
            </a:p>
          </p:txBody>
        </p:sp>
        <p:sp>
          <p:nvSpPr>
            <p:cNvPr id="24785" name="Line 200"/>
            <p:cNvSpPr>
              <a:spLocks noChangeShapeType="1"/>
            </p:cNvSpPr>
            <p:nvPr/>
          </p:nvSpPr>
          <p:spPr bwMode="auto">
            <a:xfrm>
              <a:off x="2880" y="261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6" name="Line 201"/>
            <p:cNvSpPr>
              <a:spLocks noChangeShapeType="1"/>
            </p:cNvSpPr>
            <p:nvPr/>
          </p:nvSpPr>
          <p:spPr bwMode="auto">
            <a:xfrm flipH="1">
              <a:off x="5276" y="261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7" name="Line 202"/>
            <p:cNvSpPr>
              <a:spLocks noChangeShapeType="1"/>
            </p:cNvSpPr>
            <p:nvPr/>
          </p:nvSpPr>
          <p:spPr bwMode="auto">
            <a:xfrm>
              <a:off x="2880" y="2612"/>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8" name="Line 203"/>
            <p:cNvSpPr>
              <a:spLocks noChangeShapeType="1"/>
            </p:cNvSpPr>
            <p:nvPr/>
          </p:nvSpPr>
          <p:spPr bwMode="auto">
            <a:xfrm flipH="1">
              <a:off x="5269" y="2612"/>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89" name="Line 204"/>
            <p:cNvSpPr>
              <a:spLocks noChangeShapeType="1"/>
            </p:cNvSpPr>
            <p:nvPr/>
          </p:nvSpPr>
          <p:spPr bwMode="auto">
            <a:xfrm>
              <a:off x="2880" y="2453"/>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0" name="Line 205"/>
            <p:cNvSpPr>
              <a:spLocks noChangeShapeType="1"/>
            </p:cNvSpPr>
            <p:nvPr/>
          </p:nvSpPr>
          <p:spPr bwMode="auto">
            <a:xfrm flipH="1">
              <a:off x="5276" y="2453"/>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1" name="Line 206"/>
            <p:cNvSpPr>
              <a:spLocks noChangeShapeType="1"/>
            </p:cNvSpPr>
            <p:nvPr/>
          </p:nvSpPr>
          <p:spPr bwMode="auto">
            <a:xfrm>
              <a:off x="2880" y="236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2" name="Line 207"/>
            <p:cNvSpPr>
              <a:spLocks noChangeShapeType="1"/>
            </p:cNvSpPr>
            <p:nvPr/>
          </p:nvSpPr>
          <p:spPr bwMode="auto">
            <a:xfrm flipH="1">
              <a:off x="5276" y="236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3" name="Line 208"/>
            <p:cNvSpPr>
              <a:spLocks noChangeShapeType="1"/>
            </p:cNvSpPr>
            <p:nvPr/>
          </p:nvSpPr>
          <p:spPr bwMode="auto">
            <a:xfrm>
              <a:off x="2880" y="230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4" name="Line 209"/>
            <p:cNvSpPr>
              <a:spLocks noChangeShapeType="1"/>
            </p:cNvSpPr>
            <p:nvPr/>
          </p:nvSpPr>
          <p:spPr bwMode="auto">
            <a:xfrm flipH="1">
              <a:off x="5276" y="230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5" name="Line 210"/>
            <p:cNvSpPr>
              <a:spLocks noChangeShapeType="1"/>
            </p:cNvSpPr>
            <p:nvPr/>
          </p:nvSpPr>
          <p:spPr bwMode="auto">
            <a:xfrm>
              <a:off x="2880" y="225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6" name="Line 211"/>
            <p:cNvSpPr>
              <a:spLocks noChangeShapeType="1"/>
            </p:cNvSpPr>
            <p:nvPr/>
          </p:nvSpPr>
          <p:spPr bwMode="auto">
            <a:xfrm flipH="1">
              <a:off x="5276" y="225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7" name="Line 212"/>
            <p:cNvSpPr>
              <a:spLocks noChangeShapeType="1"/>
            </p:cNvSpPr>
            <p:nvPr/>
          </p:nvSpPr>
          <p:spPr bwMode="auto">
            <a:xfrm>
              <a:off x="2880" y="220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8" name="Line 213"/>
            <p:cNvSpPr>
              <a:spLocks noChangeShapeType="1"/>
            </p:cNvSpPr>
            <p:nvPr/>
          </p:nvSpPr>
          <p:spPr bwMode="auto">
            <a:xfrm flipH="1">
              <a:off x="5276" y="220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799" name="Line 214"/>
            <p:cNvSpPr>
              <a:spLocks noChangeShapeType="1"/>
            </p:cNvSpPr>
            <p:nvPr/>
          </p:nvSpPr>
          <p:spPr bwMode="auto">
            <a:xfrm>
              <a:off x="2880" y="217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0" name="Line 215"/>
            <p:cNvSpPr>
              <a:spLocks noChangeShapeType="1"/>
            </p:cNvSpPr>
            <p:nvPr/>
          </p:nvSpPr>
          <p:spPr bwMode="auto">
            <a:xfrm flipH="1">
              <a:off x="5276" y="217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1" name="Line 216"/>
            <p:cNvSpPr>
              <a:spLocks noChangeShapeType="1"/>
            </p:cNvSpPr>
            <p:nvPr/>
          </p:nvSpPr>
          <p:spPr bwMode="auto">
            <a:xfrm>
              <a:off x="2880" y="214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2" name="Line 217"/>
            <p:cNvSpPr>
              <a:spLocks noChangeShapeType="1"/>
            </p:cNvSpPr>
            <p:nvPr/>
          </p:nvSpPr>
          <p:spPr bwMode="auto">
            <a:xfrm flipH="1">
              <a:off x="5276" y="214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3" name="Line 218"/>
            <p:cNvSpPr>
              <a:spLocks noChangeShapeType="1"/>
            </p:cNvSpPr>
            <p:nvPr/>
          </p:nvSpPr>
          <p:spPr bwMode="auto">
            <a:xfrm>
              <a:off x="2880" y="212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4" name="Line 219"/>
            <p:cNvSpPr>
              <a:spLocks noChangeShapeType="1"/>
            </p:cNvSpPr>
            <p:nvPr/>
          </p:nvSpPr>
          <p:spPr bwMode="auto">
            <a:xfrm flipH="1">
              <a:off x="5276" y="212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5" name="Line 220"/>
            <p:cNvSpPr>
              <a:spLocks noChangeShapeType="1"/>
            </p:cNvSpPr>
            <p:nvPr/>
          </p:nvSpPr>
          <p:spPr bwMode="auto">
            <a:xfrm>
              <a:off x="2880" y="209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6" name="Line 221"/>
            <p:cNvSpPr>
              <a:spLocks noChangeShapeType="1"/>
            </p:cNvSpPr>
            <p:nvPr/>
          </p:nvSpPr>
          <p:spPr bwMode="auto">
            <a:xfrm flipH="1">
              <a:off x="5276" y="209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7" name="Line 222"/>
            <p:cNvSpPr>
              <a:spLocks noChangeShapeType="1"/>
            </p:cNvSpPr>
            <p:nvPr/>
          </p:nvSpPr>
          <p:spPr bwMode="auto">
            <a:xfrm>
              <a:off x="2880" y="209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8" name="Line 223"/>
            <p:cNvSpPr>
              <a:spLocks noChangeShapeType="1"/>
            </p:cNvSpPr>
            <p:nvPr/>
          </p:nvSpPr>
          <p:spPr bwMode="auto">
            <a:xfrm flipH="1">
              <a:off x="5269" y="2091"/>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09" name="Line 224"/>
            <p:cNvSpPr>
              <a:spLocks noChangeShapeType="1"/>
            </p:cNvSpPr>
            <p:nvPr/>
          </p:nvSpPr>
          <p:spPr bwMode="auto">
            <a:xfrm>
              <a:off x="2880" y="193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0" name="Line 225"/>
            <p:cNvSpPr>
              <a:spLocks noChangeShapeType="1"/>
            </p:cNvSpPr>
            <p:nvPr/>
          </p:nvSpPr>
          <p:spPr bwMode="auto">
            <a:xfrm flipH="1">
              <a:off x="5276" y="193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1" name="Line 226"/>
            <p:cNvSpPr>
              <a:spLocks noChangeShapeType="1"/>
            </p:cNvSpPr>
            <p:nvPr/>
          </p:nvSpPr>
          <p:spPr bwMode="auto">
            <a:xfrm>
              <a:off x="2880" y="184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2" name="Line 227"/>
            <p:cNvSpPr>
              <a:spLocks noChangeShapeType="1"/>
            </p:cNvSpPr>
            <p:nvPr/>
          </p:nvSpPr>
          <p:spPr bwMode="auto">
            <a:xfrm flipH="1">
              <a:off x="5276" y="184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3" name="Line 228"/>
            <p:cNvSpPr>
              <a:spLocks noChangeShapeType="1"/>
            </p:cNvSpPr>
            <p:nvPr/>
          </p:nvSpPr>
          <p:spPr bwMode="auto">
            <a:xfrm>
              <a:off x="2880" y="178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4" name="Line 229"/>
            <p:cNvSpPr>
              <a:spLocks noChangeShapeType="1"/>
            </p:cNvSpPr>
            <p:nvPr/>
          </p:nvSpPr>
          <p:spPr bwMode="auto">
            <a:xfrm flipH="1">
              <a:off x="5276" y="178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5" name="Line 230"/>
            <p:cNvSpPr>
              <a:spLocks noChangeShapeType="1"/>
            </p:cNvSpPr>
            <p:nvPr/>
          </p:nvSpPr>
          <p:spPr bwMode="auto">
            <a:xfrm>
              <a:off x="2880" y="172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6" name="Line 231"/>
            <p:cNvSpPr>
              <a:spLocks noChangeShapeType="1"/>
            </p:cNvSpPr>
            <p:nvPr/>
          </p:nvSpPr>
          <p:spPr bwMode="auto">
            <a:xfrm flipH="1">
              <a:off x="5276" y="172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7" name="Line 232"/>
            <p:cNvSpPr>
              <a:spLocks noChangeShapeType="1"/>
            </p:cNvSpPr>
            <p:nvPr/>
          </p:nvSpPr>
          <p:spPr bwMode="auto">
            <a:xfrm>
              <a:off x="2880" y="168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8" name="Line 233"/>
            <p:cNvSpPr>
              <a:spLocks noChangeShapeType="1"/>
            </p:cNvSpPr>
            <p:nvPr/>
          </p:nvSpPr>
          <p:spPr bwMode="auto">
            <a:xfrm flipH="1">
              <a:off x="5276" y="168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19" name="Line 234"/>
            <p:cNvSpPr>
              <a:spLocks noChangeShapeType="1"/>
            </p:cNvSpPr>
            <p:nvPr/>
          </p:nvSpPr>
          <p:spPr bwMode="auto">
            <a:xfrm>
              <a:off x="2880" y="165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0" name="Line 235"/>
            <p:cNvSpPr>
              <a:spLocks noChangeShapeType="1"/>
            </p:cNvSpPr>
            <p:nvPr/>
          </p:nvSpPr>
          <p:spPr bwMode="auto">
            <a:xfrm flipH="1">
              <a:off x="5276" y="165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1" name="Line 236"/>
            <p:cNvSpPr>
              <a:spLocks noChangeShapeType="1"/>
            </p:cNvSpPr>
            <p:nvPr/>
          </p:nvSpPr>
          <p:spPr bwMode="auto">
            <a:xfrm>
              <a:off x="2880" y="162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2" name="Line 237"/>
            <p:cNvSpPr>
              <a:spLocks noChangeShapeType="1"/>
            </p:cNvSpPr>
            <p:nvPr/>
          </p:nvSpPr>
          <p:spPr bwMode="auto">
            <a:xfrm flipH="1">
              <a:off x="5276" y="1621"/>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3" name="Line 238"/>
            <p:cNvSpPr>
              <a:spLocks noChangeShapeType="1"/>
            </p:cNvSpPr>
            <p:nvPr/>
          </p:nvSpPr>
          <p:spPr bwMode="auto">
            <a:xfrm>
              <a:off x="2880" y="159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4" name="Line 239"/>
            <p:cNvSpPr>
              <a:spLocks noChangeShapeType="1"/>
            </p:cNvSpPr>
            <p:nvPr/>
          </p:nvSpPr>
          <p:spPr bwMode="auto">
            <a:xfrm flipH="1">
              <a:off x="5276" y="1599"/>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5" name="Line 240"/>
            <p:cNvSpPr>
              <a:spLocks noChangeShapeType="1"/>
            </p:cNvSpPr>
            <p:nvPr/>
          </p:nvSpPr>
          <p:spPr bwMode="auto">
            <a:xfrm>
              <a:off x="2880" y="157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6" name="Line 241"/>
            <p:cNvSpPr>
              <a:spLocks noChangeShapeType="1"/>
            </p:cNvSpPr>
            <p:nvPr/>
          </p:nvSpPr>
          <p:spPr bwMode="auto">
            <a:xfrm flipH="1">
              <a:off x="5276" y="157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7" name="Line 242"/>
            <p:cNvSpPr>
              <a:spLocks noChangeShapeType="1"/>
            </p:cNvSpPr>
            <p:nvPr/>
          </p:nvSpPr>
          <p:spPr bwMode="auto">
            <a:xfrm>
              <a:off x="2880" y="1577"/>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8" name="Line 243"/>
            <p:cNvSpPr>
              <a:spLocks noChangeShapeType="1"/>
            </p:cNvSpPr>
            <p:nvPr/>
          </p:nvSpPr>
          <p:spPr bwMode="auto">
            <a:xfrm flipH="1">
              <a:off x="5269" y="1577"/>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29" name="Line 244"/>
            <p:cNvSpPr>
              <a:spLocks noChangeShapeType="1"/>
            </p:cNvSpPr>
            <p:nvPr/>
          </p:nvSpPr>
          <p:spPr bwMode="auto">
            <a:xfrm>
              <a:off x="2880" y="141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0" name="Line 245"/>
            <p:cNvSpPr>
              <a:spLocks noChangeShapeType="1"/>
            </p:cNvSpPr>
            <p:nvPr/>
          </p:nvSpPr>
          <p:spPr bwMode="auto">
            <a:xfrm flipH="1">
              <a:off x="5276" y="141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1" name="Line 246"/>
            <p:cNvSpPr>
              <a:spLocks noChangeShapeType="1"/>
            </p:cNvSpPr>
            <p:nvPr/>
          </p:nvSpPr>
          <p:spPr bwMode="auto">
            <a:xfrm>
              <a:off x="2880" y="132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2" name="Line 247"/>
            <p:cNvSpPr>
              <a:spLocks noChangeShapeType="1"/>
            </p:cNvSpPr>
            <p:nvPr/>
          </p:nvSpPr>
          <p:spPr bwMode="auto">
            <a:xfrm flipH="1">
              <a:off x="5276" y="132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3" name="Line 248"/>
            <p:cNvSpPr>
              <a:spLocks noChangeShapeType="1"/>
            </p:cNvSpPr>
            <p:nvPr/>
          </p:nvSpPr>
          <p:spPr bwMode="auto">
            <a:xfrm>
              <a:off x="2880" y="125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4" name="Line 249"/>
            <p:cNvSpPr>
              <a:spLocks noChangeShapeType="1"/>
            </p:cNvSpPr>
            <p:nvPr/>
          </p:nvSpPr>
          <p:spPr bwMode="auto">
            <a:xfrm flipH="1">
              <a:off x="5276" y="125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5" name="Line 250"/>
            <p:cNvSpPr>
              <a:spLocks noChangeShapeType="1"/>
            </p:cNvSpPr>
            <p:nvPr/>
          </p:nvSpPr>
          <p:spPr bwMode="auto">
            <a:xfrm>
              <a:off x="2880" y="120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6" name="Line 251"/>
            <p:cNvSpPr>
              <a:spLocks noChangeShapeType="1"/>
            </p:cNvSpPr>
            <p:nvPr/>
          </p:nvSpPr>
          <p:spPr bwMode="auto">
            <a:xfrm flipH="1">
              <a:off x="5276" y="1208"/>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7" name="Line 252"/>
            <p:cNvSpPr>
              <a:spLocks noChangeShapeType="1"/>
            </p:cNvSpPr>
            <p:nvPr/>
          </p:nvSpPr>
          <p:spPr bwMode="auto">
            <a:xfrm>
              <a:off x="2880" y="117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8" name="Line 253"/>
            <p:cNvSpPr>
              <a:spLocks noChangeShapeType="1"/>
            </p:cNvSpPr>
            <p:nvPr/>
          </p:nvSpPr>
          <p:spPr bwMode="auto">
            <a:xfrm flipH="1">
              <a:off x="5276" y="1172"/>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39" name="Line 254"/>
            <p:cNvSpPr>
              <a:spLocks noChangeShapeType="1"/>
            </p:cNvSpPr>
            <p:nvPr/>
          </p:nvSpPr>
          <p:spPr bwMode="auto">
            <a:xfrm>
              <a:off x="2880" y="113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0" name="Line 255"/>
            <p:cNvSpPr>
              <a:spLocks noChangeShapeType="1"/>
            </p:cNvSpPr>
            <p:nvPr/>
          </p:nvSpPr>
          <p:spPr bwMode="auto">
            <a:xfrm flipH="1">
              <a:off x="5276" y="113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1" name="Line 256"/>
            <p:cNvSpPr>
              <a:spLocks noChangeShapeType="1"/>
            </p:cNvSpPr>
            <p:nvPr/>
          </p:nvSpPr>
          <p:spPr bwMode="auto">
            <a:xfrm>
              <a:off x="2880" y="110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2" name="Line 257"/>
            <p:cNvSpPr>
              <a:spLocks noChangeShapeType="1"/>
            </p:cNvSpPr>
            <p:nvPr/>
          </p:nvSpPr>
          <p:spPr bwMode="auto">
            <a:xfrm flipH="1">
              <a:off x="5276" y="110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3" name="Line 258"/>
            <p:cNvSpPr>
              <a:spLocks noChangeShapeType="1"/>
            </p:cNvSpPr>
            <p:nvPr/>
          </p:nvSpPr>
          <p:spPr bwMode="auto">
            <a:xfrm>
              <a:off x="2880" y="107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4" name="Line 259"/>
            <p:cNvSpPr>
              <a:spLocks noChangeShapeType="1"/>
            </p:cNvSpPr>
            <p:nvPr/>
          </p:nvSpPr>
          <p:spPr bwMode="auto">
            <a:xfrm flipH="1">
              <a:off x="5276" y="1077"/>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5" name="Line 260"/>
            <p:cNvSpPr>
              <a:spLocks noChangeShapeType="1"/>
            </p:cNvSpPr>
            <p:nvPr/>
          </p:nvSpPr>
          <p:spPr bwMode="auto">
            <a:xfrm>
              <a:off x="2880" y="105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6" name="Line 261"/>
            <p:cNvSpPr>
              <a:spLocks noChangeShapeType="1"/>
            </p:cNvSpPr>
            <p:nvPr/>
          </p:nvSpPr>
          <p:spPr bwMode="auto">
            <a:xfrm flipH="1">
              <a:off x="5276" y="105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7" name="Line 262"/>
            <p:cNvSpPr>
              <a:spLocks noChangeShapeType="1"/>
            </p:cNvSpPr>
            <p:nvPr/>
          </p:nvSpPr>
          <p:spPr bwMode="auto">
            <a:xfrm>
              <a:off x="2880" y="1056"/>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8" name="Line 263"/>
            <p:cNvSpPr>
              <a:spLocks noChangeShapeType="1"/>
            </p:cNvSpPr>
            <p:nvPr/>
          </p:nvSpPr>
          <p:spPr bwMode="auto">
            <a:xfrm flipH="1">
              <a:off x="5269" y="1056"/>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49" name="Line 264"/>
            <p:cNvSpPr>
              <a:spLocks noChangeShapeType="1"/>
            </p:cNvSpPr>
            <p:nvPr/>
          </p:nvSpPr>
          <p:spPr bwMode="auto">
            <a:xfrm>
              <a:off x="2880" y="89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0" name="Line 265"/>
            <p:cNvSpPr>
              <a:spLocks noChangeShapeType="1"/>
            </p:cNvSpPr>
            <p:nvPr/>
          </p:nvSpPr>
          <p:spPr bwMode="auto">
            <a:xfrm flipH="1">
              <a:off x="5276" y="89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1" name="Line 266"/>
            <p:cNvSpPr>
              <a:spLocks noChangeShapeType="1"/>
            </p:cNvSpPr>
            <p:nvPr/>
          </p:nvSpPr>
          <p:spPr bwMode="auto">
            <a:xfrm>
              <a:off x="2880" y="81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2" name="Line 267"/>
            <p:cNvSpPr>
              <a:spLocks noChangeShapeType="1"/>
            </p:cNvSpPr>
            <p:nvPr/>
          </p:nvSpPr>
          <p:spPr bwMode="auto">
            <a:xfrm flipH="1">
              <a:off x="5276" y="81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3" name="Line 268"/>
            <p:cNvSpPr>
              <a:spLocks noChangeShapeType="1"/>
            </p:cNvSpPr>
            <p:nvPr/>
          </p:nvSpPr>
          <p:spPr bwMode="auto">
            <a:xfrm>
              <a:off x="2880" y="74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4" name="Line 269"/>
            <p:cNvSpPr>
              <a:spLocks noChangeShapeType="1"/>
            </p:cNvSpPr>
            <p:nvPr/>
          </p:nvSpPr>
          <p:spPr bwMode="auto">
            <a:xfrm flipH="1">
              <a:off x="5276" y="74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5" name="Line 270"/>
            <p:cNvSpPr>
              <a:spLocks noChangeShapeType="1"/>
            </p:cNvSpPr>
            <p:nvPr/>
          </p:nvSpPr>
          <p:spPr bwMode="auto">
            <a:xfrm>
              <a:off x="2880" y="69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6" name="Line 271"/>
            <p:cNvSpPr>
              <a:spLocks noChangeShapeType="1"/>
            </p:cNvSpPr>
            <p:nvPr/>
          </p:nvSpPr>
          <p:spPr bwMode="auto">
            <a:xfrm flipH="1">
              <a:off x="5276" y="69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7" name="Line 272"/>
            <p:cNvSpPr>
              <a:spLocks noChangeShapeType="1"/>
            </p:cNvSpPr>
            <p:nvPr/>
          </p:nvSpPr>
          <p:spPr bwMode="auto">
            <a:xfrm>
              <a:off x="2880" y="65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8" name="Line 273"/>
            <p:cNvSpPr>
              <a:spLocks noChangeShapeType="1"/>
            </p:cNvSpPr>
            <p:nvPr/>
          </p:nvSpPr>
          <p:spPr bwMode="auto">
            <a:xfrm flipH="1">
              <a:off x="5276" y="650"/>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59" name="Line 274"/>
            <p:cNvSpPr>
              <a:spLocks noChangeShapeType="1"/>
            </p:cNvSpPr>
            <p:nvPr/>
          </p:nvSpPr>
          <p:spPr bwMode="auto">
            <a:xfrm>
              <a:off x="2880" y="61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0" name="Line 275"/>
            <p:cNvSpPr>
              <a:spLocks noChangeShapeType="1"/>
            </p:cNvSpPr>
            <p:nvPr/>
          </p:nvSpPr>
          <p:spPr bwMode="auto">
            <a:xfrm flipH="1">
              <a:off x="5276" y="61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1" name="Line 276"/>
            <p:cNvSpPr>
              <a:spLocks noChangeShapeType="1"/>
            </p:cNvSpPr>
            <p:nvPr/>
          </p:nvSpPr>
          <p:spPr bwMode="auto">
            <a:xfrm>
              <a:off x="2880" y="58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2" name="Line 277"/>
            <p:cNvSpPr>
              <a:spLocks noChangeShapeType="1"/>
            </p:cNvSpPr>
            <p:nvPr/>
          </p:nvSpPr>
          <p:spPr bwMode="auto">
            <a:xfrm flipH="1">
              <a:off x="5276" y="585"/>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3" name="Line 278"/>
            <p:cNvSpPr>
              <a:spLocks noChangeShapeType="1"/>
            </p:cNvSpPr>
            <p:nvPr/>
          </p:nvSpPr>
          <p:spPr bwMode="auto">
            <a:xfrm>
              <a:off x="2880" y="55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4" name="Line 279"/>
            <p:cNvSpPr>
              <a:spLocks noChangeShapeType="1"/>
            </p:cNvSpPr>
            <p:nvPr/>
          </p:nvSpPr>
          <p:spPr bwMode="auto">
            <a:xfrm flipH="1">
              <a:off x="5276" y="556"/>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5" name="Line 280"/>
            <p:cNvSpPr>
              <a:spLocks noChangeShapeType="1"/>
            </p:cNvSpPr>
            <p:nvPr/>
          </p:nvSpPr>
          <p:spPr bwMode="auto">
            <a:xfrm>
              <a:off x="2880" y="53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6" name="Line 281"/>
            <p:cNvSpPr>
              <a:spLocks noChangeShapeType="1"/>
            </p:cNvSpPr>
            <p:nvPr/>
          </p:nvSpPr>
          <p:spPr bwMode="auto">
            <a:xfrm flipH="1">
              <a:off x="5276" y="534"/>
              <a:ext cx="15"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7" name="Line 282"/>
            <p:cNvSpPr>
              <a:spLocks noChangeShapeType="1"/>
            </p:cNvSpPr>
            <p:nvPr/>
          </p:nvSpPr>
          <p:spPr bwMode="auto">
            <a:xfrm>
              <a:off x="2880" y="534"/>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8" name="Line 283"/>
            <p:cNvSpPr>
              <a:spLocks noChangeShapeType="1"/>
            </p:cNvSpPr>
            <p:nvPr/>
          </p:nvSpPr>
          <p:spPr bwMode="auto">
            <a:xfrm flipH="1">
              <a:off x="5269" y="534"/>
              <a:ext cx="22"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69" name="Line 284"/>
            <p:cNvSpPr>
              <a:spLocks noChangeShapeType="1"/>
            </p:cNvSpPr>
            <p:nvPr/>
          </p:nvSpPr>
          <p:spPr bwMode="auto">
            <a:xfrm>
              <a:off x="2880" y="534"/>
              <a:ext cx="2411" cy="1"/>
            </a:xfrm>
            <a:prstGeom prst="line">
              <a:avLst/>
            </a:prstGeom>
            <a:noFill/>
            <a:ln w="0">
              <a:solidFill>
                <a:srgbClr val="000000"/>
              </a:solidFill>
              <a:round/>
              <a:headEnd/>
              <a:tailEnd/>
            </a:ln>
          </p:spPr>
          <p:txBody>
            <a:bodyPr>
              <a:prstTxWarp prst="textNoShape">
                <a:avLst/>
              </a:prstTxWarp>
            </a:bodyPr>
            <a:lstStyle/>
            <a:p>
              <a:endParaRPr lang="en-US"/>
            </a:p>
          </p:txBody>
        </p:sp>
        <p:sp>
          <p:nvSpPr>
            <p:cNvPr id="24870" name="Freeform 285"/>
            <p:cNvSpPr>
              <a:spLocks/>
            </p:cNvSpPr>
            <p:nvPr/>
          </p:nvSpPr>
          <p:spPr bwMode="auto">
            <a:xfrm>
              <a:off x="2880" y="534"/>
              <a:ext cx="2411" cy="2078"/>
            </a:xfrm>
            <a:custGeom>
              <a:avLst/>
              <a:gdLst>
                <a:gd name="T0" fmla="*/ 0 w 333"/>
                <a:gd name="T1" fmla="*/ 2147483647 h 287"/>
                <a:gd name="T2" fmla="*/ 2147483647 w 333"/>
                <a:gd name="T3" fmla="*/ 2147483647 h 287"/>
                <a:gd name="T4" fmla="*/ 2147483647 w 333"/>
                <a:gd name="T5" fmla="*/ 0 h 287"/>
                <a:gd name="T6" fmla="*/ 0 60000 65536"/>
                <a:gd name="T7" fmla="*/ 0 60000 65536"/>
                <a:gd name="T8" fmla="*/ 0 60000 65536"/>
                <a:gd name="T9" fmla="*/ 0 w 333"/>
                <a:gd name="T10" fmla="*/ 0 h 287"/>
                <a:gd name="T11" fmla="*/ 333 w 333"/>
                <a:gd name="T12" fmla="*/ 287 h 287"/>
              </a:gdLst>
              <a:ahLst/>
              <a:cxnLst>
                <a:cxn ang="T6">
                  <a:pos x="T0" y="T1"/>
                </a:cxn>
                <a:cxn ang="T7">
                  <a:pos x="T2" y="T3"/>
                </a:cxn>
                <a:cxn ang="T8">
                  <a:pos x="T4" y="T5"/>
                </a:cxn>
              </a:cxnLst>
              <a:rect l="T9" t="T10" r="T11" b="T12"/>
              <a:pathLst>
                <a:path w="333" h="287">
                  <a:moveTo>
                    <a:pt x="0" y="287"/>
                  </a:moveTo>
                  <a:lnTo>
                    <a:pt x="333" y="287"/>
                  </a:lnTo>
                  <a:lnTo>
                    <a:pt x="333" y="0"/>
                  </a:lnTo>
                </a:path>
              </a:pathLst>
            </a:custGeom>
            <a:noFill/>
            <a:ln w="0">
              <a:solidFill>
                <a:srgbClr val="000000"/>
              </a:solidFill>
              <a:round/>
              <a:headEnd/>
              <a:tailEnd/>
            </a:ln>
          </p:spPr>
          <p:txBody>
            <a:bodyPr>
              <a:prstTxWarp prst="textNoShape">
                <a:avLst/>
              </a:prstTxWarp>
            </a:bodyPr>
            <a:lstStyle/>
            <a:p>
              <a:endParaRPr lang="hu-HU"/>
            </a:p>
          </p:txBody>
        </p:sp>
        <p:sp>
          <p:nvSpPr>
            <p:cNvPr id="24871" name="Line 286"/>
            <p:cNvSpPr>
              <a:spLocks noChangeShapeType="1"/>
            </p:cNvSpPr>
            <p:nvPr/>
          </p:nvSpPr>
          <p:spPr bwMode="auto">
            <a:xfrm flipV="1">
              <a:off x="2880" y="534"/>
              <a:ext cx="1" cy="2078"/>
            </a:xfrm>
            <a:prstGeom prst="line">
              <a:avLst/>
            </a:prstGeom>
            <a:noFill/>
            <a:ln w="0">
              <a:solidFill>
                <a:srgbClr val="000000"/>
              </a:solidFill>
              <a:round/>
              <a:headEnd/>
              <a:tailEnd/>
            </a:ln>
          </p:spPr>
          <p:txBody>
            <a:bodyPr>
              <a:prstTxWarp prst="textNoShape">
                <a:avLst/>
              </a:prstTxWarp>
            </a:bodyPr>
            <a:lstStyle/>
            <a:p>
              <a:endParaRPr lang="en-US"/>
            </a:p>
          </p:txBody>
        </p:sp>
        <p:sp>
          <p:nvSpPr>
            <p:cNvPr id="24872" name="Freeform 287"/>
            <p:cNvSpPr>
              <a:spLocks/>
            </p:cNvSpPr>
            <p:nvPr/>
          </p:nvSpPr>
          <p:spPr bwMode="auto">
            <a:xfrm>
              <a:off x="2880" y="534"/>
              <a:ext cx="2411" cy="1036"/>
            </a:xfrm>
            <a:custGeom>
              <a:avLst/>
              <a:gdLst>
                <a:gd name="T0" fmla="*/ 0 w 2411"/>
                <a:gd name="T1" fmla="*/ 0 h 1036"/>
                <a:gd name="T2" fmla="*/ 0 w 2411"/>
                <a:gd name="T3" fmla="*/ 22 h 1036"/>
                <a:gd name="T4" fmla="*/ 8 w 2411"/>
                <a:gd name="T5" fmla="*/ 44 h 1036"/>
                <a:gd name="T6" fmla="*/ 8 w 2411"/>
                <a:gd name="T7" fmla="*/ 66 h 1036"/>
                <a:gd name="T8" fmla="*/ 15 w 2411"/>
                <a:gd name="T9" fmla="*/ 87 h 1036"/>
                <a:gd name="T10" fmla="*/ 15 w 2411"/>
                <a:gd name="T11" fmla="*/ 102 h 1036"/>
                <a:gd name="T12" fmla="*/ 22 w 2411"/>
                <a:gd name="T13" fmla="*/ 124 h 1036"/>
                <a:gd name="T14" fmla="*/ 22 w 2411"/>
                <a:gd name="T15" fmla="*/ 145 h 1036"/>
                <a:gd name="T16" fmla="*/ 29 w 2411"/>
                <a:gd name="T17" fmla="*/ 167 h 1036"/>
                <a:gd name="T18" fmla="*/ 29 w 2411"/>
                <a:gd name="T19" fmla="*/ 189 h 1036"/>
                <a:gd name="T20" fmla="*/ 37 w 2411"/>
                <a:gd name="T21" fmla="*/ 210 h 1036"/>
                <a:gd name="T22" fmla="*/ 44 w 2411"/>
                <a:gd name="T23" fmla="*/ 232 h 1036"/>
                <a:gd name="T24" fmla="*/ 51 w 2411"/>
                <a:gd name="T25" fmla="*/ 254 h 1036"/>
                <a:gd name="T26" fmla="*/ 58 w 2411"/>
                <a:gd name="T27" fmla="*/ 276 h 1036"/>
                <a:gd name="T28" fmla="*/ 66 w 2411"/>
                <a:gd name="T29" fmla="*/ 297 h 1036"/>
                <a:gd name="T30" fmla="*/ 73 w 2411"/>
                <a:gd name="T31" fmla="*/ 312 h 1036"/>
                <a:gd name="T32" fmla="*/ 87 w 2411"/>
                <a:gd name="T33" fmla="*/ 334 h 1036"/>
                <a:gd name="T34" fmla="*/ 94 w 2411"/>
                <a:gd name="T35" fmla="*/ 355 h 1036"/>
                <a:gd name="T36" fmla="*/ 109 w 2411"/>
                <a:gd name="T37" fmla="*/ 377 h 1036"/>
                <a:gd name="T38" fmla="*/ 116 w 2411"/>
                <a:gd name="T39" fmla="*/ 399 h 1036"/>
                <a:gd name="T40" fmla="*/ 131 w 2411"/>
                <a:gd name="T41" fmla="*/ 420 h 1036"/>
                <a:gd name="T42" fmla="*/ 145 w 2411"/>
                <a:gd name="T43" fmla="*/ 442 h 1036"/>
                <a:gd name="T44" fmla="*/ 167 w 2411"/>
                <a:gd name="T45" fmla="*/ 464 h 1036"/>
                <a:gd name="T46" fmla="*/ 181 w 2411"/>
                <a:gd name="T47" fmla="*/ 486 h 1036"/>
                <a:gd name="T48" fmla="*/ 203 w 2411"/>
                <a:gd name="T49" fmla="*/ 507 h 1036"/>
                <a:gd name="T50" fmla="*/ 225 w 2411"/>
                <a:gd name="T51" fmla="*/ 522 h 1036"/>
                <a:gd name="T52" fmla="*/ 247 w 2411"/>
                <a:gd name="T53" fmla="*/ 543 h 1036"/>
                <a:gd name="T54" fmla="*/ 275 w 2411"/>
                <a:gd name="T55" fmla="*/ 565 h 1036"/>
                <a:gd name="T56" fmla="*/ 304 w 2411"/>
                <a:gd name="T57" fmla="*/ 587 h 1036"/>
                <a:gd name="T58" fmla="*/ 341 w 2411"/>
                <a:gd name="T59" fmla="*/ 609 h 1036"/>
                <a:gd name="T60" fmla="*/ 370 w 2411"/>
                <a:gd name="T61" fmla="*/ 630 h 1036"/>
                <a:gd name="T62" fmla="*/ 413 w 2411"/>
                <a:gd name="T63" fmla="*/ 652 h 1036"/>
                <a:gd name="T64" fmla="*/ 456 w 2411"/>
                <a:gd name="T65" fmla="*/ 674 h 1036"/>
                <a:gd name="T66" fmla="*/ 500 w 2411"/>
                <a:gd name="T67" fmla="*/ 696 h 1036"/>
                <a:gd name="T68" fmla="*/ 551 w 2411"/>
                <a:gd name="T69" fmla="*/ 717 h 1036"/>
                <a:gd name="T70" fmla="*/ 608 w 2411"/>
                <a:gd name="T71" fmla="*/ 732 h 1036"/>
                <a:gd name="T72" fmla="*/ 666 w 2411"/>
                <a:gd name="T73" fmla="*/ 753 h 1036"/>
                <a:gd name="T74" fmla="*/ 739 w 2411"/>
                <a:gd name="T75" fmla="*/ 775 h 1036"/>
                <a:gd name="T76" fmla="*/ 811 w 2411"/>
                <a:gd name="T77" fmla="*/ 797 h 1036"/>
                <a:gd name="T78" fmla="*/ 891 w 2411"/>
                <a:gd name="T79" fmla="*/ 819 h 1036"/>
                <a:gd name="T80" fmla="*/ 985 w 2411"/>
                <a:gd name="T81" fmla="*/ 840 h 1036"/>
                <a:gd name="T82" fmla="*/ 1079 w 2411"/>
                <a:gd name="T83" fmla="*/ 862 h 1036"/>
                <a:gd name="T84" fmla="*/ 1188 w 2411"/>
                <a:gd name="T85" fmla="*/ 884 h 1036"/>
                <a:gd name="T86" fmla="*/ 1303 w 2411"/>
                <a:gd name="T87" fmla="*/ 905 h 1036"/>
                <a:gd name="T88" fmla="*/ 1434 w 2411"/>
                <a:gd name="T89" fmla="*/ 927 h 1036"/>
                <a:gd name="T90" fmla="*/ 1578 w 2411"/>
                <a:gd name="T91" fmla="*/ 942 h 1036"/>
                <a:gd name="T92" fmla="*/ 1738 w 2411"/>
                <a:gd name="T93" fmla="*/ 963 h 1036"/>
                <a:gd name="T94" fmla="*/ 1904 w 2411"/>
                <a:gd name="T95" fmla="*/ 985 h 1036"/>
                <a:gd name="T96" fmla="*/ 2092 w 2411"/>
                <a:gd name="T97" fmla="*/ 1007 h 1036"/>
                <a:gd name="T98" fmla="*/ 2302 w 2411"/>
                <a:gd name="T99" fmla="*/ 1029 h 1036"/>
                <a:gd name="T100" fmla="*/ 2411 w 2411"/>
                <a:gd name="T101" fmla="*/ 1036 h 10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11"/>
                <a:gd name="T154" fmla="*/ 0 h 1036"/>
                <a:gd name="T155" fmla="*/ 2411 w 2411"/>
                <a:gd name="T156" fmla="*/ 1036 h 10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11" h="1036">
                  <a:moveTo>
                    <a:pt x="0" y="0"/>
                  </a:moveTo>
                  <a:lnTo>
                    <a:pt x="0" y="22"/>
                  </a:lnTo>
                  <a:lnTo>
                    <a:pt x="8" y="44"/>
                  </a:lnTo>
                  <a:lnTo>
                    <a:pt x="8" y="66"/>
                  </a:lnTo>
                  <a:lnTo>
                    <a:pt x="15" y="87"/>
                  </a:lnTo>
                  <a:lnTo>
                    <a:pt x="15" y="102"/>
                  </a:lnTo>
                  <a:lnTo>
                    <a:pt x="22" y="124"/>
                  </a:lnTo>
                  <a:lnTo>
                    <a:pt x="22" y="145"/>
                  </a:lnTo>
                  <a:lnTo>
                    <a:pt x="29" y="167"/>
                  </a:lnTo>
                  <a:lnTo>
                    <a:pt x="29" y="189"/>
                  </a:lnTo>
                  <a:lnTo>
                    <a:pt x="37" y="210"/>
                  </a:lnTo>
                  <a:lnTo>
                    <a:pt x="44" y="232"/>
                  </a:lnTo>
                  <a:lnTo>
                    <a:pt x="51" y="254"/>
                  </a:lnTo>
                  <a:lnTo>
                    <a:pt x="58" y="276"/>
                  </a:lnTo>
                  <a:lnTo>
                    <a:pt x="66" y="297"/>
                  </a:lnTo>
                  <a:lnTo>
                    <a:pt x="73" y="312"/>
                  </a:lnTo>
                  <a:lnTo>
                    <a:pt x="87" y="334"/>
                  </a:lnTo>
                  <a:lnTo>
                    <a:pt x="94" y="355"/>
                  </a:lnTo>
                  <a:lnTo>
                    <a:pt x="109" y="377"/>
                  </a:lnTo>
                  <a:lnTo>
                    <a:pt x="116" y="399"/>
                  </a:lnTo>
                  <a:lnTo>
                    <a:pt x="131" y="420"/>
                  </a:lnTo>
                  <a:lnTo>
                    <a:pt x="145" y="442"/>
                  </a:lnTo>
                  <a:lnTo>
                    <a:pt x="167" y="464"/>
                  </a:lnTo>
                  <a:lnTo>
                    <a:pt x="181" y="486"/>
                  </a:lnTo>
                  <a:lnTo>
                    <a:pt x="203" y="507"/>
                  </a:lnTo>
                  <a:lnTo>
                    <a:pt x="225" y="522"/>
                  </a:lnTo>
                  <a:lnTo>
                    <a:pt x="247" y="543"/>
                  </a:lnTo>
                  <a:lnTo>
                    <a:pt x="275" y="565"/>
                  </a:lnTo>
                  <a:lnTo>
                    <a:pt x="304" y="587"/>
                  </a:lnTo>
                  <a:lnTo>
                    <a:pt x="341" y="609"/>
                  </a:lnTo>
                  <a:lnTo>
                    <a:pt x="370" y="630"/>
                  </a:lnTo>
                  <a:lnTo>
                    <a:pt x="413" y="652"/>
                  </a:lnTo>
                  <a:lnTo>
                    <a:pt x="456" y="674"/>
                  </a:lnTo>
                  <a:lnTo>
                    <a:pt x="500" y="696"/>
                  </a:lnTo>
                  <a:lnTo>
                    <a:pt x="551" y="717"/>
                  </a:lnTo>
                  <a:lnTo>
                    <a:pt x="608" y="732"/>
                  </a:lnTo>
                  <a:lnTo>
                    <a:pt x="666" y="753"/>
                  </a:lnTo>
                  <a:lnTo>
                    <a:pt x="739" y="775"/>
                  </a:lnTo>
                  <a:lnTo>
                    <a:pt x="811" y="797"/>
                  </a:lnTo>
                  <a:lnTo>
                    <a:pt x="891" y="819"/>
                  </a:lnTo>
                  <a:lnTo>
                    <a:pt x="985" y="840"/>
                  </a:lnTo>
                  <a:lnTo>
                    <a:pt x="1079" y="862"/>
                  </a:lnTo>
                  <a:lnTo>
                    <a:pt x="1188" y="884"/>
                  </a:lnTo>
                  <a:lnTo>
                    <a:pt x="1303" y="905"/>
                  </a:lnTo>
                  <a:lnTo>
                    <a:pt x="1434" y="927"/>
                  </a:lnTo>
                  <a:lnTo>
                    <a:pt x="1578" y="942"/>
                  </a:lnTo>
                  <a:lnTo>
                    <a:pt x="1738" y="963"/>
                  </a:lnTo>
                  <a:lnTo>
                    <a:pt x="1904" y="985"/>
                  </a:lnTo>
                  <a:lnTo>
                    <a:pt x="2092" y="1007"/>
                  </a:lnTo>
                  <a:lnTo>
                    <a:pt x="2302" y="1029"/>
                  </a:lnTo>
                  <a:lnTo>
                    <a:pt x="2411" y="1036"/>
                  </a:lnTo>
                </a:path>
              </a:pathLst>
            </a:custGeom>
            <a:noFill/>
            <a:ln w="28575">
              <a:solidFill>
                <a:srgbClr val="0000FF"/>
              </a:solidFill>
              <a:round/>
              <a:headEnd/>
              <a:tailEnd/>
            </a:ln>
          </p:spPr>
          <p:txBody>
            <a:bodyPr>
              <a:prstTxWarp prst="textNoShape">
                <a:avLst/>
              </a:prstTxWarp>
            </a:bodyPr>
            <a:lstStyle/>
            <a:p>
              <a:endParaRPr lang="hu-HU"/>
            </a:p>
          </p:txBody>
        </p:sp>
        <p:sp>
          <p:nvSpPr>
            <p:cNvPr id="24873" name="Freeform 288"/>
            <p:cNvSpPr>
              <a:spLocks/>
            </p:cNvSpPr>
            <p:nvPr/>
          </p:nvSpPr>
          <p:spPr bwMode="auto">
            <a:xfrm>
              <a:off x="2880" y="534"/>
              <a:ext cx="2411" cy="515"/>
            </a:xfrm>
            <a:custGeom>
              <a:avLst/>
              <a:gdLst>
                <a:gd name="T0" fmla="*/ 0 w 2411"/>
                <a:gd name="T1" fmla="*/ 0 h 515"/>
                <a:gd name="T2" fmla="*/ 0 w 2411"/>
                <a:gd name="T3" fmla="*/ 8 h 515"/>
                <a:gd name="T4" fmla="*/ 8 w 2411"/>
                <a:gd name="T5" fmla="*/ 22 h 515"/>
                <a:gd name="T6" fmla="*/ 8 w 2411"/>
                <a:gd name="T7" fmla="*/ 29 h 515"/>
                <a:gd name="T8" fmla="*/ 15 w 2411"/>
                <a:gd name="T9" fmla="*/ 44 h 515"/>
                <a:gd name="T10" fmla="*/ 15 w 2411"/>
                <a:gd name="T11" fmla="*/ 51 h 515"/>
                <a:gd name="T12" fmla="*/ 22 w 2411"/>
                <a:gd name="T13" fmla="*/ 66 h 515"/>
                <a:gd name="T14" fmla="*/ 22 w 2411"/>
                <a:gd name="T15" fmla="*/ 73 h 515"/>
                <a:gd name="T16" fmla="*/ 29 w 2411"/>
                <a:gd name="T17" fmla="*/ 87 h 515"/>
                <a:gd name="T18" fmla="*/ 29 w 2411"/>
                <a:gd name="T19" fmla="*/ 95 h 515"/>
                <a:gd name="T20" fmla="*/ 37 w 2411"/>
                <a:gd name="T21" fmla="*/ 102 h 515"/>
                <a:gd name="T22" fmla="*/ 44 w 2411"/>
                <a:gd name="T23" fmla="*/ 116 h 515"/>
                <a:gd name="T24" fmla="*/ 51 w 2411"/>
                <a:gd name="T25" fmla="*/ 124 h 515"/>
                <a:gd name="T26" fmla="*/ 58 w 2411"/>
                <a:gd name="T27" fmla="*/ 138 h 515"/>
                <a:gd name="T28" fmla="*/ 66 w 2411"/>
                <a:gd name="T29" fmla="*/ 145 h 515"/>
                <a:gd name="T30" fmla="*/ 73 w 2411"/>
                <a:gd name="T31" fmla="*/ 160 h 515"/>
                <a:gd name="T32" fmla="*/ 87 w 2411"/>
                <a:gd name="T33" fmla="*/ 167 h 515"/>
                <a:gd name="T34" fmla="*/ 94 w 2411"/>
                <a:gd name="T35" fmla="*/ 181 h 515"/>
                <a:gd name="T36" fmla="*/ 109 w 2411"/>
                <a:gd name="T37" fmla="*/ 189 h 515"/>
                <a:gd name="T38" fmla="*/ 116 w 2411"/>
                <a:gd name="T39" fmla="*/ 203 h 515"/>
                <a:gd name="T40" fmla="*/ 131 w 2411"/>
                <a:gd name="T41" fmla="*/ 210 h 515"/>
                <a:gd name="T42" fmla="*/ 145 w 2411"/>
                <a:gd name="T43" fmla="*/ 218 h 515"/>
                <a:gd name="T44" fmla="*/ 167 w 2411"/>
                <a:gd name="T45" fmla="*/ 232 h 515"/>
                <a:gd name="T46" fmla="*/ 181 w 2411"/>
                <a:gd name="T47" fmla="*/ 239 h 515"/>
                <a:gd name="T48" fmla="*/ 203 w 2411"/>
                <a:gd name="T49" fmla="*/ 254 h 515"/>
                <a:gd name="T50" fmla="*/ 225 w 2411"/>
                <a:gd name="T51" fmla="*/ 261 h 515"/>
                <a:gd name="T52" fmla="*/ 247 w 2411"/>
                <a:gd name="T53" fmla="*/ 276 h 515"/>
                <a:gd name="T54" fmla="*/ 275 w 2411"/>
                <a:gd name="T55" fmla="*/ 283 h 515"/>
                <a:gd name="T56" fmla="*/ 304 w 2411"/>
                <a:gd name="T57" fmla="*/ 297 h 515"/>
                <a:gd name="T58" fmla="*/ 341 w 2411"/>
                <a:gd name="T59" fmla="*/ 305 h 515"/>
                <a:gd name="T60" fmla="*/ 370 w 2411"/>
                <a:gd name="T61" fmla="*/ 312 h 515"/>
                <a:gd name="T62" fmla="*/ 413 w 2411"/>
                <a:gd name="T63" fmla="*/ 326 h 515"/>
                <a:gd name="T64" fmla="*/ 456 w 2411"/>
                <a:gd name="T65" fmla="*/ 334 h 515"/>
                <a:gd name="T66" fmla="*/ 500 w 2411"/>
                <a:gd name="T67" fmla="*/ 348 h 515"/>
                <a:gd name="T68" fmla="*/ 551 w 2411"/>
                <a:gd name="T69" fmla="*/ 355 h 515"/>
                <a:gd name="T70" fmla="*/ 608 w 2411"/>
                <a:gd name="T71" fmla="*/ 370 h 515"/>
                <a:gd name="T72" fmla="*/ 666 w 2411"/>
                <a:gd name="T73" fmla="*/ 377 h 515"/>
                <a:gd name="T74" fmla="*/ 739 w 2411"/>
                <a:gd name="T75" fmla="*/ 391 h 515"/>
                <a:gd name="T76" fmla="*/ 811 w 2411"/>
                <a:gd name="T77" fmla="*/ 399 h 515"/>
                <a:gd name="T78" fmla="*/ 891 w 2411"/>
                <a:gd name="T79" fmla="*/ 413 h 515"/>
                <a:gd name="T80" fmla="*/ 985 w 2411"/>
                <a:gd name="T81" fmla="*/ 420 h 515"/>
                <a:gd name="T82" fmla="*/ 1079 w 2411"/>
                <a:gd name="T83" fmla="*/ 428 h 515"/>
                <a:gd name="T84" fmla="*/ 1188 w 2411"/>
                <a:gd name="T85" fmla="*/ 442 h 515"/>
                <a:gd name="T86" fmla="*/ 1303 w 2411"/>
                <a:gd name="T87" fmla="*/ 449 h 515"/>
                <a:gd name="T88" fmla="*/ 1434 w 2411"/>
                <a:gd name="T89" fmla="*/ 464 h 515"/>
                <a:gd name="T90" fmla="*/ 1578 w 2411"/>
                <a:gd name="T91" fmla="*/ 471 h 515"/>
                <a:gd name="T92" fmla="*/ 1738 w 2411"/>
                <a:gd name="T93" fmla="*/ 486 h 515"/>
                <a:gd name="T94" fmla="*/ 1904 w 2411"/>
                <a:gd name="T95" fmla="*/ 493 h 515"/>
                <a:gd name="T96" fmla="*/ 2092 w 2411"/>
                <a:gd name="T97" fmla="*/ 507 h 515"/>
                <a:gd name="T98" fmla="*/ 2302 w 2411"/>
                <a:gd name="T99" fmla="*/ 515 h 515"/>
                <a:gd name="T100" fmla="*/ 2411 w 2411"/>
                <a:gd name="T101" fmla="*/ 515 h 5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11"/>
                <a:gd name="T154" fmla="*/ 0 h 515"/>
                <a:gd name="T155" fmla="*/ 2411 w 2411"/>
                <a:gd name="T156" fmla="*/ 515 h 51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11" h="515">
                  <a:moveTo>
                    <a:pt x="0" y="0"/>
                  </a:moveTo>
                  <a:lnTo>
                    <a:pt x="0" y="8"/>
                  </a:lnTo>
                  <a:lnTo>
                    <a:pt x="8" y="22"/>
                  </a:lnTo>
                  <a:lnTo>
                    <a:pt x="8" y="29"/>
                  </a:lnTo>
                  <a:lnTo>
                    <a:pt x="15" y="44"/>
                  </a:lnTo>
                  <a:lnTo>
                    <a:pt x="15" y="51"/>
                  </a:lnTo>
                  <a:lnTo>
                    <a:pt x="22" y="66"/>
                  </a:lnTo>
                  <a:lnTo>
                    <a:pt x="22" y="73"/>
                  </a:lnTo>
                  <a:lnTo>
                    <a:pt x="29" y="87"/>
                  </a:lnTo>
                  <a:lnTo>
                    <a:pt x="29" y="95"/>
                  </a:lnTo>
                  <a:lnTo>
                    <a:pt x="37" y="102"/>
                  </a:lnTo>
                  <a:lnTo>
                    <a:pt x="44" y="116"/>
                  </a:lnTo>
                  <a:lnTo>
                    <a:pt x="51" y="124"/>
                  </a:lnTo>
                  <a:lnTo>
                    <a:pt x="58" y="138"/>
                  </a:lnTo>
                  <a:lnTo>
                    <a:pt x="66" y="145"/>
                  </a:lnTo>
                  <a:lnTo>
                    <a:pt x="73" y="160"/>
                  </a:lnTo>
                  <a:lnTo>
                    <a:pt x="87" y="167"/>
                  </a:lnTo>
                  <a:lnTo>
                    <a:pt x="94" y="181"/>
                  </a:lnTo>
                  <a:lnTo>
                    <a:pt x="109" y="189"/>
                  </a:lnTo>
                  <a:lnTo>
                    <a:pt x="116" y="203"/>
                  </a:lnTo>
                  <a:lnTo>
                    <a:pt x="131" y="210"/>
                  </a:lnTo>
                  <a:lnTo>
                    <a:pt x="145" y="218"/>
                  </a:lnTo>
                  <a:lnTo>
                    <a:pt x="167" y="232"/>
                  </a:lnTo>
                  <a:lnTo>
                    <a:pt x="181" y="239"/>
                  </a:lnTo>
                  <a:lnTo>
                    <a:pt x="203" y="254"/>
                  </a:lnTo>
                  <a:lnTo>
                    <a:pt x="225" y="261"/>
                  </a:lnTo>
                  <a:lnTo>
                    <a:pt x="247" y="276"/>
                  </a:lnTo>
                  <a:lnTo>
                    <a:pt x="275" y="283"/>
                  </a:lnTo>
                  <a:lnTo>
                    <a:pt x="304" y="297"/>
                  </a:lnTo>
                  <a:lnTo>
                    <a:pt x="341" y="305"/>
                  </a:lnTo>
                  <a:lnTo>
                    <a:pt x="370" y="312"/>
                  </a:lnTo>
                  <a:lnTo>
                    <a:pt x="413" y="326"/>
                  </a:lnTo>
                  <a:lnTo>
                    <a:pt x="456" y="334"/>
                  </a:lnTo>
                  <a:lnTo>
                    <a:pt x="500" y="348"/>
                  </a:lnTo>
                  <a:lnTo>
                    <a:pt x="551" y="355"/>
                  </a:lnTo>
                  <a:lnTo>
                    <a:pt x="608" y="370"/>
                  </a:lnTo>
                  <a:lnTo>
                    <a:pt x="666" y="377"/>
                  </a:lnTo>
                  <a:lnTo>
                    <a:pt x="739" y="391"/>
                  </a:lnTo>
                  <a:lnTo>
                    <a:pt x="811" y="399"/>
                  </a:lnTo>
                  <a:lnTo>
                    <a:pt x="891" y="413"/>
                  </a:lnTo>
                  <a:lnTo>
                    <a:pt x="985" y="420"/>
                  </a:lnTo>
                  <a:lnTo>
                    <a:pt x="1079" y="428"/>
                  </a:lnTo>
                  <a:lnTo>
                    <a:pt x="1188" y="442"/>
                  </a:lnTo>
                  <a:lnTo>
                    <a:pt x="1303" y="449"/>
                  </a:lnTo>
                  <a:lnTo>
                    <a:pt x="1434" y="464"/>
                  </a:lnTo>
                  <a:lnTo>
                    <a:pt x="1578" y="471"/>
                  </a:lnTo>
                  <a:lnTo>
                    <a:pt x="1738" y="486"/>
                  </a:lnTo>
                  <a:lnTo>
                    <a:pt x="1904" y="493"/>
                  </a:lnTo>
                  <a:lnTo>
                    <a:pt x="2092" y="507"/>
                  </a:lnTo>
                  <a:lnTo>
                    <a:pt x="2302" y="515"/>
                  </a:lnTo>
                  <a:lnTo>
                    <a:pt x="2411" y="515"/>
                  </a:lnTo>
                </a:path>
              </a:pathLst>
            </a:custGeom>
            <a:noFill/>
            <a:ln w="28575">
              <a:solidFill>
                <a:srgbClr val="FF0000"/>
              </a:solidFill>
              <a:round/>
              <a:headEnd/>
              <a:tailEnd/>
            </a:ln>
          </p:spPr>
          <p:txBody>
            <a:bodyPr>
              <a:prstTxWarp prst="textNoShape">
                <a:avLst/>
              </a:prstTxWarp>
            </a:bodyPr>
            <a:lstStyle/>
            <a:p>
              <a:endParaRPr lang="hu-HU"/>
            </a:p>
          </p:txBody>
        </p:sp>
        <p:sp>
          <p:nvSpPr>
            <p:cNvPr id="24874" name="Freeform 289"/>
            <p:cNvSpPr>
              <a:spLocks/>
            </p:cNvSpPr>
            <p:nvPr/>
          </p:nvSpPr>
          <p:spPr bwMode="auto">
            <a:xfrm>
              <a:off x="2880" y="534"/>
              <a:ext cx="1122" cy="2078"/>
            </a:xfrm>
            <a:custGeom>
              <a:avLst/>
              <a:gdLst>
                <a:gd name="T0" fmla="*/ 0 w 1122"/>
                <a:gd name="T1" fmla="*/ 0 h 2078"/>
                <a:gd name="T2" fmla="*/ 8 w 1122"/>
                <a:gd name="T3" fmla="*/ 8 h 2078"/>
                <a:gd name="T4" fmla="*/ 8 w 1122"/>
                <a:gd name="T5" fmla="*/ 15 h 2078"/>
                <a:gd name="T6" fmla="*/ 15 w 1122"/>
                <a:gd name="T7" fmla="*/ 22 h 2078"/>
                <a:gd name="T8" fmla="*/ 15 w 1122"/>
                <a:gd name="T9" fmla="*/ 29 h 2078"/>
                <a:gd name="T10" fmla="*/ 22 w 1122"/>
                <a:gd name="T11" fmla="*/ 37 h 2078"/>
                <a:gd name="T12" fmla="*/ 22 w 1122"/>
                <a:gd name="T13" fmla="*/ 44 h 2078"/>
                <a:gd name="T14" fmla="*/ 29 w 1122"/>
                <a:gd name="T15" fmla="*/ 51 h 2078"/>
                <a:gd name="T16" fmla="*/ 29 w 1122"/>
                <a:gd name="T17" fmla="*/ 58 h 2078"/>
                <a:gd name="T18" fmla="*/ 37 w 1122"/>
                <a:gd name="T19" fmla="*/ 73 h 2078"/>
                <a:gd name="T20" fmla="*/ 44 w 1122"/>
                <a:gd name="T21" fmla="*/ 80 h 2078"/>
                <a:gd name="T22" fmla="*/ 51 w 1122"/>
                <a:gd name="T23" fmla="*/ 95 h 2078"/>
                <a:gd name="T24" fmla="*/ 58 w 1122"/>
                <a:gd name="T25" fmla="*/ 109 h 2078"/>
                <a:gd name="T26" fmla="*/ 66 w 1122"/>
                <a:gd name="T27" fmla="*/ 124 h 2078"/>
                <a:gd name="T28" fmla="*/ 73 w 1122"/>
                <a:gd name="T29" fmla="*/ 138 h 2078"/>
                <a:gd name="T30" fmla="*/ 87 w 1122"/>
                <a:gd name="T31" fmla="*/ 153 h 2078"/>
                <a:gd name="T32" fmla="*/ 94 w 1122"/>
                <a:gd name="T33" fmla="*/ 174 h 2078"/>
                <a:gd name="T34" fmla="*/ 109 w 1122"/>
                <a:gd name="T35" fmla="*/ 196 h 2078"/>
                <a:gd name="T36" fmla="*/ 116 w 1122"/>
                <a:gd name="T37" fmla="*/ 218 h 2078"/>
                <a:gd name="T38" fmla="*/ 131 w 1122"/>
                <a:gd name="T39" fmla="*/ 247 h 2078"/>
                <a:gd name="T40" fmla="*/ 145 w 1122"/>
                <a:gd name="T41" fmla="*/ 276 h 2078"/>
                <a:gd name="T42" fmla="*/ 167 w 1122"/>
                <a:gd name="T43" fmla="*/ 305 h 2078"/>
                <a:gd name="T44" fmla="*/ 181 w 1122"/>
                <a:gd name="T45" fmla="*/ 341 h 2078"/>
                <a:gd name="T46" fmla="*/ 203 w 1122"/>
                <a:gd name="T47" fmla="*/ 377 h 2078"/>
                <a:gd name="T48" fmla="*/ 225 w 1122"/>
                <a:gd name="T49" fmla="*/ 420 h 2078"/>
                <a:gd name="T50" fmla="*/ 247 w 1122"/>
                <a:gd name="T51" fmla="*/ 464 h 2078"/>
                <a:gd name="T52" fmla="*/ 275 w 1122"/>
                <a:gd name="T53" fmla="*/ 515 h 2078"/>
                <a:gd name="T54" fmla="*/ 304 w 1122"/>
                <a:gd name="T55" fmla="*/ 565 h 2078"/>
                <a:gd name="T56" fmla="*/ 341 w 1122"/>
                <a:gd name="T57" fmla="*/ 623 h 2078"/>
                <a:gd name="T58" fmla="*/ 370 w 1122"/>
                <a:gd name="T59" fmla="*/ 688 h 2078"/>
                <a:gd name="T60" fmla="*/ 413 w 1122"/>
                <a:gd name="T61" fmla="*/ 761 h 2078"/>
                <a:gd name="T62" fmla="*/ 456 w 1122"/>
                <a:gd name="T63" fmla="*/ 840 h 2078"/>
                <a:gd name="T64" fmla="*/ 500 w 1122"/>
                <a:gd name="T65" fmla="*/ 927 h 2078"/>
                <a:gd name="T66" fmla="*/ 551 w 1122"/>
                <a:gd name="T67" fmla="*/ 1021 h 2078"/>
                <a:gd name="T68" fmla="*/ 608 w 1122"/>
                <a:gd name="T69" fmla="*/ 1123 h 2078"/>
                <a:gd name="T70" fmla="*/ 666 w 1122"/>
                <a:gd name="T71" fmla="*/ 1239 h 2078"/>
                <a:gd name="T72" fmla="*/ 739 w 1122"/>
                <a:gd name="T73" fmla="*/ 1369 h 2078"/>
                <a:gd name="T74" fmla="*/ 811 w 1122"/>
                <a:gd name="T75" fmla="*/ 1506 h 2078"/>
                <a:gd name="T76" fmla="*/ 891 w 1122"/>
                <a:gd name="T77" fmla="*/ 1651 h 2078"/>
                <a:gd name="T78" fmla="*/ 985 w 1122"/>
                <a:gd name="T79" fmla="*/ 1818 h 2078"/>
                <a:gd name="T80" fmla="*/ 1079 w 1122"/>
                <a:gd name="T81" fmla="*/ 1999 h 2078"/>
                <a:gd name="T82" fmla="*/ 1122 w 1122"/>
                <a:gd name="T83" fmla="*/ 2078 h 207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22"/>
                <a:gd name="T127" fmla="*/ 0 h 2078"/>
                <a:gd name="T128" fmla="*/ 1122 w 1122"/>
                <a:gd name="T129" fmla="*/ 2078 h 207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22" h="2078">
                  <a:moveTo>
                    <a:pt x="0" y="0"/>
                  </a:moveTo>
                  <a:lnTo>
                    <a:pt x="8" y="8"/>
                  </a:lnTo>
                  <a:lnTo>
                    <a:pt x="8" y="15"/>
                  </a:lnTo>
                  <a:lnTo>
                    <a:pt x="15" y="22"/>
                  </a:lnTo>
                  <a:lnTo>
                    <a:pt x="15" y="29"/>
                  </a:lnTo>
                  <a:lnTo>
                    <a:pt x="22" y="37"/>
                  </a:lnTo>
                  <a:lnTo>
                    <a:pt x="22" y="44"/>
                  </a:lnTo>
                  <a:lnTo>
                    <a:pt x="29" y="51"/>
                  </a:lnTo>
                  <a:lnTo>
                    <a:pt x="29" y="58"/>
                  </a:lnTo>
                  <a:lnTo>
                    <a:pt x="37" y="73"/>
                  </a:lnTo>
                  <a:lnTo>
                    <a:pt x="44" y="80"/>
                  </a:lnTo>
                  <a:lnTo>
                    <a:pt x="51" y="95"/>
                  </a:lnTo>
                  <a:lnTo>
                    <a:pt x="58" y="109"/>
                  </a:lnTo>
                  <a:lnTo>
                    <a:pt x="66" y="124"/>
                  </a:lnTo>
                  <a:lnTo>
                    <a:pt x="73" y="138"/>
                  </a:lnTo>
                  <a:lnTo>
                    <a:pt x="87" y="153"/>
                  </a:lnTo>
                  <a:lnTo>
                    <a:pt x="94" y="174"/>
                  </a:lnTo>
                  <a:lnTo>
                    <a:pt x="109" y="196"/>
                  </a:lnTo>
                  <a:lnTo>
                    <a:pt x="116" y="218"/>
                  </a:lnTo>
                  <a:lnTo>
                    <a:pt x="131" y="247"/>
                  </a:lnTo>
                  <a:lnTo>
                    <a:pt x="145" y="276"/>
                  </a:lnTo>
                  <a:lnTo>
                    <a:pt x="167" y="305"/>
                  </a:lnTo>
                  <a:lnTo>
                    <a:pt x="181" y="341"/>
                  </a:lnTo>
                  <a:lnTo>
                    <a:pt x="203" y="377"/>
                  </a:lnTo>
                  <a:lnTo>
                    <a:pt x="225" y="420"/>
                  </a:lnTo>
                  <a:lnTo>
                    <a:pt x="247" y="464"/>
                  </a:lnTo>
                  <a:lnTo>
                    <a:pt x="275" y="515"/>
                  </a:lnTo>
                  <a:lnTo>
                    <a:pt x="304" y="565"/>
                  </a:lnTo>
                  <a:lnTo>
                    <a:pt x="341" y="623"/>
                  </a:lnTo>
                  <a:lnTo>
                    <a:pt x="370" y="688"/>
                  </a:lnTo>
                  <a:lnTo>
                    <a:pt x="413" y="761"/>
                  </a:lnTo>
                  <a:lnTo>
                    <a:pt x="456" y="840"/>
                  </a:lnTo>
                  <a:lnTo>
                    <a:pt x="500" y="927"/>
                  </a:lnTo>
                  <a:lnTo>
                    <a:pt x="551" y="1021"/>
                  </a:lnTo>
                  <a:lnTo>
                    <a:pt x="608" y="1123"/>
                  </a:lnTo>
                  <a:lnTo>
                    <a:pt x="666" y="1239"/>
                  </a:lnTo>
                  <a:lnTo>
                    <a:pt x="739" y="1369"/>
                  </a:lnTo>
                  <a:lnTo>
                    <a:pt x="811" y="1506"/>
                  </a:lnTo>
                  <a:lnTo>
                    <a:pt x="891" y="1651"/>
                  </a:lnTo>
                  <a:lnTo>
                    <a:pt x="985" y="1818"/>
                  </a:lnTo>
                  <a:lnTo>
                    <a:pt x="1079" y="1999"/>
                  </a:lnTo>
                  <a:lnTo>
                    <a:pt x="1122" y="2078"/>
                  </a:lnTo>
                </a:path>
              </a:pathLst>
            </a:custGeom>
            <a:noFill/>
            <a:ln w="28575">
              <a:solidFill>
                <a:srgbClr val="000000"/>
              </a:solidFill>
              <a:round/>
              <a:headEnd/>
              <a:tailEnd/>
            </a:ln>
          </p:spPr>
          <p:txBody>
            <a:bodyPr>
              <a:prstTxWarp prst="textNoShape">
                <a:avLst/>
              </a:prstTxWarp>
            </a:bodyPr>
            <a:lstStyle/>
            <a:p>
              <a:endParaRPr lang="hu-HU"/>
            </a:p>
          </p:txBody>
        </p:sp>
        <p:sp>
          <p:nvSpPr>
            <p:cNvPr id="24875" name="Text Box 290"/>
            <p:cNvSpPr txBox="1">
              <a:spLocks noChangeArrowheads="1"/>
            </p:cNvSpPr>
            <p:nvPr/>
          </p:nvSpPr>
          <p:spPr bwMode="auto">
            <a:xfrm>
              <a:off x="2928" y="2283"/>
              <a:ext cx="605" cy="213"/>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latin typeface="Helvetica" pitchFamily="-111" charset="0"/>
                  <a:ea typeface="Helvetica" pitchFamily="-111" charset="0"/>
                  <a:cs typeface="Helvetica" pitchFamily="-111" charset="0"/>
                </a:rPr>
                <a:t>semilog</a:t>
              </a:r>
            </a:p>
          </p:txBody>
        </p:sp>
      </p:grpSp>
      <p:grpSp>
        <p:nvGrpSpPr>
          <p:cNvPr id="3" name="Group 352"/>
          <p:cNvGrpSpPr>
            <a:grpSpLocks/>
          </p:cNvGrpSpPr>
          <p:nvPr/>
        </p:nvGrpSpPr>
        <p:grpSpPr bwMode="auto">
          <a:xfrm>
            <a:off x="636588" y="2015490"/>
            <a:ext cx="3835393" cy="4161045"/>
            <a:chOff x="636588" y="228600"/>
            <a:chExt cx="3835183" cy="4161950"/>
          </a:xfrm>
        </p:grpSpPr>
        <p:sp>
          <p:nvSpPr>
            <p:cNvPr id="24589" name="Rectangle 84"/>
            <p:cNvSpPr>
              <a:spLocks noChangeArrowheads="1"/>
            </p:cNvSpPr>
            <p:nvPr/>
          </p:nvSpPr>
          <p:spPr bwMode="auto">
            <a:xfrm>
              <a:off x="636588" y="4021138"/>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grpSp>
          <p:nvGrpSpPr>
            <p:cNvPr id="4" name="Group 351"/>
            <p:cNvGrpSpPr>
              <a:grpSpLocks/>
            </p:cNvGrpSpPr>
            <p:nvPr/>
          </p:nvGrpSpPr>
          <p:grpSpPr bwMode="auto">
            <a:xfrm>
              <a:off x="636588" y="228600"/>
              <a:ext cx="3835183" cy="3936246"/>
              <a:chOff x="636588" y="228600"/>
              <a:chExt cx="3835183" cy="3936246"/>
            </a:xfrm>
          </p:grpSpPr>
          <p:sp>
            <p:nvSpPr>
              <p:cNvPr id="24591" name="Rectangle 2"/>
              <p:cNvSpPr>
                <a:spLocks noChangeArrowheads="1"/>
              </p:cNvSpPr>
              <p:nvPr/>
            </p:nvSpPr>
            <p:spPr bwMode="auto">
              <a:xfrm>
                <a:off x="1403350" y="841375"/>
                <a:ext cx="2755900" cy="3275013"/>
              </a:xfrm>
              <a:prstGeom prst="rect">
                <a:avLst/>
              </a:prstGeom>
              <a:noFill/>
              <a:ln w="0">
                <a:solidFill>
                  <a:srgbClr val="FFFFFF"/>
                </a:solidFill>
                <a:miter lim="800000"/>
                <a:headEnd/>
                <a:tailEnd/>
              </a:ln>
            </p:spPr>
            <p:txBody>
              <a:bodyPr>
                <a:prstTxWarp prst="textNoShape">
                  <a:avLst/>
                </a:prstTxWarp>
              </a:bodyPr>
              <a:lstStyle/>
              <a:p>
                <a:endParaRPr lang="hu-HU"/>
              </a:p>
            </p:txBody>
          </p:sp>
          <p:sp>
            <p:nvSpPr>
              <p:cNvPr id="24592" name="Line 3"/>
              <p:cNvSpPr>
                <a:spLocks noChangeShapeType="1"/>
              </p:cNvSpPr>
              <p:nvPr/>
            </p:nvSpPr>
            <p:spPr bwMode="auto">
              <a:xfrm>
                <a:off x="1403350" y="841375"/>
                <a:ext cx="2755900"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593" name="Freeform 4"/>
              <p:cNvSpPr>
                <a:spLocks/>
              </p:cNvSpPr>
              <p:nvPr/>
            </p:nvSpPr>
            <p:spPr bwMode="auto">
              <a:xfrm>
                <a:off x="1403350" y="841375"/>
                <a:ext cx="2755900" cy="3275013"/>
              </a:xfrm>
              <a:custGeom>
                <a:avLst/>
                <a:gdLst>
                  <a:gd name="T0" fmla="*/ 0 w 245"/>
                  <a:gd name="T1" fmla="*/ 2147483647 h 291"/>
                  <a:gd name="T2" fmla="*/ 2147483647 w 245"/>
                  <a:gd name="T3" fmla="*/ 2147483647 h 291"/>
                  <a:gd name="T4" fmla="*/ 2147483647 w 245"/>
                  <a:gd name="T5" fmla="*/ 0 h 291"/>
                  <a:gd name="T6" fmla="*/ 0 60000 65536"/>
                  <a:gd name="T7" fmla="*/ 0 60000 65536"/>
                  <a:gd name="T8" fmla="*/ 0 60000 65536"/>
                  <a:gd name="T9" fmla="*/ 0 w 245"/>
                  <a:gd name="T10" fmla="*/ 0 h 291"/>
                  <a:gd name="T11" fmla="*/ 245 w 245"/>
                  <a:gd name="T12" fmla="*/ 291 h 291"/>
                </a:gdLst>
                <a:ahLst/>
                <a:cxnLst>
                  <a:cxn ang="T6">
                    <a:pos x="T0" y="T1"/>
                  </a:cxn>
                  <a:cxn ang="T7">
                    <a:pos x="T2" y="T3"/>
                  </a:cxn>
                  <a:cxn ang="T8">
                    <a:pos x="T4" y="T5"/>
                  </a:cxn>
                </a:cxnLst>
                <a:rect l="T9" t="T10" r="T11" b="T12"/>
                <a:pathLst>
                  <a:path w="245" h="291">
                    <a:moveTo>
                      <a:pt x="0" y="291"/>
                    </a:moveTo>
                    <a:lnTo>
                      <a:pt x="245" y="291"/>
                    </a:lnTo>
                    <a:lnTo>
                      <a:pt x="245" y="0"/>
                    </a:lnTo>
                  </a:path>
                </a:pathLst>
              </a:custGeom>
              <a:noFill/>
              <a:ln w="0">
                <a:solidFill>
                  <a:srgbClr val="000000"/>
                </a:solidFill>
                <a:round/>
                <a:headEnd/>
                <a:tailEnd/>
              </a:ln>
            </p:spPr>
            <p:txBody>
              <a:bodyPr>
                <a:prstTxWarp prst="textNoShape">
                  <a:avLst/>
                </a:prstTxWarp>
              </a:bodyPr>
              <a:lstStyle/>
              <a:p>
                <a:endParaRPr lang="hu-HU"/>
              </a:p>
            </p:txBody>
          </p:sp>
          <p:sp>
            <p:nvSpPr>
              <p:cNvPr id="24594" name="Line 5"/>
              <p:cNvSpPr>
                <a:spLocks noChangeShapeType="1"/>
              </p:cNvSpPr>
              <p:nvPr/>
            </p:nvSpPr>
            <p:spPr bwMode="auto">
              <a:xfrm flipV="1">
                <a:off x="1403350" y="841375"/>
                <a:ext cx="1587" cy="3275013"/>
              </a:xfrm>
              <a:prstGeom prst="line">
                <a:avLst/>
              </a:prstGeom>
              <a:noFill/>
              <a:ln w="0">
                <a:solidFill>
                  <a:srgbClr val="000000"/>
                </a:solidFill>
                <a:round/>
                <a:headEnd/>
                <a:tailEnd/>
              </a:ln>
            </p:spPr>
            <p:txBody>
              <a:bodyPr>
                <a:prstTxWarp prst="textNoShape">
                  <a:avLst/>
                </a:prstTxWarp>
              </a:bodyPr>
              <a:lstStyle/>
              <a:p>
                <a:endParaRPr lang="en-US"/>
              </a:p>
            </p:txBody>
          </p:sp>
          <p:sp>
            <p:nvSpPr>
              <p:cNvPr id="24595" name="Line 6"/>
              <p:cNvSpPr>
                <a:spLocks noChangeShapeType="1"/>
              </p:cNvSpPr>
              <p:nvPr/>
            </p:nvSpPr>
            <p:spPr bwMode="auto">
              <a:xfrm>
                <a:off x="1403350" y="4116388"/>
                <a:ext cx="2755900"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596" name="Line 7"/>
              <p:cNvSpPr>
                <a:spLocks noChangeShapeType="1"/>
              </p:cNvSpPr>
              <p:nvPr/>
            </p:nvSpPr>
            <p:spPr bwMode="auto">
              <a:xfrm flipV="1">
                <a:off x="1403350" y="841375"/>
                <a:ext cx="1587" cy="3275013"/>
              </a:xfrm>
              <a:prstGeom prst="line">
                <a:avLst/>
              </a:prstGeom>
              <a:noFill/>
              <a:ln w="0">
                <a:solidFill>
                  <a:srgbClr val="000000"/>
                </a:solidFill>
                <a:round/>
                <a:headEnd/>
                <a:tailEnd/>
              </a:ln>
            </p:spPr>
            <p:txBody>
              <a:bodyPr>
                <a:prstTxWarp prst="textNoShape">
                  <a:avLst/>
                </a:prstTxWarp>
              </a:bodyPr>
              <a:lstStyle/>
              <a:p>
                <a:endParaRPr lang="en-US"/>
              </a:p>
            </p:txBody>
          </p:sp>
          <p:sp>
            <p:nvSpPr>
              <p:cNvPr id="24597" name="Line 8"/>
              <p:cNvSpPr>
                <a:spLocks noChangeShapeType="1"/>
              </p:cNvSpPr>
              <p:nvPr/>
            </p:nvSpPr>
            <p:spPr bwMode="auto">
              <a:xfrm flipV="1">
                <a:off x="140335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598" name="Line 9"/>
              <p:cNvSpPr>
                <a:spLocks noChangeShapeType="1"/>
              </p:cNvSpPr>
              <p:nvPr/>
            </p:nvSpPr>
            <p:spPr bwMode="auto">
              <a:xfrm>
                <a:off x="140335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599" name="Line 10"/>
              <p:cNvSpPr>
                <a:spLocks noChangeShapeType="1"/>
              </p:cNvSpPr>
              <p:nvPr/>
            </p:nvSpPr>
            <p:spPr bwMode="auto">
              <a:xfrm flipV="1">
                <a:off x="1403350" y="4081463"/>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00" name="Line 11"/>
              <p:cNvSpPr>
                <a:spLocks noChangeShapeType="1"/>
              </p:cNvSpPr>
              <p:nvPr/>
            </p:nvSpPr>
            <p:spPr bwMode="auto">
              <a:xfrm>
                <a:off x="1403350" y="841375"/>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01" name="Rectangle 12"/>
              <p:cNvSpPr>
                <a:spLocks noChangeArrowheads="1"/>
              </p:cNvSpPr>
              <p:nvPr/>
            </p:nvSpPr>
            <p:spPr bwMode="auto">
              <a:xfrm>
                <a:off x="1301750" y="436562"/>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602" name="Rectangle 13"/>
              <p:cNvSpPr>
                <a:spLocks noChangeArrowheads="1"/>
              </p:cNvSpPr>
              <p:nvPr/>
            </p:nvSpPr>
            <p:spPr bwMode="auto">
              <a:xfrm>
                <a:off x="1585913" y="228600"/>
                <a:ext cx="128371"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0</a:t>
                </a:r>
                <a:endParaRPr lang="en-US">
                  <a:latin typeface="Times New Roman" pitchFamily="-111" charset="0"/>
                </a:endParaRPr>
              </a:p>
            </p:txBody>
          </p:sp>
          <p:sp>
            <p:nvSpPr>
              <p:cNvPr id="24603" name="Line 14"/>
              <p:cNvSpPr>
                <a:spLocks noChangeShapeType="1"/>
              </p:cNvSpPr>
              <p:nvPr/>
            </p:nvSpPr>
            <p:spPr bwMode="auto">
              <a:xfrm flipV="1">
                <a:off x="16843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04" name="Line 15"/>
              <p:cNvSpPr>
                <a:spLocks noChangeShapeType="1"/>
              </p:cNvSpPr>
              <p:nvPr/>
            </p:nvSpPr>
            <p:spPr bwMode="auto">
              <a:xfrm>
                <a:off x="16843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05" name="Line 16"/>
              <p:cNvSpPr>
                <a:spLocks noChangeShapeType="1"/>
              </p:cNvSpPr>
              <p:nvPr/>
            </p:nvSpPr>
            <p:spPr bwMode="auto">
              <a:xfrm flipV="1">
                <a:off x="18415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06" name="Line 17"/>
              <p:cNvSpPr>
                <a:spLocks noChangeShapeType="1"/>
              </p:cNvSpPr>
              <p:nvPr/>
            </p:nvSpPr>
            <p:spPr bwMode="auto">
              <a:xfrm>
                <a:off x="18415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07" name="Line 18"/>
              <p:cNvSpPr>
                <a:spLocks noChangeShapeType="1"/>
              </p:cNvSpPr>
              <p:nvPr/>
            </p:nvSpPr>
            <p:spPr bwMode="auto">
              <a:xfrm flipV="1">
                <a:off x="195421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08" name="Line 19"/>
              <p:cNvSpPr>
                <a:spLocks noChangeShapeType="1"/>
              </p:cNvSpPr>
              <p:nvPr/>
            </p:nvSpPr>
            <p:spPr bwMode="auto">
              <a:xfrm>
                <a:off x="195421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09" name="Line 20"/>
              <p:cNvSpPr>
                <a:spLocks noChangeShapeType="1"/>
              </p:cNvSpPr>
              <p:nvPr/>
            </p:nvSpPr>
            <p:spPr bwMode="auto">
              <a:xfrm flipV="1">
                <a:off x="20447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10" name="Line 21"/>
              <p:cNvSpPr>
                <a:spLocks noChangeShapeType="1"/>
              </p:cNvSpPr>
              <p:nvPr/>
            </p:nvSpPr>
            <p:spPr bwMode="auto">
              <a:xfrm>
                <a:off x="20447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11" name="Line 22"/>
              <p:cNvSpPr>
                <a:spLocks noChangeShapeType="1"/>
              </p:cNvSpPr>
              <p:nvPr/>
            </p:nvSpPr>
            <p:spPr bwMode="auto">
              <a:xfrm flipV="1">
                <a:off x="212248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12" name="Line 23"/>
              <p:cNvSpPr>
                <a:spLocks noChangeShapeType="1"/>
              </p:cNvSpPr>
              <p:nvPr/>
            </p:nvSpPr>
            <p:spPr bwMode="auto">
              <a:xfrm>
                <a:off x="212248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13" name="Line 24"/>
              <p:cNvSpPr>
                <a:spLocks noChangeShapeType="1"/>
              </p:cNvSpPr>
              <p:nvPr/>
            </p:nvSpPr>
            <p:spPr bwMode="auto">
              <a:xfrm flipV="1">
                <a:off x="21796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14" name="Line 25"/>
              <p:cNvSpPr>
                <a:spLocks noChangeShapeType="1"/>
              </p:cNvSpPr>
              <p:nvPr/>
            </p:nvSpPr>
            <p:spPr bwMode="auto">
              <a:xfrm>
                <a:off x="21796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15" name="Line 26"/>
              <p:cNvSpPr>
                <a:spLocks noChangeShapeType="1"/>
              </p:cNvSpPr>
              <p:nvPr/>
            </p:nvSpPr>
            <p:spPr bwMode="auto">
              <a:xfrm flipV="1">
                <a:off x="22352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16" name="Line 27"/>
              <p:cNvSpPr>
                <a:spLocks noChangeShapeType="1"/>
              </p:cNvSpPr>
              <p:nvPr/>
            </p:nvSpPr>
            <p:spPr bwMode="auto">
              <a:xfrm>
                <a:off x="22352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17" name="Line 28"/>
              <p:cNvSpPr>
                <a:spLocks noChangeShapeType="1"/>
              </p:cNvSpPr>
              <p:nvPr/>
            </p:nvSpPr>
            <p:spPr bwMode="auto">
              <a:xfrm flipV="1">
                <a:off x="22812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18" name="Line 29"/>
              <p:cNvSpPr>
                <a:spLocks noChangeShapeType="1"/>
              </p:cNvSpPr>
              <p:nvPr/>
            </p:nvSpPr>
            <p:spPr bwMode="auto">
              <a:xfrm>
                <a:off x="22812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19" name="Line 30"/>
              <p:cNvSpPr>
                <a:spLocks noChangeShapeType="1"/>
              </p:cNvSpPr>
              <p:nvPr/>
            </p:nvSpPr>
            <p:spPr bwMode="auto">
              <a:xfrm flipV="1">
                <a:off x="232568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20" name="Line 31"/>
              <p:cNvSpPr>
                <a:spLocks noChangeShapeType="1"/>
              </p:cNvSpPr>
              <p:nvPr/>
            </p:nvSpPr>
            <p:spPr bwMode="auto">
              <a:xfrm>
                <a:off x="232568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21" name="Line 32"/>
              <p:cNvSpPr>
                <a:spLocks noChangeShapeType="1"/>
              </p:cNvSpPr>
              <p:nvPr/>
            </p:nvSpPr>
            <p:spPr bwMode="auto">
              <a:xfrm flipV="1">
                <a:off x="2325688" y="4081463"/>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22" name="Line 33"/>
              <p:cNvSpPr>
                <a:spLocks noChangeShapeType="1"/>
              </p:cNvSpPr>
              <p:nvPr/>
            </p:nvSpPr>
            <p:spPr bwMode="auto">
              <a:xfrm>
                <a:off x="2325688" y="841375"/>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23" name="Rectangle 34"/>
              <p:cNvSpPr>
                <a:spLocks noChangeArrowheads="1"/>
              </p:cNvSpPr>
              <p:nvPr/>
            </p:nvSpPr>
            <p:spPr bwMode="auto">
              <a:xfrm>
                <a:off x="2224088" y="436562"/>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624" name="Rectangle 35"/>
              <p:cNvSpPr>
                <a:spLocks noChangeArrowheads="1"/>
              </p:cNvSpPr>
              <p:nvPr/>
            </p:nvSpPr>
            <p:spPr bwMode="auto">
              <a:xfrm>
                <a:off x="2508250" y="228600"/>
                <a:ext cx="128371"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1</a:t>
                </a:r>
                <a:endParaRPr lang="en-US">
                  <a:latin typeface="Times New Roman" pitchFamily="-111" charset="0"/>
                </a:endParaRPr>
              </a:p>
            </p:txBody>
          </p:sp>
          <p:sp>
            <p:nvSpPr>
              <p:cNvPr id="24625" name="Line 36"/>
              <p:cNvSpPr>
                <a:spLocks noChangeShapeType="1"/>
              </p:cNvSpPr>
              <p:nvPr/>
            </p:nvSpPr>
            <p:spPr bwMode="auto">
              <a:xfrm flipV="1">
                <a:off x="259556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26" name="Line 37"/>
              <p:cNvSpPr>
                <a:spLocks noChangeShapeType="1"/>
              </p:cNvSpPr>
              <p:nvPr/>
            </p:nvSpPr>
            <p:spPr bwMode="auto">
              <a:xfrm>
                <a:off x="259556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27" name="Line 38"/>
              <p:cNvSpPr>
                <a:spLocks noChangeShapeType="1"/>
              </p:cNvSpPr>
              <p:nvPr/>
            </p:nvSpPr>
            <p:spPr bwMode="auto">
              <a:xfrm flipV="1">
                <a:off x="27638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28" name="Line 39"/>
              <p:cNvSpPr>
                <a:spLocks noChangeShapeType="1"/>
              </p:cNvSpPr>
              <p:nvPr/>
            </p:nvSpPr>
            <p:spPr bwMode="auto">
              <a:xfrm>
                <a:off x="27638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29" name="Line 40"/>
              <p:cNvSpPr>
                <a:spLocks noChangeShapeType="1"/>
              </p:cNvSpPr>
              <p:nvPr/>
            </p:nvSpPr>
            <p:spPr bwMode="auto">
              <a:xfrm flipV="1">
                <a:off x="287655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30" name="Line 41"/>
              <p:cNvSpPr>
                <a:spLocks noChangeShapeType="1"/>
              </p:cNvSpPr>
              <p:nvPr/>
            </p:nvSpPr>
            <p:spPr bwMode="auto">
              <a:xfrm>
                <a:off x="287655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31" name="Line 42"/>
              <p:cNvSpPr>
                <a:spLocks noChangeShapeType="1"/>
              </p:cNvSpPr>
              <p:nvPr/>
            </p:nvSpPr>
            <p:spPr bwMode="auto">
              <a:xfrm flipV="1">
                <a:off x="29670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32" name="Line 43"/>
              <p:cNvSpPr>
                <a:spLocks noChangeShapeType="1"/>
              </p:cNvSpPr>
              <p:nvPr/>
            </p:nvSpPr>
            <p:spPr bwMode="auto">
              <a:xfrm>
                <a:off x="29670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33" name="Line 44"/>
              <p:cNvSpPr>
                <a:spLocks noChangeShapeType="1"/>
              </p:cNvSpPr>
              <p:nvPr/>
            </p:nvSpPr>
            <p:spPr bwMode="auto">
              <a:xfrm flipV="1">
                <a:off x="303371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34" name="Line 45"/>
              <p:cNvSpPr>
                <a:spLocks noChangeShapeType="1"/>
              </p:cNvSpPr>
              <p:nvPr/>
            </p:nvSpPr>
            <p:spPr bwMode="auto">
              <a:xfrm>
                <a:off x="303371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35" name="Line 46"/>
              <p:cNvSpPr>
                <a:spLocks noChangeShapeType="1"/>
              </p:cNvSpPr>
              <p:nvPr/>
            </p:nvSpPr>
            <p:spPr bwMode="auto">
              <a:xfrm flipV="1">
                <a:off x="3101975"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36" name="Line 47"/>
              <p:cNvSpPr>
                <a:spLocks noChangeShapeType="1"/>
              </p:cNvSpPr>
              <p:nvPr/>
            </p:nvSpPr>
            <p:spPr bwMode="auto">
              <a:xfrm>
                <a:off x="3101975"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37" name="Line 48"/>
              <p:cNvSpPr>
                <a:spLocks noChangeShapeType="1"/>
              </p:cNvSpPr>
              <p:nvPr/>
            </p:nvSpPr>
            <p:spPr bwMode="auto">
              <a:xfrm flipV="1">
                <a:off x="3146425"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38" name="Line 49"/>
              <p:cNvSpPr>
                <a:spLocks noChangeShapeType="1"/>
              </p:cNvSpPr>
              <p:nvPr/>
            </p:nvSpPr>
            <p:spPr bwMode="auto">
              <a:xfrm>
                <a:off x="3146425"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39" name="Line 50"/>
              <p:cNvSpPr>
                <a:spLocks noChangeShapeType="1"/>
              </p:cNvSpPr>
              <p:nvPr/>
            </p:nvSpPr>
            <p:spPr bwMode="auto">
              <a:xfrm flipV="1">
                <a:off x="3203575"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40" name="Line 51"/>
              <p:cNvSpPr>
                <a:spLocks noChangeShapeType="1"/>
              </p:cNvSpPr>
              <p:nvPr/>
            </p:nvSpPr>
            <p:spPr bwMode="auto">
              <a:xfrm>
                <a:off x="3203575"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41" name="Line 52"/>
              <p:cNvSpPr>
                <a:spLocks noChangeShapeType="1"/>
              </p:cNvSpPr>
              <p:nvPr/>
            </p:nvSpPr>
            <p:spPr bwMode="auto">
              <a:xfrm flipV="1">
                <a:off x="323691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42" name="Line 53"/>
              <p:cNvSpPr>
                <a:spLocks noChangeShapeType="1"/>
              </p:cNvSpPr>
              <p:nvPr/>
            </p:nvSpPr>
            <p:spPr bwMode="auto">
              <a:xfrm>
                <a:off x="323691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43" name="Line 54"/>
              <p:cNvSpPr>
                <a:spLocks noChangeShapeType="1"/>
              </p:cNvSpPr>
              <p:nvPr/>
            </p:nvSpPr>
            <p:spPr bwMode="auto">
              <a:xfrm flipV="1">
                <a:off x="3236913" y="4081463"/>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44" name="Line 55"/>
              <p:cNvSpPr>
                <a:spLocks noChangeShapeType="1"/>
              </p:cNvSpPr>
              <p:nvPr/>
            </p:nvSpPr>
            <p:spPr bwMode="auto">
              <a:xfrm>
                <a:off x="3236913" y="841375"/>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45" name="Rectangle 56"/>
              <p:cNvSpPr>
                <a:spLocks noChangeArrowheads="1"/>
              </p:cNvSpPr>
              <p:nvPr/>
            </p:nvSpPr>
            <p:spPr bwMode="auto">
              <a:xfrm>
                <a:off x="3135313" y="436562"/>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646" name="Rectangle 57"/>
              <p:cNvSpPr>
                <a:spLocks noChangeArrowheads="1"/>
              </p:cNvSpPr>
              <p:nvPr/>
            </p:nvSpPr>
            <p:spPr bwMode="auto">
              <a:xfrm>
                <a:off x="3419475" y="228600"/>
                <a:ext cx="128371"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2</a:t>
                </a:r>
                <a:endParaRPr lang="en-US">
                  <a:latin typeface="Times New Roman" pitchFamily="-111" charset="0"/>
                </a:endParaRPr>
              </a:p>
            </p:txBody>
          </p:sp>
          <p:sp>
            <p:nvSpPr>
              <p:cNvPr id="24647" name="Line 58"/>
              <p:cNvSpPr>
                <a:spLocks noChangeShapeType="1"/>
              </p:cNvSpPr>
              <p:nvPr/>
            </p:nvSpPr>
            <p:spPr bwMode="auto">
              <a:xfrm flipV="1">
                <a:off x="35179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48" name="Line 59"/>
              <p:cNvSpPr>
                <a:spLocks noChangeShapeType="1"/>
              </p:cNvSpPr>
              <p:nvPr/>
            </p:nvSpPr>
            <p:spPr bwMode="auto">
              <a:xfrm>
                <a:off x="35179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49" name="Line 60"/>
              <p:cNvSpPr>
                <a:spLocks noChangeShapeType="1"/>
              </p:cNvSpPr>
              <p:nvPr/>
            </p:nvSpPr>
            <p:spPr bwMode="auto">
              <a:xfrm flipV="1">
                <a:off x="367506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50" name="Line 61"/>
              <p:cNvSpPr>
                <a:spLocks noChangeShapeType="1"/>
              </p:cNvSpPr>
              <p:nvPr/>
            </p:nvSpPr>
            <p:spPr bwMode="auto">
              <a:xfrm>
                <a:off x="367506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51" name="Line 62"/>
              <p:cNvSpPr>
                <a:spLocks noChangeShapeType="1"/>
              </p:cNvSpPr>
              <p:nvPr/>
            </p:nvSpPr>
            <p:spPr bwMode="auto">
              <a:xfrm flipV="1">
                <a:off x="379888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52" name="Line 63"/>
              <p:cNvSpPr>
                <a:spLocks noChangeShapeType="1"/>
              </p:cNvSpPr>
              <p:nvPr/>
            </p:nvSpPr>
            <p:spPr bwMode="auto">
              <a:xfrm>
                <a:off x="379888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53" name="Line 64"/>
              <p:cNvSpPr>
                <a:spLocks noChangeShapeType="1"/>
              </p:cNvSpPr>
              <p:nvPr/>
            </p:nvSpPr>
            <p:spPr bwMode="auto">
              <a:xfrm flipV="1">
                <a:off x="3878263"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54" name="Line 65"/>
              <p:cNvSpPr>
                <a:spLocks noChangeShapeType="1"/>
              </p:cNvSpPr>
              <p:nvPr/>
            </p:nvSpPr>
            <p:spPr bwMode="auto">
              <a:xfrm>
                <a:off x="3878263"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55" name="Line 66"/>
              <p:cNvSpPr>
                <a:spLocks noChangeShapeType="1"/>
              </p:cNvSpPr>
              <p:nvPr/>
            </p:nvSpPr>
            <p:spPr bwMode="auto">
              <a:xfrm flipV="1">
                <a:off x="3957638"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56" name="Line 67"/>
              <p:cNvSpPr>
                <a:spLocks noChangeShapeType="1"/>
              </p:cNvSpPr>
              <p:nvPr/>
            </p:nvSpPr>
            <p:spPr bwMode="auto">
              <a:xfrm>
                <a:off x="3957638"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57" name="Line 68"/>
              <p:cNvSpPr>
                <a:spLocks noChangeShapeType="1"/>
              </p:cNvSpPr>
              <p:nvPr/>
            </p:nvSpPr>
            <p:spPr bwMode="auto">
              <a:xfrm flipV="1">
                <a:off x="40132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58" name="Line 69"/>
              <p:cNvSpPr>
                <a:spLocks noChangeShapeType="1"/>
              </p:cNvSpPr>
              <p:nvPr/>
            </p:nvSpPr>
            <p:spPr bwMode="auto">
              <a:xfrm>
                <a:off x="40132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59" name="Line 70"/>
              <p:cNvSpPr>
                <a:spLocks noChangeShapeType="1"/>
              </p:cNvSpPr>
              <p:nvPr/>
            </p:nvSpPr>
            <p:spPr bwMode="auto">
              <a:xfrm flipV="1">
                <a:off x="407035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60" name="Line 71"/>
              <p:cNvSpPr>
                <a:spLocks noChangeShapeType="1"/>
              </p:cNvSpPr>
              <p:nvPr/>
            </p:nvSpPr>
            <p:spPr bwMode="auto">
              <a:xfrm>
                <a:off x="407035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61" name="Line 72"/>
              <p:cNvSpPr>
                <a:spLocks noChangeShapeType="1"/>
              </p:cNvSpPr>
              <p:nvPr/>
            </p:nvSpPr>
            <p:spPr bwMode="auto">
              <a:xfrm flipV="1">
                <a:off x="411480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62" name="Line 73"/>
              <p:cNvSpPr>
                <a:spLocks noChangeShapeType="1"/>
              </p:cNvSpPr>
              <p:nvPr/>
            </p:nvSpPr>
            <p:spPr bwMode="auto">
              <a:xfrm>
                <a:off x="411480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63" name="Line 74"/>
              <p:cNvSpPr>
                <a:spLocks noChangeShapeType="1"/>
              </p:cNvSpPr>
              <p:nvPr/>
            </p:nvSpPr>
            <p:spPr bwMode="auto">
              <a:xfrm flipV="1">
                <a:off x="4159250" y="4103688"/>
                <a:ext cx="1587" cy="12700"/>
              </a:xfrm>
              <a:prstGeom prst="line">
                <a:avLst/>
              </a:prstGeom>
              <a:noFill/>
              <a:ln w="0">
                <a:solidFill>
                  <a:srgbClr val="000000"/>
                </a:solidFill>
                <a:round/>
                <a:headEnd/>
                <a:tailEnd/>
              </a:ln>
            </p:spPr>
            <p:txBody>
              <a:bodyPr>
                <a:prstTxWarp prst="textNoShape">
                  <a:avLst/>
                </a:prstTxWarp>
              </a:bodyPr>
              <a:lstStyle/>
              <a:p>
                <a:endParaRPr lang="en-US"/>
              </a:p>
            </p:txBody>
          </p:sp>
          <p:sp>
            <p:nvSpPr>
              <p:cNvPr id="24664" name="Line 75"/>
              <p:cNvSpPr>
                <a:spLocks noChangeShapeType="1"/>
              </p:cNvSpPr>
              <p:nvPr/>
            </p:nvSpPr>
            <p:spPr bwMode="auto">
              <a:xfrm>
                <a:off x="4159250" y="841375"/>
                <a:ext cx="1587" cy="11113"/>
              </a:xfrm>
              <a:prstGeom prst="line">
                <a:avLst/>
              </a:prstGeom>
              <a:noFill/>
              <a:ln w="0">
                <a:solidFill>
                  <a:srgbClr val="000000"/>
                </a:solidFill>
                <a:round/>
                <a:headEnd/>
                <a:tailEnd/>
              </a:ln>
            </p:spPr>
            <p:txBody>
              <a:bodyPr>
                <a:prstTxWarp prst="textNoShape">
                  <a:avLst/>
                </a:prstTxWarp>
              </a:bodyPr>
              <a:lstStyle/>
              <a:p>
                <a:endParaRPr lang="en-US"/>
              </a:p>
            </p:txBody>
          </p:sp>
          <p:sp>
            <p:nvSpPr>
              <p:cNvPr id="24665" name="Line 76"/>
              <p:cNvSpPr>
                <a:spLocks noChangeShapeType="1"/>
              </p:cNvSpPr>
              <p:nvPr/>
            </p:nvSpPr>
            <p:spPr bwMode="auto">
              <a:xfrm flipV="1">
                <a:off x="4159250" y="4081463"/>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66" name="Line 77"/>
              <p:cNvSpPr>
                <a:spLocks noChangeShapeType="1"/>
              </p:cNvSpPr>
              <p:nvPr/>
            </p:nvSpPr>
            <p:spPr bwMode="auto">
              <a:xfrm>
                <a:off x="4159250" y="841375"/>
                <a:ext cx="1587" cy="34925"/>
              </a:xfrm>
              <a:prstGeom prst="line">
                <a:avLst/>
              </a:prstGeom>
              <a:noFill/>
              <a:ln w="0">
                <a:solidFill>
                  <a:srgbClr val="000000"/>
                </a:solidFill>
                <a:round/>
                <a:headEnd/>
                <a:tailEnd/>
              </a:ln>
            </p:spPr>
            <p:txBody>
              <a:bodyPr>
                <a:prstTxWarp prst="textNoShape">
                  <a:avLst/>
                </a:prstTxWarp>
              </a:bodyPr>
              <a:lstStyle/>
              <a:p>
                <a:endParaRPr lang="en-US"/>
              </a:p>
            </p:txBody>
          </p:sp>
          <p:sp>
            <p:nvSpPr>
              <p:cNvPr id="24667" name="Rectangle 78"/>
              <p:cNvSpPr>
                <a:spLocks noChangeArrowheads="1"/>
              </p:cNvSpPr>
              <p:nvPr/>
            </p:nvSpPr>
            <p:spPr bwMode="auto">
              <a:xfrm>
                <a:off x="4057650" y="436562"/>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668" name="Rectangle 79"/>
              <p:cNvSpPr>
                <a:spLocks noChangeArrowheads="1"/>
              </p:cNvSpPr>
              <p:nvPr/>
            </p:nvSpPr>
            <p:spPr bwMode="auto">
              <a:xfrm>
                <a:off x="4343400" y="228600"/>
                <a:ext cx="128371"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3</a:t>
                </a:r>
                <a:endParaRPr lang="en-US">
                  <a:latin typeface="Times New Roman" pitchFamily="-111" charset="0"/>
                </a:endParaRPr>
              </a:p>
            </p:txBody>
          </p:sp>
          <p:sp>
            <p:nvSpPr>
              <p:cNvPr id="24669" name="Line 80"/>
              <p:cNvSpPr>
                <a:spLocks noChangeShapeType="1"/>
              </p:cNvSpPr>
              <p:nvPr/>
            </p:nvSpPr>
            <p:spPr bwMode="auto">
              <a:xfrm>
                <a:off x="1403350" y="41163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0" name="Line 81"/>
              <p:cNvSpPr>
                <a:spLocks noChangeShapeType="1"/>
              </p:cNvSpPr>
              <p:nvPr/>
            </p:nvSpPr>
            <p:spPr bwMode="auto">
              <a:xfrm flipH="1">
                <a:off x="4148138" y="41163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1" name="Line 82"/>
              <p:cNvSpPr>
                <a:spLocks noChangeShapeType="1"/>
              </p:cNvSpPr>
              <p:nvPr/>
            </p:nvSpPr>
            <p:spPr bwMode="auto">
              <a:xfrm>
                <a:off x="1403350" y="4116388"/>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2" name="Line 83"/>
              <p:cNvSpPr>
                <a:spLocks noChangeShapeType="1"/>
              </p:cNvSpPr>
              <p:nvPr/>
            </p:nvSpPr>
            <p:spPr bwMode="auto">
              <a:xfrm flipH="1">
                <a:off x="4125913" y="4116388"/>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3" name="Rectangle 85"/>
              <p:cNvSpPr>
                <a:spLocks noChangeArrowheads="1"/>
              </p:cNvSpPr>
              <p:nvPr/>
            </p:nvSpPr>
            <p:spPr bwMode="auto">
              <a:xfrm>
                <a:off x="941388" y="3887787"/>
                <a:ext cx="205236"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-4</a:t>
                </a:r>
                <a:endParaRPr lang="en-US">
                  <a:latin typeface="Times New Roman" pitchFamily="-111" charset="0"/>
                </a:endParaRPr>
              </a:p>
            </p:txBody>
          </p:sp>
          <p:sp>
            <p:nvSpPr>
              <p:cNvPr id="24674" name="Line 86"/>
              <p:cNvSpPr>
                <a:spLocks noChangeShapeType="1"/>
              </p:cNvSpPr>
              <p:nvPr/>
            </p:nvSpPr>
            <p:spPr bwMode="auto">
              <a:xfrm>
                <a:off x="1403350" y="38687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5" name="Line 87"/>
              <p:cNvSpPr>
                <a:spLocks noChangeShapeType="1"/>
              </p:cNvSpPr>
              <p:nvPr/>
            </p:nvSpPr>
            <p:spPr bwMode="auto">
              <a:xfrm flipH="1">
                <a:off x="4148138" y="38687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6" name="Line 88"/>
              <p:cNvSpPr>
                <a:spLocks noChangeShapeType="1"/>
              </p:cNvSpPr>
              <p:nvPr/>
            </p:nvSpPr>
            <p:spPr bwMode="auto">
              <a:xfrm>
                <a:off x="1403350" y="37226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7" name="Line 89"/>
              <p:cNvSpPr>
                <a:spLocks noChangeShapeType="1"/>
              </p:cNvSpPr>
              <p:nvPr/>
            </p:nvSpPr>
            <p:spPr bwMode="auto">
              <a:xfrm flipH="1">
                <a:off x="4148138" y="37226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8" name="Line 90"/>
              <p:cNvSpPr>
                <a:spLocks noChangeShapeType="1"/>
              </p:cNvSpPr>
              <p:nvPr/>
            </p:nvSpPr>
            <p:spPr bwMode="auto">
              <a:xfrm>
                <a:off x="1403350" y="36210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79" name="Line 91"/>
              <p:cNvSpPr>
                <a:spLocks noChangeShapeType="1"/>
              </p:cNvSpPr>
              <p:nvPr/>
            </p:nvSpPr>
            <p:spPr bwMode="auto">
              <a:xfrm flipH="1">
                <a:off x="4148138" y="36210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0" name="Line 92"/>
              <p:cNvSpPr>
                <a:spLocks noChangeShapeType="1"/>
              </p:cNvSpPr>
              <p:nvPr/>
            </p:nvSpPr>
            <p:spPr bwMode="auto">
              <a:xfrm>
                <a:off x="1403350" y="35417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1" name="Line 93"/>
              <p:cNvSpPr>
                <a:spLocks noChangeShapeType="1"/>
              </p:cNvSpPr>
              <p:nvPr/>
            </p:nvSpPr>
            <p:spPr bwMode="auto">
              <a:xfrm flipH="1">
                <a:off x="4148138" y="35417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2" name="Line 94"/>
              <p:cNvSpPr>
                <a:spLocks noChangeShapeType="1"/>
              </p:cNvSpPr>
              <p:nvPr/>
            </p:nvSpPr>
            <p:spPr bwMode="auto">
              <a:xfrm>
                <a:off x="1403350" y="34750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3" name="Line 95"/>
              <p:cNvSpPr>
                <a:spLocks noChangeShapeType="1"/>
              </p:cNvSpPr>
              <p:nvPr/>
            </p:nvSpPr>
            <p:spPr bwMode="auto">
              <a:xfrm flipH="1">
                <a:off x="4148138" y="34750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4" name="Line 96"/>
              <p:cNvSpPr>
                <a:spLocks noChangeShapeType="1"/>
              </p:cNvSpPr>
              <p:nvPr/>
            </p:nvSpPr>
            <p:spPr bwMode="auto">
              <a:xfrm>
                <a:off x="1403350" y="34290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5" name="Line 97"/>
              <p:cNvSpPr>
                <a:spLocks noChangeShapeType="1"/>
              </p:cNvSpPr>
              <p:nvPr/>
            </p:nvSpPr>
            <p:spPr bwMode="auto">
              <a:xfrm flipH="1">
                <a:off x="4148138" y="34290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6" name="Line 98"/>
              <p:cNvSpPr>
                <a:spLocks noChangeShapeType="1"/>
              </p:cNvSpPr>
              <p:nvPr/>
            </p:nvSpPr>
            <p:spPr bwMode="auto">
              <a:xfrm>
                <a:off x="1403350" y="33734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7" name="Line 99"/>
              <p:cNvSpPr>
                <a:spLocks noChangeShapeType="1"/>
              </p:cNvSpPr>
              <p:nvPr/>
            </p:nvSpPr>
            <p:spPr bwMode="auto">
              <a:xfrm flipH="1">
                <a:off x="4148138" y="33734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8" name="Line 100"/>
              <p:cNvSpPr>
                <a:spLocks noChangeShapeType="1"/>
              </p:cNvSpPr>
              <p:nvPr/>
            </p:nvSpPr>
            <p:spPr bwMode="auto">
              <a:xfrm>
                <a:off x="1403350" y="33401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89" name="Line 101"/>
              <p:cNvSpPr>
                <a:spLocks noChangeShapeType="1"/>
              </p:cNvSpPr>
              <p:nvPr/>
            </p:nvSpPr>
            <p:spPr bwMode="auto">
              <a:xfrm flipH="1">
                <a:off x="4148138" y="33401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0" name="Line 102"/>
              <p:cNvSpPr>
                <a:spLocks noChangeShapeType="1"/>
              </p:cNvSpPr>
              <p:nvPr/>
            </p:nvSpPr>
            <p:spPr bwMode="auto">
              <a:xfrm>
                <a:off x="1403350" y="32940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1" name="Line 103"/>
              <p:cNvSpPr>
                <a:spLocks noChangeShapeType="1"/>
              </p:cNvSpPr>
              <p:nvPr/>
            </p:nvSpPr>
            <p:spPr bwMode="auto">
              <a:xfrm flipH="1">
                <a:off x="4148138" y="32940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2" name="Line 104"/>
              <p:cNvSpPr>
                <a:spLocks noChangeShapeType="1"/>
              </p:cNvSpPr>
              <p:nvPr/>
            </p:nvSpPr>
            <p:spPr bwMode="auto">
              <a:xfrm>
                <a:off x="1403350" y="3294063"/>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3" name="Line 105"/>
              <p:cNvSpPr>
                <a:spLocks noChangeShapeType="1"/>
              </p:cNvSpPr>
              <p:nvPr/>
            </p:nvSpPr>
            <p:spPr bwMode="auto">
              <a:xfrm flipH="1">
                <a:off x="4125913" y="3294063"/>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4" name="Rectangle 106"/>
              <p:cNvSpPr>
                <a:spLocks noChangeArrowheads="1"/>
              </p:cNvSpPr>
              <p:nvPr/>
            </p:nvSpPr>
            <p:spPr bwMode="auto">
              <a:xfrm>
                <a:off x="636588" y="3200399"/>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695" name="Rectangle 107"/>
              <p:cNvSpPr>
                <a:spLocks noChangeArrowheads="1"/>
              </p:cNvSpPr>
              <p:nvPr/>
            </p:nvSpPr>
            <p:spPr bwMode="auto">
              <a:xfrm>
                <a:off x="941388" y="3067049"/>
                <a:ext cx="205236"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-3</a:t>
                </a:r>
                <a:endParaRPr lang="en-US">
                  <a:latin typeface="Times New Roman" pitchFamily="-111" charset="0"/>
                </a:endParaRPr>
              </a:p>
            </p:txBody>
          </p:sp>
          <p:sp>
            <p:nvSpPr>
              <p:cNvPr id="24696" name="Line 108"/>
              <p:cNvSpPr>
                <a:spLocks noChangeShapeType="1"/>
              </p:cNvSpPr>
              <p:nvPr/>
            </p:nvSpPr>
            <p:spPr bwMode="auto">
              <a:xfrm>
                <a:off x="1403350" y="30464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7" name="Line 109"/>
              <p:cNvSpPr>
                <a:spLocks noChangeShapeType="1"/>
              </p:cNvSpPr>
              <p:nvPr/>
            </p:nvSpPr>
            <p:spPr bwMode="auto">
              <a:xfrm flipH="1">
                <a:off x="4148138" y="30464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8" name="Line 110"/>
              <p:cNvSpPr>
                <a:spLocks noChangeShapeType="1"/>
              </p:cNvSpPr>
              <p:nvPr/>
            </p:nvSpPr>
            <p:spPr bwMode="auto">
              <a:xfrm>
                <a:off x="1403350" y="29114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699" name="Line 111"/>
              <p:cNvSpPr>
                <a:spLocks noChangeShapeType="1"/>
              </p:cNvSpPr>
              <p:nvPr/>
            </p:nvSpPr>
            <p:spPr bwMode="auto">
              <a:xfrm flipH="1">
                <a:off x="4148138" y="29114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0" name="Line 112"/>
              <p:cNvSpPr>
                <a:spLocks noChangeShapeType="1"/>
              </p:cNvSpPr>
              <p:nvPr/>
            </p:nvSpPr>
            <p:spPr bwMode="auto">
              <a:xfrm>
                <a:off x="1403350" y="27987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1" name="Line 113"/>
              <p:cNvSpPr>
                <a:spLocks noChangeShapeType="1"/>
              </p:cNvSpPr>
              <p:nvPr/>
            </p:nvSpPr>
            <p:spPr bwMode="auto">
              <a:xfrm flipH="1">
                <a:off x="4148138" y="27987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2" name="Line 114"/>
              <p:cNvSpPr>
                <a:spLocks noChangeShapeType="1"/>
              </p:cNvSpPr>
              <p:nvPr/>
            </p:nvSpPr>
            <p:spPr bwMode="auto">
              <a:xfrm>
                <a:off x="1403350" y="27209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3" name="Line 115"/>
              <p:cNvSpPr>
                <a:spLocks noChangeShapeType="1"/>
              </p:cNvSpPr>
              <p:nvPr/>
            </p:nvSpPr>
            <p:spPr bwMode="auto">
              <a:xfrm flipH="1">
                <a:off x="4148138" y="27209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4" name="Line 116"/>
              <p:cNvSpPr>
                <a:spLocks noChangeShapeType="1"/>
              </p:cNvSpPr>
              <p:nvPr/>
            </p:nvSpPr>
            <p:spPr bwMode="auto">
              <a:xfrm>
                <a:off x="1403350" y="26638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5" name="Line 117"/>
              <p:cNvSpPr>
                <a:spLocks noChangeShapeType="1"/>
              </p:cNvSpPr>
              <p:nvPr/>
            </p:nvSpPr>
            <p:spPr bwMode="auto">
              <a:xfrm flipH="1">
                <a:off x="4148138" y="26638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6" name="Line 118"/>
              <p:cNvSpPr>
                <a:spLocks noChangeShapeType="1"/>
              </p:cNvSpPr>
              <p:nvPr/>
            </p:nvSpPr>
            <p:spPr bwMode="auto">
              <a:xfrm>
                <a:off x="1403350" y="26082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7" name="Line 119"/>
              <p:cNvSpPr>
                <a:spLocks noChangeShapeType="1"/>
              </p:cNvSpPr>
              <p:nvPr/>
            </p:nvSpPr>
            <p:spPr bwMode="auto">
              <a:xfrm flipH="1">
                <a:off x="4148138" y="260826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8" name="Line 120"/>
              <p:cNvSpPr>
                <a:spLocks noChangeShapeType="1"/>
              </p:cNvSpPr>
              <p:nvPr/>
            </p:nvSpPr>
            <p:spPr bwMode="auto">
              <a:xfrm>
                <a:off x="1403350" y="25638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09" name="Line 121"/>
              <p:cNvSpPr>
                <a:spLocks noChangeShapeType="1"/>
              </p:cNvSpPr>
              <p:nvPr/>
            </p:nvSpPr>
            <p:spPr bwMode="auto">
              <a:xfrm flipH="1">
                <a:off x="4148138" y="2563813"/>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0" name="Line 122"/>
              <p:cNvSpPr>
                <a:spLocks noChangeShapeType="1"/>
              </p:cNvSpPr>
              <p:nvPr/>
            </p:nvSpPr>
            <p:spPr bwMode="auto">
              <a:xfrm>
                <a:off x="1403350" y="25177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1" name="Line 123"/>
              <p:cNvSpPr>
                <a:spLocks noChangeShapeType="1"/>
              </p:cNvSpPr>
              <p:nvPr/>
            </p:nvSpPr>
            <p:spPr bwMode="auto">
              <a:xfrm flipH="1">
                <a:off x="4148138" y="25177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2" name="Line 124"/>
              <p:cNvSpPr>
                <a:spLocks noChangeShapeType="1"/>
              </p:cNvSpPr>
              <p:nvPr/>
            </p:nvSpPr>
            <p:spPr bwMode="auto">
              <a:xfrm>
                <a:off x="1403350" y="24844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3" name="Line 125"/>
              <p:cNvSpPr>
                <a:spLocks noChangeShapeType="1"/>
              </p:cNvSpPr>
              <p:nvPr/>
            </p:nvSpPr>
            <p:spPr bwMode="auto">
              <a:xfrm flipH="1">
                <a:off x="4148138" y="24844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4" name="Line 126"/>
              <p:cNvSpPr>
                <a:spLocks noChangeShapeType="1"/>
              </p:cNvSpPr>
              <p:nvPr/>
            </p:nvSpPr>
            <p:spPr bwMode="auto">
              <a:xfrm>
                <a:off x="1403350" y="2484438"/>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5" name="Line 127"/>
              <p:cNvSpPr>
                <a:spLocks noChangeShapeType="1"/>
              </p:cNvSpPr>
              <p:nvPr/>
            </p:nvSpPr>
            <p:spPr bwMode="auto">
              <a:xfrm flipH="1">
                <a:off x="4125913" y="2484438"/>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6" name="Rectangle 128"/>
              <p:cNvSpPr>
                <a:spLocks noChangeArrowheads="1"/>
              </p:cNvSpPr>
              <p:nvPr/>
            </p:nvSpPr>
            <p:spPr bwMode="auto">
              <a:xfrm>
                <a:off x="636588" y="2389187"/>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717" name="Rectangle 129"/>
              <p:cNvSpPr>
                <a:spLocks noChangeArrowheads="1"/>
              </p:cNvSpPr>
              <p:nvPr/>
            </p:nvSpPr>
            <p:spPr bwMode="auto">
              <a:xfrm>
                <a:off x="941388" y="2257425"/>
                <a:ext cx="205236"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-2</a:t>
                </a:r>
                <a:endParaRPr lang="en-US">
                  <a:latin typeface="Times New Roman" pitchFamily="-111" charset="0"/>
                </a:endParaRPr>
              </a:p>
            </p:txBody>
          </p:sp>
          <p:sp>
            <p:nvSpPr>
              <p:cNvPr id="24718" name="Line 130"/>
              <p:cNvSpPr>
                <a:spLocks noChangeShapeType="1"/>
              </p:cNvSpPr>
              <p:nvPr/>
            </p:nvSpPr>
            <p:spPr bwMode="auto">
              <a:xfrm>
                <a:off x="1403350" y="22367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19" name="Line 131"/>
              <p:cNvSpPr>
                <a:spLocks noChangeShapeType="1"/>
              </p:cNvSpPr>
              <p:nvPr/>
            </p:nvSpPr>
            <p:spPr bwMode="auto">
              <a:xfrm flipH="1">
                <a:off x="4148138" y="22367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0" name="Line 132"/>
              <p:cNvSpPr>
                <a:spLocks noChangeShapeType="1"/>
              </p:cNvSpPr>
              <p:nvPr/>
            </p:nvSpPr>
            <p:spPr bwMode="auto">
              <a:xfrm>
                <a:off x="1403350" y="20907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1" name="Line 133"/>
              <p:cNvSpPr>
                <a:spLocks noChangeShapeType="1"/>
              </p:cNvSpPr>
              <p:nvPr/>
            </p:nvSpPr>
            <p:spPr bwMode="auto">
              <a:xfrm flipH="1">
                <a:off x="4148138" y="20907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2" name="Line 134"/>
              <p:cNvSpPr>
                <a:spLocks noChangeShapeType="1"/>
              </p:cNvSpPr>
              <p:nvPr/>
            </p:nvSpPr>
            <p:spPr bwMode="auto">
              <a:xfrm>
                <a:off x="1403350" y="19891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3" name="Line 135"/>
              <p:cNvSpPr>
                <a:spLocks noChangeShapeType="1"/>
              </p:cNvSpPr>
              <p:nvPr/>
            </p:nvSpPr>
            <p:spPr bwMode="auto">
              <a:xfrm flipH="1">
                <a:off x="4148138" y="19891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4" name="Line 136"/>
              <p:cNvSpPr>
                <a:spLocks noChangeShapeType="1"/>
              </p:cNvSpPr>
              <p:nvPr/>
            </p:nvSpPr>
            <p:spPr bwMode="auto">
              <a:xfrm>
                <a:off x="1403350" y="19113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5" name="Line 137"/>
              <p:cNvSpPr>
                <a:spLocks noChangeShapeType="1"/>
              </p:cNvSpPr>
              <p:nvPr/>
            </p:nvSpPr>
            <p:spPr bwMode="auto">
              <a:xfrm flipH="1">
                <a:off x="4148138" y="19113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6" name="Line 138"/>
              <p:cNvSpPr>
                <a:spLocks noChangeShapeType="1"/>
              </p:cNvSpPr>
              <p:nvPr/>
            </p:nvSpPr>
            <p:spPr bwMode="auto">
              <a:xfrm>
                <a:off x="1403350" y="18430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7" name="Line 139"/>
              <p:cNvSpPr>
                <a:spLocks noChangeShapeType="1"/>
              </p:cNvSpPr>
              <p:nvPr/>
            </p:nvSpPr>
            <p:spPr bwMode="auto">
              <a:xfrm flipH="1">
                <a:off x="4148138" y="18430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8" name="Line 140"/>
              <p:cNvSpPr>
                <a:spLocks noChangeShapeType="1"/>
              </p:cNvSpPr>
              <p:nvPr/>
            </p:nvSpPr>
            <p:spPr bwMode="auto">
              <a:xfrm>
                <a:off x="1403350" y="17875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29" name="Line 141"/>
              <p:cNvSpPr>
                <a:spLocks noChangeShapeType="1"/>
              </p:cNvSpPr>
              <p:nvPr/>
            </p:nvSpPr>
            <p:spPr bwMode="auto">
              <a:xfrm flipH="1">
                <a:off x="4148138" y="17875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0" name="Line 142"/>
              <p:cNvSpPr>
                <a:spLocks noChangeShapeType="1"/>
              </p:cNvSpPr>
              <p:nvPr/>
            </p:nvSpPr>
            <p:spPr bwMode="auto">
              <a:xfrm>
                <a:off x="1403350" y="17414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1" name="Line 143"/>
              <p:cNvSpPr>
                <a:spLocks noChangeShapeType="1"/>
              </p:cNvSpPr>
              <p:nvPr/>
            </p:nvSpPr>
            <p:spPr bwMode="auto">
              <a:xfrm flipH="1">
                <a:off x="4148138" y="174148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2" name="Line 144"/>
              <p:cNvSpPr>
                <a:spLocks noChangeShapeType="1"/>
              </p:cNvSpPr>
              <p:nvPr/>
            </p:nvSpPr>
            <p:spPr bwMode="auto">
              <a:xfrm>
                <a:off x="1403350" y="16970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3" name="Line 145"/>
              <p:cNvSpPr>
                <a:spLocks noChangeShapeType="1"/>
              </p:cNvSpPr>
              <p:nvPr/>
            </p:nvSpPr>
            <p:spPr bwMode="auto">
              <a:xfrm flipH="1">
                <a:off x="4148138" y="1697038"/>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4" name="Line 146"/>
              <p:cNvSpPr>
                <a:spLocks noChangeShapeType="1"/>
              </p:cNvSpPr>
              <p:nvPr/>
            </p:nvSpPr>
            <p:spPr bwMode="auto">
              <a:xfrm>
                <a:off x="1403350" y="16637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5" name="Line 147"/>
              <p:cNvSpPr>
                <a:spLocks noChangeShapeType="1"/>
              </p:cNvSpPr>
              <p:nvPr/>
            </p:nvSpPr>
            <p:spPr bwMode="auto">
              <a:xfrm flipH="1">
                <a:off x="4148138" y="16637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6" name="Line 148"/>
              <p:cNvSpPr>
                <a:spLocks noChangeShapeType="1"/>
              </p:cNvSpPr>
              <p:nvPr/>
            </p:nvSpPr>
            <p:spPr bwMode="auto">
              <a:xfrm>
                <a:off x="1403350" y="1663700"/>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7" name="Line 149"/>
              <p:cNvSpPr>
                <a:spLocks noChangeShapeType="1"/>
              </p:cNvSpPr>
              <p:nvPr/>
            </p:nvSpPr>
            <p:spPr bwMode="auto">
              <a:xfrm flipH="1">
                <a:off x="4125913" y="1663700"/>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38" name="Rectangle 150"/>
              <p:cNvSpPr>
                <a:spLocks noChangeArrowheads="1"/>
              </p:cNvSpPr>
              <p:nvPr/>
            </p:nvSpPr>
            <p:spPr bwMode="auto">
              <a:xfrm>
                <a:off x="636588" y="1568449"/>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739" name="Rectangle 151"/>
              <p:cNvSpPr>
                <a:spLocks noChangeArrowheads="1"/>
              </p:cNvSpPr>
              <p:nvPr/>
            </p:nvSpPr>
            <p:spPr bwMode="auto">
              <a:xfrm>
                <a:off x="941388" y="1436688"/>
                <a:ext cx="205236"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-1</a:t>
                </a:r>
                <a:endParaRPr lang="en-US">
                  <a:latin typeface="Times New Roman" pitchFamily="-111" charset="0"/>
                </a:endParaRPr>
              </a:p>
            </p:txBody>
          </p:sp>
          <p:sp>
            <p:nvSpPr>
              <p:cNvPr id="24740" name="Line 152"/>
              <p:cNvSpPr>
                <a:spLocks noChangeShapeType="1"/>
              </p:cNvSpPr>
              <p:nvPr/>
            </p:nvSpPr>
            <p:spPr bwMode="auto">
              <a:xfrm>
                <a:off x="1403350" y="14160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1" name="Line 153"/>
              <p:cNvSpPr>
                <a:spLocks noChangeShapeType="1"/>
              </p:cNvSpPr>
              <p:nvPr/>
            </p:nvSpPr>
            <p:spPr bwMode="auto">
              <a:xfrm flipH="1">
                <a:off x="4148138" y="14160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2" name="Line 154"/>
              <p:cNvSpPr>
                <a:spLocks noChangeShapeType="1"/>
              </p:cNvSpPr>
              <p:nvPr/>
            </p:nvSpPr>
            <p:spPr bwMode="auto">
              <a:xfrm>
                <a:off x="1403350" y="12700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3" name="Line 155"/>
              <p:cNvSpPr>
                <a:spLocks noChangeShapeType="1"/>
              </p:cNvSpPr>
              <p:nvPr/>
            </p:nvSpPr>
            <p:spPr bwMode="auto">
              <a:xfrm flipH="1">
                <a:off x="4148138" y="12700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4" name="Line 156"/>
              <p:cNvSpPr>
                <a:spLocks noChangeShapeType="1"/>
              </p:cNvSpPr>
              <p:nvPr/>
            </p:nvSpPr>
            <p:spPr bwMode="auto">
              <a:xfrm>
                <a:off x="1403350" y="11684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5" name="Line 157"/>
              <p:cNvSpPr>
                <a:spLocks noChangeShapeType="1"/>
              </p:cNvSpPr>
              <p:nvPr/>
            </p:nvSpPr>
            <p:spPr bwMode="auto">
              <a:xfrm flipH="1">
                <a:off x="4148138" y="11684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6" name="Line 158"/>
              <p:cNvSpPr>
                <a:spLocks noChangeShapeType="1"/>
              </p:cNvSpPr>
              <p:nvPr/>
            </p:nvSpPr>
            <p:spPr bwMode="auto">
              <a:xfrm>
                <a:off x="1403350" y="10890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7" name="Line 159"/>
              <p:cNvSpPr>
                <a:spLocks noChangeShapeType="1"/>
              </p:cNvSpPr>
              <p:nvPr/>
            </p:nvSpPr>
            <p:spPr bwMode="auto">
              <a:xfrm flipH="1">
                <a:off x="4148138" y="108902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8" name="Line 160"/>
              <p:cNvSpPr>
                <a:spLocks noChangeShapeType="1"/>
              </p:cNvSpPr>
              <p:nvPr/>
            </p:nvSpPr>
            <p:spPr bwMode="auto">
              <a:xfrm>
                <a:off x="1403350" y="10223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49" name="Line 161"/>
              <p:cNvSpPr>
                <a:spLocks noChangeShapeType="1"/>
              </p:cNvSpPr>
              <p:nvPr/>
            </p:nvSpPr>
            <p:spPr bwMode="auto">
              <a:xfrm flipH="1">
                <a:off x="4148138" y="10223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0" name="Line 162"/>
              <p:cNvSpPr>
                <a:spLocks noChangeShapeType="1"/>
              </p:cNvSpPr>
              <p:nvPr/>
            </p:nvSpPr>
            <p:spPr bwMode="auto">
              <a:xfrm>
                <a:off x="1403350" y="9652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1" name="Line 163"/>
              <p:cNvSpPr>
                <a:spLocks noChangeShapeType="1"/>
              </p:cNvSpPr>
              <p:nvPr/>
            </p:nvSpPr>
            <p:spPr bwMode="auto">
              <a:xfrm flipH="1">
                <a:off x="4148138" y="9652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2" name="Line 164"/>
              <p:cNvSpPr>
                <a:spLocks noChangeShapeType="1"/>
              </p:cNvSpPr>
              <p:nvPr/>
            </p:nvSpPr>
            <p:spPr bwMode="auto">
              <a:xfrm>
                <a:off x="1403350" y="9207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3" name="Line 165"/>
              <p:cNvSpPr>
                <a:spLocks noChangeShapeType="1"/>
              </p:cNvSpPr>
              <p:nvPr/>
            </p:nvSpPr>
            <p:spPr bwMode="auto">
              <a:xfrm flipH="1">
                <a:off x="4148138" y="92075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4" name="Line 166"/>
              <p:cNvSpPr>
                <a:spLocks noChangeShapeType="1"/>
              </p:cNvSpPr>
              <p:nvPr/>
            </p:nvSpPr>
            <p:spPr bwMode="auto">
              <a:xfrm>
                <a:off x="1403350" y="8763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5" name="Line 167"/>
              <p:cNvSpPr>
                <a:spLocks noChangeShapeType="1"/>
              </p:cNvSpPr>
              <p:nvPr/>
            </p:nvSpPr>
            <p:spPr bwMode="auto">
              <a:xfrm flipH="1">
                <a:off x="4148138" y="876300"/>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6" name="Line 168"/>
              <p:cNvSpPr>
                <a:spLocks noChangeShapeType="1"/>
              </p:cNvSpPr>
              <p:nvPr/>
            </p:nvSpPr>
            <p:spPr bwMode="auto">
              <a:xfrm>
                <a:off x="1403350" y="8413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7" name="Line 169"/>
              <p:cNvSpPr>
                <a:spLocks noChangeShapeType="1"/>
              </p:cNvSpPr>
              <p:nvPr/>
            </p:nvSpPr>
            <p:spPr bwMode="auto">
              <a:xfrm flipH="1">
                <a:off x="4148138" y="841375"/>
                <a:ext cx="11112"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8" name="Line 170"/>
              <p:cNvSpPr>
                <a:spLocks noChangeShapeType="1"/>
              </p:cNvSpPr>
              <p:nvPr/>
            </p:nvSpPr>
            <p:spPr bwMode="auto">
              <a:xfrm>
                <a:off x="1403350" y="841375"/>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59" name="Line 171"/>
              <p:cNvSpPr>
                <a:spLocks noChangeShapeType="1"/>
              </p:cNvSpPr>
              <p:nvPr/>
            </p:nvSpPr>
            <p:spPr bwMode="auto">
              <a:xfrm flipH="1">
                <a:off x="4125913" y="841375"/>
                <a:ext cx="33337"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60" name="Rectangle 172"/>
              <p:cNvSpPr>
                <a:spLocks noChangeArrowheads="1"/>
              </p:cNvSpPr>
              <p:nvPr/>
            </p:nvSpPr>
            <p:spPr bwMode="auto">
              <a:xfrm>
                <a:off x="636588" y="747713"/>
                <a:ext cx="342322" cy="369412"/>
              </a:xfrm>
              <a:prstGeom prst="rect">
                <a:avLst/>
              </a:prstGeom>
              <a:noFill/>
              <a:ln w="9525">
                <a:noFill/>
                <a:miter lim="800000"/>
                <a:headEnd/>
                <a:tailEnd/>
              </a:ln>
            </p:spPr>
            <p:txBody>
              <a:bodyPr wrap="none" lIns="0" tIns="0" rIns="0" bIns="0">
                <a:prstTxWarp prst="textNoShape">
                  <a:avLst/>
                </a:prstTxWarp>
                <a:spAutoFit/>
              </a:bodyPr>
              <a:lstStyle/>
              <a:p>
                <a:r>
                  <a:rPr lang="en-US" sz="2400">
                    <a:solidFill>
                      <a:srgbClr val="000000"/>
                    </a:solidFill>
                    <a:latin typeface="Helvetica" pitchFamily="-111" charset="0"/>
                  </a:rPr>
                  <a:t>10</a:t>
                </a:r>
                <a:endParaRPr lang="en-US" sz="2400">
                  <a:latin typeface="Times New Roman" pitchFamily="-111" charset="0"/>
                </a:endParaRPr>
              </a:p>
            </p:txBody>
          </p:sp>
          <p:sp>
            <p:nvSpPr>
              <p:cNvPr id="24761" name="Rectangle 173"/>
              <p:cNvSpPr>
                <a:spLocks noChangeArrowheads="1"/>
              </p:cNvSpPr>
              <p:nvPr/>
            </p:nvSpPr>
            <p:spPr bwMode="auto">
              <a:xfrm>
                <a:off x="941388" y="614363"/>
                <a:ext cx="128371" cy="277059"/>
              </a:xfrm>
              <a:prstGeom prst="rect">
                <a:avLst/>
              </a:prstGeom>
              <a:noFill/>
              <a:ln w="9525">
                <a:noFill/>
                <a:miter lim="800000"/>
                <a:headEnd/>
                <a:tailEnd/>
              </a:ln>
            </p:spPr>
            <p:txBody>
              <a:bodyPr wrap="none" lIns="0" tIns="0" rIns="0" bIns="0">
                <a:prstTxWarp prst="textNoShape">
                  <a:avLst/>
                </a:prstTxWarp>
                <a:spAutoFit/>
              </a:bodyPr>
              <a:lstStyle/>
              <a:p>
                <a:r>
                  <a:rPr lang="en-US">
                    <a:solidFill>
                      <a:srgbClr val="000000"/>
                    </a:solidFill>
                    <a:latin typeface="Helvetica" pitchFamily="-111" charset="0"/>
                  </a:rPr>
                  <a:t>0</a:t>
                </a:r>
                <a:endParaRPr lang="en-US">
                  <a:latin typeface="Times New Roman" pitchFamily="-111" charset="0"/>
                </a:endParaRPr>
              </a:p>
            </p:txBody>
          </p:sp>
          <p:sp>
            <p:nvSpPr>
              <p:cNvPr id="24762" name="Line 174"/>
              <p:cNvSpPr>
                <a:spLocks noChangeShapeType="1"/>
              </p:cNvSpPr>
              <p:nvPr/>
            </p:nvSpPr>
            <p:spPr bwMode="auto">
              <a:xfrm>
                <a:off x="1403350" y="841375"/>
                <a:ext cx="2755900" cy="1588"/>
              </a:xfrm>
              <a:prstGeom prst="line">
                <a:avLst/>
              </a:prstGeom>
              <a:noFill/>
              <a:ln w="0">
                <a:solidFill>
                  <a:srgbClr val="000000"/>
                </a:solidFill>
                <a:round/>
                <a:headEnd/>
                <a:tailEnd/>
              </a:ln>
            </p:spPr>
            <p:txBody>
              <a:bodyPr>
                <a:prstTxWarp prst="textNoShape">
                  <a:avLst/>
                </a:prstTxWarp>
              </a:bodyPr>
              <a:lstStyle/>
              <a:p>
                <a:endParaRPr lang="en-US"/>
              </a:p>
            </p:txBody>
          </p:sp>
          <p:sp>
            <p:nvSpPr>
              <p:cNvPr id="24763" name="Freeform 175"/>
              <p:cNvSpPr>
                <a:spLocks/>
              </p:cNvSpPr>
              <p:nvPr/>
            </p:nvSpPr>
            <p:spPr bwMode="auto">
              <a:xfrm>
                <a:off x="1403350" y="841375"/>
                <a:ext cx="2755900" cy="3275013"/>
              </a:xfrm>
              <a:custGeom>
                <a:avLst/>
                <a:gdLst>
                  <a:gd name="T0" fmla="*/ 0 w 245"/>
                  <a:gd name="T1" fmla="*/ 2147483647 h 291"/>
                  <a:gd name="T2" fmla="*/ 2147483647 w 245"/>
                  <a:gd name="T3" fmla="*/ 2147483647 h 291"/>
                  <a:gd name="T4" fmla="*/ 2147483647 w 245"/>
                  <a:gd name="T5" fmla="*/ 0 h 291"/>
                  <a:gd name="T6" fmla="*/ 0 60000 65536"/>
                  <a:gd name="T7" fmla="*/ 0 60000 65536"/>
                  <a:gd name="T8" fmla="*/ 0 60000 65536"/>
                  <a:gd name="T9" fmla="*/ 0 w 245"/>
                  <a:gd name="T10" fmla="*/ 0 h 291"/>
                  <a:gd name="T11" fmla="*/ 245 w 245"/>
                  <a:gd name="T12" fmla="*/ 291 h 291"/>
                </a:gdLst>
                <a:ahLst/>
                <a:cxnLst>
                  <a:cxn ang="T6">
                    <a:pos x="T0" y="T1"/>
                  </a:cxn>
                  <a:cxn ang="T7">
                    <a:pos x="T2" y="T3"/>
                  </a:cxn>
                  <a:cxn ang="T8">
                    <a:pos x="T4" y="T5"/>
                  </a:cxn>
                </a:cxnLst>
                <a:rect l="T9" t="T10" r="T11" b="T12"/>
                <a:pathLst>
                  <a:path w="245" h="291">
                    <a:moveTo>
                      <a:pt x="0" y="291"/>
                    </a:moveTo>
                    <a:lnTo>
                      <a:pt x="245" y="291"/>
                    </a:lnTo>
                    <a:lnTo>
                      <a:pt x="245" y="0"/>
                    </a:lnTo>
                  </a:path>
                </a:pathLst>
              </a:custGeom>
              <a:noFill/>
              <a:ln w="0">
                <a:solidFill>
                  <a:srgbClr val="000000"/>
                </a:solidFill>
                <a:round/>
                <a:headEnd/>
                <a:tailEnd/>
              </a:ln>
            </p:spPr>
            <p:txBody>
              <a:bodyPr>
                <a:prstTxWarp prst="textNoShape">
                  <a:avLst/>
                </a:prstTxWarp>
              </a:bodyPr>
              <a:lstStyle/>
              <a:p>
                <a:endParaRPr lang="hu-HU"/>
              </a:p>
            </p:txBody>
          </p:sp>
          <p:sp>
            <p:nvSpPr>
              <p:cNvPr id="24764" name="Line 176"/>
              <p:cNvSpPr>
                <a:spLocks noChangeShapeType="1"/>
              </p:cNvSpPr>
              <p:nvPr/>
            </p:nvSpPr>
            <p:spPr bwMode="auto">
              <a:xfrm flipV="1">
                <a:off x="1403350" y="841375"/>
                <a:ext cx="1587" cy="3275013"/>
              </a:xfrm>
              <a:prstGeom prst="line">
                <a:avLst/>
              </a:prstGeom>
              <a:noFill/>
              <a:ln w="0">
                <a:solidFill>
                  <a:srgbClr val="000000"/>
                </a:solidFill>
                <a:round/>
                <a:headEnd/>
                <a:tailEnd/>
              </a:ln>
            </p:spPr>
            <p:txBody>
              <a:bodyPr>
                <a:prstTxWarp prst="textNoShape">
                  <a:avLst/>
                </a:prstTxWarp>
              </a:bodyPr>
              <a:lstStyle/>
              <a:p>
                <a:endParaRPr lang="en-US"/>
              </a:p>
            </p:txBody>
          </p:sp>
          <p:sp>
            <p:nvSpPr>
              <p:cNvPr id="24765" name="Freeform 177"/>
              <p:cNvSpPr>
                <a:spLocks/>
              </p:cNvSpPr>
              <p:nvPr/>
            </p:nvSpPr>
            <p:spPr bwMode="auto">
              <a:xfrm>
                <a:off x="1403350" y="841375"/>
                <a:ext cx="2755900" cy="2463800"/>
              </a:xfrm>
              <a:custGeom>
                <a:avLst/>
                <a:gdLst>
                  <a:gd name="T0" fmla="*/ 2147483647 w 1736"/>
                  <a:gd name="T1" fmla="*/ 2147483647 h 1552"/>
                  <a:gd name="T2" fmla="*/ 2147483647 w 1736"/>
                  <a:gd name="T3" fmla="*/ 2147483647 h 1552"/>
                  <a:gd name="T4" fmla="*/ 2147483647 w 1736"/>
                  <a:gd name="T5" fmla="*/ 2147483647 h 1552"/>
                  <a:gd name="T6" fmla="*/ 2147483647 w 1736"/>
                  <a:gd name="T7" fmla="*/ 2147483647 h 1552"/>
                  <a:gd name="T8" fmla="*/ 2147483647 w 1736"/>
                  <a:gd name="T9" fmla="*/ 2147483647 h 1552"/>
                  <a:gd name="T10" fmla="*/ 2147483647 w 1736"/>
                  <a:gd name="T11" fmla="*/ 2147483647 h 1552"/>
                  <a:gd name="T12" fmla="*/ 2147483647 w 1736"/>
                  <a:gd name="T13" fmla="*/ 2147483647 h 1552"/>
                  <a:gd name="T14" fmla="*/ 2147483647 w 1736"/>
                  <a:gd name="T15" fmla="*/ 2147483647 h 1552"/>
                  <a:gd name="T16" fmla="*/ 2147483647 w 1736"/>
                  <a:gd name="T17" fmla="*/ 2147483647 h 1552"/>
                  <a:gd name="T18" fmla="*/ 2147483647 w 1736"/>
                  <a:gd name="T19" fmla="*/ 2147483647 h 1552"/>
                  <a:gd name="T20" fmla="*/ 2147483647 w 1736"/>
                  <a:gd name="T21" fmla="*/ 2147483647 h 1552"/>
                  <a:gd name="T22" fmla="*/ 2147483647 w 1736"/>
                  <a:gd name="T23" fmla="*/ 2147483647 h 1552"/>
                  <a:gd name="T24" fmla="*/ 2147483647 w 1736"/>
                  <a:gd name="T25" fmla="*/ 2147483647 h 1552"/>
                  <a:gd name="T26" fmla="*/ 2147483647 w 1736"/>
                  <a:gd name="T27" fmla="*/ 2147483647 h 1552"/>
                  <a:gd name="T28" fmla="*/ 2147483647 w 1736"/>
                  <a:gd name="T29" fmla="*/ 2147483647 h 1552"/>
                  <a:gd name="T30" fmla="*/ 2147483647 w 1736"/>
                  <a:gd name="T31" fmla="*/ 2147483647 h 1552"/>
                  <a:gd name="T32" fmla="*/ 2147483647 w 1736"/>
                  <a:gd name="T33" fmla="*/ 2147483647 h 1552"/>
                  <a:gd name="T34" fmla="*/ 2147483647 w 1736"/>
                  <a:gd name="T35" fmla="*/ 2147483647 h 1552"/>
                  <a:gd name="T36" fmla="*/ 2147483647 w 1736"/>
                  <a:gd name="T37" fmla="*/ 2147483647 h 1552"/>
                  <a:gd name="T38" fmla="*/ 2147483647 w 1736"/>
                  <a:gd name="T39" fmla="*/ 2147483647 h 1552"/>
                  <a:gd name="T40" fmla="*/ 2147483647 w 1736"/>
                  <a:gd name="T41" fmla="*/ 2147483647 h 1552"/>
                  <a:gd name="T42" fmla="*/ 2147483647 w 1736"/>
                  <a:gd name="T43" fmla="*/ 2147483647 h 1552"/>
                  <a:gd name="T44" fmla="*/ 2147483647 w 1736"/>
                  <a:gd name="T45" fmla="*/ 2147483647 h 1552"/>
                  <a:gd name="T46" fmla="*/ 2147483647 w 1736"/>
                  <a:gd name="T47" fmla="*/ 2147483647 h 1552"/>
                  <a:gd name="T48" fmla="*/ 2147483647 w 1736"/>
                  <a:gd name="T49" fmla="*/ 2147483647 h 1552"/>
                  <a:gd name="T50" fmla="*/ 2147483647 w 1736"/>
                  <a:gd name="T51" fmla="*/ 2147483647 h 1552"/>
                  <a:gd name="T52" fmla="*/ 2147483647 w 1736"/>
                  <a:gd name="T53" fmla="*/ 2147483647 h 1552"/>
                  <a:gd name="T54" fmla="*/ 2147483647 w 1736"/>
                  <a:gd name="T55" fmla="*/ 2147483647 h 1552"/>
                  <a:gd name="T56" fmla="*/ 2147483647 w 1736"/>
                  <a:gd name="T57" fmla="*/ 2147483647 h 1552"/>
                  <a:gd name="T58" fmla="*/ 2147483647 w 1736"/>
                  <a:gd name="T59" fmla="*/ 2147483647 h 1552"/>
                  <a:gd name="T60" fmla="*/ 2147483647 w 1736"/>
                  <a:gd name="T61" fmla="*/ 2147483647 h 1552"/>
                  <a:gd name="T62" fmla="*/ 2147483647 w 1736"/>
                  <a:gd name="T63" fmla="*/ 2147483647 h 1552"/>
                  <a:gd name="T64" fmla="*/ 2147483647 w 1736"/>
                  <a:gd name="T65" fmla="*/ 2147483647 h 1552"/>
                  <a:gd name="T66" fmla="*/ 2147483647 w 1736"/>
                  <a:gd name="T67" fmla="*/ 2147483647 h 1552"/>
                  <a:gd name="T68" fmla="*/ 2147483647 w 1736"/>
                  <a:gd name="T69" fmla="*/ 2147483647 h 1552"/>
                  <a:gd name="T70" fmla="*/ 2147483647 w 1736"/>
                  <a:gd name="T71" fmla="*/ 2147483647 h 1552"/>
                  <a:gd name="T72" fmla="*/ 2147483647 w 1736"/>
                  <a:gd name="T73" fmla="*/ 2147483647 h 1552"/>
                  <a:gd name="T74" fmla="*/ 2147483647 w 1736"/>
                  <a:gd name="T75" fmla="*/ 2147483647 h 15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36"/>
                  <a:gd name="T115" fmla="*/ 0 h 1552"/>
                  <a:gd name="T116" fmla="*/ 1736 w 1736"/>
                  <a:gd name="T117" fmla="*/ 1552 h 15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36" h="1552">
                    <a:moveTo>
                      <a:pt x="0" y="0"/>
                    </a:moveTo>
                    <a:lnTo>
                      <a:pt x="21" y="22"/>
                    </a:lnTo>
                    <a:lnTo>
                      <a:pt x="49" y="43"/>
                    </a:lnTo>
                    <a:lnTo>
                      <a:pt x="71" y="64"/>
                    </a:lnTo>
                    <a:lnTo>
                      <a:pt x="92" y="85"/>
                    </a:lnTo>
                    <a:lnTo>
                      <a:pt x="113" y="107"/>
                    </a:lnTo>
                    <a:lnTo>
                      <a:pt x="141" y="128"/>
                    </a:lnTo>
                    <a:lnTo>
                      <a:pt x="163" y="149"/>
                    </a:lnTo>
                    <a:lnTo>
                      <a:pt x="184" y="170"/>
                    </a:lnTo>
                    <a:lnTo>
                      <a:pt x="212" y="185"/>
                    </a:lnTo>
                    <a:lnTo>
                      <a:pt x="234" y="206"/>
                    </a:lnTo>
                    <a:lnTo>
                      <a:pt x="255" y="227"/>
                    </a:lnTo>
                    <a:lnTo>
                      <a:pt x="283" y="248"/>
                    </a:lnTo>
                    <a:lnTo>
                      <a:pt x="304" y="270"/>
                    </a:lnTo>
                    <a:lnTo>
                      <a:pt x="326" y="291"/>
                    </a:lnTo>
                    <a:lnTo>
                      <a:pt x="347" y="312"/>
                    </a:lnTo>
                    <a:lnTo>
                      <a:pt x="375" y="333"/>
                    </a:lnTo>
                    <a:lnTo>
                      <a:pt x="397" y="355"/>
                    </a:lnTo>
                    <a:lnTo>
                      <a:pt x="418" y="376"/>
                    </a:lnTo>
                    <a:lnTo>
                      <a:pt x="446" y="397"/>
                    </a:lnTo>
                    <a:lnTo>
                      <a:pt x="467" y="418"/>
                    </a:lnTo>
                    <a:lnTo>
                      <a:pt x="489" y="440"/>
                    </a:lnTo>
                    <a:lnTo>
                      <a:pt x="517" y="461"/>
                    </a:lnTo>
                    <a:lnTo>
                      <a:pt x="538" y="482"/>
                    </a:lnTo>
                    <a:lnTo>
                      <a:pt x="560" y="503"/>
                    </a:lnTo>
                    <a:lnTo>
                      <a:pt x="581" y="518"/>
                    </a:lnTo>
                    <a:lnTo>
                      <a:pt x="609" y="539"/>
                    </a:lnTo>
                    <a:lnTo>
                      <a:pt x="630" y="560"/>
                    </a:lnTo>
                    <a:lnTo>
                      <a:pt x="652" y="581"/>
                    </a:lnTo>
                    <a:lnTo>
                      <a:pt x="680" y="603"/>
                    </a:lnTo>
                    <a:lnTo>
                      <a:pt x="701" y="624"/>
                    </a:lnTo>
                    <a:lnTo>
                      <a:pt x="723" y="645"/>
                    </a:lnTo>
                    <a:lnTo>
                      <a:pt x="751" y="666"/>
                    </a:lnTo>
                    <a:lnTo>
                      <a:pt x="772" y="688"/>
                    </a:lnTo>
                    <a:lnTo>
                      <a:pt x="794" y="709"/>
                    </a:lnTo>
                    <a:lnTo>
                      <a:pt x="815" y="730"/>
                    </a:lnTo>
                    <a:lnTo>
                      <a:pt x="843" y="752"/>
                    </a:lnTo>
                    <a:lnTo>
                      <a:pt x="864" y="773"/>
                    </a:lnTo>
                    <a:lnTo>
                      <a:pt x="886" y="794"/>
                    </a:lnTo>
                    <a:lnTo>
                      <a:pt x="914" y="815"/>
                    </a:lnTo>
                    <a:lnTo>
                      <a:pt x="935" y="837"/>
                    </a:lnTo>
                    <a:lnTo>
                      <a:pt x="957" y="858"/>
                    </a:lnTo>
                    <a:lnTo>
                      <a:pt x="985" y="872"/>
                    </a:lnTo>
                    <a:lnTo>
                      <a:pt x="1006" y="893"/>
                    </a:lnTo>
                    <a:lnTo>
                      <a:pt x="1027" y="915"/>
                    </a:lnTo>
                    <a:lnTo>
                      <a:pt x="1049" y="936"/>
                    </a:lnTo>
                    <a:lnTo>
                      <a:pt x="1077" y="957"/>
                    </a:lnTo>
                    <a:lnTo>
                      <a:pt x="1098" y="978"/>
                    </a:lnTo>
                    <a:lnTo>
                      <a:pt x="1120" y="1000"/>
                    </a:lnTo>
                    <a:lnTo>
                      <a:pt x="1148" y="1021"/>
                    </a:lnTo>
                    <a:lnTo>
                      <a:pt x="1169" y="1042"/>
                    </a:lnTo>
                    <a:lnTo>
                      <a:pt x="1190" y="1063"/>
                    </a:lnTo>
                    <a:lnTo>
                      <a:pt x="1219" y="1085"/>
                    </a:lnTo>
                    <a:lnTo>
                      <a:pt x="1240" y="1106"/>
                    </a:lnTo>
                    <a:lnTo>
                      <a:pt x="1261" y="1127"/>
                    </a:lnTo>
                    <a:lnTo>
                      <a:pt x="1283" y="1148"/>
                    </a:lnTo>
                    <a:lnTo>
                      <a:pt x="1311" y="1170"/>
                    </a:lnTo>
                    <a:lnTo>
                      <a:pt x="1332" y="1191"/>
                    </a:lnTo>
                    <a:lnTo>
                      <a:pt x="1353" y="1205"/>
                    </a:lnTo>
                    <a:lnTo>
                      <a:pt x="1382" y="1226"/>
                    </a:lnTo>
                    <a:lnTo>
                      <a:pt x="1403" y="1248"/>
                    </a:lnTo>
                    <a:lnTo>
                      <a:pt x="1424" y="1269"/>
                    </a:lnTo>
                    <a:lnTo>
                      <a:pt x="1453" y="1290"/>
                    </a:lnTo>
                    <a:lnTo>
                      <a:pt x="1474" y="1311"/>
                    </a:lnTo>
                    <a:lnTo>
                      <a:pt x="1495" y="1333"/>
                    </a:lnTo>
                    <a:lnTo>
                      <a:pt x="1517" y="1354"/>
                    </a:lnTo>
                    <a:lnTo>
                      <a:pt x="1545" y="1375"/>
                    </a:lnTo>
                    <a:lnTo>
                      <a:pt x="1566" y="1396"/>
                    </a:lnTo>
                    <a:lnTo>
                      <a:pt x="1587" y="1418"/>
                    </a:lnTo>
                    <a:lnTo>
                      <a:pt x="1616" y="1439"/>
                    </a:lnTo>
                    <a:lnTo>
                      <a:pt x="1637" y="1460"/>
                    </a:lnTo>
                    <a:lnTo>
                      <a:pt x="1658" y="1481"/>
                    </a:lnTo>
                    <a:lnTo>
                      <a:pt x="1687" y="1503"/>
                    </a:lnTo>
                    <a:lnTo>
                      <a:pt x="1708" y="1524"/>
                    </a:lnTo>
                    <a:lnTo>
                      <a:pt x="1729" y="1545"/>
                    </a:lnTo>
                    <a:lnTo>
                      <a:pt x="1736" y="1552"/>
                    </a:lnTo>
                  </a:path>
                </a:pathLst>
              </a:custGeom>
              <a:noFill/>
              <a:ln w="38100">
                <a:solidFill>
                  <a:srgbClr val="0000FF"/>
                </a:solidFill>
                <a:round/>
                <a:headEnd/>
                <a:tailEnd/>
              </a:ln>
            </p:spPr>
            <p:txBody>
              <a:bodyPr>
                <a:prstTxWarp prst="textNoShape">
                  <a:avLst/>
                </a:prstTxWarp>
              </a:bodyPr>
              <a:lstStyle/>
              <a:p>
                <a:endParaRPr lang="hu-HU"/>
              </a:p>
            </p:txBody>
          </p:sp>
          <p:sp>
            <p:nvSpPr>
              <p:cNvPr id="24766" name="Freeform 178"/>
              <p:cNvSpPr>
                <a:spLocks/>
              </p:cNvSpPr>
              <p:nvPr/>
            </p:nvSpPr>
            <p:spPr bwMode="auto">
              <a:xfrm>
                <a:off x="1403350" y="841375"/>
                <a:ext cx="2755900" cy="1227138"/>
              </a:xfrm>
              <a:custGeom>
                <a:avLst/>
                <a:gdLst>
                  <a:gd name="T0" fmla="*/ 2147483647 w 1736"/>
                  <a:gd name="T1" fmla="*/ 2147483647 h 773"/>
                  <a:gd name="T2" fmla="*/ 2147483647 w 1736"/>
                  <a:gd name="T3" fmla="*/ 2147483647 h 773"/>
                  <a:gd name="T4" fmla="*/ 2147483647 w 1736"/>
                  <a:gd name="T5" fmla="*/ 2147483647 h 773"/>
                  <a:gd name="T6" fmla="*/ 2147483647 w 1736"/>
                  <a:gd name="T7" fmla="*/ 2147483647 h 773"/>
                  <a:gd name="T8" fmla="*/ 2147483647 w 1736"/>
                  <a:gd name="T9" fmla="*/ 2147483647 h 773"/>
                  <a:gd name="T10" fmla="*/ 2147483647 w 1736"/>
                  <a:gd name="T11" fmla="*/ 2147483647 h 773"/>
                  <a:gd name="T12" fmla="*/ 2147483647 w 1736"/>
                  <a:gd name="T13" fmla="*/ 2147483647 h 773"/>
                  <a:gd name="T14" fmla="*/ 2147483647 w 1736"/>
                  <a:gd name="T15" fmla="*/ 2147483647 h 773"/>
                  <a:gd name="T16" fmla="*/ 2147483647 w 1736"/>
                  <a:gd name="T17" fmla="*/ 2147483647 h 773"/>
                  <a:gd name="T18" fmla="*/ 2147483647 w 1736"/>
                  <a:gd name="T19" fmla="*/ 2147483647 h 773"/>
                  <a:gd name="T20" fmla="*/ 2147483647 w 1736"/>
                  <a:gd name="T21" fmla="*/ 2147483647 h 773"/>
                  <a:gd name="T22" fmla="*/ 2147483647 w 1736"/>
                  <a:gd name="T23" fmla="*/ 2147483647 h 773"/>
                  <a:gd name="T24" fmla="*/ 2147483647 w 1736"/>
                  <a:gd name="T25" fmla="*/ 2147483647 h 773"/>
                  <a:gd name="T26" fmla="*/ 2147483647 w 1736"/>
                  <a:gd name="T27" fmla="*/ 2147483647 h 773"/>
                  <a:gd name="T28" fmla="*/ 2147483647 w 1736"/>
                  <a:gd name="T29" fmla="*/ 2147483647 h 773"/>
                  <a:gd name="T30" fmla="*/ 2147483647 w 1736"/>
                  <a:gd name="T31" fmla="*/ 2147483647 h 773"/>
                  <a:gd name="T32" fmla="*/ 2147483647 w 1736"/>
                  <a:gd name="T33" fmla="*/ 2147483647 h 773"/>
                  <a:gd name="T34" fmla="*/ 2147483647 w 1736"/>
                  <a:gd name="T35" fmla="*/ 2147483647 h 773"/>
                  <a:gd name="T36" fmla="*/ 2147483647 w 1736"/>
                  <a:gd name="T37" fmla="*/ 2147483647 h 773"/>
                  <a:gd name="T38" fmla="*/ 2147483647 w 1736"/>
                  <a:gd name="T39" fmla="*/ 2147483647 h 773"/>
                  <a:gd name="T40" fmla="*/ 2147483647 w 1736"/>
                  <a:gd name="T41" fmla="*/ 2147483647 h 773"/>
                  <a:gd name="T42" fmla="*/ 2147483647 w 1736"/>
                  <a:gd name="T43" fmla="*/ 2147483647 h 773"/>
                  <a:gd name="T44" fmla="*/ 2147483647 w 1736"/>
                  <a:gd name="T45" fmla="*/ 2147483647 h 773"/>
                  <a:gd name="T46" fmla="*/ 2147483647 w 1736"/>
                  <a:gd name="T47" fmla="*/ 2147483647 h 773"/>
                  <a:gd name="T48" fmla="*/ 2147483647 w 1736"/>
                  <a:gd name="T49" fmla="*/ 2147483647 h 773"/>
                  <a:gd name="T50" fmla="*/ 2147483647 w 1736"/>
                  <a:gd name="T51" fmla="*/ 2147483647 h 773"/>
                  <a:gd name="T52" fmla="*/ 2147483647 w 1736"/>
                  <a:gd name="T53" fmla="*/ 2147483647 h 773"/>
                  <a:gd name="T54" fmla="*/ 2147483647 w 1736"/>
                  <a:gd name="T55" fmla="*/ 2147483647 h 773"/>
                  <a:gd name="T56" fmla="*/ 2147483647 w 1736"/>
                  <a:gd name="T57" fmla="*/ 2147483647 h 773"/>
                  <a:gd name="T58" fmla="*/ 2147483647 w 1736"/>
                  <a:gd name="T59" fmla="*/ 2147483647 h 773"/>
                  <a:gd name="T60" fmla="*/ 2147483647 w 1736"/>
                  <a:gd name="T61" fmla="*/ 2147483647 h 773"/>
                  <a:gd name="T62" fmla="*/ 2147483647 w 1736"/>
                  <a:gd name="T63" fmla="*/ 2147483647 h 773"/>
                  <a:gd name="T64" fmla="*/ 2147483647 w 1736"/>
                  <a:gd name="T65" fmla="*/ 2147483647 h 773"/>
                  <a:gd name="T66" fmla="*/ 2147483647 w 1736"/>
                  <a:gd name="T67" fmla="*/ 2147483647 h 773"/>
                  <a:gd name="T68" fmla="*/ 2147483647 w 1736"/>
                  <a:gd name="T69" fmla="*/ 2147483647 h 773"/>
                  <a:gd name="T70" fmla="*/ 2147483647 w 1736"/>
                  <a:gd name="T71" fmla="*/ 2147483647 h 773"/>
                  <a:gd name="T72" fmla="*/ 2147483647 w 1736"/>
                  <a:gd name="T73" fmla="*/ 2147483647 h 773"/>
                  <a:gd name="T74" fmla="*/ 2147483647 w 1736"/>
                  <a:gd name="T75" fmla="*/ 2147483647 h 7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36"/>
                  <a:gd name="T115" fmla="*/ 0 h 773"/>
                  <a:gd name="T116" fmla="*/ 1736 w 1736"/>
                  <a:gd name="T117" fmla="*/ 773 h 7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36" h="773">
                    <a:moveTo>
                      <a:pt x="0" y="0"/>
                    </a:moveTo>
                    <a:lnTo>
                      <a:pt x="21" y="7"/>
                    </a:lnTo>
                    <a:lnTo>
                      <a:pt x="49" y="22"/>
                    </a:lnTo>
                    <a:lnTo>
                      <a:pt x="71" y="29"/>
                    </a:lnTo>
                    <a:lnTo>
                      <a:pt x="92" y="43"/>
                    </a:lnTo>
                    <a:lnTo>
                      <a:pt x="113" y="50"/>
                    </a:lnTo>
                    <a:lnTo>
                      <a:pt x="141" y="64"/>
                    </a:lnTo>
                    <a:lnTo>
                      <a:pt x="163" y="71"/>
                    </a:lnTo>
                    <a:lnTo>
                      <a:pt x="184" y="85"/>
                    </a:lnTo>
                    <a:lnTo>
                      <a:pt x="212" y="92"/>
                    </a:lnTo>
                    <a:lnTo>
                      <a:pt x="234" y="107"/>
                    </a:lnTo>
                    <a:lnTo>
                      <a:pt x="255" y="114"/>
                    </a:lnTo>
                    <a:lnTo>
                      <a:pt x="283" y="128"/>
                    </a:lnTo>
                    <a:lnTo>
                      <a:pt x="304" y="135"/>
                    </a:lnTo>
                    <a:lnTo>
                      <a:pt x="326" y="149"/>
                    </a:lnTo>
                    <a:lnTo>
                      <a:pt x="347" y="156"/>
                    </a:lnTo>
                    <a:lnTo>
                      <a:pt x="375" y="170"/>
                    </a:lnTo>
                    <a:lnTo>
                      <a:pt x="397" y="178"/>
                    </a:lnTo>
                    <a:lnTo>
                      <a:pt x="418" y="185"/>
                    </a:lnTo>
                    <a:lnTo>
                      <a:pt x="446" y="199"/>
                    </a:lnTo>
                    <a:lnTo>
                      <a:pt x="467" y="206"/>
                    </a:lnTo>
                    <a:lnTo>
                      <a:pt x="489" y="220"/>
                    </a:lnTo>
                    <a:lnTo>
                      <a:pt x="517" y="227"/>
                    </a:lnTo>
                    <a:lnTo>
                      <a:pt x="538" y="241"/>
                    </a:lnTo>
                    <a:lnTo>
                      <a:pt x="560" y="248"/>
                    </a:lnTo>
                    <a:lnTo>
                      <a:pt x="581" y="263"/>
                    </a:lnTo>
                    <a:lnTo>
                      <a:pt x="609" y="270"/>
                    </a:lnTo>
                    <a:lnTo>
                      <a:pt x="630" y="284"/>
                    </a:lnTo>
                    <a:lnTo>
                      <a:pt x="652" y="291"/>
                    </a:lnTo>
                    <a:lnTo>
                      <a:pt x="680" y="305"/>
                    </a:lnTo>
                    <a:lnTo>
                      <a:pt x="701" y="312"/>
                    </a:lnTo>
                    <a:lnTo>
                      <a:pt x="723" y="326"/>
                    </a:lnTo>
                    <a:lnTo>
                      <a:pt x="751" y="333"/>
                    </a:lnTo>
                    <a:lnTo>
                      <a:pt x="772" y="348"/>
                    </a:lnTo>
                    <a:lnTo>
                      <a:pt x="794" y="355"/>
                    </a:lnTo>
                    <a:lnTo>
                      <a:pt x="815" y="362"/>
                    </a:lnTo>
                    <a:lnTo>
                      <a:pt x="843" y="376"/>
                    </a:lnTo>
                    <a:lnTo>
                      <a:pt x="864" y="383"/>
                    </a:lnTo>
                    <a:lnTo>
                      <a:pt x="886" y="397"/>
                    </a:lnTo>
                    <a:lnTo>
                      <a:pt x="914" y="404"/>
                    </a:lnTo>
                    <a:lnTo>
                      <a:pt x="935" y="418"/>
                    </a:lnTo>
                    <a:lnTo>
                      <a:pt x="957" y="426"/>
                    </a:lnTo>
                    <a:lnTo>
                      <a:pt x="985" y="440"/>
                    </a:lnTo>
                    <a:lnTo>
                      <a:pt x="1006" y="447"/>
                    </a:lnTo>
                    <a:lnTo>
                      <a:pt x="1027" y="461"/>
                    </a:lnTo>
                    <a:lnTo>
                      <a:pt x="1049" y="468"/>
                    </a:lnTo>
                    <a:lnTo>
                      <a:pt x="1077" y="482"/>
                    </a:lnTo>
                    <a:lnTo>
                      <a:pt x="1098" y="489"/>
                    </a:lnTo>
                    <a:lnTo>
                      <a:pt x="1120" y="503"/>
                    </a:lnTo>
                    <a:lnTo>
                      <a:pt x="1148" y="511"/>
                    </a:lnTo>
                    <a:lnTo>
                      <a:pt x="1169" y="518"/>
                    </a:lnTo>
                    <a:lnTo>
                      <a:pt x="1190" y="532"/>
                    </a:lnTo>
                    <a:lnTo>
                      <a:pt x="1219" y="539"/>
                    </a:lnTo>
                    <a:lnTo>
                      <a:pt x="1240" y="553"/>
                    </a:lnTo>
                    <a:lnTo>
                      <a:pt x="1261" y="560"/>
                    </a:lnTo>
                    <a:lnTo>
                      <a:pt x="1283" y="574"/>
                    </a:lnTo>
                    <a:lnTo>
                      <a:pt x="1311" y="581"/>
                    </a:lnTo>
                    <a:lnTo>
                      <a:pt x="1332" y="596"/>
                    </a:lnTo>
                    <a:lnTo>
                      <a:pt x="1353" y="603"/>
                    </a:lnTo>
                    <a:lnTo>
                      <a:pt x="1382" y="617"/>
                    </a:lnTo>
                    <a:lnTo>
                      <a:pt x="1403" y="624"/>
                    </a:lnTo>
                    <a:lnTo>
                      <a:pt x="1424" y="638"/>
                    </a:lnTo>
                    <a:lnTo>
                      <a:pt x="1453" y="645"/>
                    </a:lnTo>
                    <a:lnTo>
                      <a:pt x="1474" y="659"/>
                    </a:lnTo>
                    <a:lnTo>
                      <a:pt x="1495" y="666"/>
                    </a:lnTo>
                    <a:lnTo>
                      <a:pt x="1517" y="681"/>
                    </a:lnTo>
                    <a:lnTo>
                      <a:pt x="1545" y="688"/>
                    </a:lnTo>
                    <a:lnTo>
                      <a:pt x="1566" y="695"/>
                    </a:lnTo>
                    <a:lnTo>
                      <a:pt x="1587" y="709"/>
                    </a:lnTo>
                    <a:lnTo>
                      <a:pt x="1616" y="716"/>
                    </a:lnTo>
                    <a:lnTo>
                      <a:pt x="1637" y="730"/>
                    </a:lnTo>
                    <a:lnTo>
                      <a:pt x="1658" y="737"/>
                    </a:lnTo>
                    <a:lnTo>
                      <a:pt x="1687" y="752"/>
                    </a:lnTo>
                    <a:lnTo>
                      <a:pt x="1708" y="759"/>
                    </a:lnTo>
                    <a:lnTo>
                      <a:pt x="1729" y="773"/>
                    </a:lnTo>
                    <a:lnTo>
                      <a:pt x="1736" y="773"/>
                    </a:lnTo>
                  </a:path>
                </a:pathLst>
              </a:custGeom>
              <a:noFill/>
              <a:ln w="38100">
                <a:solidFill>
                  <a:srgbClr val="FF0000"/>
                </a:solidFill>
                <a:round/>
                <a:headEnd/>
                <a:tailEnd/>
              </a:ln>
            </p:spPr>
            <p:txBody>
              <a:bodyPr>
                <a:prstTxWarp prst="textNoShape">
                  <a:avLst/>
                </a:prstTxWarp>
              </a:bodyPr>
              <a:lstStyle/>
              <a:p>
                <a:endParaRPr lang="hu-HU"/>
              </a:p>
            </p:txBody>
          </p:sp>
          <p:sp>
            <p:nvSpPr>
              <p:cNvPr id="24767" name="Freeform 179"/>
              <p:cNvSpPr>
                <a:spLocks/>
              </p:cNvSpPr>
              <p:nvPr/>
            </p:nvSpPr>
            <p:spPr bwMode="auto">
              <a:xfrm>
                <a:off x="1403350" y="841375"/>
                <a:ext cx="1541462" cy="3275013"/>
              </a:xfrm>
              <a:custGeom>
                <a:avLst/>
                <a:gdLst>
                  <a:gd name="T0" fmla="*/ 0 w 971"/>
                  <a:gd name="T1" fmla="*/ 0 h 2063"/>
                  <a:gd name="T2" fmla="*/ 2147483647 w 971"/>
                  <a:gd name="T3" fmla="*/ 2147483647 h 2063"/>
                  <a:gd name="T4" fmla="*/ 2147483647 w 971"/>
                  <a:gd name="T5" fmla="*/ 2147483647 h 2063"/>
                  <a:gd name="T6" fmla="*/ 2147483647 w 971"/>
                  <a:gd name="T7" fmla="*/ 2147483647 h 2063"/>
                  <a:gd name="T8" fmla="*/ 2147483647 w 971"/>
                  <a:gd name="T9" fmla="*/ 2147483647 h 2063"/>
                  <a:gd name="T10" fmla="*/ 2147483647 w 971"/>
                  <a:gd name="T11" fmla="*/ 2147483647 h 2063"/>
                  <a:gd name="T12" fmla="*/ 2147483647 w 971"/>
                  <a:gd name="T13" fmla="*/ 2147483647 h 2063"/>
                  <a:gd name="T14" fmla="*/ 2147483647 w 971"/>
                  <a:gd name="T15" fmla="*/ 2147483647 h 2063"/>
                  <a:gd name="T16" fmla="*/ 2147483647 w 971"/>
                  <a:gd name="T17" fmla="*/ 2147483647 h 2063"/>
                  <a:gd name="T18" fmla="*/ 2147483647 w 971"/>
                  <a:gd name="T19" fmla="*/ 2147483647 h 2063"/>
                  <a:gd name="T20" fmla="*/ 2147483647 w 971"/>
                  <a:gd name="T21" fmla="*/ 2147483647 h 2063"/>
                  <a:gd name="T22" fmla="*/ 2147483647 w 971"/>
                  <a:gd name="T23" fmla="*/ 2147483647 h 2063"/>
                  <a:gd name="T24" fmla="*/ 2147483647 w 971"/>
                  <a:gd name="T25" fmla="*/ 2147483647 h 2063"/>
                  <a:gd name="T26" fmla="*/ 2147483647 w 971"/>
                  <a:gd name="T27" fmla="*/ 2147483647 h 2063"/>
                  <a:gd name="T28" fmla="*/ 2147483647 w 971"/>
                  <a:gd name="T29" fmla="*/ 2147483647 h 2063"/>
                  <a:gd name="T30" fmla="*/ 2147483647 w 971"/>
                  <a:gd name="T31" fmla="*/ 2147483647 h 2063"/>
                  <a:gd name="T32" fmla="*/ 2147483647 w 971"/>
                  <a:gd name="T33" fmla="*/ 2147483647 h 2063"/>
                  <a:gd name="T34" fmla="*/ 2147483647 w 971"/>
                  <a:gd name="T35" fmla="*/ 2147483647 h 2063"/>
                  <a:gd name="T36" fmla="*/ 2147483647 w 971"/>
                  <a:gd name="T37" fmla="*/ 2147483647 h 2063"/>
                  <a:gd name="T38" fmla="*/ 2147483647 w 971"/>
                  <a:gd name="T39" fmla="*/ 2147483647 h 2063"/>
                  <a:gd name="T40" fmla="*/ 2147483647 w 971"/>
                  <a:gd name="T41" fmla="*/ 2147483647 h 2063"/>
                  <a:gd name="T42" fmla="*/ 2147483647 w 971"/>
                  <a:gd name="T43" fmla="*/ 2147483647 h 2063"/>
                  <a:gd name="T44" fmla="*/ 2147483647 w 971"/>
                  <a:gd name="T45" fmla="*/ 2147483647 h 2063"/>
                  <a:gd name="T46" fmla="*/ 2147483647 w 971"/>
                  <a:gd name="T47" fmla="*/ 2147483647 h 2063"/>
                  <a:gd name="T48" fmla="*/ 2147483647 w 971"/>
                  <a:gd name="T49" fmla="*/ 2147483647 h 2063"/>
                  <a:gd name="T50" fmla="*/ 2147483647 w 971"/>
                  <a:gd name="T51" fmla="*/ 2147483647 h 2063"/>
                  <a:gd name="T52" fmla="*/ 2147483647 w 971"/>
                  <a:gd name="T53" fmla="*/ 2147483647 h 2063"/>
                  <a:gd name="T54" fmla="*/ 2147483647 w 971"/>
                  <a:gd name="T55" fmla="*/ 2147483647 h 2063"/>
                  <a:gd name="T56" fmla="*/ 2147483647 w 971"/>
                  <a:gd name="T57" fmla="*/ 2147483647 h 2063"/>
                  <a:gd name="T58" fmla="*/ 2147483647 w 971"/>
                  <a:gd name="T59" fmla="*/ 2147483647 h 2063"/>
                  <a:gd name="T60" fmla="*/ 2147483647 w 971"/>
                  <a:gd name="T61" fmla="*/ 2147483647 h 2063"/>
                  <a:gd name="T62" fmla="*/ 2147483647 w 971"/>
                  <a:gd name="T63" fmla="*/ 2147483647 h 2063"/>
                  <a:gd name="T64" fmla="*/ 2147483647 w 971"/>
                  <a:gd name="T65" fmla="*/ 2147483647 h 2063"/>
                  <a:gd name="T66" fmla="*/ 2147483647 w 971"/>
                  <a:gd name="T67" fmla="*/ 2147483647 h 2063"/>
                  <a:gd name="T68" fmla="*/ 2147483647 w 971"/>
                  <a:gd name="T69" fmla="*/ 2147483647 h 2063"/>
                  <a:gd name="T70" fmla="*/ 2147483647 w 971"/>
                  <a:gd name="T71" fmla="*/ 2147483647 h 2063"/>
                  <a:gd name="T72" fmla="*/ 2147483647 w 971"/>
                  <a:gd name="T73" fmla="*/ 2147483647 h 2063"/>
                  <a:gd name="T74" fmla="*/ 2147483647 w 971"/>
                  <a:gd name="T75" fmla="*/ 2147483647 h 2063"/>
                  <a:gd name="T76" fmla="*/ 2147483647 w 971"/>
                  <a:gd name="T77" fmla="*/ 2147483647 h 2063"/>
                  <a:gd name="T78" fmla="*/ 2147483647 w 971"/>
                  <a:gd name="T79" fmla="*/ 2147483647 h 2063"/>
                  <a:gd name="T80" fmla="*/ 2147483647 w 971"/>
                  <a:gd name="T81" fmla="*/ 2147483647 h 2063"/>
                  <a:gd name="T82" fmla="*/ 2147483647 w 971"/>
                  <a:gd name="T83" fmla="*/ 2147483647 h 2063"/>
                  <a:gd name="T84" fmla="*/ 2147483647 w 971"/>
                  <a:gd name="T85" fmla="*/ 2147483647 h 206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71"/>
                  <a:gd name="T130" fmla="*/ 0 h 2063"/>
                  <a:gd name="T131" fmla="*/ 971 w 971"/>
                  <a:gd name="T132" fmla="*/ 2063 h 206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71" h="2063">
                    <a:moveTo>
                      <a:pt x="0" y="0"/>
                    </a:moveTo>
                    <a:lnTo>
                      <a:pt x="21" y="7"/>
                    </a:lnTo>
                    <a:lnTo>
                      <a:pt x="49" y="7"/>
                    </a:lnTo>
                    <a:lnTo>
                      <a:pt x="71" y="15"/>
                    </a:lnTo>
                    <a:lnTo>
                      <a:pt x="92" y="22"/>
                    </a:lnTo>
                    <a:lnTo>
                      <a:pt x="113" y="29"/>
                    </a:lnTo>
                    <a:lnTo>
                      <a:pt x="141" y="36"/>
                    </a:lnTo>
                    <a:lnTo>
                      <a:pt x="163" y="43"/>
                    </a:lnTo>
                    <a:lnTo>
                      <a:pt x="184" y="50"/>
                    </a:lnTo>
                    <a:lnTo>
                      <a:pt x="212" y="57"/>
                    </a:lnTo>
                    <a:lnTo>
                      <a:pt x="234" y="71"/>
                    </a:lnTo>
                    <a:lnTo>
                      <a:pt x="255" y="78"/>
                    </a:lnTo>
                    <a:lnTo>
                      <a:pt x="283" y="92"/>
                    </a:lnTo>
                    <a:lnTo>
                      <a:pt x="304" y="107"/>
                    </a:lnTo>
                    <a:lnTo>
                      <a:pt x="326" y="121"/>
                    </a:lnTo>
                    <a:lnTo>
                      <a:pt x="347" y="135"/>
                    </a:lnTo>
                    <a:lnTo>
                      <a:pt x="375" y="156"/>
                    </a:lnTo>
                    <a:lnTo>
                      <a:pt x="397" y="170"/>
                    </a:lnTo>
                    <a:lnTo>
                      <a:pt x="418" y="192"/>
                    </a:lnTo>
                    <a:lnTo>
                      <a:pt x="446" y="220"/>
                    </a:lnTo>
                    <a:lnTo>
                      <a:pt x="467" y="241"/>
                    </a:lnTo>
                    <a:lnTo>
                      <a:pt x="489" y="270"/>
                    </a:lnTo>
                    <a:lnTo>
                      <a:pt x="517" y="305"/>
                    </a:lnTo>
                    <a:lnTo>
                      <a:pt x="538" y="333"/>
                    </a:lnTo>
                    <a:lnTo>
                      <a:pt x="560" y="376"/>
                    </a:lnTo>
                    <a:lnTo>
                      <a:pt x="581" y="411"/>
                    </a:lnTo>
                    <a:lnTo>
                      <a:pt x="609" y="461"/>
                    </a:lnTo>
                    <a:lnTo>
                      <a:pt x="630" y="511"/>
                    </a:lnTo>
                    <a:lnTo>
                      <a:pt x="652" y="560"/>
                    </a:lnTo>
                    <a:lnTo>
                      <a:pt x="680" y="624"/>
                    </a:lnTo>
                    <a:lnTo>
                      <a:pt x="701" y="688"/>
                    </a:lnTo>
                    <a:lnTo>
                      <a:pt x="723" y="759"/>
                    </a:lnTo>
                    <a:lnTo>
                      <a:pt x="751" y="837"/>
                    </a:lnTo>
                    <a:lnTo>
                      <a:pt x="772" y="922"/>
                    </a:lnTo>
                    <a:lnTo>
                      <a:pt x="794" y="1014"/>
                    </a:lnTo>
                    <a:lnTo>
                      <a:pt x="815" y="1120"/>
                    </a:lnTo>
                    <a:lnTo>
                      <a:pt x="843" y="1233"/>
                    </a:lnTo>
                    <a:lnTo>
                      <a:pt x="864" y="1354"/>
                    </a:lnTo>
                    <a:lnTo>
                      <a:pt x="886" y="1489"/>
                    </a:lnTo>
                    <a:lnTo>
                      <a:pt x="914" y="1644"/>
                    </a:lnTo>
                    <a:lnTo>
                      <a:pt x="935" y="1807"/>
                    </a:lnTo>
                    <a:lnTo>
                      <a:pt x="957" y="1985"/>
                    </a:lnTo>
                    <a:lnTo>
                      <a:pt x="971" y="2063"/>
                    </a:lnTo>
                  </a:path>
                </a:pathLst>
              </a:custGeom>
              <a:noFill/>
              <a:ln w="38100">
                <a:solidFill>
                  <a:srgbClr val="000000"/>
                </a:solidFill>
                <a:round/>
                <a:headEnd/>
                <a:tailEnd/>
              </a:ln>
            </p:spPr>
            <p:txBody>
              <a:bodyPr>
                <a:prstTxWarp prst="textNoShape">
                  <a:avLst/>
                </a:prstTxWarp>
              </a:bodyPr>
              <a:lstStyle/>
              <a:p>
                <a:endParaRPr lang="hu-HU"/>
              </a:p>
            </p:txBody>
          </p:sp>
          <p:sp>
            <p:nvSpPr>
              <p:cNvPr id="24768" name="Text Box 180"/>
              <p:cNvSpPr txBox="1">
                <a:spLocks noChangeArrowheads="1"/>
              </p:cNvSpPr>
              <p:nvPr/>
            </p:nvSpPr>
            <p:spPr bwMode="auto">
              <a:xfrm>
                <a:off x="1447800" y="3657599"/>
                <a:ext cx="799975" cy="338628"/>
              </a:xfrm>
              <a:prstGeom prst="rect">
                <a:avLst/>
              </a:prstGeom>
              <a:noFill/>
              <a:ln w="9525">
                <a:noFill/>
                <a:miter lim="800000"/>
                <a:headEnd/>
                <a:tailEnd/>
              </a:ln>
            </p:spPr>
            <p:txBody>
              <a:bodyPr wrap="none">
                <a:prstTxWarp prst="textNoShape">
                  <a:avLst/>
                </a:prstTxWarp>
                <a:spAutoFit/>
              </a:bodyPr>
              <a:lstStyle/>
              <a:p>
                <a:r>
                  <a:rPr lang="en-US" sz="1600" b="1">
                    <a:solidFill>
                      <a:srgbClr val="FF0000"/>
                    </a:solidFill>
                    <a:latin typeface="Helvetica" pitchFamily="-111" charset="0"/>
                    <a:ea typeface="Helvetica" pitchFamily="-111" charset="0"/>
                    <a:cs typeface="Helvetica" pitchFamily="-111" charset="0"/>
                  </a:rPr>
                  <a:t>loglog</a:t>
                </a:r>
              </a:p>
            </p:txBody>
          </p:sp>
        </p:grpSp>
      </p:grpSp>
      <p:sp>
        <p:nvSpPr>
          <p:cNvPr id="24586" name="TextBox 341"/>
          <p:cNvSpPr txBox="1">
            <a:spLocks noChangeArrowheads="1"/>
          </p:cNvSpPr>
          <p:nvPr/>
        </p:nvSpPr>
        <p:spPr bwMode="auto">
          <a:xfrm>
            <a:off x="400050" y="914400"/>
            <a:ext cx="8001000" cy="584776"/>
          </a:xfrm>
          <a:prstGeom prst="rect">
            <a:avLst/>
          </a:prstGeom>
          <a:noFill/>
          <a:ln w="9525">
            <a:noFill/>
            <a:miter lim="800000"/>
            <a:headEnd/>
            <a:tailEnd/>
          </a:ln>
        </p:spPr>
        <p:txBody>
          <a:bodyPr>
            <a:prstTxWarp prst="textNoShape">
              <a:avLst/>
            </a:prstTxWarp>
            <a:spAutoFit/>
          </a:bodyPr>
          <a:lstStyle/>
          <a:p>
            <a:r>
              <a:rPr lang="en-US" sz="1600">
                <a:latin typeface="Helvetica" pitchFamily="-111" charset="0"/>
                <a:ea typeface="Helvetica" pitchFamily="-111" charset="0"/>
                <a:cs typeface="Helvetica" pitchFamily="-111" charset="0"/>
              </a:rPr>
              <a:t>This difference is particularly obvious if we plot them on a log vertical scale: for large x there are orders of magnitude differences between the two functions.</a:t>
            </a:r>
          </a:p>
        </p:txBody>
      </p:sp>
      <p:graphicFrame>
        <p:nvGraphicFramePr>
          <p:cNvPr id="24578" name="Object 335"/>
          <p:cNvGraphicFramePr>
            <a:graphicFrameLocks noChangeAspect="1"/>
          </p:cNvGraphicFramePr>
          <p:nvPr/>
        </p:nvGraphicFramePr>
        <p:xfrm>
          <a:off x="3124200" y="5092066"/>
          <a:ext cx="1066800" cy="318134"/>
        </p:xfrm>
        <a:graphic>
          <a:graphicData uri="http://schemas.openxmlformats.org/presentationml/2006/ole">
            <p:oleObj spid="_x0000_s30722" name="Equation" r:id="rId3" imgW="761760" imgH="228600" progId="Equation.3">
              <p:embed/>
            </p:oleObj>
          </a:graphicData>
        </a:graphic>
      </p:graphicFrame>
      <p:graphicFrame>
        <p:nvGraphicFramePr>
          <p:cNvPr id="24579" name="Object 336"/>
          <p:cNvGraphicFramePr>
            <a:graphicFrameLocks noChangeAspect="1"/>
          </p:cNvGraphicFramePr>
          <p:nvPr/>
        </p:nvGraphicFramePr>
        <p:xfrm>
          <a:off x="1447800" y="4648201"/>
          <a:ext cx="1271588" cy="415290"/>
        </p:xfrm>
        <a:graphic>
          <a:graphicData uri="http://schemas.openxmlformats.org/presentationml/2006/ole">
            <p:oleObj spid="_x0000_s30723" name="Equation" r:id="rId4" imgW="698400" imgH="228600" progId="Equation.3">
              <p:embed/>
            </p:oleObj>
          </a:graphicData>
        </a:graphic>
      </p:graphicFrame>
      <p:graphicFrame>
        <p:nvGraphicFramePr>
          <p:cNvPr id="24580" name="Object 337"/>
          <p:cNvGraphicFramePr>
            <a:graphicFrameLocks noChangeAspect="1"/>
          </p:cNvGraphicFramePr>
          <p:nvPr/>
        </p:nvGraphicFramePr>
        <p:xfrm>
          <a:off x="7162801" y="3124200"/>
          <a:ext cx="1122363" cy="310516"/>
        </p:xfrm>
        <a:graphic>
          <a:graphicData uri="http://schemas.openxmlformats.org/presentationml/2006/ole">
            <p:oleObj spid="_x0000_s30724" name="Equation" r:id="rId5" imgW="825480" imgH="228600" progId="Equation.3">
              <p:embed/>
            </p:oleObj>
          </a:graphicData>
        </a:graphic>
      </p:graphicFrame>
      <p:graphicFrame>
        <p:nvGraphicFramePr>
          <p:cNvPr id="24581" name="Object 5"/>
          <p:cNvGraphicFramePr>
            <a:graphicFrameLocks noChangeAspect="1"/>
          </p:cNvGraphicFramePr>
          <p:nvPr/>
        </p:nvGraphicFramePr>
        <p:xfrm>
          <a:off x="5867400" y="4648201"/>
          <a:ext cx="1271588" cy="415290"/>
        </p:xfrm>
        <a:graphic>
          <a:graphicData uri="http://schemas.openxmlformats.org/presentationml/2006/ole">
            <p:oleObj spid="_x0000_s30725" name="Equation" r:id="rId6" imgW="698400" imgH="228600" progId="Equation.3">
              <p:embed/>
            </p:oleObj>
          </a:graphicData>
        </a:graphic>
      </p:graphicFrame>
      <p:graphicFrame>
        <p:nvGraphicFramePr>
          <p:cNvPr id="24582" name="Object 6"/>
          <p:cNvGraphicFramePr>
            <a:graphicFrameLocks noChangeAspect="1"/>
          </p:cNvGraphicFramePr>
          <p:nvPr/>
        </p:nvGraphicFramePr>
        <p:xfrm>
          <a:off x="3048001" y="3048000"/>
          <a:ext cx="1122363" cy="310516"/>
        </p:xfrm>
        <a:graphic>
          <a:graphicData uri="http://schemas.openxmlformats.org/presentationml/2006/ole">
            <p:oleObj spid="_x0000_s30726" name="Equation" r:id="rId7" imgW="825480" imgH="228600" progId="Equation.3">
              <p:embed/>
            </p:oleObj>
          </a:graphicData>
        </a:graphic>
      </p:graphicFrame>
      <p:graphicFrame>
        <p:nvGraphicFramePr>
          <p:cNvPr id="24583" name="Object 7"/>
          <p:cNvGraphicFramePr>
            <a:graphicFrameLocks noChangeAspect="1"/>
          </p:cNvGraphicFramePr>
          <p:nvPr/>
        </p:nvGraphicFramePr>
        <p:xfrm>
          <a:off x="7315200" y="3886200"/>
          <a:ext cx="1066800" cy="320040"/>
        </p:xfrm>
        <a:graphic>
          <a:graphicData uri="http://schemas.openxmlformats.org/presentationml/2006/ole">
            <p:oleObj spid="_x0000_s30727" name="Equation" r:id="rId8" imgW="761760" imgH="228600" progId="Equation.3">
              <p:embed/>
            </p:oleObj>
          </a:graphicData>
        </a:graphic>
      </p:graphicFrame>
      <p:sp>
        <p:nvSpPr>
          <p:cNvPr id="298"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4588"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The difference between a power law and an exponential distribution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219200" y="1524000"/>
            <a:ext cx="3352800" cy="430855"/>
          </a:xfrm>
          <a:prstGeom prst="rect">
            <a:avLst/>
          </a:prstGeom>
          <a:noFill/>
          <a:ln w="9525">
            <a:noFill/>
            <a:miter lim="800000"/>
            <a:headEnd/>
            <a:tailEnd/>
          </a:ln>
        </p:spPr>
        <p:txBody>
          <a:bodyPr lIns="91407" tIns="45704" rIns="91407" bIns="45704">
            <a:prstTxWarp prst="textNoShape">
              <a:avLst/>
            </a:prstTxWarp>
            <a:spAutoFit/>
          </a:bodyPr>
          <a:lstStyle/>
          <a:p>
            <a:pPr>
              <a:lnSpc>
                <a:spcPct val="90000"/>
              </a:lnSpc>
            </a:pPr>
            <a:r>
              <a:rPr lang="en-US" sz="2400"/>
              <a:t>Over 3 billion documents</a:t>
            </a:r>
          </a:p>
        </p:txBody>
      </p:sp>
      <p:sp>
        <p:nvSpPr>
          <p:cNvPr id="25603" name="Text Box 4"/>
          <p:cNvSpPr txBox="1">
            <a:spLocks noChangeArrowheads="1"/>
          </p:cNvSpPr>
          <p:nvPr/>
        </p:nvSpPr>
        <p:spPr bwMode="auto">
          <a:xfrm>
            <a:off x="1219200" y="1828800"/>
            <a:ext cx="3886200" cy="954075"/>
          </a:xfrm>
          <a:prstGeom prst="rect">
            <a:avLst/>
          </a:prstGeom>
          <a:noFill/>
          <a:ln w="9525">
            <a:noFill/>
            <a:miter lim="800000"/>
            <a:headEnd/>
            <a:tailEnd/>
          </a:ln>
        </p:spPr>
        <p:txBody>
          <a:bodyPr lIns="91407" tIns="45704" rIns="91407" bIns="45704">
            <a:prstTxWarp prst="textNoShape">
              <a:avLst/>
            </a:prstTxWarp>
            <a:spAutoFit/>
          </a:bodyPr>
          <a:lstStyle/>
          <a:p>
            <a:r>
              <a:rPr lang="en-US" sz="2400">
                <a:solidFill>
                  <a:srgbClr val="FF00FF"/>
                </a:solidFill>
                <a:latin typeface="Impact" pitchFamily="-111" charset="0"/>
              </a:rPr>
              <a:t>ROBOT:</a:t>
            </a:r>
            <a:r>
              <a:rPr lang="en-US"/>
              <a:t> </a:t>
            </a:r>
            <a:r>
              <a:rPr lang="en-US" sz="1600">
                <a:latin typeface="Courier New" pitchFamily="-111" charset="0"/>
              </a:rPr>
              <a:t>collects all URL’s found in a document and follows them recursively</a:t>
            </a:r>
            <a:endParaRPr lang="en-US" sz="1600"/>
          </a:p>
        </p:txBody>
      </p:sp>
      <p:sp>
        <p:nvSpPr>
          <p:cNvPr id="25604" name="Text Box 5"/>
          <p:cNvSpPr txBox="1">
            <a:spLocks noChangeArrowheads="1"/>
          </p:cNvSpPr>
          <p:nvPr/>
        </p:nvSpPr>
        <p:spPr bwMode="auto">
          <a:xfrm>
            <a:off x="1219200" y="685800"/>
            <a:ext cx="3657600" cy="738631"/>
          </a:xfrm>
          <a:prstGeom prst="rect">
            <a:avLst/>
          </a:prstGeom>
          <a:noFill/>
          <a:ln w="9525">
            <a:noFill/>
            <a:miter lim="800000"/>
            <a:headEnd/>
            <a:tailEnd/>
          </a:ln>
        </p:spPr>
        <p:txBody>
          <a:bodyPr lIns="91407" tIns="45704" rIns="91407" bIns="45704">
            <a:prstTxWarp prst="textNoShape">
              <a:avLst/>
            </a:prstTxWarp>
            <a:spAutoFit/>
          </a:bodyPr>
          <a:lstStyle/>
          <a:p>
            <a:r>
              <a:rPr lang="en-US" sz="2400" u="sng">
                <a:solidFill>
                  <a:srgbClr val="0000FF"/>
                </a:solidFill>
              </a:rPr>
              <a:t>Nodes</a:t>
            </a:r>
            <a:r>
              <a:rPr lang="en-US" sz="2400"/>
              <a:t>: </a:t>
            </a:r>
            <a:r>
              <a:rPr lang="en-US"/>
              <a:t>WWW documents</a:t>
            </a:r>
            <a:r>
              <a:rPr lang="en-US" sz="2400"/>
              <a:t> </a:t>
            </a:r>
            <a:r>
              <a:rPr lang="en-US" sz="2400" u="sng">
                <a:solidFill>
                  <a:srgbClr val="008000"/>
                </a:solidFill>
              </a:rPr>
              <a:t>Links</a:t>
            </a:r>
            <a:r>
              <a:rPr lang="en-US" sz="2400"/>
              <a:t>:   </a:t>
            </a:r>
            <a:r>
              <a:rPr lang="en-US"/>
              <a:t>URL links</a:t>
            </a:r>
          </a:p>
        </p:txBody>
      </p:sp>
      <p:pic>
        <p:nvPicPr>
          <p:cNvPr id="25605" name="Picture 6" descr="small_net_color"/>
          <p:cNvPicPr>
            <a:picLocks noChangeArrowheads="1"/>
          </p:cNvPicPr>
          <p:nvPr/>
        </p:nvPicPr>
        <p:blipFill>
          <a:blip r:embed="rId2"/>
          <a:srcRect/>
          <a:stretch>
            <a:fillRect/>
          </a:stretch>
        </p:blipFill>
        <p:spPr bwMode="auto">
          <a:xfrm>
            <a:off x="1219201" y="3505200"/>
            <a:ext cx="3006725" cy="2743200"/>
          </a:xfrm>
          <a:prstGeom prst="rect">
            <a:avLst/>
          </a:prstGeom>
          <a:noFill/>
          <a:ln w="9525">
            <a:noFill/>
            <a:miter lim="800000"/>
            <a:headEnd/>
            <a:tailEnd/>
          </a:ln>
        </p:spPr>
      </p:pic>
      <p:grpSp>
        <p:nvGrpSpPr>
          <p:cNvPr id="2" name="Group 9"/>
          <p:cNvGrpSpPr>
            <a:grpSpLocks/>
          </p:cNvGrpSpPr>
          <p:nvPr/>
        </p:nvGrpSpPr>
        <p:grpSpPr bwMode="auto">
          <a:xfrm>
            <a:off x="5334000" y="794386"/>
            <a:ext cx="3297238" cy="2468880"/>
            <a:chOff x="3360" y="384"/>
            <a:chExt cx="2077" cy="1556"/>
          </a:xfrm>
        </p:grpSpPr>
        <p:pic>
          <p:nvPicPr>
            <p:cNvPr id="25620" name="Picture 10" descr="gaussian"/>
            <p:cNvPicPr>
              <a:picLocks noChangeAspect="1" noChangeArrowheads="1"/>
            </p:cNvPicPr>
            <p:nvPr/>
          </p:nvPicPr>
          <p:blipFill>
            <a:blip r:embed="rId3"/>
            <a:srcRect/>
            <a:stretch>
              <a:fillRect/>
            </a:stretch>
          </p:blipFill>
          <p:spPr bwMode="auto">
            <a:xfrm>
              <a:off x="3360" y="384"/>
              <a:ext cx="1920" cy="1556"/>
            </a:xfrm>
            <a:prstGeom prst="rect">
              <a:avLst/>
            </a:prstGeom>
            <a:noFill/>
            <a:ln w="9525">
              <a:noFill/>
              <a:miter lim="800000"/>
              <a:headEnd/>
              <a:tailEnd/>
            </a:ln>
          </p:spPr>
        </p:pic>
        <p:sp>
          <p:nvSpPr>
            <p:cNvPr id="25621" name="Text Box 11"/>
            <p:cNvSpPr txBox="1">
              <a:spLocks noChangeArrowheads="1"/>
            </p:cNvSpPr>
            <p:nvPr/>
          </p:nvSpPr>
          <p:spPr bwMode="auto">
            <a:xfrm rot="5412224">
              <a:off x="4985" y="1003"/>
              <a:ext cx="691" cy="213"/>
            </a:xfrm>
            <a:prstGeom prst="rect">
              <a:avLst/>
            </a:prstGeom>
            <a:noFill/>
            <a:ln w="12700">
              <a:noFill/>
              <a:miter lim="800000"/>
              <a:headEnd/>
              <a:tailEnd/>
            </a:ln>
          </p:spPr>
          <p:txBody>
            <a:bodyPr wrap="none">
              <a:prstTxWarp prst="textNoShape">
                <a:avLst/>
              </a:prstTxWarp>
              <a:spAutoFit/>
            </a:bodyPr>
            <a:lstStyle/>
            <a:p>
              <a:r>
                <a:rPr lang="en-US" sz="1600" b="1">
                  <a:solidFill>
                    <a:srgbClr val="000000"/>
                  </a:solidFill>
                  <a:latin typeface="Helvetica" pitchFamily="-111" charset="0"/>
                  <a:ea typeface="Helvetica" pitchFamily="-111" charset="0"/>
                  <a:cs typeface="Helvetica" pitchFamily="-111" charset="0"/>
                </a:rPr>
                <a:t>Expected</a:t>
              </a:r>
            </a:p>
          </p:txBody>
        </p:sp>
      </p:grpSp>
      <p:grpSp>
        <p:nvGrpSpPr>
          <p:cNvPr id="3" name="Group 12"/>
          <p:cNvGrpSpPr>
            <a:grpSpLocks/>
          </p:cNvGrpSpPr>
          <p:nvPr/>
        </p:nvGrpSpPr>
        <p:grpSpPr bwMode="auto">
          <a:xfrm>
            <a:off x="5143500" y="3415666"/>
            <a:ext cx="3467100" cy="2971800"/>
            <a:chOff x="3288" y="1968"/>
            <a:chExt cx="2184" cy="1872"/>
          </a:xfrm>
        </p:grpSpPr>
        <p:grpSp>
          <p:nvGrpSpPr>
            <p:cNvPr id="4" name="Group 13"/>
            <p:cNvGrpSpPr>
              <a:grpSpLocks/>
            </p:cNvGrpSpPr>
            <p:nvPr/>
          </p:nvGrpSpPr>
          <p:grpSpPr bwMode="auto">
            <a:xfrm>
              <a:off x="3288" y="1968"/>
              <a:ext cx="2184" cy="1872"/>
              <a:chOff x="3288" y="1968"/>
              <a:chExt cx="2184" cy="1872"/>
            </a:xfrm>
          </p:grpSpPr>
          <p:pic>
            <p:nvPicPr>
              <p:cNvPr id="25617" name="Picture 14" descr="out"/>
              <p:cNvPicPr>
                <a:picLocks noChangeAspect="1" noChangeArrowheads="1"/>
              </p:cNvPicPr>
              <p:nvPr/>
            </p:nvPicPr>
            <p:blipFill>
              <a:blip r:embed="rId4"/>
              <a:srcRect t="5060"/>
              <a:stretch>
                <a:fillRect/>
              </a:stretch>
            </p:blipFill>
            <p:spPr bwMode="auto">
              <a:xfrm>
                <a:off x="3288" y="1968"/>
                <a:ext cx="1992" cy="1872"/>
              </a:xfrm>
              <a:prstGeom prst="rect">
                <a:avLst/>
              </a:prstGeom>
              <a:noFill/>
              <a:ln w="9525">
                <a:noFill/>
                <a:miter lim="800000"/>
                <a:headEnd/>
                <a:tailEnd/>
              </a:ln>
            </p:spPr>
          </p:pic>
          <p:sp>
            <p:nvSpPr>
              <p:cNvPr id="25618" name="Text Box 15"/>
              <p:cNvSpPr txBox="1">
                <a:spLocks noChangeArrowheads="1"/>
              </p:cNvSpPr>
              <p:nvPr/>
            </p:nvSpPr>
            <p:spPr bwMode="auto">
              <a:xfrm>
                <a:off x="4176" y="2112"/>
                <a:ext cx="1296" cy="291"/>
              </a:xfrm>
              <a:prstGeom prst="rect">
                <a:avLst/>
              </a:prstGeom>
              <a:noFill/>
              <a:ln w="9525">
                <a:noFill/>
                <a:miter lim="800000"/>
                <a:headEnd/>
                <a:tailEnd/>
              </a:ln>
            </p:spPr>
            <p:txBody>
              <a:bodyPr lIns="91407" tIns="45704" rIns="91407" bIns="45704">
                <a:prstTxWarp prst="textNoShape">
                  <a:avLst/>
                </a:prstTxWarp>
                <a:spAutoFit/>
              </a:bodyPr>
              <a:lstStyle/>
              <a:p>
                <a:r>
                  <a:rPr lang="en-US" sz="2400">
                    <a:solidFill>
                      <a:srgbClr val="800000"/>
                    </a:solidFill>
                  </a:rPr>
                  <a:t>P(</a:t>
                </a:r>
                <a:r>
                  <a:rPr lang="en-US" sz="2400" i="1">
                    <a:solidFill>
                      <a:srgbClr val="800000"/>
                    </a:solidFill>
                  </a:rPr>
                  <a:t>k</a:t>
                </a:r>
                <a:r>
                  <a:rPr lang="en-US" sz="2400">
                    <a:solidFill>
                      <a:srgbClr val="800000"/>
                    </a:solidFill>
                  </a:rPr>
                  <a:t>)  ~ </a:t>
                </a:r>
                <a:r>
                  <a:rPr lang="en-US" sz="2400" i="1">
                    <a:solidFill>
                      <a:srgbClr val="800000"/>
                    </a:solidFill>
                  </a:rPr>
                  <a:t>k</a:t>
                </a:r>
                <a:r>
                  <a:rPr lang="en-US" sz="2400" baseline="30000">
                    <a:solidFill>
                      <a:srgbClr val="800000"/>
                    </a:solidFill>
                  </a:rPr>
                  <a:t>-</a:t>
                </a:r>
                <a:r>
                  <a:rPr lang="en-US" sz="2400" baseline="30000">
                    <a:solidFill>
                      <a:srgbClr val="800000"/>
                    </a:solidFill>
                    <a:sym typeface="Symbol" pitchFamily="-111" charset="2"/>
                  </a:rPr>
                  <a:t></a:t>
                </a:r>
                <a:endParaRPr lang="en-US" sz="2400">
                  <a:solidFill>
                    <a:srgbClr val="800000"/>
                  </a:solidFill>
                </a:endParaRPr>
              </a:p>
            </p:txBody>
          </p:sp>
          <p:sp>
            <p:nvSpPr>
              <p:cNvPr id="25619" name="Text Box 16"/>
              <p:cNvSpPr txBox="1">
                <a:spLocks noChangeArrowheads="1"/>
              </p:cNvSpPr>
              <p:nvPr/>
            </p:nvSpPr>
            <p:spPr bwMode="auto">
              <a:xfrm rot="5313234">
                <a:off x="5024" y="2689"/>
                <a:ext cx="511" cy="213"/>
              </a:xfrm>
              <a:prstGeom prst="rect">
                <a:avLst/>
              </a:prstGeom>
              <a:noFill/>
              <a:ln w="12700">
                <a:noFill/>
                <a:miter lim="800000"/>
                <a:headEnd/>
                <a:tailEnd/>
              </a:ln>
            </p:spPr>
            <p:txBody>
              <a:bodyPr wrap="none">
                <a:prstTxWarp prst="textNoShape">
                  <a:avLst/>
                </a:prstTxWarp>
                <a:spAutoFit/>
              </a:bodyPr>
              <a:lstStyle/>
              <a:p>
                <a:r>
                  <a:rPr lang="en-US" sz="1600" b="1">
                    <a:solidFill>
                      <a:srgbClr val="000000"/>
                    </a:solidFill>
                    <a:latin typeface="Helvetica" pitchFamily="-111" charset="0"/>
                    <a:ea typeface="Helvetica" pitchFamily="-111" charset="0"/>
                    <a:cs typeface="Helvetica" pitchFamily="-111" charset="0"/>
                  </a:rPr>
                  <a:t>Found</a:t>
                </a:r>
              </a:p>
            </p:txBody>
          </p:sp>
        </p:grpSp>
        <p:sp>
          <p:nvSpPr>
            <p:cNvPr id="25616" name="Text Box 17"/>
            <p:cNvSpPr txBox="1">
              <a:spLocks noChangeArrowheads="1"/>
            </p:cNvSpPr>
            <p:nvPr/>
          </p:nvSpPr>
          <p:spPr bwMode="auto">
            <a:xfrm>
              <a:off x="3648" y="3034"/>
              <a:ext cx="952" cy="233"/>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pic>
        <p:nvPicPr>
          <p:cNvPr id="25608" name="Picture 23" descr="indiana2"/>
          <p:cNvPicPr>
            <a:picLocks noChangeAspect="1" noChangeArrowheads="1"/>
          </p:cNvPicPr>
          <p:nvPr/>
        </p:nvPicPr>
        <p:blipFill>
          <a:blip r:embed="rId5"/>
          <a:srcRect/>
          <a:stretch>
            <a:fillRect/>
          </a:stretch>
        </p:blipFill>
        <p:spPr bwMode="auto">
          <a:xfrm>
            <a:off x="1143001" y="762000"/>
            <a:ext cx="3082925" cy="2423160"/>
          </a:xfrm>
          <a:prstGeom prst="rect">
            <a:avLst/>
          </a:prstGeom>
          <a:noFill/>
          <a:ln w="9525">
            <a:noFill/>
            <a:miter lim="800000"/>
            <a:headEnd/>
            <a:tailEnd/>
          </a:ln>
        </p:spPr>
      </p:pic>
      <p:sp>
        <p:nvSpPr>
          <p:cNvPr id="25609" name="Text Box 25"/>
          <p:cNvSpPr txBox="1">
            <a:spLocks noChangeArrowheads="1"/>
          </p:cNvSpPr>
          <p:nvPr/>
        </p:nvSpPr>
        <p:spPr bwMode="auto">
          <a:xfrm rot="5400000" flipV="1">
            <a:off x="-685800" y="4277995"/>
            <a:ext cx="2895600" cy="831850"/>
          </a:xfrm>
          <a:prstGeom prst="rect">
            <a:avLst/>
          </a:prstGeom>
          <a:noFill/>
          <a:ln w="9525">
            <a:noFill/>
            <a:miter lim="800000"/>
            <a:headEnd/>
            <a:tailEnd/>
          </a:ln>
        </p:spPr>
        <p:txBody>
          <a:bodyPr>
            <a:prstTxWarp prst="textNoShape">
              <a:avLst/>
            </a:prstTxWarp>
            <a:spAutoFit/>
          </a:bodyPr>
          <a:lstStyle/>
          <a:p>
            <a:r>
              <a:rPr lang="en-US" sz="2400" b="1">
                <a:latin typeface="Helvetica" pitchFamily="-111" charset="0"/>
                <a:ea typeface="Helvetica" pitchFamily="-111" charset="0"/>
                <a:cs typeface="Helvetica" pitchFamily="-111" charset="0"/>
              </a:rPr>
              <a:t>Scale-free Network</a:t>
            </a:r>
          </a:p>
        </p:txBody>
      </p:sp>
      <p:sp>
        <p:nvSpPr>
          <p:cNvPr id="25610" name="Text Box 26"/>
          <p:cNvSpPr txBox="1">
            <a:spLocks noChangeArrowheads="1"/>
          </p:cNvSpPr>
          <p:nvPr/>
        </p:nvSpPr>
        <p:spPr bwMode="auto">
          <a:xfrm rot="-5400000">
            <a:off x="-685800" y="1450975"/>
            <a:ext cx="2895600" cy="831850"/>
          </a:xfrm>
          <a:prstGeom prst="rect">
            <a:avLst/>
          </a:prstGeom>
          <a:noFill/>
          <a:ln w="9525">
            <a:noFill/>
            <a:miter lim="800000"/>
            <a:headEnd/>
            <a:tailEnd/>
          </a:ln>
        </p:spPr>
        <p:txBody>
          <a:bodyPr>
            <a:prstTxWarp prst="textNoShape">
              <a:avLst/>
            </a:prstTxWarp>
            <a:spAutoFit/>
          </a:bodyPr>
          <a:lstStyle/>
          <a:p>
            <a:r>
              <a:rPr lang="en-US" sz="2400" b="1">
                <a:latin typeface="Helvetica" pitchFamily="-111" charset="0"/>
                <a:ea typeface="Helvetica" pitchFamily="-111" charset="0"/>
                <a:cs typeface="Helvetica" pitchFamily="-111" charset="0"/>
              </a:rPr>
              <a:t>Exponential Network</a:t>
            </a:r>
          </a:p>
        </p:txBody>
      </p:sp>
      <p:pic>
        <p:nvPicPr>
          <p:cNvPr id="25611" name="Picture 24" descr="us2"/>
          <p:cNvPicPr>
            <a:picLocks noChangeAspect="1" noChangeArrowheads="1"/>
          </p:cNvPicPr>
          <p:nvPr/>
        </p:nvPicPr>
        <p:blipFill>
          <a:blip r:embed="rId6"/>
          <a:srcRect/>
          <a:stretch>
            <a:fillRect/>
          </a:stretch>
        </p:blipFill>
        <p:spPr bwMode="auto">
          <a:xfrm>
            <a:off x="1143001" y="3505200"/>
            <a:ext cx="3082925" cy="2522220"/>
          </a:xfrm>
          <a:prstGeom prst="rect">
            <a:avLst/>
          </a:prstGeom>
          <a:noFill/>
          <a:ln w="9525">
            <a:noFill/>
            <a:miter lim="800000"/>
            <a:headEnd/>
            <a:tailEnd/>
          </a:ln>
        </p:spPr>
      </p:pic>
      <p:sp>
        <p:nvSpPr>
          <p:cNvPr id="22"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5613"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What does the difference mean? Visual representation.</a:t>
            </a:r>
          </a:p>
        </p:txBody>
      </p:sp>
      <p:sp>
        <p:nvSpPr>
          <p:cNvPr id="25614" name="Text Box 7"/>
          <p:cNvSpPr txBox="1">
            <a:spLocks noChangeArrowheads="1"/>
          </p:cNvSpPr>
          <p:nvPr/>
        </p:nvSpPr>
        <p:spPr bwMode="auto">
          <a:xfrm>
            <a:off x="346075" y="6236970"/>
            <a:ext cx="6248400" cy="338554"/>
          </a:xfrm>
          <a:prstGeom prst="rect">
            <a:avLst/>
          </a:prstGeom>
          <a:noFill/>
          <a:ln w="9525">
            <a:noFill/>
            <a:miter lim="800000"/>
            <a:headEnd/>
            <a:tailEnd/>
          </a:ln>
        </p:spPr>
        <p:txBody>
          <a:bodyPr>
            <a:prstTxWarp prst="textNoShape">
              <a:avLst/>
            </a:prstTxWarp>
            <a:spAutoFit/>
          </a:bodyPr>
          <a:lstStyle/>
          <a:p>
            <a:r>
              <a:rPr lang="en-US" sz="1600" b="1">
                <a:solidFill>
                  <a:srgbClr val="FF0000"/>
                </a:solidFill>
                <a:latin typeface="Helvetica" pitchFamily="-111" charset="0"/>
                <a:ea typeface="Helvetica" pitchFamily="-111" charset="0"/>
                <a:cs typeface="Helvetica" pitchFamily="-111" charset="0"/>
              </a:rPr>
              <a:t>R. Albert, H. Jeong, A-L Barabasi, </a:t>
            </a:r>
            <a:r>
              <a:rPr lang="en-US" sz="1600" b="1" i="1">
                <a:solidFill>
                  <a:srgbClr val="FF0000"/>
                </a:solidFill>
                <a:latin typeface="Helvetica" pitchFamily="-111" charset="0"/>
                <a:ea typeface="Helvetica" pitchFamily="-111" charset="0"/>
                <a:cs typeface="Helvetica" pitchFamily="-111" charset="0"/>
              </a:rPr>
              <a:t>Nature</a:t>
            </a:r>
            <a:r>
              <a:rPr lang="en-US" sz="1600" b="1">
                <a:solidFill>
                  <a:srgbClr val="FF0000"/>
                </a:solidFill>
                <a:latin typeface="Helvetica" pitchFamily="-111" charset="0"/>
                <a:ea typeface="Helvetica" pitchFamily="-111" charset="0"/>
                <a:cs typeface="Helvetica" pitchFamily="-111" charset="0"/>
              </a:rPr>
              <a:t>, 401 130 (1999).</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6626" name="Picture 3"/>
          <p:cNvPicPr>
            <a:picLocks noChangeAspect="1"/>
          </p:cNvPicPr>
          <p:nvPr/>
        </p:nvPicPr>
        <p:blipFill>
          <a:blip r:embed="rId3"/>
          <a:srcRect/>
          <a:stretch>
            <a:fillRect/>
          </a:stretch>
        </p:blipFill>
        <p:spPr bwMode="auto">
          <a:xfrm>
            <a:off x="977900" y="1066800"/>
            <a:ext cx="7188200" cy="6463666"/>
          </a:xfrm>
          <a:prstGeom prst="rect">
            <a:avLst/>
          </a:prstGeom>
          <a:noFill/>
          <a:ln w="9525">
            <a:noFill/>
            <a:miter lim="800000"/>
            <a:headEnd/>
            <a:tailEnd/>
          </a:ln>
        </p:spPr>
      </p:pic>
      <p:sp>
        <p:nvSpPr>
          <p:cNvPr id="3"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6628"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WORLD WIDE WEB</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6" name="Picture 5" descr="slide1_notext.jpg"/>
          <p:cNvPicPr>
            <a:picLocks noChangeAspect="1"/>
          </p:cNvPicPr>
          <p:nvPr/>
        </p:nvPicPr>
        <p:blipFill>
          <a:blip r:embed="rId3" cstate="print"/>
          <a:stretch>
            <a:fillRect/>
          </a:stretch>
        </p:blipFill>
        <p:spPr>
          <a:xfrm>
            <a:off x="0" y="0"/>
            <a:ext cx="9144000" cy="6858000"/>
          </a:xfrm>
          <a:prstGeom prst="rect">
            <a:avLst/>
          </a:prstGeom>
        </p:spPr>
      </p:pic>
      <p:sp>
        <p:nvSpPr>
          <p:cNvPr id="7" name="Subtitle 2"/>
          <p:cNvSpPr>
            <a:spLocks noGrp="1"/>
          </p:cNvSpPr>
          <p:nvPr>
            <p:ph type="subTitle" idx="1"/>
          </p:nvPr>
        </p:nvSpPr>
        <p:spPr>
          <a:xfrm>
            <a:off x="0" y="4617720"/>
            <a:ext cx="9144000" cy="1112520"/>
          </a:xfrm>
        </p:spPr>
        <p:txBody>
          <a:bodyPr>
            <a:normAutofit/>
          </a:bodyPr>
          <a:lstStyle/>
          <a:p>
            <a:pPr algn="ctr"/>
            <a:r>
              <a:rPr lang="en-US" sz="2300" b="1" dirty="0" smtClean="0">
                <a:solidFill>
                  <a:srgbClr val="BFBFBF"/>
                </a:solidFill>
                <a:latin typeface="Helvetica" pitchFamily="36" charset="0"/>
                <a:ea typeface="Helvetica" pitchFamily="36" charset="0"/>
                <a:cs typeface="Helvetica" pitchFamily="36" charset="0"/>
              </a:rPr>
              <a:t>Class 4: It’s a Small World After All</a:t>
            </a:r>
          </a:p>
        </p:txBody>
      </p:sp>
      <p:sp>
        <p:nvSpPr>
          <p:cNvPr id="8" name="TextBox 3"/>
          <p:cNvSpPr txBox="1">
            <a:spLocks noChangeArrowheads="1"/>
          </p:cNvSpPr>
          <p:nvPr/>
        </p:nvSpPr>
        <p:spPr bwMode="auto">
          <a:xfrm>
            <a:off x="6477000" y="6479880"/>
            <a:ext cx="2590800" cy="230832"/>
          </a:xfrm>
          <a:prstGeom prst="rect">
            <a:avLst/>
          </a:prstGeom>
          <a:noFill/>
          <a:ln w="9525">
            <a:noFill/>
            <a:miter lim="800000"/>
            <a:headEnd/>
            <a:tailEnd/>
          </a:ln>
        </p:spPr>
        <p:txBody>
          <a:bodyPr wrap="square">
            <a:prstTxWarp prst="textNoShape">
              <a:avLst/>
            </a:prstTxWarp>
            <a:spAutoFit/>
          </a:bodyPr>
          <a:lstStyle/>
          <a:p>
            <a:pPr algn="l" rtl="0"/>
            <a:r>
              <a:rPr lang="en-US" sz="900" b="1" dirty="0" smtClean="0">
                <a:solidFill>
                  <a:srgbClr val="BFBFBF"/>
                </a:solidFill>
                <a:latin typeface="Helvetica" pitchFamily="36" charset="0"/>
                <a:ea typeface="Helvetica" pitchFamily="36" charset="0"/>
                <a:cs typeface="Helvetica" pitchFamily="36" charset="0"/>
              </a:rPr>
              <a:t>Network Science: Small World </a:t>
            </a:r>
            <a:r>
              <a:rPr lang="en-US" sz="600" i="1" dirty="0" smtClean="0">
                <a:solidFill>
                  <a:srgbClr val="BFBFBF"/>
                </a:solidFill>
                <a:latin typeface="Helvetica" pitchFamily="36" charset="0"/>
                <a:ea typeface="Helvetica" pitchFamily="36" charset="0"/>
                <a:cs typeface="Helvetica" pitchFamily="36" charset="0"/>
              </a:rPr>
              <a:t>February 2, 2011</a:t>
            </a:r>
            <a:endParaRPr lang="en-US" sz="600" i="1" dirty="0">
              <a:solidFill>
                <a:srgbClr val="BFBFBF"/>
              </a:solidFill>
              <a:latin typeface="Helvetica" pitchFamily="36" charset="0"/>
              <a:ea typeface="Helvetica" pitchFamily="36" charset="0"/>
              <a:cs typeface="Helvetica" pitchFamily="36" charset="0"/>
            </a:endParaRPr>
          </a:p>
        </p:txBody>
      </p:sp>
      <p:sp>
        <p:nvSpPr>
          <p:cNvPr id="10" name="Subtitle 2"/>
          <p:cNvSpPr txBox="1">
            <a:spLocks/>
          </p:cNvSpPr>
          <p:nvPr/>
        </p:nvSpPr>
        <p:spPr>
          <a:xfrm>
            <a:off x="0" y="5849280"/>
            <a:ext cx="9144000" cy="780120"/>
          </a:xfrm>
          <a:prstGeom prst="rect">
            <a:avLst/>
          </a:prstGeom>
        </p:spPr>
        <p:txBody>
          <a:bodyPr vert="horz" lIns="91440" tIns="45720" rIns="91440" bIns="45720" rtlCol="0">
            <a:normAutofit/>
          </a:bodyPr>
          <a:lstStyle/>
          <a:p>
            <a:pPr lvl="0" algn="ctr">
              <a:spcBef>
                <a:spcPct val="20000"/>
              </a:spcBef>
            </a:pPr>
            <a:r>
              <a:rPr lang="en-US" sz="1500" b="1" i="1" dirty="0" smtClean="0">
                <a:solidFill>
                  <a:schemeClr val="bg1"/>
                </a:solidFill>
                <a:latin typeface="Helvetica" pitchFamily="36" charset="0"/>
                <a:ea typeface="Helvetica" pitchFamily="36" charset="0"/>
                <a:cs typeface="Helvetica" pitchFamily="36" charset="0"/>
              </a:rPr>
              <a:t>Dr. Baruch </a:t>
            </a:r>
            <a:r>
              <a:rPr lang="en-US" sz="1500" b="1" i="1" dirty="0" err="1" smtClean="0">
                <a:solidFill>
                  <a:schemeClr val="bg1"/>
                </a:solidFill>
                <a:latin typeface="Helvetica" pitchFamily="36" charset="0"/>
                <a:ea typeface="Helvetica" pitchFamily="36" charset="0"/>
                <a:cs typeface="Helvetica" pitchFamily="36" charset="0"/>
              </a:rPr>
              <a:t>Barzel</a:t>
            </a:r>
            <a:endParaRPr lang="en-US" sz="1500" b="1" i="1" dirty="0" smtClean="0">
              <a:solidFill>
                <a:schemeClr val="bg1"/>
              </a:solidFill>
              <a:latin typeface="Helvetica" pitchFamily="36" charset="0"/>
              <a:ea typeface="Helvetica" pitchFamily="36" charset="0"/>
              <a:cs typeface="Helvetica" pitchFamily="36"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extBox 54"/>
          <p:cNvSpPr txBox="1">
            <a:spLocks noChangeArrowheads="1"/>
          </p:cNvSpPr>
          <p:nvPr/>
        </p:nvSpPr>
        <p:spPr bwMode="auto">
          <a:xfrm>
            <a:off x="330200" y="1708786"/>
            <a:ext cx="8610600" cy="1200329"/>
          </a:xfrm>
          <a:prstGeom prst="rect">
            <a:avLst/>
          </a:prstGeom>
          <a:noFill/>
          <a:ln w="9525">
            <a:noFill/>
            <a:miter lim="800000"/>
            <a:headEnd/>
            <a:tailEnd/>
          </a:ln>
        </p:spPr>
        <p:txBody>
          <a:bodyPr>
            <a:prstTxWarp prst="textNoShape">
              <a:avLst/>
            </a:prstTxWarp>
            <a:spAutoFit/>
          </a:bodyPr>
          <a:lstStyle/>
          <a:p>
            <a:r>
              <a:rPr lang="en-US" b="1">
                <a:latin typeface="Helvetica" pitchFamily="-111" charset="0"/>
                <a:ea typeface="Helvetica" pitchFamily="-111" charset="0"/>
                <a:cs typeface="Helvetica" pitchFamily="-111" charset="0"/>
              </a:rPr>
              <a:t>Definition:</a:t>
            </a:r>
          </a:p>
          <a:p>
            <a:endParaRPr lang="en-US" b="1">
              <a:solidFill>
                <a:srgbClr val="FF0000"/>
              </a:solidFill>
              <a:latin typeface="Helvetica" pitchFamily="-111" charset="0"/>
              <a:ea typeface="Helvetica" pitchFamily="-111" charset="0"/>
              <a:cs typeface="Helvetica" pitchFamily="-111" charset="0"/>
            </a:endParaRPr>
          </a:p>
          <a:p>
            <a:r>
              <a:rPr lang="en-US" b="1">
                <a:solidFill>
                  <a:srgbClr val="FF0000"/>
                </a:solidFill>
                <a:latin typeface="Helvetica" pitchFamily="-111" charset="0"/>
                <a:ea typeface="Helvetica" pitchFamily="-111" charset="0"/>
                <a:cs typeface="Helvetica" pitchFamily="-111" charset="0"/>
              </a:rPr>
              <a:t>Networks with a power law tail in their degree distribution are called </a:t>
            </a:r>
          </a:p>
          <a:p>
            <a:r>
              <a:rPr lang="en-US" b="1">
                <a:solidFill>
                  <a:srgbClr val="FF0000"/>
                </a:solidFill>
                <a:latin typeface="Helvetica" pitchFamily="-111" charset="0"/>
                <a:ea typeface="Helvetica" pitchFamily="-111" charset="0"/>
                <a:cs typeface="Helvetica" pitchFamily="-111" charset="0"/>
              </a:rPr>
              <a:t>‘scale-free networks’ </a:t>
            </a:r>
          </a:p>
        </p:txBody>
      </p:sp>
      <p:sp>
        <p:nvSpPr>
          <p:cNvPr id="28675" name="TextBox 55"/>
          <p:cNvSpPr txBox="1">
            <a:spLocks noChangeArrowheads="1"/>
          </p:cNvSpPr>
          <p:nvPr/>
        </p:nvSpPr>
        <p:spPr bwMode="auto">
          <a:xfrm>
            <a:off x="342901" y="3429000"/>
            <a:ext cx="184666" cy="369332"/>
          </a:xfrm>
          <a:prstGeom prst="rect">
            <a:avLst/>
          </a:prstGeom>
          <a:noFill/>
          <a:ln w="9525">
            <a:noFill/>
            <a:miter lim="800000"/>
            <a:headEnd/>
            <a:tailEnd/>
          </a:ln>
        </p:spPr>
        <p:txBody>
          <a:bodyPr wrap="none">
            <a:prstTxWarp prst="textNoShape">
              <a:avLst/>
            </a:prstTxWarp>
            <a:spAutoFit/>
          </a:bodyPr>
          <a:lstStyle/>
          <a:p>
            <a:endParaRPr lang="en-US" dirty="0"/>
          </a:p>
        </p:txBody>
      </p:sp>
      <p:sp>
        <p:nvSpPr>
          <p:cNvPr id="28676" name="Rectangle 2"/>
          <p:cNvSpPr>
            <a:spLocks noChangeArrowheads="1"/>
          </p:cNvSpPr>
          <p:nvPr/>
        </p:nvSpPr>
        <p:spPr bwMode="auto">
          <a:xfrm>
            <a:off x="342901" y="4368166"/>
            <a:ext cx="7623175" cy="461665"/>
          </a:xfrm>
          <a:prstGeom prst="rect">
            <a:avLst/>
          </a:prstGeom>
          <a:noFill/>
          <a:ln w="9525">
            <a:noFill/>
            <a:miter lim="800000"/>
            <a:headEnd/>
            <a:tailEnd/>
          </a:ln>
        </p:spPr>
        <p:txBody>
          <a:bodyPr>
            <a:prstTxWarp prst="textNoShape">
              <a:avLst/>
            </a:prstTxWarp>
            <a:spAutoFit/>
          </a:bodyPr>
          <a:lstStyle/>
          <a:p>
            <a:endParaRPr lang="en-US" sz="2400" dirty="0">
              <a:latin typeface="Helvetica" pitchFamily="-111" charset="0"/>
              <a:ea typeface="Helvetica" pitchFamily="-111" charset="0"/>
              <a:cs typeface="Helvetica" pitchFamily="-111" charset="0"/>
            </a:endParaRPr>
          </a:p>
        </p:txBody>
      </p:sp>
      <p:sp>
        <p:nvSpPr>
          <p:cNvPr id="28677" name="TextBox 2"/>
          <p:cNvSpPr txBox="1">
            <a:spLocks noChangeArrowheads="1"/>
          </p:cNvSpPr>
          <p:nvPr/>
        </p:nvSpPr>
        <p:spPr bwMode="auto">
          <a:xfrm>
            <a:off x="4729163" y="7635240"/>
            <a:ext cx="2857723" cy="369332"/>
          </a:xfrm>
          <a:prstGeom prst="rect">
            <a:avLst/>
          </a:prstGeom>
          <a:noFill/>
          <a:ln w="9525">
            <a:noFill/>
            <a:miter lim="800000"/>
            <a:headEnd/>
            <a:tailEnd/>
          </a:ln>
        </p:spPr>
        <p:txBody>
          <a:bodyPr wrap="none">
            <a:prstTxWarp prst="textNoShape">
              <a:avLst/>
            </a:prstTxWarp>
            <a:spAutoFit/>
          </a:bodyPr>
          <a:lstStyle/>
          <a:p>
            <a:r>
              <a:rPr lang="en-US"/>
              <a:t>Slides after </a:t>
            </a:r>
            <a:r>
              <a:rPr lang="en-US" b="1"/>
              <a:t>Dante R. Chialvo </a:t>
            </a:r>
            <a:endParaRPr lang="en-US"/>
          </a:p>
        </p:txBody>
      </p:sp>
      <p:sp>
        <p:nvSpPr>
          <p:cNvPr id="28678" name="TextBox 2"/>
          <p:cNvSpPr txBox="1">
            <a:spLocks noChangeArrowheads="1"/>
          </p:cNvSpPr>
          <p:nvPr/>
        </p:nvSpPr>
        <p:spPr bwMode="auto">
          <a:xfrm>
            <a:off x="330200" y="6316980"/>
            <a:ext cx="1880781" cy="246221"/>
          </a:xfrm>
          <a:prstGeom prst="rect">
            <a:avLst/>
          </a:prstGeom>
          <a:noFill/>
          <a:ln w="9525">
            <a:noFill/>
            <a:miter lim="800000"/>
            <a:headEnd/>
            <a:tailEnd/>
          </a:ln>
        </p:spPr>
        <p:txBody>
          <a:bodyPr wrap="none">
            <a:prstTxWarp prst="textNoShape">
              <a:avLst/>
            </a:prstTxWarp>
            <a:spAutoFit/>
          </a:bodyPr>
          <a:lstStyle/>
          <a:p>
            <a:r>
              <a:rPr lang="en-US" sz="1000">
                <a:latin typeface="Helvetica" pitchFamily="-111" charset="0"/>
                <a:ea typeface="Helvetica" pitchFamily="-111" charset="0"/>
                <a:cs typeface="Helvetica" pitchFamily="-111" charset="0"/>
              </a:rPr>
              <a:t>Slides after </a:t>
            </a:r>
            <a:r>
              <a:rPr lang="en-US" sz="1000" b="1">
                <a:latin typeface="Helvetica" pitchFamily="-111" charset="0"/>
                <a:ea typeface="Helvetica" pitchFamily="-111" charset="0"/>
                <a:cs typeface="Helvetica" pitchFamily="-111" charset="0"/>
              </a:rPr>
              <a:t>Dante R. Chialvo </a:t>
            </a:r>
            <a:endParaRPr lang="en-US" sz="1000">
              <a:latin typeface="Helvetica" pitchFamily="-111" charset="0"/>
              <a:ea typeface="Helvetica" pitchFamily="-111" charset="0"/>
              <a:cs typeface="Helvetica" pitchFamily="-111" charset="0"/>
            </a:endParaRPr>
          </a:p>
        </p:txBody>
      </p:sp>
      <p:sp>
        <p:nvSpPr>
          <p:cNvPr id="7"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28680"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Scale-free networks: Definition</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63"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DISTANCES IN RANDOM GRAPHS</a:t>
            </a:r>
          </a:p>
        </p:txBody>
      </p:sp>
      <p:sp>
        <p:nvSpPr>
          <p:cNvPr id="70664" name="Rectangle 2"/>
          <p:cNvSpPr>
            <a:spLocks/>
          </p:cNvSpPr>
          <p:nvPr/>
        </p:nvSpPr>
        <p:spPr bwMode="auto">
          <a:xfrm>
            <a:off x="407989" y="1078230"/>
            <a:ext cx="7813675" cy="246221"/>
          </a:xfrm>
          <a:prstGeom prst="rect">
            <a:avLst/>
          </a:prstGeom>
          <a:noFill/>
          <a:ln w="12700">
            <a:noFill/>
            <a:miter lim="800000"/>
            <a:headEnd/>
            <a:tailEnd/>
          </a:ln>
        </p:spPr>
        <p:txBody>
          <a:bodyPr lIns="0" tIns="0" rIns="31748" bIns="0">
            <a:prstTxWarp prst="textNoShape">
              <a:avLst/>
            </a:prstTxWarp>
            <a:spAutoFit/>
          </a:bodyPr>
          <a:lstStyle/>
          <a:p>
            <a:pPr marL="30163">
              <a:buClr>
                <a:srgbClr val="CC0000"/>
              </a:buClr>
              <a:buSzPct val="100000"/>
            </a:pPr>
            <a:r>
              <a:rPr lang="en-US" sz="1600">
                <a:solidFill>
                  <a:srgbClr val="000000"/>
                </a:solidFill>
                <a:latin typeface="Helvetica" pitchFamily="-111" charset="0"/>
                <a:ea typeface="Trebuchet MS" pitchFamily="-111" charset="0"/>
                <a:cs typeface="Trebuchet MS" pitchFamily="-111" charset="0"/>
                <a:sym typeface="Trebuchet MS" pitchFamily="-111" charset="0"/>
              </a:rPr>
              <a:t>Random graphs tend to have a tree-like topology with almost constant node degrees.</a:t>
            </a:r>
          </a:p>
        </p:txBody>
      </p:sp>
      <p:sp>
        <p:nvSpPr>
          <p:cNvPr id="70665" name="TextBox 3"/>
          <p:cNvSpPr txBox="1">
            <a:spLocks noChangeArrowheads="1"/>
          </p:cNvSpPr>
          <p:nvPr/>
        </p:nvSpPr>
        <p:spPr bwMode="auto">
          <a:xfrm>
            <a:off x="6375400" y="6480810"/>
            <a:ext cx="2692400" cy="230832"/>
          </a:xfrm>
          <a:prstGeom prst="rect">
            <a:avLst/>
          </a:prstGeom>
          <a:noFill/>
          <a:ln w="9525">
            <a:noFill/>
            <a:miter lim="800000"/>
            <a:headEnd/>
            <a:tailEnd/>
          </a:ln>
        </p:spPr>
        <p:txBody>
          <a:bodyPr>
            <a:prstTxWarp prst="textNoShape">
              <a:avLst/>
            </a:prstTxWarp>
            <a:spAutoFit/>
          </a:bodyPr>
          <a:lstStyle/>
          <a:p>
            <a:pPr algn="r"/>
            <a:r>
              <a:rPr lang="en-US" sz="900" b="1">
                <a:solidFill>
                  <a:srgbClr val="A6A6A6"/>
                </a:solidFill>
                <a:latin typeface="Helvetica" pitchFamily="-111" charset="0"/>
                <a:ea typeface="Helvetica" pitchFamily="-111" charset="0"/>
                <a:cs typeface="Helvetica" pitchFamily="-111" charset="0"/>
              </a:rPr>
              <a:t>Network Science: Random Graphs </a:t>
            </a:r>
            <a:r>
              <a:rPr lang="en-US" sz="600" i="1">
                <a:solidFill>
                  <a:srgbClr val="A6A6A6"/>
                </a:solidFill>
                <a:latin typeface="Helvetica" pitchFamily="-111" charset="0"/>
                <a:ea typeface="Helvetica" pitchFamily="-111" charset="0"/>
                <a:cs typeface="Helvetica" pitchFamily="-111" charset="0"/>
              </a:rPr>
              <a:t>January 31, 2011</a:t>
            </a:r>
          </a:p>
        </p:txBody>
      </p:sp>
      <p:sp>
        <p:nvSpPr>
          <p:cNvPr id="70666" name="Text Box 3"/>
          <p:cNvSpPr txBox="1">
            <a:spLocks noChangeArrowheads="1"/>
          </p:cNvSpPr>
          <p:nvPr/>
        </p:nvSpPr>
        <p:spPr bwMode="auto">
          <a:xfrm>
            <a:off x="3625850" y="1824990"/>
            <a:ext cx="4267200" cy="2431435"/>
          </a:xfrm>
          <a:prstGeom prst="rect">
            <a:avLst/>
          </a:prstGeom>
          <a:noFill/>
          <a:ln w="9525">
            <a:noFill/>
            <a:miter lim="800000"/>
            <a:headEnd/>
            <a:tailEnd/>
          </a:ln>
        </p:spPr>
        <p:txBody>
          <a:bodyPr>
            <a:prstTxWarp prst="textNoShape">
              <a:avLst/>
            </a:prstTxWarp>
            <a:spAutoFit/>
          </a:bodyPr>
          <a:lstStyle/>
          <a:p>
            <a:pPr>
              <a:lnSpc>
                <a:spcPct val="0"/>
              </a:lnSpc>
              <a:buFontTx/>
              <a:buChar char="•"/>
            </a:pPr>
            <a:endParaRPr lang="en-US" sz="1600">
              <a:solidFill>
                <a:srgbClr val="000000"/>
              </a:solidFill>
              <a:latin typeface="Helvetica" pitchFamily="-111" charset="0"/>
              <a:ea typeface="Trebuchet MS" pitchFamily="-111" charset="0"/>
              <a:cs typeface="Trebuchet MS" pitchFamily="-111" charset="0"/>
              <a:sym typeface="Trebuchet MS" pitchFamily="-111" charset="0"/>
            </a:endParaRPr>
          </a:p>
          <a:p>
            <a:pPr>
              <a:lnSpc>
                <a:spcPct val="200000"/>
              </a:lnSpc>
              <a:buFontTx/>
              <a:buChar char="•"/>
            </a:pPr>
            <a:r>
              <a:rPr lang="en-US" sz="1600">
                <a:solidFill>
                  <a:srgbClr val="000000"/>
                </a:solidFill>
                <a:latin typeface="Helvetica" pitchFamily="-111" charset="0"/>
                <a:ea typeface="Trebuchet MS" pitchFamily="-111" charset="0"/>
                <a:cs typeface="Trebuchet MS" pitchFamily="-111" charset="0"/>
                <a:sym typeface="Trebuchet MS" pitchFamily="-111" charset="0"/>
              </a:rPr>
              <a:t> nr. of first neighbors:</a:t>
            </a:r>
          </a:p>
          <a:p>
            <a:pPr>
              <a:lnSpc>
                <a:spcPct val="200000"/>
              </a:lnSpc>
              <a:buFontTx/>
              <a:buChar char="•"/>
            </a:pPr>
            <a:r>
              <a:rPr lang="en-US" sz="1600">
                <a:solidFill>
                  <a:srgbClr val="000000"/>
                </a:solidFill>
                <a:latin typeface="Helvetica" pitchFamily="-111" charset="0"/>
                <a:ea typeface="Trebuchet MS" pitchFamily="-111" charset="0"/>
                <a:cs typeface="Trebuchet MS" pitchFamily="-111" charset="0"/>
                <a:sym typeface="Trebuchet MS" pitchFamily="-111" charset="0"/>
              </a:rPr>
              <a:t> nr. of second neighbors:</a:t>
            </a:r>
          </a:p>
          <a:p>
            <a:pPr>
              <a:lnSpc>
                <a:spcPct val="200000"/>
              </a:lnSpc>
              <a:buFontTx/>
              <a:buChar char="•"/>
            </a:pPr>
            <a:r>
              <a:rPr lang="en-US" sz="1600">
                <a:solidFill>
                  <a:srgbClr val="000000"/>
                </a:solidFill>
                <a:latin typeface="Helvetica" pitchFamily="-111" charset="0"/>
                <a:ea typeface="Trebuchet MS" pitchFamily="-111" charset="0"/>
                <a:cs typeface="Trebuchet MS" pitchFamily="-111" charset="0"/>
                <a:sym typeface="Trebuchet MS" pitchFamily="-111" charset="0"/>
              </a:rPr>
              <a:t>nr. of neighbours at distance d: </a:t>
            </a:r>
          </a:p>
          <a:p>
            <a:pPr>
              <a:lnSpc>
                <a:spcPct val="200000"/>
              </a:lnSpc>
              <a:buFontTx/>
              <a:buChar char="•"/>
            </a:pPr>
            <a:r>
              <a:rPr lang="en-US" sz="1600">
                <a:solidFill>
                  <a:srgbClr val="000000"/>
                </a:solidFill>
                <a:latin typeface="Helvetica" pitchFamily="-111" charset="0"/>
                <a:ea typeface="Trebuchet MS" pitchFamily="-111" charset="0"/>
                <a:cs typeface="Trebuchet MS" pitchFamily="-111" charset="0"/>
                <a:sym typeface="Trebuchet MS" pitchFamily="-111" charset="0"/>
              </a:rPr>
              <a:t> estimate maximum distance:</a:t>
            </a:r>
          </a:p>
          <a:p>
            <a:pPr>
              <a:buFontTx/>
              <a:buChar char="•"/>
            </a:pPr>
            <a:endParaRPr lang="en-US" sz="2400">
              <a:latin typeface="Times New Roman" pitchFamily="-111" charset="0"/>
            </a:endParaRPr>
          </a:p>
        </p:txBody>
      </p:sp>
      <p:graphicFrame>
        <p:nvGraphicFramePr>
          <p:cNvPr id="70658" name="Object 5"/>
          <p:cNvGraphicFramePr>
            <a:graphicFrameLocks noChangeAspect="1"/>
          </p:cNvGraphicFramePr>
          <p:nvPr/>
        </p:nvGraphicFramePr>
        <p:xfrm>
          <a:off x="6057900" y="4905376"/>
          <a:ext cx="1574800" cy="998220"/>
        </p:xfrm>
        <a:graphic>
          <a:graphicData uri="http://schemas.openxmlformats.org/presentationml/2006/ole">
            <p:oleObj spid="_x0000_s36866" name="Equation" r:id="rId3" imgW="863280" imgH="457200" progId="Equation.3">
              <p:embed/>
            </p:oleObj>
          </a:graphicData>
        </a:graphic>
      </p:graphicFrame>
      <p:graphicFrame>
        <p:nvGraphicFramePr>
          <p:cNvPr id="70659" name="Object 9"/>
          <p:cNvGraphicFramePr>
            <a:graphicFrameLocks noChangeAspect="1"/>
          </p:cNvGraphicFramePr>
          <p:nvPr/>
        </p:nvGraphicFramePr>
        <p:xfrm>
          <a:off x="3625850" y="4876800"/>
          <a:ext cx="1804988" cy="965836"/>
        </p:xfrm>
        <a:graphic>
          <a:graphicData uri="http://schemas.openxmlformats.org/presentationml/2006/ole">
            <p:oleObj spid="_x0000_s36867" name="Equation" r:id="rId4" imgW="990360" imgH="444240" progId="Equation.3">
              <p:embed/>
            </p:oleObj>
          </a:graphicData>
        </a:graphic>
      </p:graphicFrame>
      <p:sp>
        <p:nvSpPr>
          <p:cNvPr id="70667" name="AutoShape 10"/>
          <p:cNvSpPr>
            <a:spLocks noChangeArrowheads="1"/>
          </p:cNvSpPr>
          <p:nvPr/>
        </p:nvSpPr>
        <p:spPr bwMode="auto">
          <a:xfrm>
            <a:off x="5538788" y="4978599"/>
            <a:ext cx="290512" cy="733663"/>
          </a:xfrm>
          <a:prstGeom prst="rightArrow">
            <a:avLst>
              <a:gd name="adj1" fmla="val 50000"/>
              <a:gd name="adj2" fmla="val 31771"/>
            </a:avLst>
          </a:prstGeom>
          <a:solidFill>
            <a:schemeClr val="bg2"/>
          </a:solidFill>
          <a:ln w="9525">
            <a:solidFill>
              <a:schemeClr val="tx1"/>
            </a:solidFill>
            <a:miter lim="800000"/>
            <a:headEnd/>
            <a:tailEnd/>
          </a:ln>
        </p:spPr>
        <p:txBody>
          <a:bodyPr anchor="ctr">
            <a:prstTxWarp prst="textNoShape">
              <a:avLst/>
            </a:prstTxWarp>
            <a:spAutoFit/>
          </a:bodyPr>
          <a:lstStyle/>
          <a:p>
            <a:endParaRPr lang="hu-HU"/>
          </a:p>
        </p:txBody>
      </p:sp>
      <p:graphicFrame>
        <p:nvGraphicFramePr>
          <p:cNvPr id="70660" name="Object 4"/>
          <p:cNvGraphicFramePr>
            <a:graphicFrameLocks noChangeAspect="1"/>
          </p:cNvGraphicFramePr>
          <p:nvPr/>
        </p:nvGraphicFramePr>
        <p:xfrm>
          <a:off x="7100889" y="2004061"/>
          <a:ext cx="1063625" cy="552450"/>
        </p:xfrm>
        <a:graphic>
          <a:graphicData uri="http://schemas.openxmlformats.org/presentationml/2006/ole">
            <p:oleObj spid="_x0000_s36868" name="Equation" r:id="rId5" imgW="583920" imgH="253800" progId="Equation.3">
              <p:embed/>
            </p:oleObj>
          </a:graphicData>
        </a:graphic>
      </p:graphicFrame>
      <p:graphicFrame>
        <p:nvGraphicFramePr>
          <p:cNvPr id="70661" name="Object 8"/>
          <p:cNvGraphicFramePr>
            <a:graphicFrameLocks noChangeAspect="1"/>
          </p:cNvGraphicFramePr>
          <p:nvPr/>
        </p:nvGraphicFramePr>
        <p:xfrm>
          <a:off x="7100888" y="2535556"/>
          <a:ext cx="1179512" cy="607694"/>
        </p:xfrm>
        <a:graphic>
          <a:graphicData uri="http://schemas.openxmlformats.org/presentationml/2006/ole">
            <p:oleObj spid="_x0000_s36869" name="Equation" r:id="rId6" imgW="647640" imgH="279360" progId="Equation.3">
              <p:embed/>
            </p:oleObj>
          </a:graphicData>
        </a:graphic>
      </p:graphicFrame>
      <p:graphicFrame>
        <p:nvGraphicFramePr>
          <p:cNvPr id="70662" name="Object 6"/>
          <p:cNvGraphicFramePr>
            <a:graphicFrameLocks noChangeAspect="1"/>
          </p:cNvGraphicFramePr>
          <p:nvPr/>
        </p:nvGraphicFramePr>
        <p:xfrm>
          <a:off x="7145338" y="3164206"/>
          <a:ext cx="1109662" cy="497204"/>
        </p:xfrm>
        <a:graphic>
          <a:graphicData uri="http://schemas.openxmlformats.org/presentationml/2006/ole">
            <p:oleObj spid="_x0000_s36870" name="Equation" r:id="rId7" imgW="609600" imgH="228600" progId="Equation.3">
              <p:embed/>
            </p:oleObj>
          </a:graphicData>
        </a:graphic>
      </p:graphicFrame>
      <p:grpSp>
        <p:nvGrpSpPr>
          <p:cNvPr id="2" name="Group 85"/>
          <p:cNvGrpSpPr>
            <a:grpSpLocks/>
          </p:cNvGrpSpPr>
          <p:nvPr/>
        </p:nvGrpSpPr>
        <p:grpSpPr bwMode="auto">
          <a:xfrm>
            <a:off x="407988" y="2238376"/>
            <a:ext cx="2227262" cy="2722244"/>
            <a:chOff x="758825" y="1865846"/>
            <a:chExt cx="2228277" cy="2268004"/>
          </a:xfrm>
        </p:grpSpPr>
        <p:sp>
          <p:nvSpPr>
            <p:cNvPr id="20" name="Oval 19"/>
            <p:cNvSpPr/>
            <p:nvPr/>
          </p:nvSpPr>
          <p:spPr bwMode="auto">
            <a:xfrm>
              <a:off x="1030411" y="3952918"/>
              <a:ext cx="181057"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Oval 21"/>
            <p:cNvSpPr/>
            <p:nvPr/>
          </p:nvSpPr>
          <p:spPr bwMode="auto">
            <a:xfrm>
              <a:off x="1384585" y="1865846"/>
              <a:ext cx="181057"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Oval 22"/>
            <p:cNvSpPr/>
            <p:nvPr/>
          </p:nvSpPr>
          <p:spPr bwMode="auto">
            <a:xfrm>
              <a:off x="1306762" y="3294260"/>
              <a:ext cx="181057" cy="180932"/>
            </a:xfrm>
            <a:prstGeom prst="ellipse">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3"/>
            <p:cNvSpPr/>
            <p:nvPr/>
          </p:nvSpPr>
          <p:spPr bwMode="auto">
            <a:xfrm>
              <a:off x="758825" y="3019687"/>
              <a:ext cx="181057"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bwMode="auto">
            <a:xfrm>
              <a:off x="1830875" y="2330874"/>
              <a:ext cx="181057" cy="180932"/>
            </a:xfrm>
            <a:prstGeom prst="ellipse">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Oval 25"/>
            <p:cNvSpPr/>
            <p:nvPr/>
          </p:nvSpPr>
          <p:spPr bwMode="auto">
            <a:xfrm>
              <a:off x="1838817" y="2965725"/>
              <a:ext cx="181057" cy="180932"/>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Oval 26"/>
            <p:cNvSpPr/>
            <p:nvPr/>
          </p:nvSpPr>
          <p:spPr bwMode="auto">
            <a:xfrm>
              <a:off x="2377224" y="3283150"/>
              <a:ext cx="179470" cy="180932"/>
            </a:xfrm>
            <a:prstGeom prst="ellipse">
              <a:avLst/>
            </a:prstGeom>
            <a:solidFill>
              <a:schemeClr val="accent3">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Oval 27"/>
            <p:cNvSpPr/>
            <p:nvPr/>
          </p:nvSpPr>
          <p:spPr bwMode="auto">
            <a:xfrm>
              <a:off x="1992874" y="3708500"/>
              <a:ext cx="179470"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bwMode="auto">
            <a:xfrm>
              <a:off x="2715516" y="2959376"/>
              <a:ext cx="181057" cy="182520"/>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Oval 29"/>
            <p:cNvSpPr/>
            <p:nvPr/>
          </p:nvSpPr>
          <p:spPr bwMode="auto">
            <a:xfrm>
              <a:off x="2806045" y="3733894"/>
              <a:ext cx="181057"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1" name="Straight Connector 30"/>
            <p:cNvCxnSpPr>
              <a:stCxn id="23" idx="7"/>
              <a:endCxn id="26" idx="3"/>
            </p:cNvCxnSpPr>
            <p:nvPr/>
          </p:nvCxnSpPr>
          <p:spPr bwMode="auto">
            <a:xfrm rot="5400000" flipH="1" flipV="1">
              <a:off x="1563329" y="3017168"/>
              <a:ext cx="199978" cy="40499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6" idx="0"/>
              <a:endCxn id="25" idx="4"/>
            </p:cNvCxnSpPr>
            <p:nvPr/>
          </p:nvCxnSpPr>
          <p:spPr bwMode="auto">
            <a:xfrm rot="16200000" flipV="1">
              <a:off x="1698416" y="2734795"/>
              <a:ext cx="453918" cy="794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Oval 58"/>
            <p:cNvSpPr/>
            <p:nvPr/>
          </p:nvSpPr>
          <p:spPr bwMode="auto">
            <a:xfrm>
              <a:off x="2239049" y="1916634"/>
              <a:ext cx="181057" cy="180932"/>
            </a:xfrm>
            <a:prstGeom prst="ellipse">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2" name="Straight Connector 61"/>
            <p:cNvCxnSpPr>
              <a:stCxn id="26" idx="5"/>
              <a:endCxn id="27" idx="1"/>
            </p:cNvCxnSpPr>
            <p:nvPr/>
          </p:nvCxnSpPr>
          <p:spPr bwMode="auto">
            <a:xfrm rot="16200000" flipH="1">
              <a:off x="2103322" y="3009229"/>
              <a:ext cx="188868" cy="4097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27" idx="5"/>
              <a:endCxn id="30" idx="1"/>
            </p:cNvCxnSpPr>
            <p:nvPr/>
          </p:nvCxnSpPr>
          <p:spPr bwMode="auto">
            <a:xfrm rot="16200000" flipH="1">
              <a:off x="2520277" y="3448107"/>
              <a:ext cx="323774" cy="3017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27" idx="7"/>
              <a:endCxn id="29" idx="3"/>
            </p:cNvCxnSpPr>
            <p:nvPr/>
          </p:nvCxnSpPr>
          <p:spPr bwMode="auto">
            <a:xfrm rot="5400000" flipH="1" flipV="1">
              <a:off x="2540084" y="3106113"/>
              <a:ext cx="193629" cy="2112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27" idx="3"/>
              <a:endCxn id="28" idx="7"/>
            </p:cNvCxnSpPr>
            <p:nvPr/>
          </p:nvCxnSpPr>
          <p:spPr bwMode="auto">
            <a:xfrm rot="5400000">
              <a:off x="2126388" y="3457646"/>
              <a:ext cx="296792" cy="2557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23" idx="4"/>
              <a:endCxn id="20" idx="7"/>
            </p:cNvCxnSpPr>
            <p:nvPr/>
          </p:nvCxnSpPr>
          <p:spPr bwMode="auto">
            <a:xfrm rot="5400000">
              <a:off x="1038527" y="3621135"/>
              <a:ext cx="504706" cy="2128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24" idx="6"/>
              <a:endCxn id="23" idx="1"/>
            </p:cNvCxnSpPr>
            <p:nvPr/>
          </p:nvCxnSpPr>
          <p:spPr bwMode="auto">
            <a:xfrm>
              <a:off x="939882" y="3110154"/>
              <a:ext cx="393879" cy="2095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22" idx="5"/>
              <a:endCxn id="25" idx="1"/>
            </p:cNvCxnSpPr>
            <p:nvPr/>
          </p:nvCxnSpPr>
          <p:spPr bwMode="auto">
            <a:xfrm rot="16200000" flipH="1">
              <a:off x="1529229" y="2029210"/>
              <a:ext cx="336471" cy="31764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59" idx="3"/>
              <a:endCxn id="25" idx="7"/>
            </p:cNvCxnSpPr>
            <p:nvPr/>
          </p:nvCxnSpPr>
          <p:spPr bwMode="auto">
            <a:xfrm rot="5400000">
              <a:off x="1982650" y="2072868"/>
              <a:ext cx="285683" cy="28111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5" name="Rectangle 3"/>
          <p:cNvSpPr>
            <a:spLocks noGrp="1" noChangeArrowheads="1"/>
          </p:cNvSpPr>
          <p:nvPr>
            <p:ph type="title"/>
          </p:nvPr>
        </p:nvSpPr>
        <p:spPr>
          <a:xfrm>
            <a:off x="0" y="0"/>
            <a:ext cx="9144000" cy="762000"/>
          </a:xfrm>
        </p:spPr>
        <p:txBody>
          <a:bodyPr/>
          <a:lstStyle/>
          <a:p>
            <a:r>
              <a:rPr lang="en-US" sz="3200" smtClean="0">
                <a:latin typeface="Arial" pitchFamily="-111" charset="0"/>
                <a:ea typeface="ＭＳ Ｐゴシック" pitchFamily="-111" charset="-128"/>
                <a:cs typeface="ＭＳ Ｐゴシック" pitchFamily="-111" charset="-128"/>
              </a:rPr>
              <a:t>Distances in scale-free networks</a:t>
            </a:r>
            <a:endParaRPr lang="en-US" sz="4000" smtClean="0">
              <a:latin typeface="Arial" pitchFamily="-111" charset="0"/>
              <a:ea typeface="ＭＳ Ｐゴシック" pitchFamily="-111" charset="-128"/>
              <a:cs typeface="ＭＳ Ｐゴシック" pitchFamily="-111" charset="-128"/>
            </a:endParaRPr>
          </a:p>
        </p:txBody>
      </p:sp>
      <p:graphicFrame>
        <p:nvGraphicFramePr>
          <p:cNvPr id="71682" name="Object 2"/>
          <p:cNvGraphicFramePr>
            <a:graphicFrameLocks noChangeAspect="1"/>
          </p:cNvGraphicFramePr>
          <p:nvPr/>
        </p:nvGraphicFramePr>
        <p:xfrm>
          <a:off x="381000" y="1447800"/>
          <a:ext cx="2520950" cy="3581400"/>
        </p:xfrm>
        <a:graphic>
          <a:graphicData uri="http://schemas.openxmlformats.org/presentationml/2006/ole">
            <p:oleObj spid="_x0000_s37890" name="Document" r:id="rId3" imgW="1689100" imgH="1790700" progId="Word.Document.12">
              <p:link updateAutomatic="1"/>
            </p:oleObj>
          </a:graphicData>
        </a:graphic>
      </p:graphicFrame>
      <p:sp>
        <p:nvSpPr>
          <p:cNvPr id="71686" name="TextBox 5"/>
          <p:cNvSpPr txBox="1">
            <a:spLocks noChangeArrowheads="1"/>
          </p:cNvSpPr>
          <p:nvPr/>
        </p:nvSpPr>
        <p:spPr bwMode="auto">
          <a:xfrm>
            <a:off x="2971800" y="1434466"/>
            <a:ext cx="6172200" cy="3631763"/>
          </a:xfrm>
          <a:prstGeom prst="rect">
            <a:avLst/>
          </a:prstGeom>
          <a:noFill/>
          <a:ln w="9525">
            <a:noFill/>
            <a:miter lim="800000"/>
            <a:headEnd/>
            <a:tailEnd/>
          </a:ln>
        </p:spPr>
        <p:txBody>
          <a:bodyPr>
            <a:prstTxWarp prst="textNoShape">
              <a:avLst/>
            </a:prstTxWarp>
            <a:spAutoFit/>
          </a:bodyPr>
          <a:lstStyle/>
          <a:p>
            <a:r>
              <a:rPr lang="en-US" sz="1200">
                <a:latin typeface="Helvetica" pitchFamily="-111" charset="0"/>
                <a:ea typeface="Helvetica" pitchFamily="-111" charset="0"/>
                <a:cs typeface="Helvetica" pitchFamily="-111" charset="0"/>
              </a:rPr>
              <a:t>Size of the biggest hub is of order O(N). Most nodes can be connected within two layers of it, thus the average path length will be independent of the system size.</a:t>
            </a:r>
            <a:r>
              <a:rPr lang="cs-CZ" sz="1200">
                <a:latin typeface="Helvetica" pitchFamily="-111" charset="0"/>
                <a:ea typeface="Helvetica" pitchFamily="-111" charset="0"/>
                <a:cs typeface="Helvetica" pitchFamily="-111" charset="0"/>
              </a:rPr>
              <a:t> </a:t>
            </a:r>
          </a:p>
          <a:p>
            <a:endParaRPr lang="cs-CZ" sz="1200">
              <a:latin typeface="Helvetica" pitchFamily="-111" charset="0"/>
              <a:ea typeface="Helvetica" pitchFamily="-111" charset="0"/>
              <a:cs typeface="Helvetica" pitchFamily="-111" charset="0"/>
            </a:endParaRPr>
          </a:p>
          <a:p>
            <a:r>
              <a:rPr lang="en-US" sz="1200">
                <a:latin typeface="Helvetica" pitchFamily="-111" charset="0"/>
                <a:ea typeface="Helvetica" pitchFamily="-111" charset="0"/>
                <a:cs typeface="Helvetica" pitchFamily="-111" charset="0"/>
              </a:rPr>
              <a:t>The average path length increases slower than logarithmically. In a random network all nodes have comparable degree, thus most paths will have comparable length. In a scale-free network the vast majority of the path go through the few high degree hubs, reducing the distances between nodes. </a:t>
            </a:r>
          </a:p>
          <a:p>
            <a:endParaRPr lang="cs-CZ" sz="1200">
              <a:latin typeface="Helvetica" pitchFamily="-111" charset="0"/>
              <a:ea typeface="Helvetica" pitchFamily="-111" charset="0"/>
              <a:cs typeface="Helvetica" pitchFamily="-111" charset="0"/>
            </a:endParaRPr>
          </a:p>
          <a:p>
            <a:endParaRPr lang="cs-CZ" sz="1200">
              <a:latin typeface="Helvetica" pitchFamily="-111" charset="0"/>
              <a:ea typeface="Helvetica" pitchFamily="-111" charset="0"/>
              <a:cs typeface="Helvetica" pitchFamily="-111" charset="0"/>
            </a:endParaRPr>
          </a:p>
          <a:p>
            <a:r>
              <a:rPr lang="en-US" sz="1200">
                <a:latin typeface="Helvetica" pitchFamily="-111" charset="0"/>
                <a:ea typeface="Helvetica" pitchFamily="-111" charset="0"/>
                <a:cs typeface="Helvetica" pitchFamily="-111" charset="0"/>
              </a:rPr>
              <a:t>Some key models produce γ=3, so the result is of particular importance for them. This was first derived by Bollobas and collaborators for the network diameter in the context of  a dynamical model, but it holds for the average path length as well.</a:t>
            </a:r>
          </a:p>
          <a:p>
            <a:endParaRPr lang="cs-CZ" sz="1200">
              <a:latin typeface="Helvetica" pitchFamily="-111" charset="0"/>
              <a:ea typeface="Helvetica" pitchFamily="-111" charset="0"/>
              <a:cs typeface="Helvetica" pitchFamily="-111" charset="0"/>
            </a:endParaRPr>
          </a:p>
          <a:p>
            <a:endParaRPr lang="cs-CZ" sz="1200">
              <a:latin typeface="Helvetica" pitchFamily="-111" charset="0"/>
              <a:ea typeface="Helvetica" pitchFamily="-111" charset="0"/>
              <a:cs typeface="Helvetica" pitchFamily="-111" charset="0"/>
            </a:endParaRPr>
          </a:p>
          <a:p>
            <a:r>
              <a:rPr lang="en-US" sz="1200" b="1" u="sng">
                <a:latin typeface="Helvetica" pitchFamily="-111" charset="0"/>
                <a:ea typeface="Helvetica" pitchFamily="-111" charset="0"/>
                <a:cs typeface="Helvetica" pitchFamily="-111" charset="0"/>
              </a:rPr>
              <a:t>T</a:t>
            </a:r>
            <a:r>
              <a:rPr lang="en-US" sz="1200">
                <a:latin typeface="Helvetica" pitchFamily="-111" charset="0"/>
                <a:ea typeface="Helvetica" pitchFamily="-111" charset="0"/>
                <a:cs typeface="Helvetica" pitchFamily="-111" charset="0"/>
              </a:rPr>
              <a:t>he second moment of the distribution is finite, thus in many ways the network behaves as a random network. Hence the average path length follows the result that we derived for the random network model earlier.</a:t>
            </a:r>
            <a:endParaRPr lang="cs-CZ" sz="1200">
              <a:latin typeface="Helvetica" pitchFamily="-111" charset="0"/>
              <a:ea typeface="Helvetica" pitchFamily="-111" charset="0"/>
              <a:cs typeface="Helvetica" pitchFamily="-111" charset="0"/>
            </a:endParaRPr>
          </a:p>
          <a:p>
            <a:r>
              <a:rPr lang="en-US" sz="1200">
                <a:latin typeface="Helvetica" pitchFamily="-111" charset="0"/>
                <a:ea typeface="Helvetica" pitchFamily="-111" charset="0"/>
                <a:cs typeface="Helvetica" pitchFamily="-111" charset="0"/>
              </a:rPr>
              <a:t> </a:t>
            </a:r>
            <a:endParaRPr lang="cs-CZ" sz="1200">
              <a:latin typeface="Helvetica" pitchFamily="-111" charset="0"/>
              <a:ea typeface="Helvetica" pitchFamily="-111" charset="0"/>
              <a:cs typeface="Helvetica" pitchFamily="-111" charset="0"/>
            </a:endParaRPr>
          </a:p>
          <a:p>
            <a:endParaRPr lang="hu-HU" sz="1400"/>
          </a:p>
        </p:txBody>
      </p:sp>
      <p:sp>
        <p:nvSpPr>
          <p:cNvPr id="71687" name="Text Box 4"/>
          <p:cNvSpPr txBox="1">
            <a:spLocks noChangeArrowheads="1"/>
          </p:cNvSpPr>
          <p:nvPr/>
        </p:nvSpPr>
        <p:spPr bwMode="auto">
          <a:xfrm>
            <a:off x="0" y="6096001"/>
            <a:ext cx="9144000" cy="1361911"/>
          </a:xfrm>
          <a:prstGeom prst="rect">
            <a:avLst/>
          </a:prstGeom>
          <a:noFill/>
          <a:ln w="9525">
            <a:noFill/>
            <a:miter lim="800000"/>
            <a:headEnd/>
            <a:tailEnd/>
          </a:ln>
        </p:spPr>
        <p:txBody>
          <a:bodyPr>
            <a:prstTxWarp prst="textNoShape">
              <a:avLst/>
            </a:prstTxWarp>
            <a:spAutoFit/>
          </a:bodyPr>
          <a:lstStyle/>
          <a:p>
            <a:r>
              <a:rPr lang="en-US" sz="1100">
                <a:solidFill>
                  <a:srgbClr val="000000"/>
                </a:solidFill>
                <a:latin typeface="Helvetica" pitchFamily="-111" charset="0"/>
                <a:ea typeface="Times New Roman (Hebrew)" charset="0"/>
              </a:rPr>
              <a:t>Cohen, Havlin   Phys. Rev. Lett. 90, 58701(2003); Cohen, Havlin and ben-Avraham, in Handbook of Graphs and Networks, Eds. Bornholdt and Shuster (Willy-VCH, NY, 2002) Chap. 4; Confirmed also by: Dorogovtsev et al (2002), Chung and Lu (2002); (Bollobas, Riordan, 2002; Bollobas, 1985; Newman, 2001</a:t>
            </a:r>
          </a:p>
          <a:p>
            <a:pPr>
              <a:spcBef>
                <a:spcPct val="50000"/>
              </a:spcBef>
            </a:pPr>
            <a:endParaRPr lang="en-US" sz="1100">
              <a:solidFill>
                <a:srgbClr val="000000"/>
              </a:solidFill>
              <a:latin typeface="Times New Roman" pitchFamily="-111" charset="0"/>
              <a:ea typeface="Times New Roman (Hebrew)" charset="0"/>
              <a:cs typeface="Times New Roman (Hebrew)" charset="0"/>
            </a:endParaRPr>
          </a:p>
          <a:p>
            <a:pPr>
              <a:spcBef>
                <a:spcPct val="50000"/>
              </a:spcBef>
            </a:pPr>
            <a:endParaRPr lang="en-US" sz="1100">
              <a:solidFill>
                <a:srgbClr val="000000"/>
              </a:solidFill>
              <a:latin typeface="Times New Roman" pitchFamily="-111" charset="0"/>
              <a:ea typeface="Times New Roman (Hebrew)" charset="0"/>
              <a:cs typeface="Times New Roman (Hebrew)" charset="0"/>
            </a:endParaRPr>
          </a:p>
          <a:p>
            <a:pPr>
              <a:spcBef>
                <a:spcPct val="50000"/>
              </a:spcBef>
            </a:pPr>
            <a:endParaRPr lang="he-IL" sz="1100">
              <a:solidFill>
                <a:srgbClr val="000000"/>
              </a:solidFill>
              <a:latin typeface="Times New Roman" pitchFamily="-111" charset="0"/>
              <a:ea typeface="Times New Roman (Hebrew)" charset="0"/>
              <a:cs typeface="Times New Roman (Hebrew)" charset="0"/>
            </a:endParaRPr>
          </a:p>
        </p:txBody>
      </p:sp>
      <p:graphicFrame>
        <p:nvGraphicFramePr>
          <p:cNvPr id="71683" name="Object 3"/>
          <p:cNvGraphicFramePr>
            <a:graphicFrameLocks noChangeAspect="1"/>
          </p:cNvGraphicFramePr>
          <p:nvPr/>
        </p:nvGraphicFramePr>
        <p:xfrm>
          <a:off x="0" y="2362201"/>
          <a:ext cx="990600" cy="781050"/>
        </p:xfrm>
        <a:graphic>
          <a:graphicData uri="http://schemas.openxmlformats.org/presentationml/2006/ole">
            <p:oleObj spid="_x0000_s37891" name="Document" r:id="rId4" imgW="1370160" imgH="1084320" progId="Word.Document.8">
              <p:embed/>
            </p:oleObj>
          </a:graphicData>
        </a:graphic>
      </p:graphicFrame>
      <p:sp>
        <p:nvSpPr>
          <p:cNvPr id="71688" name="Text Box 6"/>
          <p:cNvSpPr txBox="1">
            <a:spLocks noChangeArrowheads="1"/>
          </p:cNvSpPr>
          <p:nvPr/>
        </p:nvSpPr>
        <p:spPr bwMode="auto">
          <a:xfrm>
            <a:off x="290513" y="4495800"/>
            <a:ext cx="838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1200" b="1">
                <a:solidFill>
                  <a:srgbClr val="3333CC"/>
                </a:solidFill>
                <a:latin typeface="Times New Roman" pitchFamily="-111" charset="0"/>
                <a:ea typeface="Times New Roman (Hebrew)" charset="0"/>
                <a:cs typeface="Times New Roman (Hebrew)" charset="0"/>
              </a:rPr>
              <a:t>Small World</a:t>
            </a:r>
          </a:p>
        </p:txBody>
      </p:sp>
      <p:sp>
        <p:nvSpPr>
          <p:cNvPr id="7168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DISTANCES IN SCALE-FREE NETWORKS</a:t>
            </a:r>
          </a:p>
        </p:txBody>
      </p:sp>
      <p:graphicFrame>
        <p:nvGraphicFramePr>
          <p:cNvPr id="71684" name="Object 4"/>
          <p:cNvGraphicFramePr>
            <a:graphicFrameLocks noChangeAspect="1"/>
          </p:cNvGraphicFramePr>
          <p:nvPr/>
        </p:nvGraphicFramePr>
        <p:xfrm>
          <a:off x="4946650" y="998220"/>
          <a:ext cx="1276350" cy="424816"/>
        </p:xfrm>
        <a:graphic>
          <a:graphicData uri="http://schemas.openxmlformats.org/presentationml/2006/ole">
            <p:oleObj spid="_x0000_s37892" name="Equation" r:id="rId5" imgW="990600" imgH="33020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72706" name="Straight Arrow Connector 3"/>
          <p:cNvCxnSpPr>
            <a:cxnSpLocks noChangeShapeType="1"/>
          </p:cNvCxnSpPr>
          <p:nvPr/>
        </p:nvCxnSpPr>
        <p:spPr bwMode="auto">
          <a:xfrm>
            <a:off x="533400" y="2644140"/>
            <a:ext cx="8229600" cy="1906"/>
          </a:xfrm>
          <a:prstGeom prst="straightConnector1">
            <a:avLst/>
          </a:prstGeom>
          <a:noFill/>
          <a:ln w="9525">
            <a:solidFill>
              <a:schemeClr val="tx1"/>
            </a:solidFill>
            <a:round/>
            <a:headEnd/>
            <a:tailEnd type="arrow" w="med" len="med"/>
          </a:ln>
        </p:spPr>
      </p:cxnSp>
      <p:sp>
        <p:nvSpPr>
          <p:cNvPr id="72707" name="TextBox 7"/>
          <p:cNvSpPr txBox="1">
            <a:spLocks noChangeArrowheads="1"/>
          </p:cNvSpPr>
          <p:nvPr/>
        </p:nvSpPr>
        <p:spPr bwMode="auto">
          <a:xfrm>
            <a:off x="80963" y="2571750"/>
            <a:ext cx="589048"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γ=1</a:t>
            </a:r>
          </a:p>
        </p:txBody>
      </p:sp>
      <p:sp>
        <p:nvSpPr>
          <p:cNvPr id="72708" name="TextBox 8"/>
          <p:cNvSpPr txBox="1">
            <a:spLocks noChangeArrowheads="1"/>
          </p:cNvSpPr>
          <p:nvPr/>
        </p:nvSpPr>
        <p:spPr bwMode="auto">
          <a:xfrm>
            <a:off x="3205163" y="2571750"/>
            <a:ext cx="595035"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γ=2</a:t>
            </a:r>
          </a:p>
        </p:txBody>
      </p:sp>
      <p:sp>
        <p:nvSpPr>
          <p:cNvPr id="72709" name="TextBox 9"/>
          <p:cNvSpPr txBox="1">
            <a:spLocks noChangeArrowheads="1"/>
          </p:cNvSpPr>
          <p:nvPr/>
        </p:nvSpPr>
        <p:spPr bwMode="auto">
          <a:xfrm>
            <a:off x="6329363" y="2571750"/>
            <a:ext cx="589048"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γ=3</a:t>
            </a:r>
          </a:p>
        </p:txBody>
      </p:sp>
      <p:cxnSp>
        <p:nvCxnSpPr>
          <p:cNvPr id="72710" name="Straight Connector 11"/>
          <p:cNvCxnSpPr>
            <a:cxnSpLocks noChangeShapeType="1"/>
          </p:cNvCxnSpPr>
          <p:nvPr/>
        </p:nvCxnSpPr>
        <p:spPr bwMode="auto">
          <a:xfrm rot="5400000">
            <a:off x="458947" y="2644299"/>
            <a:ext cx="302894" cy="1588"/>
          </a:xfrm>
          <a:prstGeom prst="line">
            <a:avLst/>
          </a:prstGeom>
          <a:noFill/>
          <a:ln w="22225">
            <a:solidFill>
              <a:schemeClr val="tx1"/>
            </a:solidFill>
            <a:round/>
            <a:headEnd/>
            <a:tailEnd/>
          </a:ln>
        </p:spPr>
      </p:cxnSp>
      <p:cxnSp>
        <p:nvCxnSpPr>
          <p:cNvPr id="72711" name="Straight Connector 13"/>
          <p:cNvCxnSpPr>
            <a:cxnSpLocks noChangeShapeType="1"/>
          </p:cNvCxnSpPr>
          <p:nvPr/>
        </p:nvCxnSpPr>
        <p:spPr bwMode="auto">
          <a:xfrm rot="5400000">
            <a:off x="3582194" y="2643346"/>
            <a:ext cx="304800" cy="1588"/>
          </a:xfrm>
          <a:prstGeom prst="line">
            <a:avLst/>
          </a:prstGeom>
          <a:noFill/>
          <a:ln w="22225">
            <a:solidFill>
              <a:schemeClr val="tx1"/>
            </a:solidFill>
            <a:round/>
            <a:headEnd/>
            <a:tailEnd/>
          </a:ln>
        </p:spPr>
      </p:cxnSp>
      <p:cxnSp>
        <p:nvCxnSpPr>
          <p:cNvPr id="72712" name="Straight Connector 14"/>
          <p:cNvCxnSpPr>
            <a:cxnSpLocks noChangeShapeType="1"/>
          </p:cNvCxnSpPr>
          <p:nvPr/>
        </p:nvCxnSpPr>
        <p:spPr bwMode="auto">
          <a:xfrm rot="5400000">
            <a:off x="6706394" y="2643346"/>
            <a:ext cx="304800" cy="1588"/>
          </a:xfrm>
          <a:prstGeom prst="line">
            <a:avLst/>
          </a:prstGeom>
          <a:noFill/>
          <a:ln w="22225">
            <a:solidFill>
              <a:schemeClr val="tx1"/>
            </a:solidFill>
            <a:round/>
            <a:headEnd/>
            <a:tailEnd/>
          </a:ln>
        </p:spPr>
      </p:cxnSp>
      <p:sp>
        <p:nvSpPr>
          <p:cNvPr id="72713" name="TextBox 17"/>
          <p:cNvSpPr txBox="1">
            <a:spLocks noChangeArrowheads="1"/>
          </p:cNvSpPr>
          <p:nvPr/>
        </p:nvSpPr>
        <p:spPr bwMode="auto">
          <a:xfrm>
            <a:off x="0" y="3025140"/>
            <a:ext cx="6858000" cy="369332"/>
          </a:xfrm>
          <a:prstGeom prst="rect">
            <a:avLst/>
          </a:prstGeom>
          <a:solidFill>
            <a:srgbClr val="FF0000">
              <a:alpha val="54117"/>
            </a:srgbClr>
          </a:solidFill>
          <a:ln w="9525">
            <a:noFill/>
            <a:miter lim="800000"/>
            <a:headEnd/>
            <a:tailEnd/>
          </a:ln>
        </p:spPr>
        <p:txBody>
          <a:bodyPr>
            <a:prstTxWarp prst="textNoShape">
              <a:avLst/>
            </a:prstTxWarp>
            <a:spAutoFit/>
          </a:bodyPr>
          <a:lstStyle/>
          <a:p>
            <a:pPr algn="ctr"/>
            <a:r>
              <a:rPr lang="en-US">
                <a:latin typeface="Helvetica" pitchFamily="-111" charset="0"/>
                <a:ea typeface="Helvetica" pitchFamily="-111" charset="0"/>
                <a:cs typeface="Helvetica" pitchFamily="-111" charset="0"/>
              </a:rPr>
              <a:t>&lt;k</a:t>
            </a:r>
            <a:r>
              <a:rPr lang="en-US" baseline="30000">
                <a:latin typeface="Helvetica" pitchFamily="-111" charset="0"/>
                <a:ea typeface="Helvetica" pitchFamily="-111" charset="0"/>
                <a:cs typeface="Helvetica" pitchFamily="-111" charset="0"/>
              </a:rPr>
              <a:t>2</a:t>
            </a:r>
            <a:r>
              <a:rPr lang="en-US">
                <a:latin typeface="Helvetica" pitchFamily="-111" charset="0"/>
                <a:ea typeface="Helvetica" pitchFamily="-111" charset="0"/>
                <a:cs typeface="Helvetica" pitchFamily="-111" charset="0"/>
              </a:rPr>
              <a:t>&gt; diverges</a:t>
            </a:r>
          </a:p>
        </p:txBody>
      </p:sp>
      <p:sp>
        <p:nvSpPr>
          <p:cNvPr id="19" name="TextBox 18"/>
          <p:cNvSpPr txBox="1"/>
          <p:nvPr/>
        </p:nvSpPr>
        <p:spPr>
          <a:xfrm>
            <a:off x="6858000" y="3025140"/>
            <a:ext cx="3048000" cy="369332"/>
          </a:xfrm>
          <a:prstGeom prst="rect">
            <a:avLst/>
          </a:prstGeom>
          <a:solidFill>
            <a:schemeClr val="accent1">
              <a:lumMod val="60000"/>
              <a:lumOff val="40000"/>
              <a:alpha val="54000"/>
            </a:schemeClr>
          </a:solidFill>
        </p:spPr>
        <p:txBody>
          <a:bodyPr>
            <a:prstTxWarp prst="textNoShape">
              <a:avLst/>
            </a:prstTxWarp>
            <a:spAutoFit/>
          </a:bodyPr>
          <a:lstStyle/>
          <a:p>
            <a:pPr algn="ctr">
              <a:defRPr/>
            </a:pPr>
            <a:r>
              <a:rPr lang="en-US" dirty="0">
                <a:latin typeface="Helvetica"/>
                <a:ea typeface="ＭＳ Ｐゴシック" pitchFamily="26" charset="-128"/>
                <a:cs typeface="Helvetica"/>
              </a:rPr>
              <a:t>&lt;k</a:t>
            </a:r>
            <a:r>
              <a:rPr lang="en-US" baseline="30000" dirty="0">
                <a:latin typeface="Helvetica"/>
                <a:ea typeface="ＭＳ Ｐゴシック" pitchFamily="26" charset="-128"/>
                <a:cs typeface="Helvetica"/>
              </a:rPr>
              <a:t>2</a:t>
            </a:r>
            <a:r>
              <a:rPr lang="en-US" dirty="0">
                <a:latin typeface="Helvetica"/>
                <a:ea typeface="ＭＳ Ｐゴシック" pitchFamily="26" charset="-128"/>
                <a:cs typeface="Helvetica"/>
              </a:rPr>
              <a:t>&gt; finite</a:t>
            </a:r>
          </a:p>
        </p:txBody>
      </p:sp>
      <p:sp>
        <p:nvSpPr>
          <p:cNvPr id="72715" name="TextBox 19"/>
          <p:cNvSpPr txBox="1">
            <a:spLocks noChangeArrowheads="1"/>
          </p:cNvSpPr>
          <p:nvPr/>
        </p:nvSpPr>
        <p:spPr bwMode="auto">
          <a:xfrm>
            <a:off x="0" y="3634740"/>
            <a:ext cx="3733800" cy="369332"/>
          </a:xfrm>
          <a:prstGeom prst="rect">
            <a:avLst/>
          </a:prstGeom>
          <a:solidFill>
            <a:srgbClr val="FF0000">
              <a:alpha val="54117"/>
            </a:srgbClr>
          </a:solidFill>
          <a:ln w="9525">
            <a:noFill/>
            <a:miter lim="800000"/>
            <a:headEnd/>
            <a:tailEnd/>
          </a:ln>
        </p:spPr>
        <p:txBody>
          <a:bodyPr>
            <a:prstTxWarp prst="textNoShape">
              <a:avLst/>
            </a:prstTxWarp>
            <a:spAutoFit/>
          </a:bodyPr>
          <a:lstStyle/>
          <a:p>
            <a:pPr algn="ctr"/>
            <a:r>
              <a:rPr lang="en-US">
                <a:latin typeface="Helvetica" pitchFamily="-111" charset="0"/>
                <a:ea typeface="Helvetica" pitchFamily="-111" charset="0"/>
                <a:cs typeface="Helvetica" pitchFamily="-111" charset="0"/>
              </a:rPr>
              <a:t>&lt;k&gt; diverges</a:t>
            </a:r>
          </a:p>
        </p:txBody>
      </p:sp>
      <p:sp>
        <p:nvSpPr>
          <p:cNvPr id="21" name="TextBox 20"/>
          <p:cNvSpPr txBox="1"/>
          <p:nvPr/>
        </p:nvSpPr>
        <p:spPr>
          <a:xfrm>
            <a:off x="3733800" y="3634740"/>
            <a:ext cx="6172200" cy="369332"/>
          </a:xfrm>
          <a:prstGeom prst="rect">
            <a:avLst/>
          </a:prstGeom>
          <a:solidFill>
            <a:schemeClr val="accent1">
              <a:lumMod val="60000"/>
              <a:lumOff val="40000"/>
              <a:alpha val="54000"/>
            </a:schemeClr>
          </a:solidFill>
        </p:spPr>
        <p:txBody>
          <a:bodyPr>
            <a:prstTxWarp prst="textNoShape">
              <a:avLst/>
            </a:prstTxWarp>
            <a:spAutoFit/>
          </a:bodyPr>
          <a:lstStyle/>
          <a:p>
            <a:pPr algn="ctr">
              <a:defRPr/>
            </a:pPr>
            <a:r>
              <a:rPr lang="en-US" dirty="0">
                <a:latin typeface="Helvetica"/>
                <a:ea typeface="ＭＳ Ｐゴシック" pitchFamily="26" charset="-128"/>
                <a:cs typeface="Helvetica"/>
              </a:rPr>
              <a:t>&lt;</a:t>
            </a:r>
            <a:r>
              <a:rPr lang="en-US" dirty="0" err="1">
                <a:latin typeface="Helvetica"/>
                <a:ea typeface="ＭＳ Ｐゴシック" pitchFamily="26" charset="-128"/>
                <a:cs typeface="Helvetica"/>
              </a:rPr>
              <a:t>k</a:t>
            </a:r>
            <a:r>
              <a:rPr lang="en-US" dirty="0">
                <a:latin typeface="Helvetica"/>
                <a:ea typeface="ＭＳ Ｐゴシック" pitchFamily="26" charset="-128"/>
                <a:cs typeface="Helvetica"/>
              </a:rPr>
              <a:t>&gt; finite</a:t>
            </a:r>
          </a:p>
        </p:txBody>
      </p:sp>
      <p:sp>
        <p:nvSpPr>
          <p:cNvPr id="72717" name="TextBox 21"/>
          <p:cNvSpPr txBox="1">
            <a:spLocks noChangeArrowheads="1"/>
          </p:cNvSpPr>
          <p:nvPr/>
        </p:nvSpPr>
        <p:spPr bwMode="auto">
          <a:xfrm>
            <a:off x="0" y="4396740"/>
            <a:ext cx="6858000" cy="369332"/>
          </a:xfrm>
          <a:prstGeom prst="rect">
            <a:avLst/>
          </a:prstGeom>
          <a:solidFill>
            <a:srgbClr val="FF0000">
              <a:alpha val="54117"/>
            </a:srgbClr>
          </a:solidFill>
          <a:ln w="9525">
            <a:noFill/>
            <a:miter lim="800000"/>
            <a:headEnd/>
            <a:tailEnd/>
          </a:ln>
        </p:spPr>
        <p:txBody>
          <a:bodyPr>
            <a:prstTxWarp prst="textNoShape">
              <a:avLst/>
            </a:prstTxWarp>
            <a:spAutoFit/>
          </a:bodyPr>
          <a:lstStyle/>
          <a:p>
            <a:pPr algn="ctr"/>
            <a:r>
              <a:rPr lang="en-US">
                <a:latin typeface="Helvetica" pitchFamily="-111" charset="0"/>
                <a:ea typeface="Helvetica" pitchFamily="-111" charset="0"/>
                <a:cs typeface="Helvetica" pitchFamily="-111" charset="0"/>
              </a:rPr>
              <a:t>Ultra small world behavior</a:t>
            </a:r>
          </a:p>
        </p:txBody>
      </p:sp>
      <p:sp>
        <p:nvSpPr>
          <p:cNvPr id="23" name="TextBox 22"/>
          <p:cNvSpPr txBox="1"/>
          <p:nvPr/>
        </p:nvSpPr>
        <p:spPr>
          <a:xfrm>
            <a:off x="6858000" y="4396740"/>
            <a:ext cx="3048000" cy="369332"/>
          </a:xfrm>
          <a:prstGeom prst="rect">
            <a:avLst/>
          </a:prstGeom>
          <a:solidFill>
            <a:schemeClr val="accent1">
              <a:lumMod val="60000"/>
              <a:lumOff val="40000"/>
              <a:alpha val="54000"/>
            </a:schemeClr>
          </a:solidFill>
        </p:spPr>
        <p:txBody>
          <a:bodyPr>
            <a:prstTxWarp prst="textNoShape">
              <a:avLst/>
            </a:prstTxWarp>
            <a:spAutoFit/>
          </a:bodyPr>
          <a:lstStyle/>
          <a:p>
            <a:pPr algn="ctr">
              <a:defRPr/>
            </a:pPr>
            <a:r>
              <a:rPr lang="en-US" dirty="0">
                <a:latin typeface="Helvetica"/>
                <a:ea typeface="ＭＳ Ｐゴシック" pitchFamily="26" charset="-128"/>
                <a:cs typeface="Helvetica"/>
              </a:rPr>
              <a:t>Small world</a:t>
            </a:r>
          </a:p>
        </p:txBody>
      </p:sp>
      <p:sp>
        <p:nvSpPr>
          <p:cNvPr id="72719" name="TextBox 24"/>
          <p:cNvSpPr txBox="1">
            <a:spLocks noChangeArrowheads="1"/>
          </p:cNvSpPr>
          <p:nvPr/>
        </p:nvSpPr>
        <p:spPr bwMode="auto">
          <a:xfrm>
            <a:off x="6858000" y="5311140"/>
            <a:ext cx="2286000" cy="646331"/>
          </a:xfrm>
          <a:prstGeom prst="rect">
            <a:avLst/>
          </a:prstGeom>
          <a:solidFill>
            <a:srgbClr val="CCFFCC">
              <a:alpha val="52156"/>
            </a:srgbClr>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Behaves like a random network</a:t>
            </a:r>
          </a:p>
        </p:txBody>
      </p:sp>
      <p:sp>
        <p:nvSpPr>
          <p:cNvPr id="72720" name="TextBox 25"/>
          <p:cNvSpPr txBox="1">
            <a:spLocks noChangeArrowheads="1"/>
          </p:cNvSpPr>
          <p:nvPr/>
        </p:nvSpPr>
        <p:spPr bwMode="auto">
          <a:xfrm>
            <a:off x="3733800" y="5311140"/>
            <a:ext cx="3124200" cy="646331"/>
          </a:xfrm>
          <a:prstGeom prst="rect">
            <a:avLst/>
          </a:prstGeom>
          <a:solidFill>
            <a:srgbClr val="FF6600">
              <a:alpha val="52156"/>
            </a:srgbClr>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The scale-free behavior is relevant</a:t>
            </a:r>
          </a:p>
        </p:txBody>
      </p:sp>
      <p:sp>
        <p:nvSpPr>
          <p:cNvPr id="72721" name="TextBox 26"/>
          <p:cNvSpPr txBox="1">
            <a:spLocks noChangeArrowheads="1"/>
          </p:cNvSpPr>
          <p:nvPr/>
        </p:nvSpPr>
        <p:spPr bwMode="auto">
          <a:xfrm>
            <a:off x="0" y="5311140"/>
            <a:ext cx="3733800" cy="646331"/>
          </a:xfrm>
          <a:prstGeom prst="rect">
            <a:avLst/>
          </a:prstGeom>
          <a:solidFill>
            <a:srgbClr val="FF0000"/>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Regime full of anomalies…</a:t>
            </a:r>
          </a:p>
          <a:p>
            <a:endParaRPr lang="en-US"/>
          </a:p>
        </p:txBody>
      </p:sp>
      <p:cxnSp>
        <p:nvCxnSpPr>
          <p:cNvPr id="75795" name="Straight Arrow Connector 30"/>
          <p:cNvCxnSpPr>
            <a:cxnSpLocks noChangeShapeType="1"/>
          </p:cNvCxnSpPr>
          <p:nvPr/>
        </p:nvCxnSpPr>
        <p:spPr bwMode="auto">
          <a:xfrm rot="5400000">
            <a:off x="3620294" y="2247106"/>
            <a:ext cx="685800" cy="1588"/>
          </a:xfrm>
          <a:prstGeom prst="straightConnector1">
            <a:avLst/>
          </a:prstGeom>
          <a:noFill/>
          <a:ln w="9525">
            <a:solidFill>
              <a:schemeClr val="tx1"/>
            </a:solidFill>
            <a:round/>
            <a:headEnd/>
            <a:tailEnd type="arrow" w="med" len="med"/>
          </a:ln>
        </p:spPr>
      </p:cxnSp>
      <p:cxnSp>
        <p:nvCxnSpPr>
          <p:cNvPr id="75796" name="Straight Arrow Connector 31"/>
          <p:cNvCxnSpPr>
            <a:cxnSpLocks noChangeShapeType="1"/>
          </p:cNvCxnSpPr>
          <p:nvPr/>
        </p:nvCxnSpPr>
        <p:spPr bwMode="auto">
          <a:xfrm rot="5400000">
            <a:off x="4763294" y="2247106"/>
            <a:ext cx="685800" cy="1588"/>
          </a:xfrm>
          <a:prstGeom prst="straightConnector1">
            <a:avLst/>
          </a:prstGeom>
          <a:noFill/>
          <a:ln w="9525">
            <a:solidFill>
              <a:schemeClr val="tx1"/>
            </a:solidFill>
            <a:round/>
            <a:headEnd/>
            <a:tailEnd type="arrow" w="med" len="med"/>
          </a:ln>
        </p:spPr>
      </p:cxnSp>
      <p:cxnSp>
        <p:nvCxnSpPr>
          <p:cNvPr id="75797" name="Straight Arrow Connector 32"/>
          <p:cNvCxnSpPr>
            <a:cxnSpLocks noChangeShapeType="1"/>
          </p:cNvCxnSpPr>
          <p:nvPr/>
        </p:nvCxnSpPr>
        <p:spPr bwMode="auto">
          <a:xfrm rot="5400000">
            <a:off x="5141754" y="2171859"/>
            <a:ext cx="840106" cy="1587"/>
          </a:xfrm>
          <a:prstGeom prst="straightConnector1">
            <a:avLst/>
          </a:prstGeom>
          <a:noFill/>
          <a:ln w="9525">
            <a:solidFill>
              <a:schemeClr val="tx1"/>
            </a:solidFill>
            <a:round/>
            <a:headEnd/>
            <a:tailEnd type="arrow" w="med" len="med"/>
          </a:ln>
        </p:spPr>
      </p:cxnSp>
      <p:cxnSp>
        <p:nvCxnSpPr>
          <p:cNvPr id="75798" name="Straight Arrow Connector 33"/>
          <p:cNvCxnSpPr>
            <a:cxnSpLocks noChangeShapeType="1"/>
          </p:cNvCxnSpPr>
          <p:nvPr/>
        </p:nvCxnSpPr>
        <p:spPr bwMode="auto">
          <a:xfrm rot="5400000">
            <a:off x="4419601" y="2362518"/>
            <a:ext cx="457200" cy="3175"/>
          </a:xfrm>
          <a:prstGeom prst="straightConnector1">
            <a:avLst/>
          </a:prstGeom>
          <a:noFill/>
          <a:ln w="9525">
            <a:solidFill>
              <a:schemeClr val="tx1"/>
            </a:solidFill>
            <a:round/>
            <a:headEnd/>
            <a:tailEnd type="arrow" w="med" len="med"/>
          </a:ln>
        </p:spPr>
      </p:cxnSp>
      <p:sp>
        <p:nvSpPr>
          <p:cNvPr id="75799" name="TextBox 34"/>
          <p:cNvSpPr txBox="1">
            <a:spLocks noChangeArrowheads="1"/>
          </p:cNvSpPr>
          <p:nvPr/>
        </p:nvSpPr>
        <p:spPr bwMode="auto">
          <a:xfrm>
            <a:off x="3697288" y="1581150"/>
            <a:ext cx="556776"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w</a:t>
            </a:r>
            <a:r>
              <a:rPr lang="en-US" baseline="-25000">
                <a:latin typeface="Helvetica" pitchFamily="-111" charset="0"/>
                <a:ea typeface="Helvetica" pitchFamily="-111" charset="0"/>
                <a:cs typeface="Helvetica" pitchFamily="-111" charset="0"/>
              </a:rPr>
              <a:t>in</a:t>
            </a:r>
            <a:endParaRPr lang="en-US">
              <a:latin typeface="Helvetica" pitchFamily="-111" charset="0"/>
              <a:ea typeface="Helvetica" pitchFamily="-111" charset="0"/>
              <a:cs typeface="Helvetica" pitchFamily="-111" charset="0"/>
            </a:endParaRPr>
          </a:p>
        </p:txBody>
      </p:sp>
      <p:sp>
        <p:nvSpPr>
          <p:cNvPr id="75800" name="TextBox 35"/>
          <p:cNvSpPr txBox="1">
            <a:spLocks noChangeArrowheads="1"/>
          </p:cNvSpPr>
          <p:nvPr/>
        </p:nvSpPr>
        <p:spPr bwMode="auto">
          <a:xfrm>
            <a:off x="4811714" y="1581150"/>
            <a:ext cx="65092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w</a:t>
            </a:r>
            <a:r>
              <a:rPr lang="en-US" baseline="-25000">
                <a:latin typeface="Helvetica" pitchFamily="-111" charset="0"/>
                <a:ea typeface="Helvetica" pitchFamily="-111" charset="0"/>
                <a:cs typeface="Helvetica" pitchFamily="-111" charset="0"/>
              </a:rPr>
              <a:t>out</a:t>
            </a:r>
            <a:endParaRPr lang="en-US">
              <a:latin typeface="Helvetica" pitchFamily="-111" charset="0"/>
              <a:ea typeface="Helvetica" pitchFamily="-111" charset="0"/>
              <a:cs typeface="Helvetica" pitchFamily="-111" charset="0"/>
            </a:endParaRPr>
          </a:p>
        </p:txBody>
      </p:sp>
      <p:sp>
        <p:nvSpPr>
          <p:cNvPr id="75801" name="TextBox 36"/>
          <p:cNvSpPr txBox="1">
            <a:spLocks noChangeArrowheads="1"/>
          </p:cNvSpPr>
          <p:nvPr/>
        </p:nvSpPr>
        <p:spPr bwMode="auto">
          <a:xfrm>
            <a:off x="5334000" y="1371600"/>
            <a:ext cx="710814"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intern</a:t>
            </a:r>
            <a:endParaRPr lang="en-US">
              <a:latin typeface="Helvetica" pitchFamily="-111" charset="0"/>
              <a:ea typeface="Helvetica" pitchFamily="-111" charset="0"/>
              <a:cs typeface="Helvetica" pitchFamily="-111" charset="0"/>
            </a:endParaRPr>
          </a:p>
        </p:txBody>
      </p:sp>
      <p:sp>
        <p:nvSpPr>
          <p:cNvPr id="75802" name="TextBox 39"/>
          <p:cNvSpPr txBox="1">
            <a:spLocks noChangeArrowheads="1"/>
          </p:cNvSpPr>
          <p:nvPr/>
        </p:nvSpPr>
        <p:spPr bwMode="auto">
          <a:xfrm>
            <a:off x="4343400" y="1809750"/>
            <a:ext cx="667984"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actor</a:t>
            </a:r>
            <a:endParaRPr lang="en-US">
              <a:latin typeface="Helvetica" pitchFamily="-111" charset="0"/>
              <a:ea typeface="Helvetica" pitchFamily="-111" charset="0"/>
              <a:cs typeface="Helvetica" pitchFamily="-111" charset="0"/>
            </a:endParaRPr>
          </a:p>
        </p:txBody>
      </p:sp>
      <p:sp>
        <p:nvSpPr>
          <p:cNvPr id="75803" name="TextBox 40"/>
          <p:cNvSpPr txBox="1">
            <a:spLocks noChangeArrowheads="1"/>
          </p:cNvSpPr>
          <p:nvPr/>
        </p:nvSpPr>
        <p:spPr bwMode="auto">
          <a:xfrm>
            <a:off x="5030788" y="838200"/>
            <a:ext cx="736099"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collab</a:t>
            </a:r>
            <a:endParaRPr lang="en-US">
              <a:latin typeface="Helvetica" pitchFamily="-111" charset="0"/>
              <a:ea typeface="Helvetica" pitchFamily="-111" charset="0"/>
              <a:cs typeface="Helvetica" pitchFamily="-111" charset="0"/>
            </a:endParaRPr>
          </a:p>
        </p:txBody>
      </p:sp>
      <p:cxnSp>
        <p:nvCxnSpPr>
          <p:cNvPr id="75804" name="Straight Arrow Connector 41"/>
          <p:cNvCxnSpPr>
            <a:cxnSpLocks noChangeShapeType="1"/>
          </p:cNvCxnSpPr>
          <p:nvPr/>
        </p:nvCxnSpPr>
        <p:spPr bwMode="auto">
          <a:xfrm rot="5400000">
            <a:off x="4609307" y="1866106"/>
            <a:ext cx="1447800" cy="1587"/>
          </a:xfrm>
          <a:prstGeom prst="straightConnector1">
            <a:avLst/>
          </a:prstGeom>
          <a:noFill/>
          <a:ln w="9525">
            <a:solidFill>
              <a:schemeClr val="tx1"/>
            </a:solidFill>
            <a:round/>
            <a:headEnd/>
            <a:tailEnd type="arrow" w="med" len="med"/>
          </a:ln>
        </p:spPr>
      </p:cxnSp>
      <p:cxnSp>
        <p:nvCxnSpPr>
          <p:cNvPr id="75805" name="Straight Arrow Connector 44"/>
          <p:cNvCxnSpPr>
            <a:cxnSpLocks noChangeShapeType="1"/>
          </p:cNvCxnSpPr>
          <p:nvPr/>
        </p:nvCxnSpPr>
        <p:spPr bwMode="auto">
          <a:xfrm rot="5400000">
            <a:off x="5103654" y="2133759"/>
            <a:ext cx="916306" cy="1587"/>
          </a:xfrm>
          <a:prstGeom prst="straightConnector1">
            <a:avLst/>
          </a:prstGeom>
          <a:noFill/>
          <a:ln w="9525">
            <a:solidFill>
              <a:schemeClr val="tx1"/>
            </a:solidFill>
            <a:round/>
            <a:headEnd/>
            <a:tailEnd type="arrow" w="med" len="med"/>
          </a:ln>
        </p:spPr>
      </p:cxnSp>
      <p:cxnSp>
        <p:nvCxnSpPr>
          <p:cNvPr id="75806" name="Straight Arrow Connector 45"/>
          <p:cNvCxnSpPr>
            <a:cxnSpLocks noChangeShapeType="1"/>
          </p:cNvCxnSpPr>
          <p:nvPr/>
        </p:nvCxnSpPr>
        <p:spPr bwMode="auto">
          <a:xfrm rot="5400000">
            <a:off x="3620294" y="1942306"/>
            <a:ext cx="1295400" cy="1588"/>
          </a:xfrm>
          <a:prstGeom prst="straightConnector1">
            <a:avLst/>
          </a:prstGeom>
          <a:noFill/>
          <a:ln w="9525">
            <a:solidFill>
              <a:schemeClr val="tx1"/>
            </a:solidFill>
            <a:round/>
            <a:headEnd/>
            <a:tailEnd type="arrow" w="med" len="med"/>
          </a:ln>
        </p:spPr>
      </p:cxnSp>
      <p:sp>
        <p:nvSpPr>
          <p:cNvPr id="75807" name="TextBox 47"/>
          <p:cNvSpPr txBox="1">
            <a:spLocks noChangeArrowheads="1"/>
          </p:cNvSpPr>
          <p:nvPr/>
        </p:nvSpPr>
        <p:spPr bwMode="auto">
          <a:xfrm>
            <a:off x="3937000" y="1047750"/>
            <a:ext cx="76174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metab</a:t>
            </a:r>
            <a:endParaRPr lang="en-US">
              <a:latin typeface="Helvetica" pitchFamily="-111" charset="0"/>
              <a:ea typeface="Helvetica" pitchFamily="-111" charset="0"/>
              <a:cs typeface="Helvetica" pitchFamily="-111" charset="0"/>
            </a:endParaRPr>
          </a:p>
        </p:txBody>
      </p:sp>
      <p:cxnSp>
        <p:nvCxnSpPr>
          <p:cNvPr id="75808" name="Straight Arrow Connector 48"/>
          <p:cNvCxnSpPr>
            <a:cxnSpLocks noChangeShapeType="1"/>
          </p:cNvCxnSpPr>
          <p:nvPr/>
        </p:nvCxnSpPr>
        <p:spPr bwMode="auto">
          <a:xfrm rot="5400000">
            <a:off x="6630194" y="2361406"/>
            <a:ext cx="457200" cy="1588"/>
          </a:xfrm>
          <a:prstGeom prst="straightConnector1">
            <a:avLst/>
          </a:prstGeom>
          <a:noFill/>
          <a:ln w="9525">
            <a:solidFill>
              <a:schemeClr val="tx1"/>
            </a:solidFill>
            <a:round/>
            <a:headEnd/>
            <a:tailEnd type="arrow" w="med" len="med"/>
          </a:ln>
        </p:spPr>
      </p:cxnSp>
      <p:sp>
        <p:nvSpPr>
          <p:cNvPr id="75809" name="TextBox 49"/>
          <p:cNvSpPr txBox="1">
            <a:spLocks noChangeArrowheads="1"/>
          </p:cNvSpPr>
          <p:nvPr/>
        </p:nvSpPr>
        <p:spPr bwMode="auto">
          <a:xfrm>
            <a:off x="6553200" y="1885950"/>
            <a:ext cx="565342"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cita</a:t>
            </a:r>
            <a:endParaRPr lang="en-US">
              <a:latin typeface="Helvetica" pitchFamily="-111" charset="0"/>
              <a:ea typeface="Helvetica" pitchFamily="-111" charset="0"/>
              <a:cs typeface="Helvetica" pitchFamily="-111" charset="0"/>
            </a:endParaRPr>
          </a:p>
        </p:txBody>
      </p:sp>
      <p:cxnSp>
        <p:nvCxnSpPr>
          <p:cNvPr id="75810" name="Straight Arrow Connector 50"/>
          <p:cNvCxnSpPr>
            <a:cxnSpLocks noChangeShapeType="1"/>
          </p:cNvCxnSpPr>
          <p:nvPr/>
        </p:nvCxnSpPr>
        <p:spPr bwMode="auto">
          <a:xfrm rot="5400000">
            <a:off x="6019641" y="2133759"/>
            <a:ext cx="916306" cy="1588"/>
          </a:xfrm>
          <a:prstGeom prst="straightConnector1">
            <a:avLst/>
          </a:prstGeom>
          <a:noFill/>
          <a:ln w="9525">
            <a:solidFill>
              <a:schemeClr val="tx1"/>
            </a:solidFill>
            <a:round/>
            <a:headEnd/>
            <a:tailEnd type="arrow" w="med" len="med"/>
          </a:ln>
        </p:spPr>
      </p:cxnSp>
      <p:sp>
        <p:nvSpPr>
          <p:cNvPr id="75811" name="TextBox 51"/>
          <p:cNvSpPr txBox="1">
            <a:spLocks noChangeArrowheads="1"/>
          </p:cNvSpPr>
          <p:nvPr/>
        </p:nvSpPr>
        <p:spPr bwMode="auto">
          <a:xfrm>
            <a:off x="6156326" y="1371600"/>
            <a:ext cx="1018591"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synonyms</a:t>
            </a:r>
            <a:endParaRPr lang="en-US">
              <a:latin typeface="Helvetica" pitchFamily="-111" charset="0"/>
              <a:ea typeface="Helvetica" pitchFamily="-111" charset="0"/>
              <a:cs typeface="Helvetica" pitchFamily="-111" charset="0"/>
            </a:endParaRPr>
          </a:p>
        </p:txBody>
      </p:sp>
      <p:cxnSp>
        <p:nvCxnSpPr>
          <p:cNvPr id="75812" name="Straight Arrow Connector 52"/>
          <p:cNvCxnSpPr>
            <a:cxnSpLocks noChangeShapeType="1"/>
          </p:cNvCxnSpPr>
          <p:nvPr/>
        </p:nvCxnSpPr>
        <p:spPr bwMode="auto">
          <a:xfrm rot="5400000">
            <a:off x="7696994" y="2361406"/>
            <a:ext cx="457200" cy="1588"/>
          </a:xfrm>
          <a:prstGeom prst="straightConnector1">
            <a:avLst/>
          </a:prstGeom>
          <a:noFill/>
          <a:ln w="9525">
            <a:solidFill>
              <a:schemeClr val="tx1"/>
            </a:solidFill>
            <a:round/>
            <a:headEnd/>
            <a:tailEnd type="arrow" w="med" len="med"/>
          </a:ln>
        </p:spPr>
      </p:cxnSp>
      <p:sp>
        <p:nvSpPr>
          <p:cNvPr id="75813" name="TextBox 53"/>
          <p:cNvSpPr txBox="1">
            <a:spLocks noChangeArrowheads="1"/>
          </p:cNvSpPr>
          <p:nvPr/>
        </p:nvSpPr>
        <p:spPr bwMode="auto">
          <a:xfrm>
            <a:off x="7620001" y="1828800"/>
            <a:ext cx="56938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sex</a:t>
            </a:r>
            <a:endParaRPr lang="en-US">
              <a:latin typeface="Helvetica" pitchFamily="-111" charset="0"/>
              <a:ea typeface="Helvetica" pitchFamily="-111" charset="0"/>
              <a:cs typeface="Helvetica" pitchFamily="-111" charset="0"/>
            </a:endParaRPr>
          </a:p>
        </p:txBody>
      </p:sp>
      <p:sp>
        <p:nvSpPr>
          <p:cNvPr id="38"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72742"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SUMMARY OF THE BEHAVIOR OF SCALE-FREE NETWORKS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8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8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8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8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7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8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8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80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8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57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79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80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8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8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8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9" grpId="0"/>
      <p:bldP spid="75800" grpId="0"/>
      <p:bldP spid="75801" grpId="0"/>
      <p:bldP spid="75802" grpId="0"/>
      <p:bldP spid="75803" grpId="0"/>
      <p:bldP spid="75807" grpId="0"/>
      <p:bldP spid="75809" grpId="0"/>
      <p:bldP spid="75811" grpId="0"/>
      <p:bldP spid="75813" grpId="0"/>
    </p:bld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TextBox 17"/>
          <p:cNvSpPr txBox="1">
            <a:spLocks noChangeArrowheads="1"/>
          </p:cNvSpPr>
          <p:nvPr/>
        </p:nvSpPr>
        <p:spPr bwMode="auto">
          <a:xfrm>
            <a:off x="0" y="3025140"/>
            <a:ext cx="6858000" cy="369332"/>
          </a:xfrm>
          <a:prstGeom prst="rect">
            <a:avLst/>
          </a:prstGeom>
          <a:solidFill>
            <a:srgbClr val="FF0000">
              <a:alpha val="54117"/>
            </a:srgbClr>
          </a:solidFill>
          <a:ln w="9525">
            <a:noFill/>
            <a:miter lim="800000"/>
            <a:headEnd/>
            <a:tailEnd/>
          </a:ln>
        </p:spPr>
        <p:txBody>
          <a:bodyPr>
            <a:prstTxWarp prst="textNoShape">
              <a:avLst/>
            </a:prstTxWarp>
            <a:spAutoFit/>
          </a:bodyPr>
          <a:lstStyle/>
          <a:p>
            <a:pPr algn="ctr"/>
            <a:r>
              <a:rPr lang="en-US">
                <a:latin typeface="Helvetica" pitchFamily="-111" charset="0"/>
                <a:ea typeface="Helvetica" pitchFamily="-111" charset="0"/>
                <a:cs typeface="Helvetica" pitchFamily="-111" charset="0"/>
              </a:rPr>
              <a:t>&lt;k</a:t>
            </a:r>
            <a:r>
              <a:rPr lang="en-US" baseline="30000">
                <a:latin typeface="Helvetica" pitchFamily="-111" charset="0"/>
                <a:ea typeface="Helvetica" pitchFamily="-111" charset="0"/>
                <a:cs typeface="Helvetica" pitchFamily="-111" charset="0"/>
              </a:rPr>
              <a:t>2</a:t>
            </a:r>
            <a:r>
              <a:rPr lang="en-US">
                <a:latin typeface="Helvetica" pitchFamily="-111" charset="0"/>
                <a:ea typeface="Helvetica" pitchFamily="-111" charset="0"/>
                <a:cs typeface="Helvetica" pitchFamily="-111" charset="0"/>
              </a:rPr>
              <a:t>&gt; diverges</a:t>
            </a:r>
          </a:p>
        </p:txBody>
      </p:sp>
      <p:sp>
        <p:nvSpPr>
          <p:cNvPr id="19" name="TextBox 18"/>
          <p:cNvSpPr txBox="1"/>
          <p:nvPr/>
        </p:nvSpPr>
        <p:spPr>
          <a:xfrm>
            <a:off x="6858000" y="3025140"/>
            <a:ext cx="3048000" cy="369332"/>
          </a:xfrm>
          <a:prstGeom prst="rect">
            <a:avLst/>
          </a:prstGeom>
          <a:solidFill>
            <a:schemeClr val="accent1">
              <a:lumMod val="60000"/>
              <a:lumOff val="40000"/>
              <a:alpha val="54000"/>
            </a:schemeClr>
          </a:solidFill>
        </p:spPr>
        <p:txBody>
          <a:bodyPr>
            <a:prstTxWarp prst="textNoShape">
              <a:avLst/>
            </a:prstTxWarp>
            <a:spAutoFit/>
          </a:bodyPr>
          <a:lstStyle/>
          <a:p>
            <a:pPr algn="ctr">
              <a:defRPr/>
            </a:pPr>
            <a:r>
              <a:rPr lang="en-US" dirty="0">
                <a:latin typeface="Helvetica"/>
                <a:ea typeface="ＭＳ Ｐゴシック" pitchFamily="26" charset="-128"/>
                <a:cs typeface="Helvetica"/>
              </a:rPr>
              <a:t>&lt;k</a:t>
            </a:r>
            <a:r>
              <a:rPr lang="en-US" baseline="30000" dirty="0">
                <a:latin typeface="Helvetica"/>
                <a:ea typeface="ＭＳ Ｐゴシック" pitchFamily="26" charset="-128"/>
                <a:cs typeface="Helvetica"/>
              </a:rPr>
              <a:t>2</a:t>
            </a:r>
            <a:r>
              <a:rPr lang="en-US" dirty="0">
                <a:latin typeface="Helvetica"/>
                <a:ea typeface="ＭＳ Ｐゴシック" pitchFamily="26" charset="-128"/>
                <a:cs typeface="Helvetica"/>
              </a:rPr>
              <a:t>&gt; finite</a:t>
            </a:r>
          </a:p>
        </p:txBody>
      </p:sp>
      <p:sp>
        <p:nvSpPr>
          <p:cNvPr id="73732" name="TextBox 24"/>
          <p:cNvSpPr txBox="1">
            <a:spLocks noChangeArrowheads="1"/>
          </p:cNvSpPr>
          <p:nvPr/>
        </p:nvSpPr>
        <p:spPr bwMode="auto">
          <a:xfrm>
            <a:off x="6858000" y="3482340"/>
            <a:ext cx="2209800" cy="646331"/>
          </a:xfrm>
          <a:prstGeom prst="rect">
            <a:avLst/>
          </a:prstGeom>
          <a:solidFill>
            <a:srgbClr val="CCFFCC">
              <a:alpha val="52156"/>
            </a:srgbClr>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Behaves like a random network</a:t>
            </a:r>
          </a:p>
        </p:txBody>
      </p:sp>
      <p:sp>
        <p:nvSpPr>
          <p:cNvPr id="73733" name="TextBox 25"/>
          <p:cNvSpPr txBox="1">
            <a:spLocks noChangeArrowheads="1"/>
          </p:cNvSpPr>
          <p:nvPr/>
        </p:nvSpPr>
        <p:spPr bwMode="auto">
          <a:xfrm>
            <a:off x="3733800" y="3482340"/>
            <a:ext cx="3124200" cy="646331"/>
          </a:xfrm>
          <a:prstGeom prst="rect">
            <a:avLst/>
          </a:prstGeom>
          <a:solidFill>
            <a:srgbClr val="FF6600">
              <a:alpha val="52156"/>
            </a:srgbClr>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The scale-free behavior is relevant</a:t>
            </a:r>
          </a:p>
        </p:txBody>
      </p:sp>
      <p:sp>
        <p:nvSpPr>
          <p:cNvPr id="73734" name="TextBox 26"/>
          <p:cNvSpPr txBox="1">
            <a:spLocks noChangeArrowheads="1"/>
          </p:cNvSpPr>
          <p:nvPr/>
        </p:nvSpPr>
        <p:spPr bwMode="auto">
          <a:xfrm>
            <a:off x="-76200" y="3482340"/>
            <a:ext cx="3810000" cy="646331"/>
          </a:xfrm>
          <a:prstGeom prst="rect">
            <a:avLst/>
          </a:prstGeom>
          <a:solidFill>
            <a:srgbClr val="FF0000"/>
          </a:solidFill>
          <a:ln w="9525">
            <a:noFill/>
            <a:miter lim="800000"/>
            <a:headEnd/>
            <a:tailEnd/>
          </a:ln>
        </p:spPr>
        <p:txBody>
          <a:bodyPr>
            <a:prstTxWarp prst="textNoShape">
              <a:avLst/>
            </a:prstTxWarp>
            <a:spAutoFit/>
          </a:bodyPr>
          <a:lstStyle/>
          <a:p>
            <a:r>
              <a:rPr lang="en-US">
                <a:latin typeface="Helvetica" pitchFamily="-111" charset="0"/>
                <a:ea typeface="Helvetica" pitchFamily="-111" charset="0"/>
                <a:cs typeface="Helvetica" pitchFamily="-111" charset="0"/>
              </a:rPr>
              <a:t>Regime full of anomalies…</a:t>
            </a:r>
          </a:p>
          <a:p>
            <a:endParaRPr lang="en-US"/>
          </a:p>
        </p:txBody>
      </p:sp>
      <p:sp>
        <p:nvSpPr>
          <p:cNvPr id="73735" name="Right Brace 37"/>
          <p:cNvSpPr>
            <a:spLocks/>
          </p:cNvSpPr>
          <p:nvPr/>
        </p:nvSpPr>
        <p:spPr bwMode="auto">
          <a:xfrm rot="5400000">
            <a:off x="5029200" y="3048000"/>
            <a:ext cx="533400" cy="2971800"/>
          </a:xfrm>
          <a:prstGeom prst="rightBrace">
            <a:avLst>
              <a:gd name="adj1" fmla="val 8326"/>
              <a:gd name="adj2" fmla="val 50000"/>
            </a:avLst>
          </a:prstGeom>
          <a:solidFill>
            <a:schemeClr val="bg1"/>
          </a:solidFill>
          <a:ln w="31750">
            <a:solidFill>
              <a:schemeClr val="tx1"/>
            </a:solidFill>
            <a:round/>
            <a:headEnd/>
            <a:tailEnd/>
          </a:ln>
        </p:spPr>
        <p:txBody>
          <a:bodyPr>
            <a:prstTxWarp prst="textNoShape">
              <a:avLst/>
            </a:prstTxWarp>
          </a:bodyPr>
          <a:lstStyle/>
          <a:p>
            <a:endParaRPr lang="hu-HU"/>
          </a:p>
        </p:txBody>
      </p:sp>
      <p:sp>
        <p:nvSpPr>
          <p:cNvPr id="73736" name="TextBox 38"/>
          <p:cNvSpPr txBox="1">
            <a:spLocks noChangeArrowheads="1"/>
          </p:cNvSpPr>
          <p:nvPr/>
        </p:nvSpPr>
        <p:spPr bwMode="auto">
          <a:xfrm>
            <a:off x="4038600" y="5029201"/>
            <a:ext cx="2743200" cy="923330"/>
          </a:xfrm>
          <a:prstGeom prst="rect">
            <a:avLst/>
          </a:prstGeom>
          <a:noFill/>
          <a:ln w="9525">
            <a:noFill/>
            <a:miter lim="800000"/>
            <a:headEnd/>
            <a:tailEnd/>
          </a:ln>
        </p:spPr>
        <p:txBody>
          <a:bodyPr>
            <a:prstTxWarp prst="textNoShape">
              <a:avLst/>
            </a:prstTxWarp>
            <a:spAutoFit/>
          </a:bodyPr>
          <a:lstStyle/>
          <a:p>
            <a:pPr algn="ctr"/>
            <a:r>
              <a:rPr lang="en-US" b="1">
                <a:solidFill>
                  <a:srgbClr val="FF0000"/>
                </a:solidFill>
                <a:latin typeface="Helvetica" pitchFamily="-111" charset="0"/>
                <a:ea typeface="Helvetica" pitchFamily="-111" charset="0"/>
                <a:cs typeface="Helvetica" pitchFamily="-111" charset="0"/>
              </a:rPr>
              <a:t>Why are most exponents in this regime?</a:t>
            </a:r>
          </a:p>
        </p:txBody>
      </p:sp>
      <p:sp>
        <p:nvSpPr>
          <p:cNvPr id="36" name="TextBox 3"/>
          <p:cNvSpPr txBox="1">
            <a:spLocks noChangeArrowheads="1"/>
          </p:cNvSpPr>
          <p:nvPr/>
        </p:nvSpPr>
        <p:spPr bwMode="auto">
          <a:xfrm>
            <a:off x="6148388" y="6480810"/>
            <a:ext cx="2919412"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50000"/>
                  </a:schemeClr>
                </a:solidFill>
                <a:latin typeface="Helvetica" pitchFamily="26" charset="0"/>
                <a:ea typeface="Helvetica" pitchFamily="26" charset="0"/>
                <a:cs typeface="Helvetica" pitchFamily="26" charset="0"/>
              </a:rPr>
              <a:t>Network Science: Scale-Free Property </a:t>
            </a:r>
            <a:r>
              <a:rPr lang="en-US" sz="600" i="1" dirty="0">
                <a:solidFill>
                  <a:schemeClr val="bg1">
                    <a:lumMod val="50000"/>
                  </a:schemeClr>
                </a:solidFill>
                <a:latin typeface="Helvetica" pitchFamily="26" charset="0"/>
                <a:ea typeface="Helvetica" pitchFamily="26" charset="0"/>
                <a:cs typeface="Helvetica" pitchFamily="26" charset="0"/>
              </a:rPr>
              <a:t>February 7, 2011</a:t>
            </a:r>
          </a:p>
        </p:txBody>
      </p:sp>
      <p:sp>
        <p:nvSpPr>
          <p:cNvPr id="73738"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SUMMARY OF THE BEHAVIOR OF SCALE-FREE NETWORKS</a:t>
            </a:r>
          </a:p>
        </p:txBody>
      </p:sp>
      <p:cxnSp>
        <p:nvCxnSpPr>
          <p:cNvPr id="73739" name="Straight Arrow Connector 3"/>
          <p:cNvCxnSpPr>
            <a:cxnSpLocks noChangeShapeType="1"/>
          </p:cNvCxnSpPr>
          <p:nvPr/>
        </p:nvCxnSpPr>
        <p:spPr bwMode="auto">
          <a:xfrm>
            <a:off x="533400" y="2644140"/>
            <a:ext cx="8229600" cy="1906"/>
          </a:xfrm>
          <a:prstGeom prst="straightConnector1">
            <a:avLst/>
          </a:prstGeom>
          <a:noFill/>
          <a:ln w="9525">
            <a:solidFill>
              <a:schemeClr val="tx1"/>
            </a:solidFill>
            <a:round/>
            <a:headEnd/>
            <a:tailEnd type="arrow" w="med" len="med"/>
          </a:ln>
        </p:spPr>
      </p:cxnSp>
      <p:sp>
        <p:nvSpPr>
          <p:cNvPr id="73740" name="TextBox 7"/>
          <p:cNvSpPr txBox="1">
            <a:spLocks noChangeArrowheads="1"/>
          </p:cNvSpPr>
          <p:nvPr/>
        </p:nvSpPr>
        <p:spPr bwMode="auto">
          <a:xfrm>
            <a:off x="80963" y="2571750"/>
            <a:ext cx="589048"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γ=1</a:t>
            </a:r>
          </a:p>
        </p:txBody>
      </p:sp>
      <p:sp>
        <p:nvSpPr>
          <p:cNvPr id="73741" name="TextBox 8"/>
          <p:cNvSpPr txBox="1">
            <a:spLocks noChangeArrowheads="1"/>
          </p:cNvSpPr>
          <p:nvPr/>
        </p:nvSpPr>
        <p:spPr bwMode="auto">
          <a:xfrm>
            <a:off x="3205163" y="2571750"/>
            <a:ext cx="595035"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γ=2</a:t>
            </a:r>
          </a:p>
        </p:txBody>
      </p:sp>
      <p:sp>
        <p:nvSpPr>
          <p:cNvPr id="73742" name="TextBox 9"/>
          <p:cNvSpPr txBox="1">
            <a:spLocks noChangeArrowheads="1"/>
          </p:cNvSpPr>
          <p:nvPr/>
        </p:nvSpPr>
        <p:spPr bwMode="auto">
          <a:xfrm>
            <a:off x="6329363" y="2571750"/>
            <a:ext cx="589048"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γ=3</a:t>
            </a:r>
          </a:p>
        </p:txBody>
      </p:sp>
      <p:cxnSp>
        <p:nvCxnSpPr>
          <p:cNvPr id="73743" name="Straight Connector 11"/>
          <p:cNvCxnSpPr>
            <a:cxnSpLocks noChangeShapeType="1"/>
          </p:cNvCxnSpPr>
          <p:nvPr/>
        </p:nvCxnSpPr>
        <p:spPr bwMode="auto">
          <a:xfrm rot="5400000">
            <a:off x="458947" y="2644299"/>
            <a:ext cx="302894" cy="1588"/>
          </a:xfrm>
          <a:prstGeom prst="line">
            <a:avLst/>
          </a:prstGeom>
          <a:noFill/>
          <a:ln w="22225">
            <a:solidFill>
              <a:schemeClr val="tx1"/>
            </a:solidFill>
            <a:round/>
            <a:headEnd/>
            <a:tailEnd/>
          </a:ln>
        </p:spPr>
      </p:cxnSp>
      <p:cxnSp>
        <p:nvCxnSpPr>
          <p:cNvPr id="73744" name="Straight Connector 13"/>
          <p:cNvCxnSpPr>
            <a:cxnSpLocks noChangeShapeType="1"/>
          </p:cNvCxnSpPr>
          <p:nvPr/>
        </p:nvCxnSpPr>
        <p:spPr bwMode="auto">
          <a:xfrm rot="5400000">
            <a:off x="3582194" y="2643346"/>
            <a:ext cx="304800" cy="1588"/>
          </a:xfrm>
          <a:prstGeom prst="line">
            <a:avLst/>
          </a:prstGeom>
          <a:noFill/>
          <a:ln w="22225">
            <a:solidFill>
              <a:schemeClr val="tx1"/>
            </a:solidFill>
            <a:round/>
            <a:headEnd/>
            <a:tailEnd/>
          </a:ln>
        </p:spPr>
      </p:cxnSp>
      <p:cxnSp>
        <p:nvCxnSpPr>
          <p:cNvPr id="73745" name="Straight Connector 14"/>
          <p:cNvCxnSpPr>
            <a:cxnSpLocks noChangeShapeType="1"/>
          </p:cNvCxnSpPr>
          <p:nvPr/>
        </p:nvCxnSpPr>
        <p:spPr bwMode="auto">
          <a:xfrm rot="5400000">
            <a:off x="6706394" y="2643346"/>
            <a:ext cx="304800" cy="1588"/>
          </a:xfrm>
          <a:prstGeom prst="line">
            <a:avLst/>
          </a:prstGeom>
          <a:noFill/>
          <a:ln w="22225">
            <a:solidFill>
              <a:schemeClr val="tx1"/>
            </a:solidFill>
            <a:round/>
            <a:headEnd/>
            <a:tailEnd/>
          </a:ln>
        </p:spPr>
      </p:cxnSp>
      <p:cxnSp>
        <p:nvCxnSpPr>
          <p:cNvPr id="45" name="Straight Arrow Connector 30"/>
          <p:cNvCxnSpPr>
            <a:cxnSpLocks noChangeShapeType="1"/>
          </p:cNvCxnSpPr>
          <p:nvPr/>
        </p:nvCxnSpPr>
        <p:spPr bwMode="auto">
          <a:xfrm rot="5400000">
            <a:off x="3620294" y="2247106"/>
            <a:ext cx="685800" cy="1588"/>
          </a:xfrm>
          <a:prstGeom prst="straightConnector1">
            <a:avLst/>
          </a:prstGeom>
          <a:noFill/>
          <a:ln w="9525">
            <a:solidFill>
              <a:schemeClr val="tx1"/>
            </a:solidFill>
            <a:round/>
            <a:headEnd/>
            <a:tailEnd type="arrow" w="med" len="med"/>
          </a:ln>
        </p:spPr>
      </p:cxnSp>
      <p:cxnSp>
        <p:nvCxnSpPr>
          <p:cNvPr id="46" name="Straight Arrow Connector 31"/>
          <p:cNvCxnSpPr>
            <a:cxnSpLocks noChangeShapeType="1"/>
          </p:cNvCxnSpPr>
          <p:nvPr/>
        </p:nvCxnSpPr>
        <p:spPr bwMode="auto">
          <a:xfrm rot="5400000">
            <a:off x="4763294" y="2247106"/>
            <a:ext cx="685800" cy="1588"/>
          </a:xfrm>
          <a:prstGeom prst="straightConnector1">
            <a:avLst/>
          </a:prstGeom>
          <a:noFill/>
          <a:ln w="9525">
            <a:solidFill>
              <a:schemeClr val="tx1"/>
            </a:solidFill>
            <a:round/>
            <a:headEnd/>
            <a:tailEnd type="arrow" w="med" len="med"/>
          </a:ln>
        </p:spPr>
      </p:cxnSp>
      <p:cxnSp>
        <p:nvCxnSpPr>
          <p:cNvPr id="47" name="Straight Arrow Connector 32"/>
          <p:cNvCxnSpPr>
            <a:cxnSpLocks noChangeShapeType="1"/>
          </p:cNvCxnSpPr>
          <p:nvPr/>
        </p:nvCxnSpPr>
        <p:spPr bwMode="auto">
          <a:xfrm rot="5400000">
            <a:off x="5141754" y="2171859"/>
            <a:ext cx="840106" cy="1587"/>
          </a:xfrm>
          <a:prstGeom prst="straightConnector1">
            <a:avLst/>
          </a:prstGeom>
          <a:noFill/>
          <a:ln w="9525">
            <a:solidFill>
              <a:schemeClr val="tx1"/>
            </a:solidFill>
            <a:round/>
            <a:headEnd/>
            <a:tailEnd type="arrow" w="med" len="med"/>
          </a:ln>
        </p:spPr>
      </p:cxnSp>
      <p:cxnSp>
        <p:nvCxnSpPr>
          <p:cNvPr id="48" name="Straight Arrow Connector 33"/>
          <p:cNvCxnSpPr>
            <a:cxnSpLocks noChangeShapeType="1"/>
          </p:cNvCxnSpPr>
          <p:nvPr/>
        </p:nvCxnSpPr>
        <p:spPr bwMode="auto">
          <a:xfrm rot="5400000">
            <a:off x="4419601" y="2362518"/>
            <a:ext cx="457200" cy="3175"/>
          </a:xfrm>
          <a:prstGeom prst="straightConnector1">
            <a:avLst/>
          </a:prstGeom>
          <a:noFill/>
          <a:ln w="9525">
            <a:solidFill>
              <a:schemeClr val="tx1"/>
            </a:solidFill>
            <a:round/>
            <a:headEnd/>
            <a:tailEnd type="arrow" w="med" len="med"/>
          </a:ln>
        </p:spPr>
      </p:cxnSp>
      <p:sp>
        <p:nvSpPr>
          <p:cNvPr id="49" name="TextBox 34"/>
          <p:cNvSpPr txBox="1">
            <a:spLocks noChangeArrowheads="1"/>
          </p:cNvSpPr>
          <p:nvPr/>
        </p:nvSpPr>
        <p:spPr bwMode="auto">
          <a:xfrm>
            <a:off x="3697288" y="1581150"/>
            <a:ext cx="556776"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w</a:t>
            </a:r>
            <a:r>
              <a:rPr lang="en-US" baseline="-25000">
                <a:latin typeface="Helvetica" pitchFamily="-111" charset="0"/>
                <a:ea typeface="Helvetica" pitchFamily="-111" charset="0"/>
                <a:cs typeface="Helvetica" pitchFamily="-111" charset="0"/>
              </a:rPr>
              <a:t>in</a:t>
            </a:r>
            <a:endParaRPr lang="en-US">
              <a:latin typeface="Helvetica" pitchFamily="-111" charset="0"/>
              <a:ea typeface="Helvetica" pitchFamily="-111" charset="0"/>
              <a:cs typeface="Helvetica" pitchFamily="-111" charset="0"/>
            </a:endParaRPr>
          </a:p>
        </p:txBody>
      </p:sp>
      <p:sp>
        <p:nvSpPr>
          <p:cNvPr id="50" name="TextBox 35"/>
          <p:cNvSpPr txBox="1">
            <a:spLocks noChangeArrowheads="1"/>
          </p:cNvSpPr>
          <p:nvPr/>
        </p:nvSpPr>
        <p:spPr bwMode="auto">
          <a:xfrm>
            <a:off x="4811714" y="1581150"/>
            <a:ext cx="65092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w</a:t>
            </a:r>
            <a:r>
              <a:rPr lang="en-US" baseline="-25000">
                <a:latin typeface="Helvetica" pitchFamily="-111" charset="0"/>
                <a:ea typeface="Helvetica" pitchFamily="-111" charset="0"/>
                <a:cs typeface="Helvetica" pitchFamily="-111" charset="0"/>
              </a:rPr>
              <a:t>out</a:t>
            </a:r>
            <a:endParaRPr lang="en-US">
              <a:latin typeface="Helvetica" pitchFamily="-111" charset="0"/>
              <a:ea typeface="Helvetica" pitchFamily="-111" charset="0"/>
              <a:cs typeface="Helvetica" pitchFamily="-111" charset="0"/>
            </a:endParaRPr>
          </a:p>
        </p:txBody>
      </p:sp>
      <p:sp>
        <p:nvSpPr>
          <p:cNvPr id="51" name="TextBox 36"/>
          <p:cNvSpPr txBox="1">
            <a:spLocks noChangeArrowheads="1"/>
          </p:cNvSpPr>
          <p:nvPr/>
        </p:nvSpPr>
        <p:spPr bwMode="auto">
          <a:xfrm>
            <a:off x="5334000" y="1371600"/>
            <a:ext cx="710814"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intern</a:t>
            </a:r>
            <a:endParaRPr lang="en-US">
              <a:latin typeface="Helvetica" pitchFamily="-111" charset="0"/>
              <a:ea typeface="Helvetica" pitchFamily="-111" charset="0"/>
              <a:cs typeface="Helvetica" pitchFamily="-111" charset="0"/>
            </a:endParaRPr>
          </a:p>
        </p:txBody>
      </p:sp>
      <p:sp>
        <p:nvSpPr>
          <p:cNvPr id="52" name="TextBox 39"/>
          <p:cNvSpPr txBox="1">
            <a:spLocks noChangeArrowheads="1"/>
          </p:cNvSpPr>
          <p:nvPr/>
        </p:nvSpPr>
        <p:spPr bwMode="auto">
          <a:xfrm>
            <a:off x="4343400" y="1809750"/>
            <a:ext cx="667984"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actor</a:t>
            </a:r>
            <a:endParaRPr lang="en-US">
              <a:latin typeface="Helvetica" pitchFamily="-111" charset="0"/>
              <a:ea typeface="Helvetica" pitchFamily="-111" charset="0"/>
              <a:cs typeface="Helvetica" pitchFamily="-111" charset="0"/>
            </a:endParaRPr>
          </a:p>
        </p:txBody>
      </p:sp>
      <p:sp>
        <p:nvSpPr>
          <p:cNvPr id="53" name="TextBox 40"/>
          <p:cNvSpPr txBox="1">
            <a:spLocks noChangeArrowheads="1"/>
          </p:cNvSpPr>
          <p:nvPr/>
        </p:nvSpPr>
        <p:spPr bwMode="auto">
          <a:xfrm>
            <a:off x="5030788" y="838200"/>
            <a:ext cx="736099"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collab</a:t>
            </a:r>
            <a:endParaRPr lang="en-US">
              <a:latin typeface="Helvetica" pitchFamily="-111" charset="0"/>
              <a:ea typeface="Helvetica" pitchFamily="-111" charset="0"/>
              <a:cs typeface="Helvetica" pitchFamily="-111" charset="0"/>
            </a:endParaRPr>
          </a:p>
        </p:txBody>
      </p:sp>
      <p:cxnSp>
        <p:nvCxnSpPr>
          <p:cNvPr id="54" name="Straight Arrow Connector 41"/>
          <p:cNvCxnSpPr>
            <a:cxnSpLocks noChangeShapeType="1"/>
          </p:cNvCxnSpPr>
          <p:nvPr/>
        </p:nvCxnSpPr>
        <p:spPr bwMode="auto">
          <a:xfrm rot="5400000">
            <a:off x="4609307" y="1866106"/>
            <a:ext cx="1447800" cy="1587"/>
          </a:xfrm>
          <a:prstGeom prst="straightConnector1">
            <a:avLst/>
          </a:prstGeom>
          <a:noFill/>
          <a:ln w="9525">
            <a:solidFill>
              <a:schemeClr val="tx1"/>
            </a:solidFill>
            <a:round/>
            <a:headEnd/>
            <a:tailEnd type="arrow" w="med" len="med"/>
          </a:ln>
        </p:spPr>
      </p:cxnSp>
      <p:cxnSp>
        <p:nvCxnSpPr>
          <p:cNvPr id="55" name="Straight Arrow Connector 44"/>
          <p:cNvCxnSpPr>
            <a:cxnSpLocks noChangeShapeType="1"/>
          </p:cNvCxnSpPr>
          <p:nvPr/>
        </p:nvCxnSpPr>
        <p:spPr bwMode="auto">
          <a:xfrm rot="5400000">
            <a:off x="5103654" y="2133759"/>
            <a:ext cx="916306" cy="1587"/>
          </a:xfrm>
          <a:prstGeom prst="straightConnector1">
            <a:avLst/>
          </a:prstGeom>
          <a:noFill/>
          <a:ln w="9525">
            <a:solidFill>
              <a:schemeClr val="tx1"/>
            </a:solidFill>
            <a:round/>
            <a:headEnd/>
            <a:tailEnd type="arrow" w="med" len="med"/>
          </a:ln>
        </p:spPr>
      </p:cxnSp>
      <p:cxnSp>
        <p:nvCxnSpPr>
          <p:cNvPr id="56" name="Straight Arrow Connector 45"/>
          <p:cNvCxnSpPr>
            <a:cxnSpLocks noChangeShapeType="1"/>
          </p:cNvCxnSpPr>
          <p:nvPr/>
        </p:nvCxnSpPr>
        <p:spPr bwMode="auto">
          <a:xfrm rot="5400000">
            <a:off x="3620294" y="1942306"/>
            <a:ext cx="1295400" cy="1588"/>
          </a:xfrm>
          <a:prstGeom prst="straightConnector1">
            <a:avLst/>
          </a:prstGeom>
          <a:noFill/>
          <a:ln w="9525">
            <a:solidFill>
              <a:schemeClr val="tx1"/>
            </a:solidFill>
            <a:round/>
            <a:headEnd/>
            <a:tailEnd type="arrow" w="med" len="med"/>
          </a:ln>
        </p:spPr>
      </p:cxnSp>
      <p:sp>
        <p:nvSpPr>
          <p:cNvPr id="57" name="TextBox 47"/>
          <p:cNvSpPr txBox="1">
            <a:spLocks noChangeArrowheads="1"/>
          </p:cNvSpPr>
          <p:nvPr/>
        </p:nvSpPr>
        <p:spPr bwMode="auto">
          <a:xfrm>
            <a:off x="3937000" y="1047750"/>
            <a:ext cx="76174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metab</a:t>
            </a:r>
            <a:endParaRPr lang="en-US">
              <a:latin typeface="Helvetica" pitchFamily="-111" charset="0"/>
              <a:ea typeface="Helvetica" pitchFamily="-111" charset="0"/>
              <a:cs typeface="Helvetica" pitchFamily="-111" charset="0"/>
            </a:endParaRPr>
          </a:p>
        </p:txBody>
      </p:sp>
      <p:cxnSp>
        <p:nvCxnSpPr>
          <p:cNvPr id="58" name="Straight Arrow Connector 48"/>
          <p:cNvCxnSpPr>
            <a:cxnSpLocks noChangeShapeType="1"/>
          </p:cNvCxnSpPr>
          <p:nvPr/>
        </p:nvCxnSpPr>
        <p:spPr bwMode="auto">
          <a:xfrm rot="5400000">
            <a:off x="6630194" y="2361406"/>
            <a:ext cx="457200" cy="1588"/>
          </a:xfrm>
          <a:prstGeom prst="straightConnector1">
            <a:avLst/>
          </a:prstGeom>
          <a:noFill/>
          <a:ln w="9525">
            <a:solidFill>
              <a:schemeClr val="tx1"/>
            </a:solidFill>
            <a:round/>
            <a:headEnd/>
            <a:tailEnd type="arrow" w="med" len="med"/>
          </a:ln>
        </p:spPr>
      </p:cxnSp>
      <p:sp>
        <p:nvSpPr>
          <p:cNvPr id="59" name="TextBox 49"/>
          <p:cNvSpPr txBox="1">
            <a:spLocks noChangeArrowheads="1"/>
          </p:cNvSpPr>
          <p:nvPr/>
        </p:nvSpPr>
        <p:spPr bwMode="auto">
          <a:xfrm>
            <a:off x="6553200" y="1885950"/>
            <a:ext cx="565342"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cita</a:t>
            </a:r>
            <a:endParaRPr lang="en-US">
              <a:latin typeface="Helvetica" pitchFamily="-111" charset="0"/>
              <a:ea typeface="Helvetica" pitchFamily="-111" charset="0"/>
              <a:cs typeface="Helvetica" pitchFamily="-111" charset="0"/>
            </a:endParaRPr>
          </a:p>
        </p:txBody>
      </p:sp>
      <p:cxnSp>
        <p:nvCxnSpPr>
          <p:cNvPr id="60" name="Straight Arrow Connector 50"/>
          <p:cNvCxnSpPr>
            <a:cxnSpLocks noChangeShapeType="1"/>
          </p:cNvCxnSpPr>
          <p:nvPr/>
        </p:nvCxnSpPr>
        <p:spPr bwMode="auto">
          <a:xfrm rot="5400000">
            <a:off x="6019641" y="2133759"/>
            <a:ext cx="916306" cy="1588"/>
          </a:xfrm>
          <a:prstGeom prst="straightConnector1">
            <a:avLst/>
          </a:prstGeom>
          <a:noFill/>
          <a:ln w="9525">
            <a:solidFill>
              <a:schemeClr val="tx1"/>
            </a:solidFill>
            <a:round/>
            <a:headEnd/>
            <a:tailEnd type="arrow" w="med" len="med"/>
          </a:ln>
        </p:spPr>
      </p:cxnSp>
      <p:sp>
        <p:nvSpPr>
          <p:cNvPr id="61" name="TextBox 51"/>
          <p:cNvSpPr txBox="1">
            <a:spLocks noChangeArrowheads="1"/>
          </p:cNvSpPr>
          <p:nvPr/>
        </p:nvSpPr>
        <p:spPr bwMode="auto">
          <a:xfrm>
            <a:off x="6156326" y="1371600"/>
            <a:ext cx="1018591"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synonyms</a:t>
            </a:r>
            <a:endParaRPr lang="en-US">
              <a:latin typeface="Helvetica" pitchFamily="-111" charset="0"/>
              <a:ea typeface="Helvetica" pitchFamily="-111" charset="0"/>
              <a:cs typeface="Helvetica" pitchFamily="-111" charset="0"/>
            </a:endParaRPr>
          </a:p>
        </p:txBody>
      </p:sp>
      <p:cxnSp>
        <p:nvCxnSpPr>
          <p:cNvPr id="62" name="Straight Arrow Connector 52"/>
          <p:cNvCxnSpPr>
            <a:cxnSpLocks noChangeShapeType="1"/>
          </p:cNvCxnSpPr>
          <p:nvPr/>
        </p:nvCxnSpPr>
        <p:spPr bwMode="auto">
          <a:xfrm rot="5400000">
            <a:off x="7696994" y="2361406"/>
            <a:ext cx="457200" cy="1588"/>
          </a:xfrm>
          <a:prstGeom prst="straightConnector1">
            <a:avLst/>
          </a:prstGeom>
          <a:noFill/>
          <a:ln w="9525">
            <a:solidFill>
              <a:schemeClr val="tx1"/>
            </a:solidFill>
            <a:round/>
            <a:headEnd/>
            <a:tailEnd type="arrow" w="med" len="med"/>
          </a:ln>
        </p:spPr>
      </p:cxnSp>
      <p:sp>
        <p:nvSpPr>
          <p:cNvPr id="63" name="TextBox 53"/>
          <p:cNvSpPr txBox="1">
            <a:spLocks noChangeArrowheads="1"/>
          </p:cNvSpPr>
          <p:nvPr/>
        </p:nvSpPr>
        <p:spPr bwMode="auto">
          <a:xfrm>
            <a:off x="7620001" y="1828800"/>
            <a:ext cx="569387" cy="369332"/>
          </a:xfrm>
          <a:prstGeom prst="rect">
            <a:avLst/>
          </a:prstGeom>
          <a:noFill/>
          <a:ln w="9525">
            <a:noFill/>
            <a:miter lim="800000"/>
            <a:headEnd/>
            <a:tailEnd/>
          </a:ln>
        </p:spPr>
        <p:txBody>
          <a:bodyPr wrap="none">
            <a:prstTxWarp prst="textNoShape">
              <a:avLst/>
            </a:prstTxWarp>
            <a:spAutoFit/>
          </a:bodyPr>
          <a:lstStyle/>
          <a:p>
            <a:r>
              <a:rPr lang="en-US">
                <a:latin typeface="Helvetica" pitchFamily="-111" charset="0"/>
                <a:ea typeface="Helvetica" pitchFamily="-111" charset="0"/>
                <a:cs typeface="Helvetica" pitchFamily="-111" charset="0"/>
              </a:rPr>
              <a:t>γ</a:t>
            </a:r>
            <a:r>
              <a:rPr lang="en-US" baseline="30000">
                <a:latin typeface="Helvetica" pitchFamily="-111" charset="0"/>
                <a:ea typeface="Helvetica" pitchFamily="-111" charset="0"/>
                <a:cs typeface="Helvetica" pitchFamily="-111" charset="0"/>
              </a:rPr>
              <a:t>sex</a:t>
            </a:r>
            <a:endParaRPr lang="en-US">
              <a:latin typeface="Helvetica" pitchFamily="-111" charset="0"/>
              <a:ea typeface="Helvetica" pitchFamily="-111" charset="0"/>
              <a:cs typeface="Helvetica" pitchFamily="-111"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p:bldP spid="57" grpId="0"/>
      <p:bldP spid="59" grpId="0"/>
      <p:bldP spid="61" grpId="0"/>
      <p:bldP spid="63" grpId="0"/>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4756" name="Picture 7"/>
          <p:cNvPicPr>
            <a:picLocks noChangeAspect="1"/>
          </p:cNvPicPr>
          <p:nvPr/>
        </p:nvPicPr>
        <p:blipFill>
          <a:blip r:embed="rId3"/>
          <a:srcRect/>
          <a:stretch>
            <a:fillRect/>
          </a:stretch>
        </p:blipFill>
        <p:spPr bwMode="auto">
          <a:xfrm>
            <a:off x="5086350" y="2994661"/>
            <a:ext cx="3030538" cy="2884170"/>
          </a:xfrm>
          <a:prstGeom prst="rect">
            <a:avLst/>
          </a:prstGeom>
          <a:noFill/>
          <a:ln w="9525">
            <a:noFill/>
            <a:miter lim="800000"/>
            <a:headEnd/>
            <a:tailEnd/>
          </a:ln>
        </p:spPr>
      </p:pic>
      <p:graphicFrame>
        <p:nvGraphicFramePr>
          <p:cNvPr id="74754" name="Object 2"/>
          <p:cNvGraphicFramePr>
            <a:graphicFrameLocks noChangeAspect="1"/>
          </p:cNvGraphicFramePr>
          <p:nvPr/>
        </p:nvGraphicFramePr>
        <p:xfrm>
          <a:off x="406401" y="3131820"/>
          <a:ext cx="1787525" cy="594360"/>
        </p:xfrm>
        <a:graphic>
          <a:graphicData uri="http://schemas.openxmlformats.org/presentationml/2006/ole">
            <p:oleObj spid="_x0000_s40962" name="Equation" r:id="rId4" imgW="990600" imgH="330200" progId="Equation.3">
              <p:embed/>
            </p:oleObj>
          </a:graphicData>
        </a:graphic>
      </p:graphicFrame>
      <p:sp>
        <p:nvSpPr>
          <p:cNvPr id="74757" name="TextBox 3"/>
          <p:cNvSpPr txBox="1">
            <a:spLocks noChangeArrowheads="1"/>
          </p:cNvSpPr>
          <p:nvPr/>
        </p:nvSpPr>
        <p:spPr bwMode="auto">
          <a:xfrm>
            <a:off x="406400" y="922021"/>
            <a:ext cx="8197850" cy="1487587"/>
          </a:xfrm>
          <a:prstGeom prst="rect">
            <a:avLst/>
          </a:prstGeom>
          <a:noFill/>
          <a:ln w="9525">
            <a:noFill/>
            <a:miter lim="800000"/>
            <a:headEnd/>
            <a:tailEnd/>
          </a:ln>
        </p:spPr>
        <p:txBody>
          <a:bodyPr>
            <a:prstTxWarp prst="textNoShape">
              <a:avLst/>
            </a:prstTxWarp>
            <a:spAutoFit/>
          </a:bodyPr>
          <a:lstStyle/>
          <a:p>
            <a:r>
              <a:rPr lang="en-US" sz="1600">
                <a:latin typeface="Helvetica" pitchFamily="-111" charset="0"/>
                <a:ea typeface="Helvetica" pitchFamily="-111" charset="0"/>
                <a:cs typeface="Helvetica" pitchFamily="-111" charset="0"/>
              </a:rPr>
              <a:t>In order to document a scale-free networks, we need 2-3 orders of magnitude scaling. That is, </a:t>
            </a:r>
            <a:r>
              <a:rPr lang="en-US" sz="1600" i="1">
                <a:latin typeface="Helvetica" pitchFamily="-111" charset="0"/>
                <a:ea typeface="Helvetica" pitchFamily="-111" charset="0"/>
                <a:cs typeface="Helvetica" pitchFamily="-111" charset="0"/>
              </a:rPr>
              <a:t>K</a:t>
            </a:r>
            <a:r>
              <a:rPr lang="en-US" sz="1600" i="1" baseline="-25000">
                <a:latin typeface="Helvetica" pitchFamily="-111" charset="0"/>
                <a:ea typeface="Helvetica" pitchFamily="-111" charset="0"/>
                <a:cs typeface="Helvetica" pitchFamily="-111" charset="0"/>
              </a:rPr>
              <a:t>max</a:t>
            </a:r>
            <a:r>
              <a:rPr lang="en-US" sz="1600" i="1">
                <a:latin typeface="Helvetica" pitchFamily="-111" charset="0"/>
                <a:ea typeface="Helvetica" pitchFamily="-111" charset="0"/>
                <a:cs typeface="Helvetica" pitchFamily="-111" charset="0"/>
              </a:rPr>
              <a:t>~ 10</a:t>
            </a:r>
            <a:r>
              <a:rPr lang="en-US" sz="1600" i="1" baseline="30000">
                <a:latin typeface="Helvetica" pitchFamily="-111" charset="0"/>
                <a:ea typeface="Helvetica" pitchFamily="-111" charset="0"/>
                <a:cs typeface="Helvetica" pitchFamily="-111" charset="0"/>
              </a:rPr>
              <a:t>3</a:t>
            </a:r>
          </a:p>
          <a:p>
            <a:endParaRPr lang="en-US" sz="1600" baseline="30000">
              <a:latin typeface="Helvetica" pitchFamily="-111" charset="0"/>
              <a:ea typeface="Helvetica" pitchFamily="-111" charset="0"/>
              <a:cs typeface="Helvetica" pitchFamily="-111" charset="0"/>
            </a:endParaRPr>
          </a:p>
          <a:p>
            <a:r>
              <a:rPr lang="en-US" sz="1600">
                <a:latin typeface="Helvetica" pitchFamily="-111" charset="0"/>
                <a:ea typeface="Helvetica" pitchFamily="-111" charset="0"/>
                <a:cs typeface="Helvetica" pitchFamily="-111" charset="0"/>
              </a:rPr>
              <a:t>However, that constrains on the system size we require to document it. </a:t>
            </a:r>
          </a:p>
          <a:p>
            <a:r>
              <a:rPr lang="en-US" sz="1600">
                <a:latin typeface="Helvetica" pitchFamily="-111" charset="0"/>
                <a:ea typeface="Helvetica" pitchFamily="-111" charset="0"/>
                <a:cs typeface="Helvetica" pitchFamily="-111" charset="0"/>
              </a:rPr>
              <a:t>For example, to measure an exponent </a:t>
            </a:r>
            <a:r>
              <a:rPr lang="en-US" sz="1600" i="1">
                <a:solidFill>
                  <a:srgbClr val="000000"/>
                </a:solidFill>
                <a:latin typeface="Helvetica" pitchFamily="-111" charset="0"/>
                <a:ea typeface="Arial" pitchFamily="-111" charset="0"/>
              </a:rPr>
              <a:t>γ=5</a:t>
            </a:r>
            <a:r>
              <a:rPr lang="en-US" sz="1600">
                <a:solidFill>
                  <a:srgbClr val="000000"/>
                </a:solidFill>
                <a:latin typeface="Helvetica" pitchFamily="-111" charset="0"/>
                <a:ea typeface="Arial" pitchFamily="-111" charset="0"/>
              </a:rPr>
              <a:t>,we need to maximum degree a system size of the order of</a:t>
            </a:r>
            <a:endParaRPr lang="en-US" sz="1600">
              <a:latin typeface="Helvetica" pitchFamily="-111" charset="0"/>
              <a:ea typeface="Helvetica" pitchFamily="-111" charset="0"/>
              <a:cs typeface="Helvetica" pitchFamily="-111" charset="0"/>
            </a:endParaRPr>
          </a:p>
        </p:txBody>
      </p:sp>
      <p:graphicFrame>
        <p:nvGraphicFramePr>
          <p:cNvPr id="74755" name="Object 3"/>
          <p:cNvGraphicFramePr>
            <a:graphicFrameLocks noChangeAspect="1"/>
          </p:cNvGraphicFramePr>
          <p:nvPr/>
        </p:nvGraphicFramePr>
        <p:xfrm>
          <a:off x="406400" y="4023360"/>
          <a:ext cx="2247900" cy="868680"/>
        </p:xfrm>
        <a:graphic>
          <a:graphicData uri="http://schemas.openxmlformats.org/presentationml/2006/ole">
            <p:oleObj spid="_x0000_s40963" name="Equation" r:id="rId5" imgW="1244600" imgH="482600" progId="Equation.3">
              <p:embed/>
            </p:oleObj>
          </a:graphicData>
        </a:graphic>
      </p:graphicFrame>
      <p:pic>
        <p:nvPicPr>
          <p:cNvPr id="74758" name="Picture 8"/>
          <p:cNvPicPr>
            <a:picLocks noChangeAspect="1"/>
          </p:cNvPicPr>
          <p:nvPr/>
        </p:nvPicPr>
        <p:blipFill>
          <a:blip r:embed="rId6"/>
          <a:srcRect/>
          <a:stretch>
            <a:fillRect/>
          </a:stretch>
        </p:blipFill>
        <p:spPr bwMode="auto">
          <a:xfrm>
            <a:off x="5360988" y="5878830"/>
            <a:ext cx="3238500" cy="634366"/>
          </a:xfrm>
          <a:prstGeom prst="rect">
            <a:avLst/>
          </a:prstGeom>
          <a:noFill/>
          <a:ln w="9525">
            <a:noFill/>
            <a:miter lim="800000"/>
            <a:headEnd/>
            <a:tailEnd/>
          </a:ln>
        </p:spPr>
      </p:pic>
      <p:sp>
        <p:nvSpPr>
          <p:cNvPr id="74759" name="TextBox 9"/>
          <p:cNvSpPr txBox="1">
            <a:spLocks noChangeArrowheads="1"/>
          </p:cNvSpPr>
          <p:nvPr/>
        </p:nvSpPr>
        <p:spPr bwMode="auto">
          <a:xfrm>
            <a:off x="341313" y="6179820"/>
            <a:ext cx="1852791" cy="276999"/>
          </a:xfrm>
          <a:prstGeom prst="rect">
            <a:avLst/>
          </a:prstGeom>
          <a:noFill/>
          <a:ln w="9525">
            <a:noFill/>
            <a:miter lim="800000"/>
            <a:headEnd/>
            <a:tailEnd/>
          </a:ln>
        </p:spPr>
        <p:txBody>
          <a:bodyPr wrap="none">
            <a:prstTxWarp prst="textNoShape">
              <a:avLst/>
            </a:prstTxWarp>
            <a:spAutoFit/>
          </a:bodyPr>
          <a:lstStyle/>
          <a:p>
            <a:r>
              <a:rPr lang="en-US" sz="1200">
                <a:latin typeface="Helvetica" pitchFamily="-111" charset="0"/>
                <a:ea typeface="Helvetica" pitchFamily="-111" charset="0"/>
                <a:cs typeface="Helvetica" pitchFamily="-111" charset="0"/>
              </a:rPr>
              <a:t>Onella et al. PNAS 2007</a:t>
            </a:r>
          </a:p>
        </p:txBody>
      </p:sp>
      <p:sp>
        <p:nvSpPr>
          <p:cNvPr id="74760" name="TextBox 10"/>
          <p:cNvSpPr txBox="1">
            <a:spLocks noChangeArrowheads="1"/>
          </p:cNvSpPr>
          <p:nvPr/>
        </p:nvSpPr>
        <p:spPr bwMode="auto">
          <a:xfrm>
            <a:off x="7923214" y="3928111"/>
            <a:ext cx="1024781" cy="707886"/>
          </a:xfrm>
          <a:prstGeom prst="rect">
            <a:avLst/>
          </a:prstGeom>
          <a:noFill/>
          <a:ln w="9525">
            <a:noFill/>
            <a:miter lim="800000"/>
            <a:headEnd/>
            <a:tailEnd/>
          </a:ln>
        </p:spPr>
        <p:txBody>
          <a:bodyPr wrap="none">
            <a:prstTxWarp prst="textNoShape">
              <a:avLst/>
            </a:prstTxWarp>
            <a:spAutoFit/>
          </a:bodyPr>
          <a:lstStyle/>
          <a:p>
            <a:r>
              <a:rPr lang="en-US" sz="1400">
                <a:latin typeface="Helvetica" pitchFamily="-111" charset="0"/>
                <a:ea typeface="Helvetica" pitchFamily="-111" charset="0"/>
                <a:cs typeface="Helvetica" pitchFamily="-111" charset="0"/>
              </a:rPr>
              <a:t>N=4.6x10</a:t>
            </a:r>
            <a:r>
              <a:rPr lang="en-US" sz="1400" baseline="30000">
                <a:latin typeface="Helvetica" pitchFamily="-111" charset="0"/>
                <a:ea typeface="Helvetica" pitchFamily="-111" charset="0"/>
                <a:cs typeface="Helvetica" pitchFamily="-111" charset="0"/>
              </a:rPr>
              <a:t>6</a:t>
            </a:r>
          </a:p>
          <a:p>
            <a:r>
              <a:rPr lang="en-US" sz="1400">
                <a:solidFill>
                  <a:srgbClr val="000000"/>
                </a:solidFill>
                <a:latin typeface="Helvetica" pitchFamily="-111" charset="0"/>
                <a:ea typeface="Arial" pitchFamily="-111" charset="0"/>
              </a:rPr>
              <a:t>γ=8.4</a:t>
            </a:r>
            <a:endParaRPr lang="en-US" sz="1400" baseline="30000">
              <a:latin typeface="Helvetica" pitchFamily="-111" charset="0"/>
              <a:ea typeface="Helvetica" pitchFamily="-111" charset="0"/>
              <a:cs typeface="Helvetica" pitchFamily="-111" charset="0"/>
            </a:endParaRPr>
          </a:p>
          <a:p>
            <a:endParaRPr lang="en-US" baseline="30000"/>
          </a:p>
        </p:txBody>
      </p:sp>
      <p:sp>
        <p:nvSpPr>
          <p:cNvPr id="74761" name="TextBox 11"/>
          <p:cNvSpPr txBox="1">
            <a:spLocks noChangeArrowheads="1"/>
          </p:cNvSpPr>
          <p:nvPr/>
        </p:nvSpPr>
        <p:spPr bwMode="auto">
          <a:xfrm>
            <a:off x="3562350" y="3928110"/>
            <a:ext cx="1524000" cy="523220"/>
          </a:xfrm>
          <a:prstGeom prst="rect">
            <a:avLst/>
          </a:prstGeom>
          <a:noFill/>
          <a:ln w="9525">
            <a:noFill/>
            <a:miter lim="800000"/>
            <a:headEnd/>
            <a:tailEnd/>
          </a:ln>
        </p:spPr>
        <p:txBody>
          <a:bodyPr>
            <a:prstTxWarp prst="textNoShape">
              <a:avLst/>
            </a:prstTxWarp>
            <a:spAutoFit/>
          </a:bodyPr>
          <a:lstStyle/>
          <a:p>
            <a:pPr algn="ctr"/>
            <a:r>
              <a:rPr lang="en-US" sz="1400">
                <a:latin typeface="Helvetica" pitchFamily="-111" charset="0"/>
                <a:ea typeface="Helvetica" pitchFamily="-111" charset="0"/>
                <a:cs typeface="Helvetica" pitchFamily="-111" charset="0"/>
              </a:rPr>
              <a:t>Mobile Call Network</a:t>
            </a:r>
          </a:p>
        </p:txBody>
      </p:sp>
      <p:sp>
        <p:nvSpPr>
          <p:cNvPr id="74762"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Why don’t we see networks with exponents in the range of γ=4,5,6,  etc?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0482" name="Picture 5" descr="slide1_notext.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20483" name="Subtitle 2"/>
          <p:cNvSpPr>
            <a:spLocks noGrp="1"/>
          </p:cNvSpPr>
          <p:nvPr>
            <p:ph type="subTitle" idx="1"/>
          </p:nvPr>
        </p:nvSpPr>
        <p:spPr>
          <a:xfrm>
            <a:off x="0" y="4718686"/>
            <a:ext cx="9144000" cy="1112520"/>
          </a:xfrm>
        </p:spPr>
        <p:txBody>
          <a:bodyPr/>
          <a:lstStyle/>
          <a:p>
            <a:pPr eaLnBrk="1" hangingPunct="1"/>
            <a:r>
              <a:rPr lang="en-US" sz="2300" b="1" smtClean="0">
                <a:solidFill>
                  <a:srgbClr val="BFBFBF"/>
                </a:solidFill>
                <a:latin typeface="Helvetica" pitchFamily="-111" charset="0"/>
                <a:ea typeface="Helvetica" pitchFamily="-111" charset="0"/>
                <a:cs typeface="Helvetica" pitchFamily="-111" charset="0"/>
              </a:rPr>
              <a:t>Class 7: Evolving Network Models</a:t>
            </a:r>
          </a:p>
        </p:txBody>
      </p:sp>
      <p:sp>
        <p:nvSpPr>
          <p:cNvPr id="20484"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r>
              <a:rPr lang="en-US" sz="900" b="1">
                <a:solidFill>
                  <a:srgbClr val="BFBFBF"/>
                </a:solidFill>
                <a:latin typeface="Helvetica" pitchFamily="-111" charset="0"/>
                <a:ea typeface="Helvetica" pitchFamily="-111" charset="0"/>
                <a:cs typeface="Helvetica" pitchFamily="-111" charset="0"/>
              </a:rPr>
              <a:t>Network Science: Evolving Network Models </a:t>
            </a:r>
            <a:r>
              <a:rPr lang="en-US" sz="600" i="1">
                <a:solidFill>
                  <a:srgbClr val="BFBFBF"/>
                </a:solidFill>
                <a:latin typeface="Helvetica" pitchFamily="-111" charset="0"/>
                <a:ea typeface="Helvetica" pitchFamily="-111" charset="0"/>
                <a:cs typeface="Helvetica" pitchFamily="-111" charset="0"/>
              </a:rPr>
              <a:t>February 14, 2011</a:t>
            </a:r>
          </a:p>
        </p:txBody>
      </p:sp>
      <p:sp>
        <p:nvSpPr>
          <p:cNvPr id="20485" name="Subtitle 2"/>
          <p:cNvSpPr txBox="1">
            <a:spLocks/>
          </p:cNvSpPr>
          <p:nvPr/>
        </p:nvSpPr>
        <p:spPr bwMode="auto">
          <a:xfrm>
            <a:off x="0" y="5492116"/>
            <a:ext cx="9144000" cy="781050"/>
          </a:xfrm>
          <a:prstGeom prst="rect">
            <a:avLst/>
          </a:prstGeom>
          <a:noFill/>
          <a:ln w="9525">
            <a:noFill/>
            <a:miter lim="800000"/>
            <a:headEnd/>
            <a:tailEnd/>
          </a:ln>
        </p:spPr>
        <p:txBody>
          <a:bodyPr>
            <a:prstTxWarp prst="textNoShape">
              <a:avLst/>
            </a:prstTxWarp>
          </a:bodyPr>
          <a:lstStyle/>
          <a:p>
            <a:pPr algn="ctr">
              <a:spcBef>
                <a:spcPct val="20000"/>
              </a:spcBef>
            </a:pPr>
            <a:r>
              <a:rPr lang="en-US" sz="1500" b="1" i="1">
                <a:solidFill>
                  <a:schemeClr val="bg1"/>
                </a:solidFill>
                <a:latin typeface="Helvetica" pitchFamily="-111" charset="0"/>
                <a:ea typeface="Helvetica" pitchFamily="-111" charset="0"/>
                <a:cs typeface="Helvetica" pitchFamily="-111" charset="0"/>
              </a:rPr>
              <a:t>Prof. Albert-László Barabási</a:t>
            </a:r>
          </a:p>
          <a:p>
            <a:pPr algn="ctr">
              <a:spcBef>
                <a:spcPct val="20000"/>
              </a:spcBef>
            </a:pPr>
            <a:r>
              <a:rPr lang="en-US" sz="1200" i="1">
                <a:solidFill>
                  <a:schemeClr val="bg1"/>
                </a:solidFill>
                <a:latin typeface="Helvetica" pitchFamily="-111" charset="0"/>
                <a:ea typeface="Helvetica" pitchFamily="-111" charset="0"/>
                <a:cs typeface="Helvetica" pitchFamily="-111" charset="0"/>
              </a:rPr>
              <a:t>Dr. Baruch Barzel, Dr. Mauro Martino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32" name="Picture 2053" descr="fit_diam_er"/>
          <p:cNvPicPr>
            <a:picLocks noChangeAspect="1" noChangeArrowheads="1"/>
          </p:cNvPicPr>
          <p:nvPr/>
        </p:nvPicPr>
        <p:blipFill>
          <a:blip r:embed="rId3"/>
          <a:srcRect/>
          <a:stretch>
            <a:fillRect/>
          </a:stretch>
        </p:blipFill>
        <p:spPr bwMode="auto">
          <a:xfrm>
            <a:off x="219075" y="960120"/>
            <a:ext cx="3987800" cy="3985260"/>
          </a:xfrm>
          <a:prstGeom prst="rect">
            <a:avLst/>
          </a:prstGeom>
          <a:noFill/>
          <a:ln w="9525">
            <a:noFill/>
            <a:miter lim="800000"/>
            <a:headEnd/>
            <a:tailEnd/>
          </a:ln>
        </p:spPr>
      </p:pic>
      <p:graphicFrame>
        <p:nvGraphicFramePr>
          <p:cNvPr id="22530" name="Object 2051"/>
          <p:cNvGraphicFramePr>
            <a:graphicFrameLocks noChangeAspect="1"/>
          </p:cNvGraphicFramePr>
          <p:nvPr/>
        </p:nvGraphicFramePr>
        <p:xfrm>
          <a:off x="720726" y="3815716"/>
          <a:ext cx="1598613" cy="834390"/>
        </p:xfrm>
        <a:graphic>
          <a:graphicData uri="http://schemas.openxmlformats.org/presentationml/2006/ole">
            <p:oleObj spid="_x0000_s46082" name="Equation" r:id="rId4" imgW="876240" imgH="457200" progId="Equation.3">
              <p:embed/>
            </p:oleObj>
          </a:graphicData>
        </a:graphic>
      </p:graphicFrame>
      <p:sp>
        <p:nvSpPr>
          <p:cNvPr id="22533"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Empirical findings for real networks</a:t>
            </a:r>
          </a:p>
        </p:txBody>
      </p:sp>
      <p:pic>
        <p:nvPicPr>
          <p:cNvPr id="22534" name="Picture 2054" descr="fit_ccoef_er"/>
          <p:cNvPicPr>
            <a:picLocks noChangeAspect="1" noChangeArrowheads="1"/>
          </p:cNvPicPr>
          <p:nvPr/>
        </p:nvPicPr>
        <p:blipFill>
          <a:blip r:embed="rId5"/>
          <a:srcRect/>
          <a:stretch>
            <a:fillRect/>
          </a:stretch>
        </p:blipFill>
        <p:spPr bwMode="auto">
          <a:xfrm>
            <a:off x="3055938" y="960121"/>
            <a:ext cx="4076700" cy="3973830"/>
          </a:xfrm>
          <a:prstGeom prst="rect">
            <a:avLst/>
          </a:prstGeom>
          <a:noFill/>
          <a:ln w="9525">
            <a:noFill/>
            <a:miter lim="800000"/>
            <a:headEnd/>
            <a:tailEnd/>
          </a:ln>
        </p:spPr>
      </p:pic>
      <p:graphicFrame>
        <p:nvGraphicFramePr>
          <p:cNvPr id="22531" name="Object 2052"/>
          <p:cNvGraphicFramePr>
            <a:graphicFrameLocks noChangeAspect="1"/>
          </p:cNvGraphicFramePr>
          <p:nvPr/>
        </p:nvGraphicFramePr>
        <p:xfrm>
          <a:off x="3643313" y="3815716"/>
          <a:ext cx="1319212" cy="786764"/>
        </p:xfrm>
        <a:graphic>
          <a:graphicData uri="http://schemas.openxmlformats.org/presentationml/2006/ole">
            <p:oleObj spid="_x0000_s46083" name="Equation" r:id="rId6" imgW="723600" imgH="431640" progId="Equation.3">
              <p:embed/>
            </p:oleObj>
          </a:graphicData>
        </a:graphic>
      </p:graphicFrame>
      <p:grpSp>
        <p:nvGrpSpPr>
          <p:cNvPr id="2" name="Group 12"/>
          <p:cNvGrpSpPr>
            <a:grpSpLocks/>
          </p:cNvGrpSpPr>
          <p:nvPr/>
        </p:nvGrpSpPr>
        <p:grpSpPr bwMode="auto">
          <a:xfrm>
            <a:off x="5856289" y="895350"/>
            <a:ext cx="3686175" cy="3496916"/>
            <a:chOff x="2349" y="1872"/>
            <a:chExt cx="2411" cy="2316"/>
          </a:xfrm>
        </p:grpSpPr>
        <p:grpSp>
          <p:nvGrpSpPr>
            <p:cNvPr id="3" name="Group 13"/>
            <p:cNvGrpSpPr>
              <a:grpSpLocks/>
            </p:cNvGrpSpPr>
            <p:nvPr/>
          </p:nvGrpSpPr>
          <p:grpSpPr bwMode="auto">
            <a:xfrm>
              <a:off x="2349" y="1872"/>
              <a:ext cx="2411" cy="2316"/>
              <a:chOff x="2349" y="1872"/>
              <a:chExt cx="2411" cy="2316"/>
            </a:xfrm>
          </p:grpSpPr>
          <p:pic>
            <p:nvPicPr>
              <p:cNvPr id="22542" name="Picture 14" descr="out"/>
              <p:cNvPicPr>
                <a:picLocks noChangeAspect="1" noChangeArrowheads="1"/>
              </p:cNvPicPr>
              <p:nvPr/>
            </p:nvPicPr>
            <p:blipFill>
              <a:blip r:embed="rId7"/>
              <a:srcRect t="5060"/>
              <a:stretch>
                <a:fillRect/>
              </a:stretch>
            </p:blipFill>
            <p:spPr bwMode="auto">
              <a:xfrm>
                <a:off x="2349" y="1872"/>
                <a:ext cx="1992" cy="1872"/>
              </a:xfrm>
              <a:prstGeom prst="rect">
                <a:avLst/>
              </a:prstGeom>
              <a:noFill/>
              <a:ln w="9525">
                <a:noFill/>
                <a:miter lim="800000"/>
                <a:headEnd/>
                <a:tailEnd/>
              </a:ln>
            </p:spPr>
          </p:pic>
          <p:sp>
            <p:nvSpPr>
              <p:cNvPr id="22543" name="Text Box 15"/>
              <p:cNvSpPr txBox="1">
                <a:spLocks noChangeArrowheads="1"/>
              </p:cNvSpPr>
              <p:nvPr/>
            </p:nvSpPr>
            <p:spPr bwMode="auto">
              <a:xfrm>
                <a:off x="2889" y="3882"/>
                <a:ext cx="1871" cy="306"/>
              </a:xfrm>
              <a:prstGeom prst="rect">
                <a:avLst/>
              </a:prstGeom>
              <a:noFill/>
              <a:ln w="9525">
                <a:noFill/>
                <a:miter lim="800000"/>
                <a:headEnd/>
                <a:tailEnd/>
              </a:ln>
            </p:spPr>
            <p:txBody>
              <a:bodyPr lIns="91407" tIns="45704" rIns="91407" bIns="45704">
                <a:prstTxWarp prst="textNoShape">
                  <a:avLst/>
                </a:prstTxWarp>
                <a:spAutoFit/>
              </a:bodyPr>
              <a:lstStyle/>
              <a:p>
                <a:r>
                  <a:rPr lang="en-US" sz="2400">
                    <a:latin typeface="Helvetica" pitchFamily="-111" charset="0"/>
                    <a:ea typeface="Helvetica" pitchFamily="-111" charset="0"/>
                    <a:cs typeface="Helvetica" pitchFamily="-111" charset="0"/>
                  </a:rPr>
                  <a:t>P(</a:t>
                </a:r>
                <a:r>
                  <a:rPr lang="en-US" sz="2400" i="1">
                    <a:latin typeface="Helvetica" pitchFamily="-111" charset="0"/>
                    <a:ea typeface="Helvetica" pitchFamily="-111" charset="0"/>
                    <a:cs typeface="Helvetica" pitchFamily="-111" charset="0"/>
                  </a:rPr>
                  <a:t>k</a:t>
                </a:r>
                <a:r>
                  <a:rPr lang="en-US" sz="2400">
                    <a:latin typeface="Helvetica" pitchFamily="-111" charset="0"/>
                    <a:ea typeface="Helvetica" pitchFamily="-111" charset="0"/>
                    <a:cs typeface="Helvetica" pitchFamily="-111" charset="0"/>
                  </a:rPr>
                  <a:t>)  ~ </a:t>
                </a:r>
                <a:r>
                  <a:rPr lang="en-US" sz="2400" i="1">
                    <a:latin typeface="Helvetica" pitchFamily="-111" charset="0"/>
                    <a:ea typeface="Helvetica" pitchFamily="-111" charset="0"/>
                    <a:cs typeface="Helvetica" pitchFamily="-111" charset="0"/>
                  </a:rPr>
                  <a:t>k</a:t>
                </a:r>
                <a:r>
                  <a:rPr lang="en-US" sz="2400" baseline="30000">
                    <a:latin typeface="Helvetica" pitchFamily="-111" charset="0"/>
                    <a:ea typeface="Helvetica" pitchFamily="-111" charset="0"/>
                    <a:cs typeface="Helvetica" pitchFamily="-111" charset="0"/>
                  </a:rPr>
                  <a:t>-</a:t>
                </a:r>
                <a:r>
                  <a:rPr lang="en-US" sz="2400" baseline="30000">
                    <a:latin typeface="Helvetica" pitchFamily="-111" charset="0"/>
                    <a:ea typeface="Helvetica" pitchFamily="-111" charset="0"/>
                    <a:cs typeface="Helvetica" pitchFamily="-111" charset="0"/>
                    <a:sym typeface="Symbol" pitchFamily="-111" charset="2"/>
                  </a:rPr>
                  <a:t></a:t>
                </a:r>
                <a:endParaRPr lang="en-US" sz="2400">
                  <a:latin typeface="Helvetica" pitchFamily="-111" charset="0"/>
                  <a:ea typeface="Helvetica" pitchFamily="-111" charset="0"/>
                  <a:cs typeface="Helvetica" pitchFamily="-111" charset="0"/>
                </a:endParaRPr>
              </a:p>
            </p:txBody>
          </p:sp>
        </p:grpSp>
        <p:sp>
          <p:nvSpPr>
            <p:cNvPr id="22541" name="Text Box 17"/>
            <p:cNvSpPr txBox="1">
              <a:spLocks noChangeArrowheads="1"/>
            </p:cNvSpPr>
            <p:nvPr/>
          </p:nvSpPr>
          <p:spPr bwMode="auto">
            <a:xfrm>
              <a:off x="3648" y="3034"/>
              <a:ext cx="952" cy="250"/>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22536" name="Rectangle 17"/>
          <p:cNvSpPr>
            <a:spLocks noChangeArrowheads="1"/>
          </p:cNvSpPr>
          <p:nvPr/>
        </p:nvSpPr>
        <p:spPr bwMode="auto">
          <a:xfrm>
            <a:off x="503238" y="4994911"/>
            <a:ext cx="2552700" cy="1317284"/>
          </a:xfrm>
          <a:prstGeom prst="rect">
            <a:avLst/>
          </a:prstGeom>
          <a:noFill/>
          <a:ln w="9525">
            <a:noFill/>
            <a:miter lim="800000"/>
            <a:headEnd/>
            <a:tailEnd/>
          </a:ln>
        </p:spPr>
        <p:txBody>
          <a:bodyPr>
            <a:prstTxWarp prst="textNoShape">
              <a:avLst/>
            </a:prstTxWarp>
            <a:spAutoFit/>
          </a:bodyPr>
          <a:lstStyle/>
          <a:p>
            <a:r>
              <a:rPr lang="en-US" b="1">
                <a:latin typeface="Helvetica" pitchFamily="-111" charset="0"/>
                <a:ea typeface="Helvetica" pitchFamily="-111" charset="0"/>
                <a:cs typeface="Helvetica" pitchFamily="-111" charset="0"/>
              </a:rPr>
              <a:t>Small World:</a:t>
            </a:r>
          </a:p>
          <a:p>
            <a:pPr>
              <a:lnSpc>
                <a:spcPct val="130000"/>
              </a:lnSpc>
            </a:pPr>
            <a:r>
              <a:rPr lang="en-US" sz="1600">
                <a:latin typeface="Helvetica" pitchFamily="-111" charset="0"/>
                <a:ea typeface="Helvetica" pitchFamily="-111" charset="0"/>
                <a:cs typeface="Helvetica" pitchFamily="-111" charset="0"/>
              </a:rPr>
              <a:t>distances scale</a:t>
            </a:r>
          </a:p>
          <a:p>
            <a:pPr>
              <a:lnSpc>
                <a:spcPct val="130000"/>
              </a:lnSpc>
            </a:pPr>
            <a:r>
              <a:rPr lang="en-US" sz="1600">
                <a:latin typeface="Helvetica" pitchFamily="-111" charset="0"/>
                <a:ea typeface="Helvetica" pitchFamily="-111" charset="0"/>
                <a:cs typeface="Helvetica" pitchFamily="-111" charset="0"/>
              </a:rPr>
              <a:t>logarithmically with the network size</a:t>
            </a:r>
            <a:endParaRPr lang="hu-HU" sz="1600">
              <a:latin typeface="Helvetica" pitchFamily="-111" charset="0"/>
              <a:ea typeface="Helvetica" pitchFamily="-111" charset="0"/>
              <a:cs typeface="Helvetica" pitchFamily="-111" charset="0"/>
            </a:endParaRPr>
          </a:p>
        </p:txBody>
      </p:sp>
      <p:sp>
        <p:nvSpPr>
          <p:cNvPr id="22537" name="Rectangle 18"/>
          <p:cNvSpPr>
            <a:spLocks noChangeArrowheads="1"/>
          </p:cNvSpPr>
          <p:nvPr/>
        </p:nvSpPr>
        <p:spPr bwMode="auto">
          <a:xfrm>
            <a:off x="3435350" y="4918711"/>
            <a:ext cx="2560638" cy="1400383"/>
          </a:xfrm>
          <a:prstGeom prst="rect">
            <a:avLst/>
          </a:prstGeom>
          <a:noFill/>
          <a:ln w="9525">
            <a:noFill/>
            <a:miter lim="800000"/>
            <a:headEnd/>
            <a:tailEnd/>
          </a:ln>
        </p:spPr>
        <p:txBody>
          <a:bodyPr>
            <a:prstTxWarp prst="textNoShape">
              <a:avLst/>
            </a:prstTxWarp>
            <a:spAutoFit/>
          </a:bodyPr>
          <a:lstStyle/>
          <a:p>
            <a:pPr>
              <a:lnSpc>
                <a:spcPct val="130000"/>
              </a:lnSpc>
            </a:pPr>
            <a:r>
              <a:rPr lang="en-US" b="1">
                <a:latin typeface="Helvetica" pitchFamily="-111" charset="0"/>
                <a:ea typeface="Helvetica" pitchFamily="-111" charset="0"/>
                <a:cs typeface="Helvetica" pitchFamily="-111" charset="0"/>
              </a:rPr>
              <a:t>Clustered</a:t>
            </a:r>
            <a:r>
              <a:rPr lang="en-US">
                <a:latin typeface="Helvetica" pitchFamily="-111" charset="0"/>
                <a:ea typeface="Helvetica" pitchFamily="-111" charset="0"/>
                <a:cs typeface="Helvetica" pitchFamily="-111" charset="0"/>
              </a:rPr>
              <a:t>: </a:t>
            </a:r>
          </a:p>
          <a:p>
            <a:pPr>
              <a:lnSpc>
                <a:spcPct val="130000"/>
              </a:lnSpc>
            </a:pPr>
            <a:r>
              <a:rPr lang="en-US" sz="1600">
                <a:latin typeface="Helvetica" pitchFamily="-111" charset="0"/>
                <a:ea typeface="Helvetica" pitchFamily="-111" charset="0"/>
                <a:cs typeface="Helvetica" pitchFamily="-111" charset="0"/>
              </a:rPr>
              <a:t>clustering coefficient does not depend on network size.</a:t>
            </a:r>
          </a:p>
        </p:txBody>
      </p:sp>
      <p:sp>
        <p:nvSpPr>
          <p:cNvPr id="22538" name="Rectangle 19"/>
          <p:cNvSpPr>
            <a:spLocks noChangeArrowheads="1"/>
          </p:cNvSpPr>
          <p:nvPr/>
        </p:nvSpPr>
        <p:spPr bwMode="auto">
          <a:xfrm>
            <a:off x="6538914" y="4918710"/>
            <a:ext cx="2403475" cy="1080296"/>
          </a:xfrm>
          <a:prstGeom prst="rect">
            <a:avLst/>
          </a:prstGeom>
          <a:noFill/>
          <a:ln w="9525">
            <a:noFill/>
            <a:miter lim="800000"/>
            <a:headEnd/>
            <a:tailEnd/>
          </a:ln>
        </p:spPr>
        <p:txBody>
          <a:bodyPr>
            <a:prstTxWarp prst="textNoShape">
              <a:avLst/>
            </a:prstTxWarp>
            <a:spAutoFit/>
          </a:bodyPr>
          <a:lstStyle/>
          <a:p>
            <a:pPr>
              <a:lnSpc>
                <a:spcPct val="130000"/>
              </a:lnSpc>
            </a:pPr>
            <a:r>
              <a:rPr lang="en-US" b="1">
                <a:latin typeface="Helvetica" pitchFamily="-111" charset="0"/>
                <a:ea typeface="Helvetica" pitchFamily="-111" charset="0"/>
                <a:cs typeface="Helvetica" pitchFamily="-111" charset="0"/>
              </a:rPr>
              <a:t>Scale-free: </a:t>
            </a:r>
          </a:p>
          <a:p>
            <a:pPr>
              <a:lnSpc>
                <a:spcPct val="130000"/>
              </a:lnSpc>
            </a:pPr>
            <a:r>
              <a:rPr lang="en-US" sz="1600">
                <a:latin typeface="Helvetica" pitchFamily="-111" charset="0"/>
                <a:ea typeface="Helvetica" pitchFamily="-111" charset="0"/>
                <a:cs typeface="Helvetica" pitchFamily="-111" charset="0"/>
              </a:rPr>
              <a:t>The degrees follow a power-laws distribution.</a:t>
            </a:r>
          </a:p>
        </p:txBody>
      </p:sp>
      <p:sp>
        <p:nvSpPr>
          <p:cNvPr id="16"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866775" y="3143250"/>
            <a:ext cx="2743200" cy="2211706"/>
            <a:chOff x="576" y="2063"/>
            <a:chExt cx="1728" cy="1393"/>
          </a:xfrm>
        </p:grpSpPr>
        <p:sp>
          <p:nvSpPr>
            <p:cNvPr id="33806" name="Line 4"/>
            <p:cNvSpPr>
              <a:spLocks noChangeShapeType="1"/>
            </p:cNvSpPr>
            <p:nvPr/>
          </p:nvSpPr>
          <p:spPr bwMode="auto">
            <a:xfrm>
              <a:off x="606" y="2473"/>
              <a:ext cx="1274" cy="245"/>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07" name="Line 5"/>
            <p:cNvSpPr>
              <a:spLocks noChangeShapeType="1"/>
            </p:cNvSpPr>
            <p:nvPr/>
          </p:nvSpPr>
          <p:spPr bwMode="auto">
            <a:xfrm>
              <a:off x="1304" y="2090"/>
              <a:ext cx="757" cy="191"/>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08" name="Line 6"/>
            <p:cNvSpPr>
              <a:spLocks noChangeShapeType="1"/>
            </p:cNvSpPr>
            <p:nvPr/>
          </p:nvSpPr>
          <p:spPr bwMode="auto">
            <a:xfrm flipV="1">
              <a:off x="606" y="2090"/>
              <a:ext cx="698" cy="1093"/>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09" name="Line 7"/>
            <p:cNvSpPr>
              <a:spLocks noChangeShapeType="1"/>
            </p:cNvSpPr>
            <p:nvPr/>
          </p:nvSpPr>
          <p:spPr bwMode="auto">
            <a:xfrm flipV="1">
              <a:off x="606" y="2718"/>
              <a:ext cx="1274" cy="465"/>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0" name="Line 8"/>
            <p:cNvSpPr>
              <a:spLocks noChangeShapeType="1"/>
            </p:cNvSpPr>
            <p:nvPr/>
          </p:nvSpPr>
          <p:spPr bwMode="auto">
            <a:xfrm flipH="1" flipV="1">
              <a:off x="606" y="2473"/>
              <a:ext cx="1183" cy="956"/>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1" name="Line 9"/>
            <p:cNvSpPr>
              <a:spLocks noChangeShapeType="1"/>
            </p:cNvSpPr>
            <p:nvPr/>
          </p:nvSpPr>
          <p:spPr bwMode="auto">
            <a:xfrm flipV="1">
              <a:off x="1789" y="2281"/>
              <a:ext cx="272" cy="1148"/>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2" name="Line 10"/>
            <p:cNvSpPr>
              <a:spLocks noChangeShapeType="1"/>
            </p:cNvSpPr>
            <p:nvPr/>
          </p:nvSpPr>
          <p:spPr bwMode="auto">
            <a:xfrm flipH="1">
              <a:off x="1789" y="3073"/>
              <a:ext cx="485" cy="356"/>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3" name="Line 11"/>
            <p:cNvSpPr>
              <a:spLocks noChangeShapeType="1"/>
            </p:cNvSpPr>
            <p:nvPr/>
          </p:nvSpPr>
          <p:spPr bwMode="auto">
            <a:xfrm>
              <a:off x="1304" y="2112"/>
              <a:ext cx="485" cy="1339"/>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4" name="Line 12"/>
            <p:cNvSpPr>
              <a:spLocks noChangeShapeType="1"/>
            </p:cNvSpPr>
            <p:nvPr/>
          </p:nvSpPr>
          <p:spPr bwMode="auto">
            <a:xfrm>
              <a:off x="2061" y="2281"/>
              <a:ext cx="213" cy="792"/>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5" name="Line 13"/>
            <p:cNvSpPr>
              <a:spLocks noChangeShapeType="1"/>
            </p:cNvSpPr>
            <p:nvPr/>
          </p:nvSpPr>
          <p:spPr bwMode="auto">
            <a:xfrm>
              <a:off x="1304" y="2090"/>
              <a:ext cx="576" cy="628"/>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3816" name="Oval 14"/>
            <p:cNvSpPr>
              <a:spLocks noChangeArrowheads="1"/>
            </p:cNvSpPr>
            <p:nvPr/>
          </p:nvSpPr>
          <p:spPr bwMode="auto">
            <a:xfrm>
              <a:off x="576" y="2445"/>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17" name="Oval 15"/>
            <p:cNvSpPr>
              <a:spLocks noChangeArrowheads="1"/>
            </p:cNvSpPr>
            <p:nvPr/>
          </p:nvSpPr>
          <p:spPr bwMode="auto">
            <a:xfrm>
              <a:off x="1273" y="2063"/>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18" name="Oval 16"/>
            <p:cNvSpPr>
              <a:spLocks noChangeArrowheads="1"/>
            </p:cNvSpPr>
            <p:nvPr/>
          </p:nvSpPr>
          <p:spPr bwMode="auto">
            <a:xfrm>
              <a:off x="2031" y="2254"/>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19" name="Oval 17"/>
            <p:cNvSpPr>
              <a:spLocks noChangeArrowheads="1"/>
            </p:cNvSpPr>
            <p:nvPr/>
          </p:nvSpPr>
          <p:spPr bwMode="auto">
            <a:xfrm>
              <a:off x="1849" y="2691"/>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20" name="Oval 18"/>
            <p:cNvSpPr>
              <a:spLocks noChangeArrowheads="1"/>
            </p:cNvSpPr>
            <p:nvPr/>
          </p:nvSpPr>
          <p:spPr bwMode="auto">
            <a:xfrm>
              <a:off x="2243" y="3046"/>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21" name="Oval 19"/>
            <p:cNvSpPr>
              <a:spLocks noChangeArrowheads="1"/>
            </p:cNvSpPr>
            <p:nvPr/>
          </p:nvSpPr>
          <p:spPr bwMode="auto">
            <a:xfrm>
              <a:off x="1758" y="3401"/>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3822" name="Oval 20"/>
            <p:cNvSpPr>
              <a:spLocks noChangeArrowheads="1"/>
            </p:cNvSpPr>
            <p:nvPr/>
          </p:nvSpPr>
          <p:spPr bwMode="auto">
            <a:xfrm>
              <a:off x="576" y="3155"/>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grpSp>
      <p:sp>
        <p:nvSpPr>
          <p:cNvPr id="33796" name="Text Box 21"/>
          <p:cNvSpPr txBox="1">
            <a:spLocks noChangeArrowheads="1"/>
          </p:cNvSpPr>
          <p:nvPr/>
        </p:nvSpPr>
        <p:spPr bwMode="auto">
          <a:xfrm>
            <a:off x="241300" y="6276976"/>
            <a:ext cx="4876800" cy="276999"/>
          </a:xfrm>
          <a:prstGeom prst="rect">
            <a:avLst/>
          </a:prstGeom>
          <a:noFill/>
          <a:ln w="9525">
            <a:noFill/>
            <a:miter lim="800000"/>
            <a:headEnd/>
            <a:tailEnd/>
          </a:ln>
        </p:spPr>
        <p:txBody>
          <a:bodyPr>
            <a:prstTxWarp prst="textNoShape">
              <a:avLst/>
            </a:prstTxWarp>
            <a:spAutoFit/>
          </a:bodyPr>
          <a:lstStyle/>
          <a:p>
            <a:pPr>
              <a:spcBef>
                <a:spcPct val="50000"/>
              </a:spcBef>
            </a:pPr>
            <a:r>
              <a:rPr lang="en-US" sz="1200">
                <a:solidFill>
                  <a:srgbClr val="000000"/>
                </a:solidFill>
                <a:latin typeface="Helvetica" pitchFamily="-111" charset="0"/>
                <a:ea typeface="Gulim" charset="0"/>
                <a:cs typeface="Gulim" charset="0"/>
              </a:rPr>
              <a:t>Barabási &amp; Albert, </a:t>
            </a:r>
            <a:r>
              <a:rPr lang="en-US" sz="1200" i="1">
                <a:solidFill>
                  <a:srgbClr val="000000"/>
                </a:solidFill>
                <a:latin typeface="Helvetica" pitchFamily="-111" charset="0"/>
                <a:ea typeface="Gulim" charset="0"/>
                <a:cs typeface="Gulim" charset="0"/>
              </a:rPr>
              <a:t>Science</a:t>
            </a:r>
            <a:r>
              <a:rPr lang="en-US" sz="1200">
                <a:solidFill>
                  <a:srgbClr val="000000"/>
                </a:solidFill>
                <a:latin typeface="Helvetica" pitchFamily="-111" charset="0"/>
                <a:ea typeface="Gulim" charset="0"/>
                <a:cs typeface="Gulim" charset="0"/>
              </a:rPr>
              <a:t> </a:t>
            </a:r>
            <a:r>
              <a:rPr lang="en-US" sz="1200" b="1">
                <a:solidFill>
                  <a:srgbClr val="000000"/>
                </a:solidFill>
                <a:latin typeface="Helvetica" pitchFamily="-111" charset="0"/>
                <a:ea typeface="Gulim" charset="0"/>
                <a:cs typeface="Gulim" charset="0"/>
              </a:rPr>
              <a:t>286,</a:t>
            </a:r>
            <a:r>
              <a:rPr lang="en-US" sz="1200">
                <a:solidFill>
                  <a:srgbClr val="000000"/>
                </a:solidFill>
                <a:latin typeface="Helvetica" pitchFamily="-111" charset="0"/>
                <a:ea typeface="Gulim" charset="0"/>
                <a:cs typeface="Gulim" charset="0"/>
              </a:rPr>
              <a:t> 509 (1999)</a:t>
            </a:r>
          </a:p>
        </p:txBody>
      </p:sp>
      <p:graphicFrame>
        <p:nvGraphicFramePr>
          <p:cNvPr id="685078" name="Object 22"/>
          <p:cNvGraphicFramePr>
            <a:graphicFrameLocks noChangeAspect="1"/>
          </p:cNvGraphicFramePr>
          <p:nvPr/>
        </p:nvGraphicFramePr>
        <p:xfrm>
          <a:off x="5359400" y="3141346"/>
          <a:ext cx="2376488" cy="1238250"/>
        </p:xfrm>
        <a:graphic>
          <a:graphicData uri="http://schemas.openxmlformats.org/presentationml/2006/ole">
            <p:oleObj spid="_x0000_s47106" name="Equation" r:id="rId3" imgW="850680" imgH="444240" progId="Equation.3">
              <p:embed/>
            </p:oleObj>
          </a:graphicData>
        </a:graphic>
      </p:graphicFrame>
      <p:grpSp>
        <p:nvGrpSpPr>
          <p:cNvPr id="3" name="Group 23"/>
          <p:cNvGrpSpPr>
            <a:grpSpLocks/>
          </p:cNvGrpSpPr>
          <p:nvPr/>
        </p:nvGrpSpPr>
        <p:grpSpPr bwMode="auto">
          <a:xfrm>
            <a:off x="1303339" y="3208021"/>
            <a:ext cx="1468437" cy="2678430"/>
            <a:chOff x="851" y="2112"/>
            <a:chExt cx="925" cy="1687"/>
          </a:xfrm>
        </p:grpSpPr>
        <p:sp>
          <p:nvSpPr>
            <p:cNvPr id="33803" name="Line 24"/>
            <p:cNvSpPr>
              <a:spLocks noChangeShapeType="1"/>
            </p:cNvSpPr>
            <p:nvPr/>
          </p:nvSpPr>
          <p:spPr bwMode="auto">
            <a:xfrm flipV="1">
              <a:off x="864" y="2112"/>
              <a:ext cx="446" cy="1680"/>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33804" name="Line 25"/>
            <p:cNvSpPr>
              <a:spLocks noChangeShapeType="1"/>
            </p:cNvSpPr>
            <p:nvPr/>
          </p:nvSpPr>
          <p:spPr bwMode="auto">
            <a:xfrm flipV="1">
              <a:off x="912" y="3456"/>
              <a:ext cx="864" cy="314"/>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33805" name="Oval 26"/>
            <p:cNvSpPr>
              <a:spLocks noChangeArrowheads="1"/>
            </p:cNvSpPr>
            <p:nvPr/>
          </p:nvSpPr>
          <p:spPr bwMode="auto">
            <a:xfrm>
              <a:off x="851" y="3744"/>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grpSp>
      <p:sp>
        <p:nvSpPr>
          <p:cNvPr id="685091" name="Text Box 35"/>
          <p:cNvSpPr txBox="1">
            <a:spLocks noChangeArrowheads="1"/>
          </p:cNvSpPr>
          <p:nvPr/>
        </p:nvSpPr>
        <p:spPr bwMode="auto">
          <a:xfrm>
            <a:off x="4587876" y="1009650"/>
            <a:ext cx="4454525" cy="1031051"/>
          </a:xfrm>
          <a:prstGeom prst="rect">
            <a:avLst/>
          </a:prstGeom>
          <a:noFill/>
          <a:ln w="12700">
            <a:noFill/>
            <a:miter lim="800000"/>
            <a:headEnd/>
            <a:tailEnd/>
          </a:ln>
        </p:spPr>
        <p:txBody>
          <a:bodyPr>
            <a:prstTxWarp prst="textNoShape">
              <a:avLst/>
            </a:prstTxWarp>
            <a:spAutoFit/>
          </a:bodyPr>
          <a:lstStyle/>
          <a:p>
            <a:pPr>
              <a:spcBef>
                <a:spcPct val="50000"/>
              </a:spcBef>
            </a:pPr>
            <a:r>
              <a:rPr lang="en-US" sz="1600" b="1">
                <a:solidFill>
                  <a:srgbClr val="FF0000"/>
                </a:solidFill>
                <a:latin typeface="Helvetica" pitchFamily="-111" charset="0"/>
                <a:ea typeface="Gulim" charset="0"/>
                <a:cs typeface="Gulim" charset="0"/>
              </a:rPr>
              <a:t>PREFERENTIAL ATTACHMENT: </a:t>
            </a:r>
          </a:p>
          <a:p>
            <a:pPr>
              <a:spcBef>
                <a:spcPct val="50000"/>
              </a:spcBef>
            </a:pPr>
            <a:r>
              <a:rPr lang="en-US">
                <a:solidFill>
                  <a:srgbClr val="000000"/>
                </a:solidFill>
                <a:latin typeface="Helvetica" pitchFamily="-111" charset="0"/>
                <a:ea typeface="Gulim" charset="0"/>
                <a:cs typeface="Gulim" charset="0"/>
              </a:rPr>
              <a:t>the probability that a node connects to a node with </a:t>
            </a:r>
            <a:r>
              <a:rPr lang="en-US" i="1">
                <a:solidFill>
                  <a:srgbClr val="000000"/>
                </a:solidFill>
                <a:latin typeface="Helvetica" pitchFamily="-111" charset="0"/>
                <a:ea typeface="Gulim" charset="0"/>
                <a:cs typeface="Gulim" charset="0"/>
              </a:rPr>
              <a:t>k</a:t>
            </a:r>
            <a:r>
              <a:rPr lang="en-US">
                <a:solidFill>
                  <a:srgbClr val="000000"/>
                </a:solidFill>
                <a:latin typeface="Helvetica" pitchFamily="-111" charset="0"/>
                <a:ea typeface="Gulim" charset="0"/>
                <a:cs typeface="Gulim" charset="0"/>
              </a:rPr>
              <a:t> links is proportional to </a:t>
            </a:r>
            <a:r>
              <a:rPr lang="en-US" i="1">
                <a:solidFill>
                  <a:srgbClr val="000000"/>
                </a:solidFill>
                <a:latin typeface="Helvetica" pitchFamily="-111" charset="0"/>
                <a:ea typeface="Gulim" charset="0"/>
                <a:cs typeface="Gulim" charset="0"/>
              </a:rPr>
              <a:t>k</a:t>
            </a:r>
            <a:r>
              <a:rPr lang="en-US">
                <a:solidFill>
                  <a:srgbClr val="000000"/>
                </a:solidFill>
                <a:latin typeface="Helvetica" pitchFamily="-111" charset="0"/>
                <a:ea typeface="Gulim" charset="0"/>
                <a:cs typeface="Gulim" charset="0"/>
              </a:rPr>
              <a:t>.</a:t>
            </a:r>
            <a:endParaRPr lang="en-US" sz="2400" b="1">
              <a:solidFill>
                <a:srgbClr val="000000"/>
              </a:solidFill>
              <a:latin typeface="Helvetica" pitchFamily="-111" charset="0"/>
              <a:ea typeface="Gulim" charset="0"/>
              <a:cs typeface="Gulim" charset="0"/>
            </a:endParaRPr>
          </a:p>
        </p:txBody>
      </p:sp>
      <p:sp>
        <p:nvSpPr>
          <p:cNvPr id="28682" name="Text Box 37"/>
          <p:cNvSpPr txBox="1">
            <a:spLocks noChangeArrowheads="1"/>
          </p:cNvSpPr>
          <p:nvPr/>
        </p:nvSpPr>
        <p:spPr bwMode="auto">
          <a:xfrm>
            <a:off x="301625" y="1855470"/>
            <a:ext cx="4546600" cy="646331"/>
          </a:xfrm>
          <a:prstGeom prst="rect">
            <a:avLst/>
          </a:prstGeom>
          <a:noFill/>
          <a:ln w="12700">
            <a:noFill/>
            <a:miter lim="800000"/>
            <a:headEnd/>
            <a:tailEnd/>
          </a:ln>
        </p:spPr>
        <p:txBody>
          <a:bodyPr>
            <a:prstTxWarp prst="textNoShape">
              <a:avLst/>
            </a:prstTxWarp>
            <a:spAutoFit/>
          </a:bodyPr>
          <a:lstStyle/>
          <a:p>
            <a:pPr>
              <a:spcBef>
                <a:spcPct val="50000"/>
              </a:spcBef>
            </a:pPr>
            <a:r>
              <a:rPr lang="en-US">
                <a:latin typeface="Helvetica" pitchFamily="-111" charset="0"/>
                <a:ea typeface="Gulim" charset="0"/>
                <a:cs typeface="Gulim" charset="0"/>
              </a:rPr>
              <a:t> New nodes prefer to link to highly connected nodes.</a:t>
            </a:r>
          </a:p>
        </p:txBody>
      </p:sp>
      <p:sp>
        <p:nvSpPr>
          <p:cNvPr id="32"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33801"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BA MODEL - Preferential Attachment </a:t>
            </a:r>
          </a:p>
        </p:txBody>
      </p:sp>
      <p:sp>
        <p:nvSpPr>
          <p:cNvPr id="33802" name="TextBox 32"/>
          <p:cNvSpPr txBox="1">
            <a:spLocks noChangeArrowheads="1"/>
          </p:cNvSpPr>
          <p:nvPr/>
        </p:nvSpPr>
        <p:spPr bwMode="auto">
          <a:xfrm>
            <a:off x="301625" y="963930"/>
            <a:ext cx="3383508" cy="646331"/>
          </a:xfrm>
          <a:prstGeom prst="rect">
            <a:avLst/>
          </a:prstGeom>
          <a:noFill/>
          <a:ln w="9525">
            <a:noFill/>
            <a:miter lim="800000"/>
            <a:headEnd/>
            <a:tailEnd/>
          </a:ln>
        </p:spPr>
        <p:txBody>
          <a:bodyPr wrap="none">
            <a:prstTxWarp prst="textNoShape">
              <a:avLst/>
            </a:prstTxWarp>
            <a:spAutoFit/>
          </a:bodyPr>
          <a:lstStyle/>
          <a:p>
            <a:r>
              <a:rPr lang="hu-HU" i="1">
                <a:solidFill>
                  <a:srgbClr val="0000FF"/>
                </a:solidFill>
              </a:rPr>
              <a:t>Where will the new node link to?</a:t>
            </a:r>
          </a:p>
          <a:p>
            <a:r>
              <a:rPr lang="hu-HU"/>
              <a:t>ER, WS models: choose randomly.</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50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499"/>
                                          </p:stCondLst>
                                        </p:cTn>
                                        <p:tgtEl>
                                          <p:spTgt spid="685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91" grpId="0" autoUpdateAnimBg="0"/>
      <p:bldP spid="28682" grpId="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14400" y="3657600"/>
            <a:ext cx="2743200" cy="2211706"/>
            <a:chOff x="576" y="2063"/>
            <a:chExt cx="1728" cy="1393"/>
          </a:xfrm>
        </p:grpSpPr>
        <p:sp>
          <p:nvSpPr>
            <p:cNvPr id="34839" name="Line 4"/>
            <p:cNvSpPr>
              <a:spLocks noChangeShapeType="1"/>
            </p:cNvSpPr>
            <p:nvPr/>
          </p:nvSpPr>
          <p:spPr bwMode="auto">
            <a:xfrm>
              <a:off x="606" y="2473"/>
              <a:ext cx="1274" cy="245"/>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0" name="Line 5"/>
            <p:cNvSpPr>
              <a:spLocks noChangeShapeType="1"/>
            </p:cNvSpPr>
            <p:nvPr/>
          </p:nvSpPr>
          <p:spPr bwMode="auto">
            <a:xfrm>
              <a:off x="1304" y="2090"/>
              <a:ext cx="757" cy="191"/>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1" name="Line 6"/>
            <p:cNvSpPr>
              <a:spLocks noChangeShapeType="1"/>
            </p:cNvSpPr>
            <p:nvPr/>
          </p:nvSpPr>
          <p:spPr bwMode="auto">
            <a:xfrm flipV="1">
              <a:off x="606" y="2090"/>
              <a:ext cx="698" cy="1093"/>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2" name="Line 7"/>
            <p:cNvSpPr>
              <a:spLocks noChangeShapeType="1"/>
            </p:cNvSpPr>
            <p:nvPr/>
          </p:nvSpPr>
          <p:spPr bwMode="auto">
            <a:xfrm flipV="1">
              <a:off x="606" y="2718"/>
              <a:ext cx="1274" cy="465"/>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3" name="Line 8"/>
            <p:cNvSpPr>
              <a:spLocks noChangeShapeType="1"/>
            </p:cNvSpPr>
            <p:nvPr/>
          </p:nvSpPr>
          <p:spPr bwMode="auto">
            <a:xfrm flipH="1" flipV="1">
              <a:off x="606" y="2473"/>
              <a:ext cx="1183" cy="956"/>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4" name="Line 9"/>
            <p:cNvSpPr>
              <a:spLocks noChangeShapeType="1"/>
            </p:cNvSpPr>
            <p:nvPr/>
          </p:nvSpPr>
          <p:spPr bwMode="auto">
            <a:xfrm flipV="1">
              <a:off x="1789" y="2281"/>
              <a:ext cx="272" cy="1148"/>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5" name="Line 10"/>
            <p:cNvSpPr>
              <a:spLocks noChangeShapeType="1"/>
            </p:cNvSpPr>
            <p:nvPr/>
          </p:nvSpPr>
          <p:spPr bwMode="auto">
            <a:xfrm flipH="1">
              <a:off x="1789" y="3073"/>
              <a:ext cx="485" cy="356"/>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6" name="Line 11"/>
            <p:cNvSpPr>
              <a:spLocks noChangeShapeType="1"/>
            </p:cNvSpPr>
            <p:nvPr/>
          </p:nvSpPr>
          <p:spPr bwMode="auto">
            <a:xfrm>
              <a:off x="1304" y="2112"/>
              <a:ext cx="485" cy="1339"/>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7" name="Line 12"/>
            <p:cNvSpPr>
              <a:spLocks noChangeShapeType="1"/>
            </p:cNvSpPr>
            <p:nvPr/>
          </p:nvSpPr>
          <p:spPr bwMode="auto">
            <a:xfrm>
              <a:off x="2061" y="2281"/>
              <a:ext cx="213" cy="792"/>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8" name="Line 13"/>
            <p:cNvSpPr>
              <a:spLocks noChangeShapeType="1"/>
            </p:cNvSpPr>
            <p:nvPr/>
          </p:nvSpPr>
          <p:spPr bwMode="auto">
            <a:xfrm>
              <a:off x="1304" y="2090"/>
              <a:ext cx="576" cy="628"/>
            </a:xfrm>
            <a:prstGeom prst="line">
              <a:avLst/>
            </a:prstGeom>
            <a:noFill/>
            <a:ln w="57150">
              <a:solidFill>
                <a:srgbClr val="008000"/>
              </a:solidFill>
              <a:round/>
              <a:headEnd/>
              <a:tailEnd/>
            </a:ln>
          </p:spPr>
          <p:txBody>
            <a:bodyPr wrap="none" anchor="ctr">
              <a:prstTxWarp prst="textNoShape">
                <a:avLst/>
              </a:prstTxWarp>
            </a:bodyPr>
            <a:lstStyle/>
            <a:p>
              <a:endParaRPr lang="en-US"/>
            </a:p>
          </p:txBody>
        </p:sp>
        <p:sp>
          <p:nvSpPr>
            <p:cNvPr id="34849" name="Oval 14"/>
            <p:cNvSpPr>
              <a:spLocks noChangeArrowheads="1"/>
            </p:cNvSpPr>
            <p:nvPr/>
          </p:nvSpPr>
          <p:spPr bwMode="auto">
            <a:xfrm>
              <a:off x="576" y="2445"/>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0" name="Oval 15"/>
            <p:cNvSpPr>
              <a:spLocks noChangeArrowheads="1"/>
            </p:cNvSpPr>
            <p:nvPr/>
          </p:nvSpPr>
          <p:spPr bwMode="auto">
            <a:xfrm>
              <a:off x="1273" y="2063"/>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1" name="Oval 16"/>
            <p:cNvSpPr>
              <a:spLocks noChangeArrowheads="1"/>
            </p:cNvSpPr>
            <p:nvPr/>
          </p:nvSpPr>
          <p:spPr bwMode="auto">
            <a:xfrm>
              <a:off x="2031" y="2254"/>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2" name="Oval 17"/>
            <p:cNvSpPr>
              <a:spLocks noChangeArrowheads="1"/>
            </p:cNvSpPr>
            <p:nvPr/>
          </p:nvSpPr>
          <p:spPr bwMode="auto">
            <a:xfrm>
              <a:off x="1849" y="2691"/>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3" name="Oval 18"/>
            <p:cNvSpPr>
              <a:spLocks noChangeArrowheads="1"/>
            </p:cNvSpPr>
            <p:nvPr/>
          </p:nvSpPr>
          <p:spPr bwMode="auto">
            <a:xfrm>
              <a:off x="2243" y="3046"/>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4" name="Oval 19"/>
            <p:cNvSpPr>
              <a:spLocks noChangeArrowheads="1"/>
            </p:cNvSpPr>
            <p:nvPr/>
          </p:nvSpPr>
          <p:spPr bwMode="auto">
            <a:xfrm>
              <a:off x="1758" y="3401"/>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sp>
          <p:nvSpPr>
            <p:cNvPr id="34855" name="Oval 20"/>
            <p:cNvSpPr>
              <a:spLocks noChangeArrowheads="1"/>
            </p:cNvSpPr>
            <p:nvPr/>
          </p:nvSpPr>
          <p:spPr bwMode="auto">
            <a:xfrm>
              <a:off x="576" y="3155"/>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grpSp>
      <p:sp>
        <p:nvSpPr>
          <p:cNvPr id="34820" name="Text Box 21"/>
          <p:cNvSpPr txBox="1">
            <a:spLocks noChangeArrowheads="1"/>
          </p:cNvSpPr>
          <p:nvPr/>
        </p:nvSpPr>
        <p:spPr bwMode="auto">
          <a:xfrm>
            <a:off x="228600" y="6461761"/>
            <a:ext cx="4876800" cy="276999"/>
          </a:xfrm>
          <a:prstGeom prst="rect">
            <a:avLst/>
          </a:prstGeom>
          <a:noFill/>
          <a:ln w="9525">
            <a:noFill/>
            <a:miter lim="800000"/>
            <a:headEnd/>
            <a:tailEnd/>
          </a:ln>
        </p:spPr>
        <p:txBody>
          <a:bodyPr>
            <a:prstTxWarp prst="textNoShape">
              <a:avLst/>
            </a:prstTxWarp>
            <a:spAutoFit/>
          </a:bodyPr>
          <a:lstStyle/>
          <a:p>
            <a:pPr>
              <a:spcBef>
                <a:spcPct val="50000"/>
              </a:spcBef>
            </a:pPr>
            <a:r>
              <a:rPr lang="en-US" sz="1200">
                <a:solidFill>
                  <a:srgbClr val="000000"/>
                </a:solidFill>
                <a:latin typeface="Helvetica" pitchFamily="-111" charset="0"/>
                <a:ea typeface="Gulim" charset="0"/>
                <a:cs typeface="Gulim" charset="0"/>
              </a:rPr>
              <a:t>Barabási &amp; Albert, </a:t>
            </a:r>
            <a:r>
              <a:rPr lang="en-US" sz="1200" i="1">
                <a:solidFill>
                  <a:srgbClr val="000000"/>
                </a:solidFill>
                <a:latin typeface="Helvetica" pitchFamily="-111" charset="0"/>
                <a:ea typeface="Gulim" charset="0"/>
                <a:cs typeface="Gulim" charset="0"/>
              </a:rPr>
              <a:t>Science</a:t>
            </a:r>
            <a:r>
              <a:rPr lang="en-US" sz="1200">
                <a:solidFill>
                  <a:srgbClr val="000000"/>
                </a:solidFill>
                <a:latin typeface="Helvetica" pitchFamily="-111" charset="0"/>
                <a:ea typeface="Gulim" charset="0"/>
                <a:cs typeface="Gulim" charset="0"/>
              </a:rPr>
              <a:t> </a:t>
            </a:r>
            <a:r>
              <a:rPr lang="en-US" sz="1200" b="1">
                <a:solidFill>
                  <a:srgbClr val="000000"/>
                </a:solidFill>
                <a:latin typeface="Helvetica" pitchFamily="-111" charset="0"/>
                <a:ea typeface="Gulim" charset="0"/>
                <a:cs typeface="Gulim" charset="0"/>
              </a:rPr>
              <a:t>286,</a:t>
            </a:r>
            <a:r>
              <a:rPr lang="en-US" sz="1200">
                <a:solidFill>
                  <a:srgbClr val="000000"/>
                </a:solidFill>
                <a:latin typeface="Helvetica" pitchFamily="-111" charset="0"/>
                <a:ea typeface="Gulim" charset="0"/>
                <a:cs typeface="Gulim" charset="0"/>
              </a:rPr>
              <a:t> 509 (1999)</a:t>
            </a:r>
          </a:p>
        </p:txBody>
      </p:sp>
      <p:grpSp>
        <p:nvGrpSpPr>
          <p:cNvPr id="3" name="Group 23"/>
          <p:cNvGrpSpPr>
            <a:grpSpLocks/>
          </p:cNvGrpSpPr>
          <p:nvPr/>
        </p:nvGrpSpPr>
        <p:grpSpPr bwMode="auto">
          <a:xfrm>
            <a:off x="1350964" y="3722371"/>
            <a:ext cx="1468437" cy="2678430"/>
            <a:chOff x="851" y="2112"/>
            <a:chExt cx="925" cy="1687"/>
          </a:xfrm>
        </p:grpSpPr>
        <p:sp>
          <p:nvSpPr>
            <p:cNvPr id="34836" name="Line 24"/>
            <p:cNvSpPr>
              <a:spLocks noChangeShapeType="1"/>
            </p:cNvSpPr>
            <p:nvPr/>
          </p:nvSpPr>
          <p:spPr bwMode="auto">
            <a:xfrm flipV="1">
              <a:off x="864" y="2112"/>
              <a:ext cx="446" cy="1680"/>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34837" name="Line 25"/>
            <p:cNvSpPr>
              <a:spLocks noChangeShapeType="1"/>
            </p:cNvSpPr>
            <p:nvPr/>
          </p:nvSpPr>
          <p:spPr bwMode="auto">
            <a:xfrm flipV="1">
              <a:off x="912" y="3456"/>
              <a:ext cx="864" cy="314"/>
            </a:xfrm>
            <a:prstGeom prst="line">
              <a:avLst/>
            </a:prstGeom>
            <a:noFill/>
            <a:ln w="57150">
              <a:solidFill>
                <a:srgbClr val="FF0000"/>
              </a:solidFill>
              <a:round/>
              <a:headEnd/>
              <a:tailEnd/>
            </a:ln>
          </p:spPr>
          <p:txBody>
            <a:bodyPr wrap="none" anchor="ctr">
              <a:prstTxWarp prst="textNoShape">
                <a:avLst/>
              </a:prstTxWarp>
            </a:bodyPr>
            <a:lstStyle/>
            <a:p>
              <a:endParaRPr lang="en-US"/>
            </a:p>
          </p:txBody>
        </p:sp>
        <p:sp>
          <p:nvSpPr>
            <p:cNvPr id="34838" name="Oval 26"/>
            <p:cNvSpPr>
              <a:spLocks noChangeArrowheads="1"/>
            </p:cNvSpPr>
            <p:nvPr/>
          </p:nvSpPr>
          <p:spPr bwMode="auto">
            <a:xfrm>
              <a:off x="851" y="3744"/>
              <a:ext cx="61" cy="55"/>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lgn="ctr">
                <a:spcBef>
                  <a:spcPct val="50000"/>
                </a:spcBef>
              </a:pPr>
              <a:endParaRPr lang="hu-HU" b="1">
                <a:solidFill>
                  <a:srgbClr val="000000"/>
                </a:solidFill>
                <a:latin typeface="Times New Roman" pitchFamily="-111" charset="0"/>
                <a:ea typeface="Gulim" charset="0"/>
                <a:cs typeface="Gulim" charset="0"/>
              </a:endParaRPr>
            </a:p>
          </p:txBody>
        </p:sp>
      </p:grpSp>
      <p:grpSp>
        <p:nvGrpSpPr>
          <p:cNvPr id="4" name="Group 27"/>
          <p:cNvGrpSpPr>
            <a:grpSpLocks/>
          </p:cNvGrpSpPr>
          <p:nvPr/>
        </p:nvGrpSpPr>
        <p:grpSpPr bwMode="auto">
          <a:xfrm>
            <a:off x="5283201" y="3531870"/>
            <a:ext cx="2879725" cy="3055620"/>
            <a:chOff x="3216" y="1824"/>
            <a:chExt cx="1923" cy="2039"/>
          </a:xfrm>
        </p:grpSpPr>
        <p:pic>
          <p:nvPicPr>
            <p:cNvPr id="34834" name="Picture 28" descr="BA"/>
            <p:cNvPicPr preferRelativeResize="0">
              <a:picLocks noChangeAspect="1" noChangeArrowheads="1"/>
            </p:cNvPicPr>
            <p:nvPr/>
          </p:nvPicPr>
          <p:blipFill>
            <a:blip r:embed="rId4"/>
            <a:srcRect/>
            <a:stretch>
              <a:fillRect/>
            </a:stretch>
          </p:blipFill>
          <p:spPr bwMode="auto">
            <a:xfrm>
              <a:off x="3216" y="1824"/>
              <a:ext cx="1923" cy="2039"/>
            </a:xfrm>
            <a:prstGeom prst="rect">
              <a:avLst/>
            </a:prstGeom>
            <a:noFill/>
            <a:ln w="9525">
              <a:noFill/>
              <a:miter lim="800000"/>
              <a:headEnd/>
              <a:tailEnd/>
            </a:ln>
          </p:spPr>
        </p:pic>
        <p:sp>
          <p:nvSpPr>
            <p:cNvPr id="34835" name="Text Box 29"/>
            <p:cNvSpPr txBox="1">
              <a:spLocks noChangeArrowheads="1"/>
            </p:cNvSpPr>
            <p:nvPr/>
          </p:nvSpPr>
          <p:spPr bwMode="auto">
            <a:xfrm>
              <a:off x="3744" y="3120"/>
              <a:ext cx="1008" cy="267"/>
            </a:xfrm>
            <a:prstGeom prst="rect">
              <a:avLst/>
            </a:prstGeom>
            <a:noFill/>
            <a:ln w="9525">
              <a:noFill/>
              <a:miter lim="800000"/>
              <a:headEnd/>
              <a:tailEnd/>
            </a:ln>
          </p:spPr>
          <p:txBody>
            <a:bodyPr lIns="91407" tIns="45704" rIns="91407" bIns="45704">
              <a:prstTxWarp prst="textNoShape">
                <a:avLst/>
              </a:prstTxWarp>
              <a:spAutoFit/>
            </a:bodyPr>
            <a:lstStyle/>
            <a:p>
              <a:pPr algn="ctr">
                <a:spcBef>
                  <a:spcPct val="50000"/>
                </a:spcBef>
              </a:pPr>
              <a:r>
                <a:rPr lang="en-US" sz="2000" b="1">
                  <a:solidFill>
                    <a:srgbClr val="FF0000"/>
                  </a:solidFill>
                  <a:latin typeface="Helvetica" pitchFamily="-111" charset="0"/>
                  <a:ea typeface="Gulim" charset="0"/>
                  <a:cs typeface="Gulim" charset="0"/>
                </a:rPr>
                <a:t>P(k) ~k</a:t>
              </a:r>
              <a:r>
                <a:rPr lang="en-US" sz="2000" b="1" baseline="30000">
                  <a:solidFill>
                    <a:srgbClr val="FF0000"/>
                  </a:solidFill>
                  <a:latin typeface="Helvetica" pitchFamily="-111" charset="0"/>
                  <a:ea typeface="Gulim" charset="0"/>
                  <a:cs typeface="Gulim" charset="0"/>
                </a:rPr>
                <a:t>-3</a:t>
              </a:r>
              <a:endParaRPr lang="en-US" sz="2000" b="1">
                <a:solidFill>
                  <a:srgbClr val="FF0000"/>
                </a:solidFill>
                <a:latin typeface="Helvetica" pitchFamily="-111" charset="0"/>
                <a:ea typeface="Gulim" charset="0"/>
                <a:cs typeface="Gulim" charset="0"/>
              </a:endParaRPr>
            </a:p>
          </p:txBody>
        </p:sp>
      </p:grpSp>
      <p:grpSp>
        <p:nvGrpSpPr>
          <p:cNvPr id="5" name="Group 31"/>
          <p:cNvGrpSpPr>
            <a:grpSpLocks/>
          </p:cNvGrpSpPr>
          <p:nvPr/>
        </p:nvGrpSpPr>
        <p:grpSpPr bwMode="auto">
          <a:xfrm>
            <a:off x="-38100" y="824866"/>
            <a:ext cx="5410200" cy="1006077"/>
            <a:chOff x="-24" y="342"/>
            <a:chExt cx="3408" cy="633"/>
          </a:xfrm>
        </p:grpSpPr>
        <p:sp>
          <p:nvSpPr>
            <p:cNvPr id="34832" name="Text Box 32"/>
            <p:cNvSpPr txBox="1">
              <a:spLocks noChangeArrowheads="1"/>
            </p:cNvSpPr>
            <p:nvPr/>
          </p:nvSpPr>
          <p:spPr bwMode="auto">
            <a:xfrm>
              <a:off x="144" y="342"/>
              <a:ext cx="2736" cy="368"/>
            </a:xfrm>
            <a:prstGeom prst="rect">
              <a:avLst/>
            </a:prstGeom>
            <a:noFill/>
            <a:ln w="9525">
              <a:noFill/>
              <a:miter lim="800000"/>
              <a:headEnd/>
              <a:tailEnd/>
            </a:ln>
          </p:spPr>
          <p:txBody>
            <a:bodyPr lIns="91407" tIns="45704" rIns="91407" bIns="45704">
              <a:prstTxWarp prst="textNoShape">
                <a:avLst/>
              </a:prstTxWarp>
              <a:spAutoFit/>
            </a:bodyPr>
            <a:lstStyle/>
            <a:p>
              <a:pPr>
                <a:spcBef>
                  <a:spcPct val="50000"/>
                </a:spcBef>
              </a:pPr>
              <a:r>
                <a:rPr lang="en-US" sz="1600">
                  <a:solidFill>
                    <a:srgbClr val="FF0000"/>
                  </a:solidFill>
                  <a:latin typeface="Helvetica" pitchFamily="-111" charset="0"/>
                  <a:ea typeface="Gulim" charset="0"/>
                  <a:cs typeface="Gulim" charset="0"/>
                </a:rPr>
                <a:t>(1) Networks continuously expand by the addition of new nodes</a:t>
              </a:r>
            </a:p>
          </p:txBody>
        </p:sp>
        <p:sp>
          <p:nvSpPr>
            <p:cNvPr id="34833" name="Text Box 33"/>
            <p:cNvSpPr txBox="1">
              <a:spLocks noChangeArrowheads="1"/>
            </p:cNvSpPr>
            <p:nvPr/>
          </p:nvSpPr>
          <p:spPr bwMode="auto">
            <a:xfrm>
              <a:off x="-24" y="762"/>
              <a:ext cx="3408" cy="213"/>
            </a:xfrm>
            <a:prstGeom prst="rect">
              <a:avLst/>
            </a:prstGeom>
            <a:noFill/>
            <a:ln w="9525">
              <a:noFill/>
              <a:miter lim="800000"/>
              <a:headEnd/>
              <a:tailEnd/>
            </a:ln>
          </p:spPr>
          <p:txBody>
            <a:bodyPr lIns="91407" tIns="45704" rIns="91407" bIns="45704">
              <a:prstTxWarp prst="textNoShape">
                <a:avLst/>
              </a:prstTxWarp>
              <a:spAutoFit/>
            </a:bodyPr>
            <a:lstStyle/>
            <a:p>
              <a:pPr algn="ctr">
                <a:spcBef>
                  <a:spcPct val="50000"/>
                </a:spcBef>
              </a:pPr>
              <a:r>
                <a:rPr lang="en-US" sz="1600">
                  <a:solidFill>
                    <a:srgbClr val="008000"/>
                  </a:solidFill>
                  <a:latin typeface="Helvetica" pitchFamily="-111" charset="0"/>
                  <a:ea typeface="Gulim" charset="0"/>
                  <a:cs typeface="Gulim" charset="0"/>
                </a:rPr>
                <a:t>WWW :  </a:t>
              </a:r>
              <a:r>
                <a:rPr lang="en-US" sz="1600">
                  <a:solidFill>
                    <a:srgbClr val="000000"/>
                  </a:solidFill>
                  <a:latin typeface="Helvetica" pitchFamily="-111" charset="0"/>
                  <a:ea typeface="Gulim" charset="0"/>
                  <a:cs typeface="Gulim" charset="0"/>
                </a:rPr>
                <a:t>addition of new documents</a:t>
              </a:r>
            </a:p>
          </p:txBody>
        </p:sp>
      </p:grpSp>
      <p:sp>
        <p:nvSpPr>
          <p:cNvPr id="685090" name="Text Box 34"/>
          <p:cNvSpPr txBox="1">
            <a:spLocks noChangeArrowheads="1"/>
          </p:cNvSpPr>
          <p:nvPr/>
        </p:nvSpPr>
        <p:spPr bwMode="auto">
          <a:xfrm>
            <a:off x="4648200" y="840106"/>
            <a:ext cx="3962400" cy="707886"/>
          </a:xfrm>
          <a:prstGeom prst="rect">
            <a:avLst/>
          </a:prstGeom>
          <a:noFill/>
          <a:ln w="12700">
            <a:noFill/>
            <a:miter lim="800000"/>
            <a:headEnd/>
            <a:tailEnd/>
          </a:ln>
        </p:spPr>
        <p:txBody>
          <a:bodyPr>
            <a:prstTxWarp prst="textNoShape">
              <a:avLst/>
            </a:prstTxWarp>
            <a:spAutoFit/>
          </a:bodyPr>
          <a:lstStyle/>
          <a:p>
            <a:pPr>
              <a:spcBef>
                <a:spcPct val="50000"/>
              </a:spcBef>
            </a:pPr>
            <a:r>
              <a:rPr lang="en-US" sz="1600" b="1">
                <a:solidFill>
                  <a:srgbClr val="FF0000"/>
                </a:solidFill>
                <a:latin typeface="Helvetica" pitchFamily="-111" charset="0"/>
                <a:ea typeface="Gulim" charset="0"/>
                <a:cs typeface="Gulim" charset="0"/>
              </a:rPr>
              <a:t>GROWTH:  </a:t>
            </a:r>
          </a:p>
          <a:p>
            <a:pPr>
              <a:spcBef>
                <a:spcPct val="50000"/>
              </a:spcBef>
            </a:pPr>
            <a:r>
              <a:rPr lang="en-US" sz="1600">
                <a:latin typeface="Helvetica" pitchFamily="-111" charset="0"/>
                <a:ea typeface="Gulim" charset="0"/>
                <a:cs typeface="Gulim" charset="0"/>
              </a:rPr>
              <a:t>add a new node with m links</a:t>
            </a:r>
          </a:p>
        </p:txBody>
      </p:sp>
      <p:sp>
        <p:nvSpPr>
          <p:cNvPr id="685091" name="Text Box 35"/>
          <p:cNvSpPr txBox="1">
            <a:spLocks noChangeArrowheads="1"/>
          </p:cNvSpPr>
          <p:nvPr/>
        </p:nvSpPr>
        <p:spPr bwMode="auto">
          <a:xfrm>
            <a:off x="4648201" y="1676400"/>
            <a:ext cx="4683125" cy="954107"/>
          </a:xfrm>
          <a:prstGeom prst="rect">
            <a:avLst/>
          </a:prstGeom>
          <a:noFill/>
          <a:ln w="12700">
            <a:noFill/>
            <a:miter lim="800000"/>
            <a:headEnd/>
            <a:tailEnd/>
          </a:ln>
        </p:spPr>
        <p:txBody>
          <a:bodyPr>
            <a:prstTxWarp prst="textNoShape">
              <a:avLst/>
            </a:prstTxWarp>
            <a:spAutoFit/>
          </a:bodyPr>
          <a:lstStyle/>
          <a:p>
            <a:pPr>
              <a:spcBef>
                <a:spcPct val="50000"/>
              </a:spcBef>
            </a:pPr>
            <a:r>
              <a:rPr lang="en-US" sz="1600" b="1">
                <a:solidFill>
                  <a:srgbClr val="FF0000"/>
                </a:solidFill>
                <a:latin typeface="Helvetica" pitchFamily="-111" charset="0"/>
                <a:ea typeface="Gulim" charset="0"/>
                <a:cs typeface="Gulim" charset="0"/>
              </a:rPr>
              <a:t>PREFERENTIAL ATTACHMENT: </a:t>
            </a:r>
          </a:p>
          <a:p>
            <a:pPr>
              <a:spcBef>
                <a:spcPct val="50000"/>
              </a:spcBef>
            </a:pPr>
            <a:r>
              <a:rPr lang="en-US" sz="1600">
                <a:solidFill>
                  <a:srgbClr val="000000"/>
                </a:solidFill>
                <a:latin typeface="Helvetica" pitchFamily="-111" charset="0"/>
                <a:ea typeface="Gulim" charset="0"/>
                <a:cs typeface="Gulim" charset="0"/>
              </a:rPr>
              <a:t>the probability that a node connects to a node with </a:t>
            </a:r>
            <a:r>
              <a:rPr lang="en-US" sz="1600" i="1">
                <a:solidFill>
                  <a:srgbClr val="000000"/>
                </a:solidFill>
                <a:latin typeface="Helvetica" pitchFamily="-111" charset="0"/>
                <a:ea typeface="Gulim" charset="0"/>
                <a:cs typeface="Gulim" charset="0"/>
              </a:rPr>
              <a:t>k</a:t>
            </a:r>
            <a:r>
              <a:rPr lang="en-US" sz="1600">
                <a:solidFill>
                  <a:srgbClr val="000000"/>
                </a:solidFill>
                <a:latin typeface="Helvetica" pitchFamily="-111" charset="0"/>
                <a:ea typeface="Gulim" charset="0"/>
                <a:cs typeface="Gulim" charset="0"/>
              </a:rPr>
              <a:t> links is proportional to </a:t>
            </a:r>
            <a:r>
              <a:rPr lang="en-US" sz="1600" i="1">
                <a:solidFill>
                  <a:srgbClr val="000000"/>
                </a:solidFill>
                <a:latin typeface="Helvetica" pitchFamily="-111" charset="0"/>
                <a:ea typeface="Gulim" charset="0"/>
                <a:cs typeface="Gulim" charset="0"/>
              </a:rPr>
              <a:t>k</a:t>
            </a:r>
            <a:r>
              <a:rPr lang="en-US" sz="1600">
                <a:solidFill>
                  <a:srgbClr val="000000"/>
                </a:solidFill>
                <a:latin typeface="Helvetica" pitchFamily="-111" charset="0"/>
                <a:ea typeface="Gulim" charset="0"/>
                <a:cs typeface="Gulim" charset="0"/>
              </a:rPr>
              <a:t>.</a:t>
            </a:r>
            <a:endParaRPr lang="en-US" sz="1600" b="1">
              <a:solidFill>
                <a:srgbClr val="000000"/>
              </a:solidFill>
              <a:latin typeface="Helvetica" pitchFamily="-111" charset="0"/>
              <a:ea typeface="Gulim" charset="0"/>
              <a:cs typeface="Gulim" charset="0"/>
            </a:endParaRPr>
          </a:p>
        </p:txBody>
      </p:sp>
      <p:grpSp>
        <p:nvGrpSpPr>
          <p:cNvPr id="6" name="Group 36"/>
          <p:cNvGrpSpPr>
            <a:grpSpLocks/>
          </p:cNvGrpSpPr>
          <p:nvPr/>
        </p:nvGrpSpPr>
        <p:grpSpPr bwMode="auto">
          <a:xfrm>
            <a:off x="-279400" y="1958341"/>
            <a:ext cx="5867400" cy="1036638"/>
            <a:chOff x="-176" y="1056"/>
            <a:chExt cx="3696" cy="653"/>
          </a:xfrm>
        </p:grpSpPr>
        <p:sp>
          <p:nvSpPr>
            <p:cNvPr id="34830" name="Text Box 37"/>
            <p:cNvSpPr txBox="1">
              <a:spLocks noChangeArrowheads="1"/>
            </p:cNvSpPr>
            <p:nvPr/>
          </p:nvSpPr>
          <p:spPr bwMode="auto">
            <a:xfrm>
              <a:off x="144" y="1056"/>
              <a:ext cx="2544" cy="368"/>
            </a:xfrm>
            <a:prstGeom prst="rect">
              <a:avLst/>
            </a:prstGeom>
            <a:noFill/>
            <a:ln w="12700">
              <a:noFill/>
              <a:miter lim="800000"/>
              <a:headEnd/>
              <a:tailEnd/>
            </a:ln>
          </p:spPr>
          <p:txBody>
            <a:bodyPr>
              <a:prstTxWarp prst="textNoShape">
                <a:avLst/>
              </a:prstTxWarp>
              <a:spAutoFit/>
            </a:bodyPr>
            <a:lstStyle/>
            <a:p>
              <a:pPr>
                <a:spcBef>
                  <a:spcPct val="50000"/>
                </a:spcBef>
              </a:pPr>
              <a:r>
                <a:rPr lang="en-US" sz="1600">
                  <a:solidFill>
                    <a:srgbClr val="FF0000"/>
                  </a:solidFill>
                  <a:latin typeface="Helvetica" pitchFamily="-111" charset="0"/>
                  <a:ea typeface="Gulim" charset="0"/>
                  <a:cs typeface="Gulim" charset="0"/>
                </a:rPr>
                <a:t>(2) New nodes prefer to link to highly connected nodes.</a:t>
              </a:r>
            </a:p>
          </p:txBody>
        </p:sp>
        <p:sp>
          <p:nvSpPr>
            <p:cNvPr id="34831" name="Text Box 38"/>
            <p:cNvSpPr txBox="1">
              <a:spLocks noChangeArrowheads="1"/>
            </p:cNvSpPr>
            <p:nvPr/>
          </p:nvSpPr>
          <p:spPr bwMode="auto">
            <a:xfrm>
              <a:off x="-176" y="1496"/>
              <a:ext cx="3696" cy="213"/>
            </a:xfrm>
            <a:prstGeom prst="rect">
              <a:avLst/>
            </a:prstGeom>
            <a:noFill/>
            <a:ln w="12700">
              <a:noFill/>
              <a:miter lim="800000"/>
              <a:headEnd/>
              <a:tailEnd/>
            </a:ln>
          </p:spPr>
          <p:txBody>
            <a:bodyPr>
              <a:prstTxWarp prst="textNoShape">
                <a:avLst/>
              </a:prstTxWarp>
              <a:spAutoFit/>
            </a:bodyPr>
            <a:lstStyle/>
            <a:p>
              <a:pPr algn="ctr">
                <a:spcBef>
                  <a:spcPct val="50000"/>
                </a:spcBef>
              </a:pPr>
              <a:r>
                <a:rPr lang="en-US" sz="1600">
                  <a:solidFill>
                    <a:srgbClr val="008000"/>
                  </a:solidFill>
                  <a:latin typeface="Helvetica" pitchFamily="-111" charset="0"/>
                  <a:ea typeface="Gulim" charset="0"/>
                  <a:cs typeface="Gulim" charset="0"/>
                </a:rPr>
                <a:t>WWW :  </a:t>
              </a:r>
              <a:r>
                <a:rPr lang="en-US" sz="1600">
                  <a:solidFill>
                    <a:srgbClr val="000000"/>
                  </a:solidFill>
                  <a:latin typeface="Helvetica" pitchFamily="-111" charset="0"/>
                  <a:ea typeface="Gulim" charset="0"/>
                  <a:cs typeface="Gulim" charset="0"/>
                </a:rPr>
                <a:t>linking to well known sites</a:t>
              </a:r>
              <a:endParaRPr lang="en-US" sz="1600" b="1">
                <a:solidFill>
                  <a:srgbClr val="000000"/>
                </a:solidFill>
                <a:latin typeface="Helvetica" pitchFamily="-111" charset="0"/>
                <a:ea typeface="Gulim" charset="0"/>
                <a:cs typeface="Gulim" charset="0"/>
              </a:endParaRPr>
            </a:p>
          </p:txBody>
        </p:sp>
      </p:grpSp>
      <p:pic>
        <p:nvPicPr>
          <p:cNvPr id="34827" name="Picture 11" descr="/Users/alb/Desktop/TALKS/Dashun08_SF.mov">
            <a:hlinkClick r:id="" action="ppaction://media"/>
          </p:cNvPr>
          <p:cNvPicPr/>
          <p:nvPr>
            <a:videoFile r:link="rId2"/>
          </p:nvPr>
        </p:nvPicPr>
        <p:blipFill>
          <a:blip r:embed="rId5"/>
          <a:srcRect/>
          <a:stretch>
            <a:fillRect/>
          </a:stretch>
        </p:blipFill>
        <p:spPr bwMode="auto">
          <a:xfrm>
            <a:off x="76201" y="3053716"/>
            <a:ext cx="4672013" cy="3503294"/>
          </a:xfrm>
          <a:prstGeom prst="rect">
            <a:avLst/>
          </a:prstGeom>
          <a:noFill/>
          <a:ln w="9525">
            <a:noFill/>
            <a:miter lim="800000"/>
            <a:headEnd/>
            <a:tailEnd/>
          </a:ln>
        </p:spPr>
      </p:pic>
      <p:sp>
        <p:nvSpPr>
          <p:cNvPr id="40" name="TextBox 3"/>
          <p:cNvSpPr txBox="1">
            <a:spLocks noChangeArrowheads="1"/>
          </p:cNvSpPr>
          <p:nvPr/>
        </p:nvSpPr>
        <p:spPr bwMode="auto">
          <a:xfrm>
            <a:off x="5638800" y="65570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3482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BA MODEL - Origin of SF networks: Growth and preferential attachment</a:t>
            </a:r>
          </a:p>
          <a:p>
            <a:pPr>
              <a:spcBef>
                <a:spcPct val="20000"/>
              </a:spcBef>
            </a:pPr>
            <a:endParaRPr lang="en-US" sz="2000" b="1">
              <a:solidFill>
                <a:schemeClr val="bg1"/>
              </a:solidFill>
              <a:latin typeface="Helvetica" pitchFamily="-111" charset="0"/>
              <a:ea typeface="Helvetica" pitchFamily="-111" charset="0"/>
              <a:cs typeface="Helvetica" pitchFamily="-111" charset="0"/>
            </a:endParaRPr>
          </a:p>
        </p:txBody>
      </p:sp>
      <p:graphicFrame>
        <p:nvGraphicFramePr>
          <p:cNvPr id="685078" name="Object 22"/>
          <p:cNvGraphicFramePr>
            <a:graphicFrameLocks noChangeAspect="1"/>
          </p:cNvGraphicFramePr>
          <p:nvPr/>
        </p:nvGraphicFramePr>
        <p:xfrm>
          <a:off x="6073776" y="2977516"/>
          <a:ext cx="1724025" cy="897254"/>
        </p:xfrm>
        <a:graphic>
          <a:graphicData uri="http://schemas.openxmlformats.org/presentationml/2006/ole">
            <p:oleObj spid="_x0000_s48130" name="Equation" r:id="rId6" imgW="850680" imgH="444240" progId="Equation.3">
              <p:embed/>
            </p:oleObj>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50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50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499"/>
                                          </p:stCondLst>
                                        </p:cTn>
                                        <p:tgtEl>
                                          <p:spTgt spid="6850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34827"/>
                    </p:tgtEl>
                  </p:cond>
                </p:stCondLst>
                <p:endSync evt="end" delay="0">
                  <p:rtn val="all"/>
                </p:endSync>
                <p:childTnLst>
                  <p:par>
                    <p:cTn id="36" fill="hold">
                      <p:stCondLst>
                        <p:cond delay="0"/>
                      </p:stCondLst>
                      <p:childTnLst>
                        <p:par>
                          <p:cTn id="37" fill="hold">
                            <p:stCondLst>
                              <p:cond delay="0"/>
                            </p:stCondLst>
                            <p:childTnLst>
                              <p:par>
                                <p:cTn id="38" presetID="2" presetClass="mediacall" presetSubtype="0" fill="hold" nodeType="clickEffect">
                                  <p:stCondLst>
                                    <p:cond delay="0"/>
                                  </p:stCondLst>
                                  <p:childTnLst>
                                    <p:cmd type="call" cmd="togglePause">
                                      <p:cBhvr>
                                        <p:cTn id="39" dur="1" fill="hold"/>
                                        <p:tgtEl>
                                          <p:spTgt spid="34827"/>
                                        </p:tgtEl>
                                      </p:cBhvr>
                                    </p:cmd>
                                  </p:childTnLst>
                                </p:cTn>
                              </p:par>
                            </p:childTnLst>
                          </p:cTn>
                        </p:par>
                      </p:childTnLst>
                    </p:cTn>
                  </p:par>
                </p:childTnLst>
              </p:cTn>
              <p:nextCondLst>
                <p:cond evt="onClick" delay="0">
                  <p:tgtEl>
                    <p:spTgt spid="34827"/>
                  </p:tgtEl>
                </p:cond>
              </p:nextCondLst>
            </p:seq>
            <p:video>
              <p:cMediaNode>
                <p:cTn id="40" fill="hold" display="0">
                  <p:stCondLst>
                    <p:cond delay="indefinite"/>
                  </p:stCondLst>
                  <p:endCondLst>
                    <p:cond evt="onNext" delay="0">
                      <p:tgtEl>
                        <p:sldTgt/>
                      </p:tgtEl>
                    </p:cond>
                    <p:cond evt="onPrev" delay="0">
                      <p:tgtEl>
                        <p:sldTgt/>
                      </p:tgtEl>
                    </p:cond>
                  </p:endCondLst>
                </p:cTn>
                <p:tgtEl>
                  <p:spTgt spid="34827"/>
                </p:tgtEl>
              </p:cMediaNode>
            </p:video>
          </p:childTnLst>
        </p:cTn>
      </p:par>
    </p:tnLst>
    <p:bldLst>
      <p:bldP spid="685090" grpId="0" autoUpdateAnimBg="0"/>
      <p:bldP spid="685091" grpId="0" autoUpdateAnimBg="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2"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eaLnBrk="1" hangingPunct="1"/>
            <a:r>
              <a:rPr lang="en-US" sz="3200" dirty="0" err="1" smtClean="0">
                <a:solidFill>
                  <a:schemeClr val="bg1">
                    <a:lumMod val="10000"/>
                  </a:schemeClr>
                </a:solidFill>
                <a:latin typeface="Century Gothic" pitchFamily="34" charset="0"/>
                <a:cs typeface="Browallia New" pitchFamily="34" charset="-34"/>
              </a:rPr>
              <a:t>Milgram’s</a:t>
            </a:r>
            <a:r>
              <a:rPr lang="en-US" sz="3200" dirty="0" smtClean="0">
                <a:solidFill>
                  <a:schemeClr val="bg1">
                    <a:lumMod val="10000"/>
                  </a:schemeClr>
                </a:solidFill>
                <a:latin typeface="Century Gothic" pitchFamily="34" charset="0"/>
                <a:cs typeface="Browallia New" pitchFamily="34" charset="-34"/>
              </a:rPr>
              <a:t> Six Degrees</a:t>
            </a:r>
          </a:p>
        </p:txBody>
      </p:sp>
      <p:sp>
        <p:nvSpPr>
          <p:cNvPr id="107620" name="Text Box 100"/>
          <p:cNvSpPr txBox="1">
            <a:spLocks noChangeArrowheads="1"/>
          </p:cNvSpPr>
          <p:nvPr/>
        </p:nvSpPr>
        <p:spPr bwMode="auto">
          <a:xfrm>
            <a:off x="251520" y="1554163"/>
            <a:ext cx="8892480" cy="1015663"/>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l" rtl="0"/>
            <a:r>
              <a:rPr lang="en-US" sz="2000" dirty="0" smtClean="0">
                <a:latin typeface="Century Gothic" pitchFamily="34" charset="0"/>
                <a:cs typeface="Browallia New" pitchFamily="34" charset="-34"/>
              </a:rPr>
              <a:t>The first chain letters</a:t>
            </a:r>
          </a:p>
          <a:p>
            <a:pPr algn="l" rtl="0"/>
            <a:r>
              <a:rPr lang="en-US" sz="2000" dirty="0" smtClean="0">
                <a:latin typeface="Century Gothic" pitchFamily="34" charset="0"/>
                <a:cs typeface="Browallia New" pitchFamily="34" charset="-34"/>
              </a:rPr>
              <a:t>The destination: Boston, Massachusetts</a:t>
            </a:r>
          </a:p>
          <a:p>
            <a:pPr algn="l" rtl="0"/>
            <a:r>
              <a:rPr lang="en-US" sz="2000" dirty="0" smtClean="0">
                <a:latin typeface="Century Gothic" pitchFamily="34" charset="0"/>
                <a:cs typeface="Browallia New" pitchFamily="34" charset="-34"/>
              </a:rPr>
              <a:t>Starting Points: Omaha, Nebraska &amp; Wichita, Kansas</a:t>
            </a:r>
          </a:p>
        </p:txBody>
      </p:sp>
      <p:sp>
        <p:nvSpPr>
          <p:cNvPr id="117764" name="AutoShape 4"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7766" name="AutoShape 6"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5172" name="Picture 4" descr="http://education.boisestate.edu/compass/Kidscompass/Imagesbown/US_Map_large.gif"/>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88540" y="2933945"/>
            <a:ext cx="6096000" cy="382905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5" name="Text Box 100"/>
          <p:cNvSpPr txBox="1">
            <a:spLocks noChangeArrowheads="1"/>
          </p:cNvSpPr>
          <p:nvPr/>
        </p:nvSpPr>
        <p:spPr bwMode="auto">
          <a:xfrm>
            <a:off x="5382090" y="6444335"/>
            <a:ext cx="3690410" cy="276999"/>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rtl="0"/>
            <a:r>
              <a:rPr lang="en-US" sz="1200" dirty="0" smtClean="0">
                <a:latin typeface="Century Gothic" pitchFamily="34" charset="0"/>
                <a:cs typeface="Browallia New" pitchFamily="34" charset="-34"/>
              </a:rPr>
              <a:t>Travers and </a:t>
            </a:r>
            <a:r>
              <a:rPr lang="en-US" sz="1200" dirty="0" err="1" smtClean="0">
                <a:latin typeface="Century Gothic" pitchFamily="34" charset="0"/>
                <a:cs typeface="Browallia New" pitchFamily="34" charset="-34"/>
              </a:rPr>
              <a:t>Milgram</a:t>
            </a:r>
            <a:r>
              <a:rPr lang="en-US" sz="1200" dirty="0" smtClean="0">
                <a:latin typeface="Century Gothic" pitchFamily="34" charset="0"/>
                <a:cs typeface="Browallia New" pitchFamily="34" charset="-34"/>
              </a:rPr>
              <a:t>, </a:t>
            </a:r>
            <a:r>
              <a:rPr lang="en-US" sz="1200" dirty="0" err="1" smtClean="0">
                <a:latin typeface="Century Gothic" pitchFamily="34" charset="0"/>
                <a:cs typeface="Browallia New" pitchFamily="34" charset="-34"/>
              </a:rPr>
              <a:t>Sociometry</a:t>
            </a:r>
            <a:r>
              <a:rPr lang="en-US" sz="1200" dirty="0" smtClean="0">
                <a:latin typeface="Century Gothic" pitchFamily="34" charset="0"/>
                <a:cs typeface="Browallia New" pitchFamily="34" charset="-34"/>
              </a:rPr>
              <a:t> </a:t>
            </a:r>
            <a:r>
              <a:rPr lang="en-US" sz="1200" b="1" dirty="0" smtClean="0">
                <a:latin typeface="Century Gothic" pitchFamily="34" charset="0"/>
                <a:cs typeface="Browallia New" pitchFamily="34" charset="-34"/>
              </a:rPr>
              <a:t>32</a:t>
            </a:r>
            <a:r>
              <a:rPr lang="en-US" sz="1200" dirty="0" smtClean="0">
                <a:latin typeface="Century Gothic" pitchFamily="34" charset="0"/>
                <a:cs typeface="Browallia New" pitchFamily="34" charset="-34"/>
              </a:rPr>
              <a:t>,425 (1969)</a:t>
            </a:r>
          </a:p>
        </p:txBody>
      </p:sp>
      <p:sp>
        <p:nvSpPr>
          <p:cNvPr id="16" name="Oval 15"/>
          <p:cNvSpPr/>
          <p:nvPr/>
        </p:nvSpPr>
        <p:spPr>
          <a:xfrm>
            <a:off x="2501770" y="4734145"/>
            <a:ext cx="225025" cy="135015"/>
          </a:xfrm>
          <a:prstGeom prst="ellipse">
            <a:avLst/>
          </a:prstGeom>
          <a:solidFill>
            <a:schemeClr val="bg1">
              <a:lumMod val="10000"/>
            </a:schemeClr>
          </a:solidFill>
          <a:ln>
            <a:noFill/>
          </a:ln>
          <a:effectLst>
            <a:glow rad="228600">
              <a:schemeClr val="bg2">
                <a:lumMod val="50000"/>
                <a:alpha val="40000"/>
              </a:schemeClr>
            </a:glow>
            <a:outerShdw blurRad="76200" dist="63500" dir="8100000" sy="-23000" kx="8004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76745" y="4464115"/>
            <a:ext cx="225025" cy="135015"/>
          </a:xfrm>
          <a:prstGeom prst="ellipse">
            <a:avLst/>
          </a:prstGeom>
          <a:solidFill>
            <a:schemeClr val="bg1">
              <a:lumMod val="10000"/>
            </a:schemeClr>
          </a:solidFill>
          <a:ln>
            <a:noFill/>
          </a:ln>
          <a:effectLst>
            <a:glow rad="228600">
              <a:schemeClr val="bg2">
                <a:lumMod val="50000"/>
                <a:alpha val="40000"/>
              </a:schemeClr>
            </a:glow>
            <a:outerShdw blurRad="76200" dist="63500" dir="8100000" sy="-23000" kx="8004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157065" y="4104075"/>
            <a:ext cx="225025" cy="135015"/>
          </a:xfrm>
          <a:prstGeom prst="ellipse">
            <a:avLst/>
          </a:prstGeom>
          <a:solidFill>
            <a:srgbClr val="0070C0"/>
          </a:solidFill>
          <a:ln>
            <a:noFill/>
          </a:ln>
          <a:effectLst>
            <a:glow rad="228600">
              <a:schemeClr val="bg2">
                <a:lumMod val="50000"/>
                <a:alpha val="40000"/>
              </a:schemeClr>
            </a:glow>
            <a:outerShdw blurRad="76200" dist="63500" dir="8100000" sy="-23000" kx="8004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3"/>
          <p:cNvGrpSpPr/>
          <p:nvPr/>
        </p:nvGrpSpPr>
        <p:grpSpPr>
          <a:xfrm>
            <a:off x="1871700" y="3654025"/>
            <a:ext cx="3390413" cy="2040846"/>
            <a:chOff x="1871700" y="3654025"/>
            <a:chExt cx="3390413" cy="2040846"/>
          </a:xfrm>
        </p:grpSpPr>
        <p:sp>
          <p:nvSpPr>
            <p:cNvPr id="22" name="Freeform 21"/>
            <p:cNvSpPr/>
            <p:nvPr/>
          </p:nvSpPr>
          <p:spPr>
            <a:xfrm>
              <a:off x="1871700" y="3654025"/>
              <a:ext cx="2235911" cy="2040846"/>
            </a:xfrm>
            <a:custGeom>
              <a:avLst/>
              <a:gdLst>
                <a:gd name="connsiteX0" fmla="*/ 523336 w 2224177"/>
                <a:gd name="connsiteY0" fmla="*/ 877019 h 2077528"/>
                <a:gd name="connsiteX1" fmla="*/ 583721 w 2224177"/>
                <a:gd name="connsiteY1" fmla="*/ 462951 h 2077528"/>
                <a:gd name="connsiteX2" fmla="*/ 695864 w 2224177"/>
                <a:gd name="connsiteY2" fmla="*/ 212785 h 2077528"/>
                <a:gd name="connsiteX3" fmla="*/ 1015041 w 2224177"/>
                <a:gd name="connsiteY3" fmla="*/ 437072 h 2077528"/>
                <a:gd name="connsiteX4" fmla="*/ 1213449 w 2224177"/>
                <a:gd name="connsiteY4" fmla="*/ 109268 h 2077528"/>
                <a:gd name="connsiteX5" fmla="*/ 1463615 w 2224177"/>
                <a:gd name="connsiteY5" fmla="*/ 143774 h 2077528"/>
                <a:gd name="connsiteX6" fmla="*/ 1627517 w 2224177"/>
                <a:gd name="connsiteY6" fmla="*/ 971910 h 2077528"/>
                <a:gd name="connsiteX7" fmla="*/ 1644770 w 2224177"/>
                <a:gd name="connsiteY7" fmla="*/ 1006415 h 2077528"/>
                <a:gd name="connsiteX8" fmla="*/ 1877683 w 2224177"/>
                <a:gd name="connsiteY8" fmla="*/ 281797 h 2077528"/>
                <a:gd name="connsiteX9" fmla="*/ 2067464 w 2224177"/>
                <a:gd name="connsiteY9" fmla="*/ 514710 h 2077528"/>
                <a:gd name="connsiteX10" fmla="*/ 2136475 w 2224177"/>
                <a:gd name="connsiteY10" fmla="*/ 1230702 h 2077528"/>
                <a:gd name="connsiteX11" fmla="*/ 2101970 w 2224177"/>
                <a:gd name="connsiteY11" fmla="*/ 1230702 h 2077528"/>
                <a:gd name="connsiteX12" fmla="*/ 1403230 w 2224177"/>
                <a:gd name="connsiteY12" fmla="*/ 842514 h 2077528"/>
                <a:gd name="connsiteX13" fmla="*/ 661358 w 2224177"/>
                <a:gd name="connsiteY13" fmla="*/ 842514 h 2077528"/>
                <a:gd name="connsiteX14" fmla="*/ 92015 w 2224177"/>
                <a:gd name="connsiteY14" fmla="*/ 1170317 h 2077528"/>
                <a:gd name="connsiteX15" fmla="*/ 109268 w 2224177"/>
                <a:gd name="connsiteY15" fmla="*/ 1204823 h 2077528"/>
                <a:gd name="connsiteX16" fmla="*/ 350808 w 2224177"/>
                <a:gd name="connsiteY16" fmla="*/ 1144438 h 2077528"/>
                <a:gd name="connsiteX17" fmla="*/ 540589 w 2224177"/>
                <a:gd name="connsiteY17" fmla="*/ 1291087 h 2077528"/>
                <a:gd name="connsiteX18" fmla="*/ 575094 w 2224177"/>
                <a:gd name="connsiteY18" fmla="*/ 1722408 h 2077528"/>
                <a:gd name="connsiteX19" fmla="*/ 609600 w 2224177"/>
                <a:gd name="connsiteY19" fmla="*/ 2041585 h 2077528"/>
                <a:gd name="connsiteX20" fmla="*/ 626853 w 2224177"/>
                <a:gd name="connsiteY20" fmla="*/ 1938068 h 2077528"/>
                <a:gd name="connsiteX21" fmla="*/ 704491 w 2224177"/>
                <a:gd name="connsiteY21" fmla="*/ 1610265 h 2077528"/>
                <a:gd name="connsiteX22" fmla="*/ 859766 w 2224177"/>
                <a:gd name="connsiteY22" fmla="*/ 1178944 h 2077528"/>
                <a:gd name="connsiteX23" fmla="*/ 1118558 w 2224177"/>
                <a:gd name="connsiteY23" fmla="*/ 1023668 h 2077528"/>
                <a:gd name="connsiteX24" fmla="*/ 1308340 w 2224177"/>
                <a:gd name="connsiteY24" fmla="*/ 1256582 h 2077528"/>
                <a:gd name="connsiteX25" fmla="*/ 1403230 w 2224177"/>
                <a:gd name="connsiteY25" fmla="*/ 1627517 h 207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4177" h="2077528">
                  <a:moveTo>
                    <a:pt x="523336" y="877019"/>
                  </a:moveTo>
                  <a:cubicBezTo>
                    <a:pt x="539151" y="725338"/>
                    <a:pt x="554966" y="573657"/>
                    <a:pt x="583721" y="462951"/>
                  </a:cubicBezTo>
                  <a:cubicBezTo>
                    <a:pt x="612476" y="352245"/>
                    <a:pt x="623977" y="217098"/>
                    <a:pt x="695864" y="212785"/>
                  </a:cubicBezTo>
                  <a:cubicBezTo>
                    <a:pt x="767751" y="208472"/>
                    <a:pt x="928777" y="454325"/>
                    <a:pt x="1015041" y="437072"/>
                  </a:cubicBezTo>
                  <a:cubicBezTo>
                    <a:pt x="1101305" y="419819"/>
                    <a:pt x="1138687" y="158151"/>
                    <a:pt x="1213449" y="109268"/>
                  </a:cubicBezTo>
                  <a:cubicBezTo>
                    <a:pt x="1288211" y="60385"/>
                    <a:pt x="1394604" y="0"/>
                    <a:pt x="1463615" y="143774"/>
                  </a:cubicBezTo>
                  <a:cubicBezTo>
                    <a:pt x="1532626" y="287548"/>
                    <a:pt x="1597325" y="828137"/>
                    <a:pt x="1627517" y="971910"/>
                  </a:cubicBezTo>
                  <a:cubicBezTo>
                    <a:pt x="1657709" y="1115683"/>
                    <a:pt x="1603076" y="1121434"/>
                    <a:pt x="1644770" y="1006415"/>
                  </a:cubicBezTo>
                  <a:cubicBezTo>
                    <a:pt x="1686464" y="891396"/>
                    <a:pt x="1807234" y="363748"/>
                    <a:pt x="1877683" y="281797"/>
                  </a:cubicBezTo>
                  <a:cubicBezTo>
                    <a:pt x="1948132" y="199846"/>
                    <a:pt x="2024332" y="356559"/>
                    <a:pt x="2067464" y="514710"/>
                  </a:cubicBezTo>
                  <a:cubicBezTo>
                    <a:pt x="2110596" y="672861"/>
                    <a:pt x="2130724" y="1111370"/>
                    <a:pt x="2136475" y="1230702"/>
                  </a:cubicBezTo>
                  <a:cubicBezTo>
                    <a:pt x="2142226" y="1350034"/>
                    <a:pt x="2224177" y="1295400"/>
                    <a:pt x="2101970" y="1230702"/>
                  </a:cubicBezTo>
                  <a:cubicBezTo>
                    <a:pt x="1979763" y="1166004"/>
                    <a:pt x="1643332" y="907212"/>
                    <a:pt x="1403230" y="842514"/>
                  </a:cubicBezTo>
                  <a:cubicBezTo>
                    <a:pt x="1163128" y="777816"/>
                    <a:pt x="879894" y="787880"/>
                    <a:pt x="661358" y="842514"/>
                  </a:cubicBezTo>
                  <a:cubicBezTo>
                    <a:pt x="442822" y="897148"/>
                    <a:pt x="184030" y="1109932"/>
                    <a:pt x="92015" y="1170317"/>
                  </a:cubicBezTo>
                  <a:cubicBezTo>
                    <a:pt x="0" y="1230702"/>
                    <a:pt x="66136" y="1209136"/>
                    <a:pt x="109268" y="1204823"/>
                  </a:cubicBezTo>
                  <a:cubicBezTo>
                    <a:pt x="152400" y="1200510"/>
                    <a:pt x="278921" y="1130061"/>
                    <a:pt x="350808" y="1144438"/>
                  </a:cubicBezTo>
                  <a:cubicBezTo>
                    <a:pt x="422695" y="1158815"/>
                    <a:pt x="503208" y="1194759"/>
                    <a:pt x="540589" y="1291087"/>
                  </a:cubicBezTo>
                  <a:cubicBezTo>
                    <a:pt x="577970" y="1387415"/>
                    <a:pt x="563592" y="1597325"/>
                    <a:pt x="575094" y="1722408"/>
                  </a:cubicBezTo>
                  <a:cubicBezTo>
                    <a:pt x="586596" y="1847491"/>
                    <a:pt x="600974" y="2005642"/>
                    <a:pt x="609600" y="2041585"/>
                  </a:cubicBezTo>
                  <a:cubicBezTo>
                    <a:pt x="618226" y="2077528"/>
                    <a:pt x="611038" y="2009955"/>
                    <a:pt x="626853" y="1938068"/>
                  </a:cubicBezTo>
                  <a:cubicBezTo>
                    <a:pt x="642668" y="1866181"/>
                    <a:pt x="665672" y="1736786"/>
                    <a:pt x="704491" y="1610265"/>
                  </a:cubicBezTo>
                  <a:cubicBezTo>
                    <a:pt x="743310" y="1483744"/>
                    <a:pt x="790755" y="1276710"/>
                    <a:pt x="859766" y="1178944"/>
                  </a:cubicBezTo>
                  <a:cubicBezTo>
                    <a:pt x="928777" y="1081178"/>
                    <a:pt x="1043796" y="1010728"/>
                    <a:pt x="1118558" y="1023668"/>
                  </a:cubicBezTo>
                  <a:cubicBezTo>
                    <a:pt x="1193320" y="1036608"/>
                    <a:pt x="1260895" y="1155941"/>
                    <a:pt x="1308340" y="1256582"/>
                  </a:cubicBezTo>
                  <a:cubicBezTo>
                    <a:pt x="1355785" y="1357223"/>
                    <a:pt x="1379507" y="1492370"/>
                    <a:pt x="1403230" y="1627517"/>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264680" y="3661635"/>
              <a:ext cx="1997433" cy="1744252"/>
            </a:xfrm>
            <a:custGeom>
              <a:avLst/>
              <a:gdLst>
                <a:gd name="connsiteX0" fmla="*/ 2876 w 1986951"/>
                <a:gd name="connsiteY0" fmla="*/ 1597324 h 1775603"/>
                <a:gd name="connsiteX1" fmla="*/ 28755 w 1986951"/>
                <a:gd name="connsiteY1" fmla="*/ 1295399 h 1775603"/>
                <a:gd name="connsiteX2" fmla="*/ 175404 w 1986951"/>
                <a:gd name="connsiteY2" fmla="*/ 631165 h 1775603"/>
                <a:gd name="connsiteX3" fmla="*/ 365185 w 1986951"/>
                <a:gd name="connsiteY3" fmla="*/ 1002101 h 1775603"/>
                <a:gd name="connsiteX4" fmla="*/ 494581 w 1986951"/>
                <a:gd name="connsiteY4" fmla="*/ 1666335 h 1775603"/>
                <a:gd name="connsiteX5" fmla="*/ 520461 w 1986951"/>
                <a:gd name="connsiteY5" fmla="*/ 1657708 h 1775603"/>
                <a:gd name="connsiteX6" fmla="*/ 848264 w 1986951"/>
                <a:gd name="connsiteY6" fmla="*/ 1235014 h 1775603"/>
                <a:gd name="connsiteX7" fmla="*/ 1253706 w 1986951"/>
                <a:gd name="connsiteY7" fmla="*/ 1278146 h 1775603"/>
                <a:gd name="connsiteX8" fmla="*/ 1391729 w 1986951"/>
                <a:gd name="connsiteY8" fmla="*/ 1347158 h 1775603"/>
                <a:gd name="connsiteX9" fmla="*/ 1417608 w 1986951"/>
                <a:gd name="connsiteY9" fmla="*/ 1347158 h 1775603"/>
                <a:gd name="connsiteX10" fmla="*/ 1426234 w 1986951"/>
                <a:gd name="connsiteY10" fmla="*/ 1062486 h 1775603"/>
                <a:gd name="connsiteX11" fmla="*/ 1469366 w 1986951"/>
                <a:gd name="connsiteY11" fmla="*/ 605286 h 1775603"/>
                <a:gd name="connsiteX12" fmla="*/ 1547004 w 1986951"/>
                <a:gd name="connsiteY12" fmla="*/ 173965 h 1775603"/>
                <a:gd name="connsiteX13" fmla="*/ 1754038 w 1986951"/>
                <a:gd name="connsiteY13" fmla="*/ 18690 h 1775603"/>
                <a:gd name="connsiteX14" fmla="*/ 1917940 w 1986951"/>
                <a:gd name="connsiteY14" fmla="*/ 286108 h 1775603"/>
                <a:gd name="connsiteX15" fmla="*/ 1986951 w 1986951"/>
                <a:gd name="connsiteY15" fmla="*/ 544901 h 177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6951" h="1775603">
                  <a:moveTo>
                    <a:pt x="2876" y="1597324"/>
                  </a:moveTo>
                  <a:cubicBezTo>
                    <a:pt x="1438" y="1526875"/>
                    <a:pt x="0" y="1456426"/>
                    <a:pt x="28755" y="1295399"/>
                  </a:cubicBezTo>
                  <a:cubicBezTo>
                    <a:pt x="57510" y="1134373"/>
                    <a:pt x="119332" y="680048"/>
                    <a:pt x="175404" y="631165"/>
                  </a:cubicBezTo>
                  <a:cubicBezTo>
                    <a:pt x="231476" y="582282"/>
                    <a:pt x="311989" y="829573"/>
                    <a:pt x="365185" y="1002101"/>
                  </a:cubicBezTo>
                  <a:cubicBezTo>
                    <a:pt x="418381" y="1174629"/>
                    <a:pt x="468702" y="1557067"/>
                    <a:pt x="494581" y="1666335"/>
                  </a:cubicBezTo>
                  <a:cubicBezTo>
                    <a:pt x="520460" y="1775603"/>
                    <a:pt x="461514" y="1729595"/>
                    <a:pt x="520461" y="1657708"/>
                  </a:cubicBezTo>
                  <a:cubicBezTo>
                    <a:pt x="579408" y="1585821"/>
                    <a:pt x="726057" y="1298274"/>
                    <a:pt x="848264" y="1235014"/>
                  </a:cubicBezTo>
                  <a:cubicBezTo>
                    <a:pt x="970471" y="1171754"/>
                    <a:pt x="1163129" y="1259455"/>
                    <a:pt x="1253706" y="1278146"/>
                  </a:cubicBezTo>
                  <a:cubicBezTo>
                    <a:pt x="1344284" y="1296837"/>
                    <a:pt x="1364412" y="1335656"/>
                    <a:pt x="1391729" y="1347158"/>
                  </a:cubicBezTo>
                  <a:cubicBezTo>
                    <a:pt x="1419046" y="1358660"/>
                    <a:pt x="1411857" y="1394603"/>
                    <a:pt x="1417608" y="1347158"/>
                  </a:cubicBezTo>
                  <a:cubicBezTo>
                    <a:pt x="1423359" y="1299713"/>
                    <a:pt x="1417608" y="1186131"/>
                    <a:pt x="1426234" y="1062486"/>
                  </a:cubicBezTo>
                  <a:cubicBezTo>
                    <a:pt x="1434860" y="938841"/>
                    <a:pt x="1449238" y="753373"/>
                    <a:pt x="1469366" y="605286"/>
                  </a:cubicBezTo>
                  <a:cubicBezTo>
                    <a:pt x="1489494" y="457199"/>
                    <a:pt x="1499559" y="271731"/>
                    <a:pt x="1547004" y="173965"/>
                  </a:cubicBezTo>
                  <a:cubicBezTo>
                    <a:pt x="1594449" y="76199"/>
                    <a:pt x="1692215" y="0"/>
                    <a:pt x="1754038" y="18690"/>
                  </a:cubicBezTo>
                  <a:cubicBezTo>
                    <a:pt x="1815861" y="37381"/>
                    <a:pt x="1879121" y="198406"/>
                    <a:pt x="1917940" y="286108"/>
                  </a:cubicBezTo>
                  <a:cubicBezTo>
                    <a:pt x="1956759" y="373810"/>
                    <a:pt x="1971855" y="459355"/>
                    <a:pt x="1986951" y="54490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24"/>
          <p:cNvGrpSpPr/>
          <p:nvPr/>
        </p:nvGrpSpPr>
        <p:grpSpPr>
          <a:xfrm>
            <a:off x="746576" y="3429000"/>
            <a:ext cx="3060340" cy="2040846"/>
            <a:chOff x="1871700" y="3654025"/>
            <a:chExt cx="3390413" cy="2040846"/>
          </a:xfrm>
        </p:grpSpPr>
        <p:sp>
          <p:nvSpPr>
            <p:cNvPr id="26" name="Freeform 25"/>
            <p:cNvSpPr/>
            <p:nvPr/>
          </p:nvSpPr>
          <p:spPr>
            <a:xfrm>
              <a:off x="1871700" y="3654025"/>
              <a:ext cx="2235911" cy="2040846"/>
            </a:xfrm>
            <a:custGeom>
              <a:avLst/>
              <a:gdLst>
                <a:gd name="connsiteX0" fmla="*/ 523336 w 2224177"/>
                <a:gd name="connsiteY0" fmla="*/ 877019 h 2077528"/>
                <a:gd name="connsiteX1" fmla="*/ 583721 w 2224177"/>
                <a:gd name="connsiteY1" fmla="*/ 462951 h 2077528"/>
                <a:gd name="connsiteX2" fmla="*/ 695864 w 2224177"/>
                <a:gd name="connsiteY2" fmla="*/ 212785 h 2077528"/>
                <a:gd name="connsiteX3" fmla="*/ 1015041 w 2224177"/>
                <a:gd name="connsiteY3" fmla="*/ 437072 h 2077528"/>
                <a:gd name="connsiteX4" fmla="*/ 1213449 w 2224177"/>
                <a:gd name="connsiteY4" fmla="*/ 109268 h 2077528"/>
                <a:gd name="connsiteX5" fmla="*/ 1463615 w 2224177"/>
                <a:gd name="connsiteY5" fmla="*/ 143774 h 2077528"/>
                <a:gd name="connsiteX6" fmla="*/ 1627517 w 2224177"/>
                <a:gd name="connsiteY6" fmla="*/ 971910 h 2077528"/>
                <a:gd name="connsiteX7" fmla="*/ 1644770 w 2224177"/>
                <a:gd name="connsiteY7" fmla="*/ 1006415 h 2077528"/>
                <a:gd name="connsiteX8" fmla="*/ 1877683 w 2224177"/>
                <a:gd name="connsiteY8" fmla="*/ 281797 h 2077528"/>
                <a:gd name="connsiteX9" fmla="*/ 2067464 w 2224177"/>
                <a:gd name="connsiteY9" fmla="*/ 514710 h 2077528"/>
                <a:gd name="connsiteX10" fmla="*/ 2136475 w 2224177"/>
                <a:gd name="connsiteY10" fmla="*/ 1230702 h 2077528"/>
                <a:gd name="connsiteX11" fmla="*/ 2101970 w 2224177"/>
                <a:gd name="connsiteY11" fmla="*/ 1230702 h 2077528"/>
                <a:gd name="connsiteX12" fmla="*/ 1403230 w 2224177"/>
                <a:gd name="connsiteY12" fmla="*/ 842514 h 2077528"/>
                <a:gd name="connsiteX13" fmla="*/ 661358 w 2224177"/>
                <a:gd name="connsiteY13" fmla="*/ 842514 h 2077528"/>
                <a:gd name="connsiteX14" fmla="*/ 92015 w 2224177"/>
                <a:gd name="connsiteY14" fmla="*/ 1170317 h 2077528"/>
                <a:gd name="connsiteX15" fmla="*/ 109268 w 2224177"/>
                <a:gd name="connsiteY15" fmla="*/ 1204823 h 2077528"/>
                <a:gd name="connsiteX16" fmla="*/ 350808 w 2224177"/>
                <a:gd name="connsiteY16" fmla="*/ 1144438 h 2077528"/>
                <a:gd name="connsiteX17" fmla="*/ 540589 w 2224177"/>
                <a:gd name="connsiteY17" fmla="*/ 1291087 h 2077528"/>
                <a:gd name="connsiteX18" fmla="*/ 575094 w 2224177"/>
                <a:gd name="connsiteY18" fmla="*/ 1722408 h 2077528"/>
                <a:gd name="connsiteX19" fmla="*/ 609600 w 2224177"/>
                <a:gd name="connsiteY19" fmla="*/ 2041585 h 2077528"/>
                <a:gd name="connsiteX20" fmla="*/ 626853 w 2224177"/>
                <a:gd name="connsiteY20" fmla="*/ 1938068 h 2077528"/>
                <a:gd name="connsiteX21" fmla="*/ 704491 w 2224177"/>
                <a:gd name="connsiteY21" fmla="*/ 1610265 h 2077528"/>
                <a:gd name="connsiteX22" fmla="*/ 859766 w 2224177"/>
                <a:gd name="connsiteY22" fmla="*/ 1178944 h 2077528"/>
                <a:gd name="connsiteX23" fmla="*/ 1118558 w 2224177"/>
                <a:gd name="connsiteY23" fmla="*/ 1023668 h 2077528"/>
                <a:gd name="connsiteX24" fmla="*/ 1308340 w 2224177"/>
                <a:gd name="connsiteY24" fmla="*/ 1256582 h 2077528"/>
                <a:gd name="connsiteX25" fmla="*/ 1403230 w 2224177"/>
                <a:gd name="connsiteY25" fmla="*/ 1627517 h 207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4177" h="2077528">
                  <a:moveTo>
                    <a:pt x="523336" y="877019"/>
                  </a:moveTo>
                  <a:cubicBezTo>
                    <a:pt x="539151" y="725338"/>
                    <a:pt x="554966" y="573657"/>
                    <a:pt x="583721" y="462951"/>
                  </a:cubicBezTo>
                  <a:cubicBezTo>
                    <a:pt x="612476" y="352245"/>
                    <a:pt x="623977" y="217098"/>
                    <a:pt x="695864" y="212785"/>
                  </a:cubicBezTo>
                  <a:cubicBezTo>
                    <a:pt x="767751" y="208472"/>
                    <a:pt x="928777" y="454325"/>
                    <a:pt x="1015041" y="437072"/>
                  </a:cubicBezTo>
                  <a:cubicBezTo>
                    <a:pt x="1101305" y="419819"/>
                    <a:pt x="1138687" y="158151"/>
                    <a:pt x="1213449" y="109268"/>
                  </a:cubicBezTo>
                  <a:cubicBezTo>
                    <a:pt x="1288211" y="60385"/>
                    <a:pt x="1394604" y="0"/>
                    <a:pt x="1463615" y="143774"/>
                  </a:cubicBezTo>
                  <a:cubicBezTo>
                    <a:pt x="1532626" y="287548"/>
                    <a:pt x="1597325" y="828137"/>
                    <a:pt x="1627517" y="971910"/>
                  </a:cubicBezTo>
                  <a:cubicBezTo>
                    <a:pt x="1657709" y="1115683"/>
                    <a:pt x="1603076" y="1121434"/>
                    <a:pt x="1644770" y="1006415"/>
                  </a:cubicBezTo>
                  <a:cubicBezTo>
                    <a:pt x="1686464" y="891396"/>
                    <a:pt x="1807234" y="363748"/>
                    <a:pt x="1877683" y="281797"/>
                  </a:cubicBezTo>
                  <a:cubicBezTo>
                    <a:pt x="1948132" y="199846"/>
                    <a:pt x="2024332" y="356559"/>
                    <a:pt x="2067464" y="514710"/>
                  </a:cubicBezTo>
                  <a:cubicBezTo>
                    <a:pt x="2110596" y="672861"/>
                    <a:pt x="2130724" y="1111370"/>
                    <a:pt x="2136475" y="1230702"/>
                  </a:cubicBezTo>
                  <a:cubicBezTo>
                    <a:pt x="2142226" y="1350034"/>
                    <a:pt x="2224177" y="1295400"/>
                    <a:pt x="2101970" y="1230702"/>
                  </a:cubicBezTo>
                  <a:cubicBezTo>
                    <a:pt x="1979763" y="1166004"/>
                    <a:pt x="1643332" y="907212"/>
                    <a:pt x="1403230" y="842514"/>
                  </a:cubicBezTo>
                  <a:cubicBezTo>
                    <a:pt x="1163128" y="777816"/>
                    <a:pt x="879894" y="787880"/>
                    <a:pt x="661358" y="842514"/>
                  </a:cubicBezTo>
                  <a:cubicBezTo>
                    <a:pt x="442822" y="897148"/>
                    <a:pt x="184030" y="1109932"/>
                    <a:pt x="92015" y="1170317"/>
                  </a:cubicBezTo>
                  <a:cubicBezTo>
                    <a:pt x="0" y="1230702"/>
                    <a:pt x="66136" y="1209136"/>
                    <a:pt x="109268" y="1204823"/>
                  </a:cubicBezTo>
                  <a:cubicBezTo>
                    <a:pt x="152400" y="1200510"/>
                    <a:pt x="278921" y="1130061"/>
                    <a:pt x="350808" y="1144438"/>
                  </a:cubicBezTo>
                  <a:cubicBezTo>
                    <a:pt x="422695" y="1158815"/>
                    <a:pt x="503208" y="1194759"/>
                    <a:pt x="540589" y="1291087"/>
                  </a:cubicBezTo>
                  <a:cubicBezTo>
                    <a:pt x="577970" y="1387415"/>
                    <a:pt x="563592" y="1597325"/>
                    <a:pt x="575094" y="1722408"/>
                  </a:cubicBezTo>
                  <a:cubicBezTo>
                    <a:pt x="586596" y="1847491"/>
                    <a:pt x="600974" y="2005642"/>
                    <a:pt x="609600" y="2041585"/>
                  </a:cubicBezTo>
                  <a:cubicBezTo>
                    <a:pt x="618226" y="2077528"/>
                    <a:pt x="611038" y="2009955"/>
                    <a:pt x="626853" y="1938068"/>
                  </a:cubicBezTo>
                  <a:cubicBezTo>
                    <a:pt x="642668" y="1866181"/>
                    <a:pt x="665672" y="1736786"/>
                    <a:pt x="704491" y="1610265"/>
                  </a:cubicBezTo>
                  <a:cubicBezTo>
                    <a:pt x="743310" y="1483744"/>
                    <a:pt x="790755" y="1276710"/>
                    <a:pt x="859766" y="1178944"/>
                  </a:cubicBezTo>
                  <a:cubicBezTo>
                    <a:pt x="928777" y="1081178"/>
                    <a:pt x="1043796" y="1010728"/>
                    <a:pt x="1118558" y="1023668"/>
                  </a:cubicBezTo>
                  <a:cubicBezTo>
                    <a:pt x="1193320" y="1036608"/>
                    <a:pt x="1260895" y="1155941"/>
                    <a:pt x="1308340" y="1256582"/>
                  </a:cubicBezTo>
                  <a:cubicBezTo>
                    <a:pt x="1355785" y="1357223"/>
                    <a:pt x="1379507" y="1492370"/>
                    <a:pt x="1403230" y="1627517"/>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Freeform 26"/>
            <p:cNvSpPr/>
            <p:nvPr/>
          </p:nvSpPr>
          <p:spPr>
            <a:xfrm>
              <a:off x="3264680" y="3661635"/>
              <a:ext cx="1997433" cy="1744252"/>
            </a:xfrm>
            <a:custGeom>
              <a:avLst/>
              <a:gdLst>
                <a:gd name="connsiteX0" fmla="*/ 2876 w 1986951"/>
                <a:gd name="connsiteY0" fmla="*/ 1597324 h 1775603"/>
                <a:gd name="connsiteX1" fmla="*/ 28755 w 1986951"/>
                <a:gd name="connsiteY1" fmla="*/ 1295399 h 1775603"/>
                <a:gd name="connsiteX2" fmla="*/ 175404 w 1986951"/>
                <a:gd name="connsiteY2" fmla="*/ 631165 h 1775603"/>
                <a:gd name="connsiteX3" fmla="*/ 365185 w 1986951"/>
                <a:gd name="connsiteY3" fmla="*/ 1002101 h 1775603"/>
                <a:gd name="connsiteX4" fmla="*/ 494581 w 1986951"/>
                <a:gd name="connsiteY4" fmla="*/ 1666335 h 1775603"/>
                <a:gd name="connsiteX5" fmla="*/ 520461 w 1986951"/>
                <a:gd name="connsiteY5" fmla="*/ 1657708 h 1775603"/>
                <a:gd name="connsiteX6" fmla="*/ 848264 w 1986951"/>
                <a:gd name="connsiteY6" fmla="*/ 1235014 h 1775603"/>
                <a:gd name="connsiteX7" fmla="*/ 1253706 w 1986951"/>
                <a:gd name="connsiteY7" fmla="*/ 1278146 h 1775603"/>
                <a:gd name="connsiteX8" fmla="*/ 1391729 w 1986951"/>
                <a:gd name="connsiteY8" fmla="*/ 1347158 h 1775603"/>
                <a:gd name="connsiteX9" fmla="*/ 1417608 w 1986951"/>
                <a:gd name="connsiteY9" fmla="*/ 1347158 h 1775603"/>
                <a:gd name="connsiteX10" fmla="*/ 1426234 w 1986951"/>
                <a:gd name="connsiteY10" fmla="*/ 1062486 h 1775603"/>
                <a:gd name="connsiteX11" fmla="*/ 1469366 w 1986951"/>
                <a:gd name="connsiteY11" fmla="*/ 605286 h 1775603"/>
                <a:gd name="connsiteX12" fmla="*/ 1547004 w 1986951"/>
                <a:gd name="connsiteY12" fmla="*/ 173965 h 1775603"/>
                <a:gd name="connsiteX13" fmla="*/ 1754038 w 1986951"/>
                <a:gd name="connsiteY13" fmla="*/ 18690 h 1775603"/>
                <a:gd name="connsiteX14" fmla="*/ 1917940 w 1986951"/>
                <a:gd name="connsiteY14" fmla="*/ 286108 h 1775603"/>
                <a:gd name="connsiteX15" fmla="*/ 1986951 w 1986951"/>
                <a:gd name="connsiteY15" fmla="*/ 544901 h 177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6951" h="1775603">
                  <a:moveTo>
                    <a:pt x="2876" y="1597324"/>
                  </a:moveTo>
                  <a:cubicBezTo>
                    <a:pt x="1438" y="1526875"/>
                    <a:pt x="0" y="1456426"/>
                    <a:pt x="28755" y="1295399"/>
                  </a:cubicBezTo>
                  <a:cubicBezTo>
                    <a:pt x="57510" y="1134373"/>
                    <a:pt x="119332" y="680048"/>
                    <a:pt x="175404" y="631165"/>
                  </a:cubicBezTo>
                  <a:cubicBezTo>
                    <a:pt x="231476" y="582282"/>
                    <a:pt x="311989" y="829573"/>
                    <a:pt x="365185" y="1002101"/>
                  </a:cubicBezTo>
                  <a:cubicBezTo>
                    <a:pt x="418381" y="1174629"/>
                    <a:pt x="468702" y="1557067"/>
                    <a:pt x="494581" y="1666335"/>
                  </a:cubicBezTo>
                  <a:cubicBezTo>
                    <a:pt x="520460" y="1775603"/>
                    <a:pt x="461514" y="1729595"/>
                    <a:pt x="520461" y="1657708"/>
                  </a:cubicBezTo>
                  <a:cubicBezTo>
                    <a:pt x="579408" y="1585821"/>
                    <a:pt x="726057" y="1298274"/>
                    <a:pt x="848264" y="1235014"/>
                  </a:cubicBezTo>
                  <a:cubicBezTo>
                    <a:pt x="970471" y="1171754"/>
                    <a:pt x="1163129" y="1259455"/>
                    <a:pt x="1253706" y="1278146"/>
                  </a:cubicBezTo>
                  <a:cubicBezTo>
                    <a:pt x="1344284" y="1296837"/>
                    <a:pt x="1364412" y="1335656"/>
                    <a:pt x="1391729" y="1347158"/>
                  </a:cubicBezTo>
                  <a:cubicBezTo>
                    <a:pt x="1419046" y="1358660"/>
                    <a:pt x="1411857" y="1394603"/>
                    <a:pt x="1417608" y="1347158"/>
                  </a:cubicBezTo>
                  <a:cubicBezTo>
                    <a:pt x="1423359" y="1299713"/>
                    <a:pt x="1417608" y="1186131"/>
                    <a:pt x="1426234" y="1062486"/>
                  </a:cubicBezTo>
                  <a:cubicBezTo>
                    <a:pt x="1434860" y="938841"/>
                    <a:pt x="1449238" y="753373"/>
                    <a:pt x="1469366" y="605286"/>
                  </a:cubicBezTo>
                  <a:cubicBezTo>
                    <a:pt x="1489494" y="457199"/>
                    <a:pt x="1499559" y="271731"/>
                    <a:pt x="1547004" y="173965"/>
                  </a:cubicBezTo>
                  <a:cubicBezTo>
                    <a:pt x="1594449" y="76199"/>
                    <a:pt x="1692215" y="0"/>
                    <a:pt x="1754038" y="18690"/>
                  </a:cubicBezTo>
                  <a:cubicBezTo>
                    <a:pt x="1815861" y="37381"/>
                    <a:pt x="1879121" y="198406"/>
                    <a:pt x="1917940" y="286108"/>
                  </a:cubicBezTo>
                  <a:cubicBezTo>
                    <a:pt x="1956759" y="373810"/>
                    <a:pt x="1971855" y="459355"/>
                    <a:pt x="1986951" y="54490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 name="Group 27"/>
          <p:cNvGrpSpPr/>
          <p:nvPr/>
        </p:nvGrpSpPr>
        <p:grpSpPr>
          <a:xfrm>
            <a:off x="1916705" y="4059070"/>
            <a:ext cx="3060340" cy="1563176"/>
            <a:chOff x="1871700" y="3654025"/>
            <a:chExt cx="3390413" cy="2040846"/>
          </a:xfrm>
        </p:grpSpPr>
        <p:sp>
          <p:nvSpPr>
            <p:cNvPr id="29" name="Freeform 28"/>
            <p:cNvSpPr/>
            <p:nvPr/>
          </p:nvSpPr>
          <p:spPr>
            <a:xfrm>
              <a:off x="1871700" y="3654025"/>
              <a:ext cx="2235911" cy="2040846"/>
            </a:xfrm>
            <a:custGeom>
              <a:avLst/>
              <a:gdLst>
                <a:gd name="connsiteX0" fmla="*/ 523336 w 2224177"/>
                <a:gd name="connsiteY0" fmla="*/ 877019 h 2077528"/>
                <a:gd name="connsiteX1" fmla="*/ 583721 w 2224177"/>
                <a:gd name="connsiteY1" fmla="*/ 462951 h 2077528"/>
                <a:gd name="connsiteX2" fmla="*/ 695864 w 2224177"/>
                <a:gd name="connsiteY2" fmla="*/ 212785 h 2077528"/>
                <a:gd name="connsiteX3" fmla="*/ 1015041 w 2224177"/>
                <a:gd name="connsiteY3" fmla="*/ 437072 h 2077528"/>
                <a:gd name="connsiteX4" fmla="*/ 1213449 w 2224177"/>
                <a:gd name="connsiteY4" fmla="*/ 109268 h 2077528"/>
                <a:gd name="connsiteX5" fmla="*/ 1463615 w 2224177"/>
                <a:gd name="connsiteY5" fmla="*/ 143774 h 2077528"/>
                <a:gd name="connsiteX6" fmla="*/ 1627517 w 2224177"/>
                <a:gd name="connsiteY6" fmla="*/ 971910 h 2077528"/>
                <a:gd name="connsiteX7" fmla="*/ 1644770 w 2224177"/>
                <a:gd name="connsiteY7" fmla="*/ 1006415 h 2077528"/>
                <a:gd name="connsiteX8" fmla="*/ 1877683 w 2224177"/>
                <a:gd name="connsiteY8" fmla="*/ 281797 h 2077528"/>
                <a:gd name="connsiteX9" fmla="*/ 2067464 w 2224177"/>
                <a:gd name="connsiteY9" fmla="*/ 514710 h 2077528"/>
                <a:gd name="connsiteX10" fmla="*/ 2136475 w 2224177"/>
                <a:gd name="connsiteY10" fmla="*/ 1230702 h 2077528"/>
                <a:gd name="connsiteX11" fmla="*/ 2101970 w 2224177"/>
                <a:gd name="connsiteY11" fmla="*/ 1230702 h 2077528"/>
                <a:gd name="connsiteX12" fmla="*/ 1403230 w 2224177"/>
                <a:gd name="connsiteY12" fmla="*/ 842514 h 2077528"/>
                <a:gd name="connsiteX13" fmla="*/ 661358 w 2224177"/>
                <a:gd name="connsiteY13" fmla="*/ 842514 h 2077528"/>
                <a:gd name="connsiteX14" fmla="*/ 92015 w 2224177"/>
                <a:gd name="connsiteY14" fmla="*/ 1170317 h 2077528"/>
                <a:gd name="connsiteX15" fmla="*/ 109268 w 2224177"/>
                <a:gd name="connsiteY15" fmla="*/ 1204823 h 2077528"/>
                <a:gd name="connsiteX16" fmla="*/ 350808 w 2224177"/>
                <a:gd name="connsiteY16" fmla="*/ 1144438 h 2077528"/>
                <a:gd name="connsiteX17" fmla="*/ 540589 w 2224177"/>
                <a:gd name="connsiteY17" fmla="*/ 1291087 h 2077528"/>
                <a:gd name="connsiteX18" fmla="*/ 575094 w 2224177"/>
                <a:gd name="connsiteY18" fmla="*/ 1722408 h 2077528"/>
                <a:gd name="connsiteX19" fmla="*/ 609600 w 2224177"/>
                <a:gd name="connsiteY19" fmla="*/ 2041585 h 2077528"/>
                <a:gd name="connsiteX20" fmla="*/ 626853 w 2224177"/>
                <a:gd name="connsiteY20" fmla="*/ 1938068 h 2077528"/>
                <a:gd name="connsiteX21" fmla="*/ 704491 w 2224177"/>
                <a:gd name="connsiteY21" fmla="*/ 1610265 h 2077528"/>
                <a:gd name="connsiteX22" fmla="*/ 859766 w 2224177"/>
                <a:gd name="connsiteY22" fmla="*/ 1178944 h 2077528"/>
                <a:gd name="connsiteX23" fmla="*/ 1118558 w 2224177"/>
                <a:gd name="connsiteY23" fmla="*/ 1023668 h 2077528"/>
                <a:gd name="connsiteX24" fmla="*/ 1308340 w 2224177"/>
                <a:gd name="connsiteY24" fmla="*/ 1256582 h 2077528"/>
                <a:gd name="connsiteX25" fmla="*/ 1403230 w 2224177"/>
                <a:gd name="connsiteY25" fmla="*/ 1627517 h 207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4177" h="2077528">
                  <a:moveTo>
                    <a:pt x="523336" y="877019"/>
                  </a:moveTo>
                  <a:cubicBezTo>
                    <a:pt x="539151" y="725338"/>
                    <a:pt x="554966" y="573657"/>
                    <a:pt x="583721" y="462951"/>
                  </a:cubicBezTo>
                  <a:cubicBezTo>
                    <a:pt x="612476" y="352245"/>
                    <a:pt x="623977" y="217098"/>
                    <a:pt x="695864" y="212785"/>
                  </a:cubicBezTo>
                  <a:cubicBezTo>
                    <a:pt x="767751" y="208472"/>
                    <a:pt x="928777" y="454325"/>
                    <a:pt x="1015041" y="437072"/>
                  </a:cubicBezTo>
                  <a:cubicBezTo>
                    <a:pt x="1101305" y="419819"/>
                    <a:pt x="1138687" y="158151"/>
                    <a:pt x="1213449" y="109268"/>
                  </a:cubicBezTo>
                  <a:cubicBezTo>
                    <a:pt x="1288211" y="60385"/>
                    <a:pt x="1394604" y="0"/>
                    <a:pt x="1463615" y="143774"/>
                  </a:cubicBezTo>
                  <a:cubicBezTo>
                    <a:pt x="1532626" y="287548"/>
                    <a:pt x="1597325" y="828137"/>
                    <a:pt x="1627517" y="971910"/>
                  </a:cubicBezTo>
                  <a:cubicBezTo>
                    <a:pt x="1657709" y="1115683"/>
                    <a:pt x="1603076" y="1121434"/>
                    <a:pt x="1644770" y="1006415"/>
                  </a:cubicBezTo>
                  <a:cubicBezTo>
                    <a:pt x="1686464" y="891396"/>
                    <a:pt x="1807234" y="363748"/>
                    <a:pt x="1877683" y="281797"/>
                  </a:cubicBezTo>
                  <a:cubicBezTo>
                    <a:pt x="1948132" y="199846"/>
                    <a:pt x="2024332" y="356559"/>
                    <a:pt x="2067464" y="514710"/>
                  </a:cubicBezTo>
                  <a:cubicBezTo>
                    <a:pt x="2110596" y="672861"/>
                    <a:pt x="2130724" y="1111370"/>
                    <a:pt x="2136475" y="1230702"/>
                  </a:cubicBezTo>
                  <a:cubicBezTo>
                    <a:pt x="2142226" y="1350034"/>
                    <a:pt x="2224177" y="1295400"/>
                    <a:pt x="2101970" y="1230702"/>
                  </a:cubicBezTo>
                  <a:cubicBezTo>
                    <a:pt x="1979763" y="1166004"/>
                    <a:pt x="1643332" y="907212"/>
                    <a:pt x="1403230" y="842514"/>
                  </a:cubicBezTo>
                  <a:cubicBezTo>
                    <a:pt x="1163128" y="777816"/>
                    <a:pt x="879894" y="787880"/>
                    <a:pt x="661358" y="842514"/>
                  </a:cubicBezTo>
                  <a:cubicBezTo>
                    <a:pt x="442822" y="897148"/>
                    <a:pt x="184030" y="1109932"/>
                    <a:pt x="92015" y="1170317"/>
                  </a:cubicBezTo>
                  <a:cubicBezTo>
                    <a:pt x="0" y="1230702"/>
                    <a:pt x="66136" y="1209136"/>
                    <a:pt x="109268" y="1204823"/>
                  </a:cubicBezTo>
                  <a:cubicBezTo>
                    <a:pt x="152400" y="1200510"/>
                    <a:pt x="278921" y="1130061"/>
                    <a:pt x="350808" y="1144438"/>
                  </a:cubicBezTo>
                  <a:cubicBezTo>
                    <a:pt x="422695" y="1158815"/>
                    <a:pt x="503208" y="1194759"/>
                    <a:pt x="540589" y="1291087"/>
                  </a:cubicBezTo>
                  <a:cubicBezTo>
                    <a:pt x="577970" y="1387415"/>
                    <a:pt x="563592" y="1597325"/>
                    <a:pt x="575094" y="1722408"/>
                  </a:cubicBezTo>
                  <a:cubicBezTo>
                    <a:pt x="586596" y="1847491"/>
                    <a:pt x="600974" y="2005642"/>
                    <a:pt x="609600" y="2041585"/>
                  </a:cubicBezTo>
                  <a:cubicBezTo>
                    <a:pt x="618226" y="2077528"/>
                    <a:pt x="611038" y="2009955"/>
                    <a:pt x="626853" y="1938068"/>
                  </a:cubicBezTo>
                  <a:cubicBezTo>
                    <a:pt x="642668" y="1866181"/>
                    <a:pt x="665672" y="1736786"/>
                    <a:pt x="704491" y="1610265"/>
                  </a:cubicBezTo>
                  <a:cubicBezTo>
                    <a:pt x="743310" y="1483744"/>
                    <a:pt x="790755" y="1276710"/>
                    <a:pt x="859766" y="1178944"/>
                  </a:cubicBezTo>
                  <a:cubicBezTo>
                    <a:pt x="928777" y="1081178"/>
                    <a:pt x="1043796" y="1010728"/>
                    <a:pt x="1118558" y="1023668"/>
                  </a:cubicBezTo>
                  <a:cubicBezTo>
                    <a:pt x="1193320" y="1036608"/>
                    <a:pt x="1260895" y="1155941"/>
                    <a:pt x="1308340" y="1256582"/>
                  </a:cubicBezTo>
                  <a:cubicBezTo>
                    <a:pt x="1355785" y="1357223"/>
                    <a:pt x="1379507" y="1492370"/>
                    <a:pt x="1403230" y="1627517"/>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3264680" y="3661635"/>
              <a:ext cx="1997433" cy="1744252"/>
            </a:xfrm>
            <a:custGeom>
              <a:avLst/>
              <a:gdLst>
                <a:gd name="connsiteX0" fmla="*/ 2876 w 1986951"/>
                <a:gd name="connsiteY0" fmla="*/ 1597324 h 1775603"/>
                <a:gd name="connsiteX1" fmla="*/ 28755 w 1986951"/>
                <a:gd name="connsiteY1" fmla="*/ 1295399 h 1775603"/>
                <a:gd name="connsiteX2" fmla="*/ 175404 w 1986951"/>
                <a:gd name="connsiteY2" fmla="*/ 631165 h 1775603"/>
                <a:gd name="connsiteX3" fmla="*/ 365185 w 1986951"/>
                <a:gd name="connsiteY3" fmla="*/ 1002101 h 1775603"/>
                <a:gd name="connsiteX4" fmla="*/ 494581 w 1986951"/>
                <a:gd name="connsiteY4" fmla="*/ 1666335 h 1775603"/>
                <a:gd name="connsiteX5" fmla="*/ 520461 w 1986951"/>
                <a:gd name="connsiteY5" fmla="*/ 1657708 h 1775603"/>
                <a:gd name="connsiteX6" fmla="*/ 848264 w 1986951"/>
                <a:gd name="connsiteY6" fmla="*/ 1235014 h 1775603"/>
                <a:gd name="connsiteX7" fmla="*/ 1253706 w 1986951"/>
                <a:gd name="connsiteY7" fmla="*/ 1278146 h 1775603"/>
                <a:gd name="connsiteX8" fmla="*/ 1391729 w 1986951"/>
                <a:gd name="connsiteY8" fmla="*/ 1347158 h 1775603"/>
                <a:gd name="connsiteX9" fmla="*/ 1417608 w 1986951"/>
                <a:gd name="connsiteY9" fmla="*/ 1347158 h 1775603"/>
                <a:gd name="connsiteX10" fmla="*/ 1426234 w 1986951"/>
                <a:gd name="connsiteY10" fmla="*/ 1062486 h 1775603"/>
                <a:gd name="connsiteX11" fmla="*/ 1469366 w 1986951"/>
                <a:gd name="connsiteY11" fmla="*/ 605286 h 1775603"/>
                <a:gd name="connsiteX12" fmla="*/ 1547004 w 1986951"/>
                <a:gd name="connsiteY12" fmla="*/ 173965 h 1775603"/>
                <a:gd name="connsiteX13" fmla="*/ 1754038 w 1986951"/>
                <a:gd name="connsiteY13" fmla="*/ 18690 h 1775603"/>
                <a:gd name="connsiteX14" fmla="*/ 1917940 w 1986951"/>
                <a:gd name="connsiteY14" fmla="*/ 286108 h 1775603"/>
                <a:gd name="connsiteX15" fmla="*/ 1986951 w 1986951"/>
                <a:gd name="connsiteY15" fmla="*/ 544901 h 177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6951" h="1775603">
                  <a:moveTo>
                    <a:pt x="2876" y="1597324"/>
                  </a:moveTo>
                  <a:cubicBezTo>
                    <a:pt x="1438" y="1526875"/>
                    <a:pt x="0" y="1456426"/>
                    <a:pt x="28755" y="1295399"/>
                  </a:cubicBezTo>
                  <a:cubicBezTo>
                    <a:pt x="57510" y="1134373"/>
                    <a:pt x="119332" y="680048"/>
                    <a:pt x="175404" y="631165"/>
                  </a:cubicBezTo>
                  <a:cubicBezTo>
                    <a:pt x="231476" y="582282"/>
                    <a:pt x="311989" y="829573"/>
                    <a:pt x="365185" y="1002101"/>
                  </a:cubicBezTo>
                  <a:cubicBezTo>
                    <a:pt x="418381" y="1174629"/>
                    <a:pt x="468702" y="1557067"/>
                    <a:pt x="494581" y="1666335"/>
                  </a:cubicBezTo>
                  <a:cubicBezTo>
                    <a:pt x="520460" y="1775603"/>
                    <a:pt x="461514" y="1729595"/>
                    <a:pt x="520461" y="1657708"/>
                  </a:cubicBezTo>
                  <a:cubicBezTo>
                    <a:pt x="579408" y="1585821"/>
                    <a:pt x="726057" y="1298274"/>
                    <a:pt x="848264" y="1235014"/>
                  </a:cubicBezTo>
                  <a:cubicBezTo>
                    <a:pt x="970471" y="1171754"/>
                    <a:pt x="1163129" y="1259455"/>
                    <a:pt x="1253706" y="1278146"/>
                  </a:cubicBezTo>
                  <a:cubicBezTo>
                    <a:pt x="1344284" y="1296837"/>
                    <a:pt x="1364412" y="1335656"/>
                    <a:pt x="1391729" y="1347158"/>
                  </a:cubicBezTo>
                  <a:cubicBezTo>
                    <a:pt x="1419046" y="1358660"/>
                    <a:pt x="1411857" y="1394603"/>
                    <a:pt x="1417608" y="1347158"/>
                  </a:cubicBezTo>
                  <a:cubicBezTo>
                    <a:pt x="1423359" y="1299713"/>
                    <a:pt x="1417608" y="1186131"/>
                    <a:pt x="1426234" y="1062486"/>
                  </a:cubicBezTo>
                  <a:cubicBezTo>
                    <a:pt x="1434860" y="938841"/>
                    <a:pt x="1449238" y="753373"/>
                    <a:pt x="1469366" y="605286"/>
                  </a:cubicBezTo>
                  <a:cubicBezTo>
                    <a:pt x="1489494" y="457199"/>
                    <a:pt x="1499559" y="271731"/>
                    <a:pt x="1547004" y="173965"/>
                  </a:cubicBezTo>
                  <a:cubicBezTo>
                    <a:pt x="1594449" y="76199"/>
                    <a:pt x="1692215" y="0"/>
                    <a:pt x="1754038" y="18690"/>
                  </a:cubicBezTo>
                  <a:cubicBezTo>
                    <a:pt x="1815861" y="37381"/>
                    <a:pt x="1879121" y="198406"/>
                    <a:pt x="1917940" y="286108"/>
                  </a:cubicBezTo>
                  <a:cubicBezTo>
                    <a:pt x="1956759" y="373810"/>
                    <a:pt x="1971855" y="459355"/>
                    <a:pt x="1986951" y="544901"/>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Text Box 100"/>
          <p:cNvSpPr txBox="1">
            <a:spLocks noChangeArrowheads="1"/>
          </p:cNvSpPr>
          <p:nvPr/>
        </p:nvSpPr>
        <p:spPr bwMode="auto">
          <a:xfrm>
            <a:off x="0" y="2663915"/>
            <a:ext cx="9144000" cy="707886"/>
          </a:xfrm>
          <a:prstGeom prst="rect">
            <a:avLst/>
          </a:prstGeom>
          <a:solidFill>
            <a:srgbClr val="660033">
              <a:alpha val="20000"/>
            </a:srgbClr>
          </a:solidFill>
          <a:ln w="9525">
            <a:noFill/>
            <a:miter lim="800000"/>
            <a:headEnd/>
            <a:tailEnd/>
          </a:ln>
          <a:effectLst/>
        </p:spPr>
        <p:txBody>
          <a:bodyPr wrap="square">
            <a:spAutoFit/>
          </a:bodyPr>
          <a:lstStyle/>
          <a:p>
            <a:pPr algn="ctr" rtl="0"/>
            <a:r>
              <a:rPr lang="en-US" sz="3600" b="1" dirty="0" smtClean="0">
                <a:latin typeface="Century Gothic" pitchFamily="34" charset="0"/>
                <a:cs typeface="Browallia New" pitchFamily="34" charset="-34"/>
              </a:rPr>
              <a:t>S</a:t>
            </a:r>
            <a:r>
              <a:rPr lang="en-US" sz="2000" b="1" dirty="0" smtClean="0">
                <a:latin typeface="Century Gothic" pitchFamily="34" charset="0"/>
                <a:cs typeface="Browallia New" pitchFamily="34" charset="-34"/>
              </a:rPr>
              <a:t>IX   </a:t>
            </a:r>
            <a:r>
              <a:rPr lang="en-US" sz="4000" b="1" dirty="0" smtClean="0">
                <a:latin typeface="Century Gothic" pitchFamily="34" charset="0"/>
                <a:cs typeface="Browallia New" pitchFamily="34" charset="-34"/>
              </a:rPr>
              <a:t>D</a:t>
            </a:r>
            <a:r>
              <a:rPr lang="en-US" sz="2000" b="1" dirty="0" smtClean="0">
                <a:latin typeface="Century Gothic" pitchFamily="34" charset="0"/>
                <a:cs typeface="Browallia New" pitchFamily="34" charset="-34"/>
              </a:rPr>
              <a:t>EGREES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par>
                                <p:cTn id="8" presetID="21"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4)">
                                      <p:cBhvr>
                                        <p:cTn id="10" dur="2000"/>
                                        <p:tgtEl>
                                          <p:spTgt spid="4"/>
                                        </p:tgtEl>
                                      </p:cBhvr>
                                    </p:animEffect>
                                  </p:childTnLst>
                                </p:cTn>
                              </p:par>
                              <p:par>
                                <p:cTn id="11" presetID="21"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4)">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1211" name="Picture 2053" descr="fit_diam_er"/>
          <p:cNvPicPr>
            <a:picLocks noChangeAspect="1" noChangeArrowheads="1"/>
          </p:cNvPicPr>
          <p:nvPr/>
        </p:nvPicPr>
        <p:blipFill>
          <a:blip r:embed="rId4"/>
          <a:srcRect/>
          <a:stretch>
            <a:fillRect/>
          </a:stretch>
        </p:blipFill>
        <p:spPr bwMode="auto">
          <a:xfrm>
            <a:off x="525463" y="1346836"/>
            <a:ext cx="3498850" cy="3497580"/>
          </a:xfrm>
          <a:prstGeom prst="rect">
            <a:avLst/>
          </a:prstGeom>
          <a:noFill/>
          <a:ln w="9525">
            <a:noFill/>
            <a:miter lim="800000"/>
            <a:headEnd/>
            <a:tailEnd/>
          </a:ln>
        </p:spPr>
      </p:pic>
      <p:graphicFrame>
        <p:nvGraphicFramePr>
          <p:cNvPr id="51202" name="Object 2051"/>
          <p:cNvGraphicFramePr>
            <a:graphicFrameLocks noChangeAspect="1"/>
          </p:cNvGraphicFramePr>
          <p:nvPr/>
        </p:nvGraphicFramePr>
        <p:xfrm>
          <a:off x="1912939" y="1659256"/>
          <a:ext cx="795337" cy="379094"/>
        </p:xfrm>
        <a:graphic>
          <a:graphicData uri="http://schemas.openxmlformats.org/presentationml/2006/ole">
            <p:oleObj spid="_x0000_s49154" name="Equation" r:id="rId5" imgW="825500" imgH="393700" progId="Equation.3">
              <p:embed/>
            </p:oleObj>
          </a:graphicData>
        </a:graphic>
      </p:graphicFrame>
      <p:pic>
        <p:nvPicPr>
          <p:cNvPr id="51212" name="Picture 2054" descr="fit_ccoef_er"/>
          <p:cNvPicPr>
            <a:picLocks noChangeAspect="1" noChangeArrowheads="1"/>
          </p:cNvPicPr>
          <p:nvPr/>
        </p:nvPicPr>
        <p:blipFill>
          <a:blip r:embed="rId6"/>
          <a:srcRect/>
          <a:stretch>
            <a:fillRect/>
          </a:stretch>
        </p:blipFill>
        <p:spPr bwMode="auto">
          <a:xfrm>
            <a:off x="3368676" y="1310640"/>
            <a:ext cx="3605213" cy="3514726"/>
          </a:xfrm>
          <a:prstGeom prst="rect">
            <a:avLst/>
          </a:prstGeom>
          <a:noFill/>
          <a:ln w="9525">
            <a:noFill/>
            <a:miter lim="800000"/>
            <a:headEnd/>
            <a:tailEnd/>
          </a:ln>
        </p:spPr>
      </p:pic>
      <p:graphicFrame>
        <p:nvGraphicFramePr>
          <p:cNvPr id="51203" name="Object 2052"/>
          <p:cNvGraphicFramePr>
            <a:graphicFrameLocks noChangeAspect="1"/>
          </p:cNvGraphicFramePr>
          <p:nvPr/>
        </p:nvGraphicFramePr>
        <p:xfrm>
          <a:off x="4254501" y="2994660"/>
          <a:ext cx="1135063" cy="230506"/>
        </p:xfrm>
        <a:graphic>
          <a:graphicData uri="http://schemas.openxmlformats.org/presentationml/2006/ole">
            <p:oleObj spid="_x0000_s49155" name="Equation" r:id="rId7" imgW="622300" imgH="127000" progId="Equation.3">
              <p:embed/>
            </p:oleObj>
          </a:graphicData>
        </a:graphic>
      </p:graphicFrame>
      <p:grpSp>
        <p:nvGrpSpPr>
          <p:cNvPr id="2" name="Group 12"/>
          <p:cNvGrpSpPr>
            <a:grpSpLocks/>
          </p:cNvGrpSpPr>
          <p:nvPr/>
        </p:nvGrpSpPr>
        <p:grpSpPr bwMode="auto">
          <a:xfrm>
            <a:off x="6172200" y="1234440"/>
            <a:ext cx="3455988" cy="2423160"/>
            <a:chOff x="2349" y="1872"/>
            <a:chExt cx="2487" cy="1872"/>
          </a:xfrm>
        </p:grpSpPr>
        <p:grpSp>
          <p:nvGrpSpPr>
            <p:cNvPr id="3" name="Group 13"/>
            <p:cNvGrpSpPr>
              <a:grpSpLocks/>
            </p:cNvGrpSpPr>
            <p:nvPr/>
          </p:nvGrpSpPr>
          <p:grpSpPr bwMode="auto">
            <a:xfrm>
              <a:off x="2349" y="1872"/>
              <a:ext cx="2487" cy="1872"/>
              <a:chOff x="2349" y="1872"/>
              <a:chExt cx="2487" cy="1872"/>
            </a:xfrm>
          </p:grpSpPr>
          <p:pic>
            <p:nvPicPr>
              <p:cNvPr id="51242" name="Picture 14" descr="out"/>
              <p:cNvPicPr>
                <a:picLocks noChangeAspect="1" noChangeArrowheads="1"/>
              </p:cNvPicPr>
              <p:nvPr/>
            </p:nvPicPr>
            <p:blipFill>
              <a:blip r:embed="rId8"/>
              <a:srcRect t="5060"/>
              <a:stretch>
                <a:fillRect/>
              </a:stretch>
            </p:blipFill>
            <p:spPr bwMode="auto">
              <a:xfrm>
                <a:off x="2349" y="1872"/>
                <a:ext cx="1992" cy="1872"/>
              </a:xfrm>
              <a:prstGeom prst="rect">
                <a:avLst/>
              </a:prstGeom>
              <a:noFill/>
              <a:ln w="9525">
                <a:noFill/>
                <a:miter lim="800000"/>
                <a:headEnd/>
                <a:tailEnd/>
              </a:ln>
            </p:spPr>
          </p:pic>
          <p:sp>
            <p:nvSpPr>
              <p:cNvPr id="51243" name="Text Box 15"/>
              <p:cNvSpPr txBox="1">
                <a:spLocks noChangeArrowheads="1"/>
              </p:cNvSpPr>
              <p:nvPr/>
            </p:nvSpPr>
            <p:spPr bwMode="auto">
              <a:xfrm>
                <a:off x="3280" y="2063"/>
                <a:ext cx="1556" cy="285"/>
              </a:xfrm>
              <a:prstGeom prst="rect">
                <a:avLst/>
              </a:prstGeom>
              <a:noFill/>
              <a:ln w="9525">
                <a:noFill/>
                <a:miter lim="800000"/>
                <a:headEnd/>
                <a:tailEnd/>
              </a:ln>
            </p:spPr>
            <p:txBody>
              <a:bodyPr lIns="91407" tIns="45704" rIns="91407" bIns="45704">
                <a:prstTxWarp prst="textNoShape">
                  <a:avLst/>
                </a:prstTxWarp>
                <a:spAutoFit/>
              </a:bodyPr>
              <a:lstStyle/>
              <a:p>
                <a:r>
                  <a:rPr lang="en-US"/>
                  <a:t>P(</a:t>
                </a:r>
                <a:r>
                  <a:rPr lang="en-US" i="1"/>
                  <a:t>k</a:t>
                </a:r>
                <a:r>
                  <a:rPr lang="en-US"/>
                  <a:t>)  ~ </a:t>
                </a:r>
                <a:r>
                  <a:rPr lang="en-US" i="1"/>
                  <a:t>k</a:t>
                </a:r>
                <a:r>
                  <a:rPr lang="en-US" baseline="30000"/>
                  <a:t>-</a:t>
                </a:r>
                <a:r>
                  <a:rPr lang="en-US" baseline="30000">
                    <a:sym typeface="Symbol" pitchFamily="-111" charset="2"/>
                  </a:rPr>
                  <a:t></a:t>
                </a:r>
                <a:endParaRPr lang="en-US"/>
              </a:p>
            </p:txBody>
          </p:sp>
        </p:grpSp>
        <p:sp>
          <p:nvSpPr>
            <p:cNvPr id="51241" name="Text Box 17"/>
            <p:cNvSpPr txBox="1">
              <a:spLocks noChangeArrowheads="1"/>
            </p:cNvSpPr>
            <p:nvPr/>
          </p:nvSpPr>
          <p:spPr bwMode="auto">
            <a:xfrm>
              <a:off x="3648" y="3034"/>
              <a:ext cx="952" cy="285"/>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51214" name="Rectangle 1026"/>
          <p:cNvSpPr>
            <a:spLocks noGrp="1" noChangeArrowheads="1"/>
          </p:cNvSpPr>
          <p:nvPr>
            <p:ph type="title"/>
          </p:nvPr>
        </p:nvSpPr>
        <p:spPr>
          <a:xfrm>
            <a:off x="-193675" y="3524250"/>
            <a:ext cx="1376363" cy="1143000"/>
          </a:xfrm>
        </p:spPr>
        <p:txBody>
          <a:bodyPr/>
          <a:lstStyle/>
          <a:p>
            <a:r>
              <a:rPr lang="en-US" sz="1600" b="1" smtClean="0">
                <a:latin typeface="Arial" pitchFamily="-111" charset="0"/>
                <a:ea typeface="ＭＳ Ｐゴシック" pitchFamily="-111" charset="-128"/>
                <a:cs typeface="ＭＳ Ｐゴシック" pitchFamily="-111" charset="-128"/>
              </a:rPr>
              <a:t>Regu</a:t>
            </a:r>
            <a:r>
              <a:rPr lang="en-US" sz="1600" b="1" smtClean="0">
                <a:latin typeface="Helvetica" pitchFamily="-111" charset="0"/>
                <a:ea typeface="Helvetica" pitchFamily="-111" charset="0"/>
                <a:cs typeface="Helvetica" pitchFamily="-111" charset="0"/>
              </a:rPr>
              <a:t>lar network</a:t>
            </a:r>
          </a:p>
        </p:txBody>
      </p:sp>
      <p:sp>
        <p:nvSpPr>
          <p:cNvPr id="51215" name="Text Box 7"/>
          <p:cNvSpPr txBox="1">
            <a:spLocks noChangeArrowheads="1"/>
          </p:cNvSpPr>
          <p:nvPr/>
        </p:nvSpPr>
        <p:spPr bwMode="auto">
          <a:xfrm>
            <a:off x="19051" y="4474846"/>
            <a:ext cx="1876425" cy="584776"/>
          </a:xfrm>
          <a:prstGeom prst="rect">
            <a:avLst/>
          </a:prstGeom>
          <a:noFill/>
          <a:ln w="9525">
            <a:noFill/>
            <a:miter lim="800000"/>
            <a:headEnd/>
            <a:tailEnd/>
          </a:ln>
        </p:spPr>
        <p:txBody>
          <a:bodyPr>
            <a:prstTxWarp prst="textNoShape">
              <a:avLst/>
            </a:prstTxWarp>
            <a:spAutoFit/>
          </a:bodyPr>
          <a:lstStyle/>
          <a:p>
            <a:r>
              <a:rPr lang="en-US" sz="1600" b="1"/>
              <a:t>Erdos-</a:t>
            </a:r>
            <a:endParaRPr lang="en-US" sz="1600" b="1">
              <a:latin typeface="Helvetica" pitchFamily="-111" charset="0"/>
              <a:ea typeface="Helvetica" pitchFamily="-111" charset="0"/>
              <a:cs typeface="Helvetica" pitchFamily="-111" charset="0"/>
            </a:endParaRPr>
          </a:p>
          <a:p>
            <a:r>
              <a:rPr lang="en-US" sz="1600" b="1">
                <a:latin typeface="Helvetica" pitchFamily="-111" charset="0"/>
                <a:ea typeface="Helvetica" pitchFamily="-111" charset="0"/>
                <a:cs typeface="Helvetica" pitchFamily="-111" charset="0"/>
              </a:rPr>
              <a:t>Renyi</a:t>
            </a:r>
            <a:endParaRPr lang="en-US" sz="1600" b="1">
              <a:solidFill>
                <a:srgbClr val="6666FF"/>
              </a:solidFill>
              <a:latin typeface="Helvetica" pitchFamily="-111" charset="0"/>
              <a:ea typeface="Helvetica" pitchFamily="-111" charset="0"/>
              <a:cs typeface="Helvetica" pitchFamily="-111" charset="0"/>
            </a:endParaRPr>
          </a:p>
        </p:txBody>
      </p:sp>
      <p:sp>
        <p:nvSpPr>
          <p:cNvPr id="51216" name="Text Box 7"/>
          <p:cNvSpPr txBox="1">
            <a:spLocks noChangeArrowheads="1"/>
          </p:cNvSpPr>
          <p:nvPr/>
        </p:nvSpPr>
        <p:spPr bwMode="auto">
          <a:xfrm>
            <a:off x="-9525" y="5244466"/>
            <a:ext cx="1874838" cy="584776"/>
          </a:xfrm>
          <a:prstGeom prst="rect">
            <a:avLst/>
          </a:prstGeom>
          <a:noFill/>
          <a:ln w="9525">
            <a:noFill/>
            <a:miter lim="800000"/>
            <a:headEnd/>
            <a:tailEnd/>
          </a:ln>
        </p:spPr>
        <p:txBody>
          <a:bodyPr>
            <a:prstTxWarp prst="textNoShape">
              <a:avLst/>
            </a:prstTxWarp>
            <a:spAutoFit/>
          </a:bodyPr>
          <a:lstStyle/>
          <a:p>
            <a:r>
              <a:rPr lang="en-US" sz="1600" b="1">
                <a:latin typeface="Helvetica" pitchFamily="-111" charset="0"/>
                <a:ea typeface="Helvetica" pitchFamily="-111" charset="0"/>
                <a:cs typeface="Helvetica" pitchFamily="-111" charset="0"/>
              </a:rPr>
              <a:t>Watts-</a:t>
            </a:r>
          </a:p>
          <a:p>
            <a:r>
              <a:rPr lang="en-US" sz="1600" b="1">
                <a:latin typeface="Helvetica" pitchFamily="-111" charset="0"/>
                <a:ea typeface="Helvetica" pitchFamily="-111" charset="0"/>
                <a:cs typeface="Helvetica" pitchFamily="-111" charset="0"/>
              </a:rPr>
              <a:t>Strogatz</a:t>
            </a:r>
            <a:endParaRPr lang="en-US" sz="1600" b="1">
              <a:solidFill>
                <a:srgbClr val="6666FF"/>
              </a:solidFill>
              <a:latin typeface="Helvetica" pitchFamily="-111" charset="0"/>
              <a:ea typeface="Helvetica" pitchFamily="-111" charset="0"/>
              <a:cs typeface="Helvetica" pitchFamily="-111" charset="0"/>
            </a:endParaRPr>
          </a:p>
        </p:txBody>
      </p:sp>
      <p:graphicFrame>
        <p:nvGraphicFramePr>
          <p:cNvPr id="51204" name="Object 1043"/>
          <p:cNvGraphicFramePr>
            <a:graphicFrameLocks noChangeAspect="1"/>
          </p:cNvGraphicFramePr>
          <p:nvPr/>
        </p:nvGraphicFramePr>
        <p:xfrm>
          <a:off x="1627189" y="3872866"/>
          <a:ext cx="898525" cy="302894"/>
        </p:xfrm>
        <a:graphic>
          <a:graphicData uri="http://schemas.openxmlformats.org/presentationml/2006/ole">
            <p:oleObj spid="_x0000_s49156" name="Equation" r:id="rId9" imgW="495300" imgH="165100" progId="Equation.3">
              <p:embed/>
            </p:oleObj>
          </a:graphicData>
        </a:graphic>
      </p:graphicFrame>
      <p:graphicFrame>
        <p:nvGraphicFramePr>
          <p:cNvPr id="51205" name="Object 20"/>
          <p:cNvGraphicFramePr>
            <a:graphicFrameLocks noChangeAspect="1"/>
          </p:cNvGraphicFramePr>
          <p:nvPr/>
        </p:nvGraphicFramePr>
        <p:xfrm>
          <a:off x="1419226" y="4579620"/>
          <a:ext cx="1046163" cy="546736"/>
        </p:xfrm>
        <a:graphic>
          <a:graphicData uri="http://schemas.openxmlformats.org/presentationml/2006/ole">
            <p:oleObj spid="_x0000_s49157" name="Equation" r:id="rId10" imgW="876240" imgH="457200" progId="Equation.3">
              <p:embed/>
            </p:oleObj>
          </a:graphicData>
        </a:graphic>
      </p:graphicFrame>
      <p:graphicFrame>
        <p:nvGraphicFramePr>
          <p:cNvPr id="51206" name="Object 6"/>
          <p:cNvGraphicFramePr>
            <a:graphicFrameLocks noChangeAspect="1"/>
          </p:cNvGraphicFramePr>
          <p:nvPr/>
        </p:nvGraphicFramePr>
        <p:xfrm>
          <a:off x="1419225" y="5400676"/>
          <a:ext cx="1047750" cy="546734"/>
        </p:xfrm>
        <a:graphic>
          <a:graphicData uri="http://schemas.openxmlformats.org/presentationml/2006/ole">
            <p:oleObj spid="_x0000_s49158" name="Equation" r:id="rId11" imgW="876240" imgH="457200" progId="Equation.3">
              <p:embed/>
            </p:oleObj>
          </a:graphicData>
        </a:graphic>
      </p:graphicFrame>
      <p:graphicFrame>
        <p:nvGraphicFramePr>
          <p:cNvPr id="51207" name="Object 7"/>
          <p:cNvGraphicFramePr>
            <a:graphicFrameLocks noChangeAspect="1"/>
          </p:cNvGraphicFramePr>
          <p:nvPr/>
        </p:nvGraphicFramePr>
        <p:xfrm>
          <a:off x="4254501" y="3943350"/>
          <a:ext cx="1135063" cy="230506"/>
        </p:xfrm>
        <a:graphic>
          <a:graphicData uri="http://schemas.openxmlformats.org/presentationml/2006/ole">
            <p:oleObj spid="_x0000_s49159" name="Equation" r:id="rId12" imgW="622300" imgH="127000" progId="Equation.3">
              <p:embed/>
            </p:oleObj>
          </a:graphicData>
        </a:graphic>
      </p:graphicFrame>
      <p:graphicFrame>
        <p:nvGraphicFramePr>
          <p:cNvPr id="51208" name="Object 8"/>
          <p:cNvGraphicFramePr>
            <a:graphicFrameLocks noChangeAspect="1"/>
          </p:cNvGraphicFramePr>
          <p:nvPr/>
        </p:nvGraphicFramePr>
        <p:xfrm>
          <a:off x="4395788" y="5537836"/>
          <a:ext cx="1135062" cy="230504"/>
        </p:xfrm>
        <a:graphic>
          <a:graphicData uri="http://schemas.openxmlformats.org/presentationml/2006/ole">
            <p:oleObj spid="_x0000_s49160" name="Equation" r:id="rId13" imgW="622300" imgH="127000" progId="Equation.3">
              <p:embed/>
            </p:oleObj>
          </a:graphicData>
        </a:graphic>
      </p:graphicFrame>
      <p:graphicFrame>
        <p:nvGraphicFramePr>
          <p:cNvPr id="51209" name="Object 21"/>
          <p:cNvGraphicFramePr>
            <a:graphicFrameLocks noChangeAspect="1"/>
          </p:cNvGraphicFramePr>
          <p:nvPr/>
        </p:nvGraphicFramePr>
        <p:xfrm>
          <a:off x="4254500" y="4592956"/>
          <a:ext cx="1295400" cy="556260"/>
        </p:xfrm>
        <a:graphic>
          <a:graphicData uri="http://schemas.openxmlformats.org/presentationml/2006/ole">
            <p:oleObj spid="_x0000_s49161" name="Equation" r:id="rId14" imgW="977760" imgH="419040" progId="Equation.3">
              <p:embed/>
            </p:oleObj>
          </a:graphicData>
        </a:graphic>
      </p:graphicFrame>
      <p:sp>
        <p:nvSpPr>
          <p:cNvPr id="51217" name="Rectangle 27"/>
          <p:cNvSpPr>
            <a:spLocks noChangeArrowheads="1"/>
          </p:cNvSpPr>
          <p:nvPr/>
        </p:nvSpPr>
        <p:spPr bwMode="auto">
          <a:xfrm>
            <a:off x="7296150" y="3825240"/>
            <a:ext cx="1286004" cy="369332"/>
          </a:xfrm>
          <a:prstGeom prst="rect">
            <a:avLst/>
          </a:prstGeom>
          <a:noFill/>
          <a:ln w="9525">
            <a:noFill/>
            <a:miter lim="800000"/>
            <a:headEnd/>
            <a:tailEnd/>
          </a:ln>
        </p:spPr>
        <p:txBody>
          <a:bodyPr wrap="none">
            <a:prstTxWarp prst="textNoShape">
              <a:avLst/>
            </a:prstTxWarp>
            <a:spAutoFit/>
          </a:bodyPr>
          <a:lstStyle/>
          <a:p>
            <a:r>
              <a:rPr lang="hu-HU"/>
              <a:t>P(k)=δ(k-k</a:t>
            </a:r>
            <a:r>
              <a:rPr lang="hu-HU" baseline="-25000"/>
              <a:t>d</a:t>
            </a:r>
            <a:r>
              <a:rPr lang="hu-HU"/>
              <a:t>)</a:t>
            </a:r>
          </a:p>
        </p:txBody>
      </p:sp>
      <p:graphicFrame>
        <p:nvGraphicFramePr>
          <p:cNvPr id="7" name="Object 10"/>
          <p:cNvGraphicFramePr>
            <a:graphicFrameLocks noChangeAspect="1"/>
          </p:cNvGraphicFramePr>
          <p:nvPr/>
        </p:nvGraphicFramePr>
        <p:xfrm>
          <a:off x="7296150" y="4608196"/>
          <a:ext cx="1347788" cy="499110"/>
        </p:xfrm>
        <a:graphic>
          <a:graphicData uri="http://schemas.openxmlformats.org/presentationml/2006/ole">
            <p:oleObj spid="_x0000_s49162" name="Equation" r:id="rId15" imgW="1168400" imgH="393700" progId="Equation.3">
              <p:embed/>
            </p:oleObj>
          </a:graphicData>
        </a:graphic>
      </p:graphicFrame>
      <p:sp>
        <p:nvSpPr>
          <p:cNvPr id="51218" name="TextBox 29"/>
          <p:cNvSpPr txBox="1">
            <a:spLocks noChangeArrowheads="1"/>
          </p:cNvSpPr>
          <p:nvPr/>
        </p:nvSpPr>
        <p:spPr bwMode="auto">
          <a:xfrm>
            <a:off x="7434264" y="5400676"/>
            <a:ext cx="1161070" cy="307777"/>
          </a:xfrm>
          <a:prstGeom prst="rect">
            <a:avLst/>
          </a:prstGeom>
          <a:noFill/>
          <a:ln w="9525">
            <a:noFill/>
            <a:miter lim="800000"/>
            <a:headEnd/>
            <a:tailEnd/>
          </a:ln>
        </p:spPr>
        <p:txBody>
          <a:bodyPr wrap="none">
            <a:prstTxWarp prst="textNoShape">
              <a:avLst/>
            </a:prstTxWarp>
            <a:spAutoFit/>
          </a:bodyPr>
          <a:lstStyle/>
          <a:p>
            <a:r>
              <a:rPr lang="hu-HU" sz="1400" i="1">
                <a:latin typeface="Helvetica" pitchFamily="-111" charset="0"/>
                <a:ea typeface="Helvetica" pitchFamily="-111" charset="0"/>
                <a:cs typeface="Helvetica" pitchFamily="-111" charset="0"/>
              </a:rPr>
              <a:t>Exponential</a:t>
            </a:r>
          </a:p>
        </p:txBody>
      </p:sp>
      <p:pic>
        <p:nvPicPr>
          <p:cNvPr id="51219" name="Picture 7"/>
          <p:cNvPicPr>
            <a:picLocks noChangeAspect="1"/>
          </p:cNvPicPr>
          <p:nvPr/>
        </p:nvPicPr>
        <p:blipFill>
          <a:blip r:embed="rId16"/>
          <a:srcRect/>
          <a:stretch>
            <a:fillRect/>
          </a:stretch>
        </p:blipFill>
        <p:spPr bwMode="auto">
          <a:xfrm>
            <a:off x="2924175" y="3886200"/>
            <a:ext cx="350838" cy="348616"/>
          </a:xfrm>
          <a:prstGeom prst="rect">
            <a:avLst/>
          </a:prstGeom>
          <a:noFill/>
          <a:ln w="9525">
            <a:noFill/>
            <a:miter lim="800000"/>
            <a:headEnd/>
            <a:tailEnd/>
          </a:ln>
        </p:spPr>
      </p:pic>
      <p:pic>
        <p:nvPicPr>
          <p:cNvPr id="51220" name="Picture 6"/>
          <p:cNvPicPr>
            <a:picLocks noChangeAspect="1"/>
          </p:cNvPicPr>
          <p:nvPr/>
        </p:nvPicPr>
        <p:blipFill>
          <a:blip r:embed="rId17"/>
          <a:srcRect/>
          <a:stretch>
            <a:fillRect/>
          </a:stretch>
        </p:blipFill>
        <p:spPr bwMode="auto">
          <a:xfrm>
            <a:off x="2944814" y="4692016"/>
            <a:ext cx="338137" cy="337184"/>
          </a:xfrm>
          <a:prstGeom prst="rect">
            <a:avLst/>
          </a:prstGeom>
          <a:noFill/>
          <a:ln w="9525">
            <a:noFill/>
            <a:miter lim="800000"/>
            <a:headEnd/>
            <a:tailEnd/>
          </a:ln>
        </p:spPr>
      </p:pic>
      <p:pic>
        <p:nvPicPr>
          <p:cNvPr id="51221" name="Picture 7"/>
          <p:cNvPicPr>
            <a:picLocks noChangeAspect="1"/>
          </p:cNvPicPr>
          <p:nvPr/>
        </p:nvPicPr>
        <p:blipFill>
          <a:blip r:embed="rId16"/>
          <a:srcRect/>
          <a:stretch>
            <a:fillRect/>
          </a:stretch>
        </p:blipFill>
        <p:spPr bwMode="auto">
          <a:xfrm>
            <a:off x="8753475" y="3931920"/>
            <a:ext cx="350838" cy="350520"/>
          </a:xfrm>
          <a:prstGeom prst="rect">
            <a:avLst/>
          </a:prstGeom>
          <a:noFill/>
          <a:ln w="9525">
            <a:noFill/>
            <a:miter lim="800000"/>
            <a:headEnd/>
            <a:tailEnd/>
          </a:ln>
        </p:spPr>
      </p:pic>
      <p:pic>
        <p:nvPicPr>
          <p:cNvPr id="51222" name="Picture 7"/>
          <p:cNvPicPr>
            <a:picLocks noChangeAspect="1"/>
          </p:cNvPicPr>
          <p:nvPr/>
        </p:nvPicPr>
        <p:blipFill>
          <a:blip r:embed="rId16"/>
          <a:srcRect/>
          <a:stretch>
            <a:fillRect/>
          </a:stretch>
        </p:blipFill>
        <p:spPr bwMode="auto">
          <a:xfrm>
            <a:off x="8783638" y="4724400"/>
            <a:ext cx="349250" cy="350520"/>
          </a:xfrm>
          <a:prstGeom prst="rect">
            <a:avLst/>
          </a:prstGeom>
          <a:noFill/>
          <a:ln w="9525">
            <a:noFill/>
            <a:miter lim="800000"/>
            <a:headEnd/>
            <a:tailEnd/>
          </a:ln>
        </p:spPr>
      </p:pic>
      <p:pic>
        <p:nvPicPr>
          <p:cNvPr id="51223" name="Picture 7"/>
          <p:cNvPicPr>
            <a:picLocks noChangeAspect="1"/>
          </p:cNvPicPr>
          <p:nvPr/>
        </p:nvPicPr>
        <p:blipFill>
          <a:blip r:embed="rId16"/>
          <a:srcRect/>
          <a:stretch>
            <a:fillRect/>
          </a:stretch>
        </p:blipFill>
        <p:spPr bwMode="auto">
          <a:xfrm>
            <a:off x="8783638" y="5457826"/>
            <a:ext cx="349250" cy="350520"/>
          </a:xfrm>
          <a:prstGeom prst="rect">
            <a:avLst/>
          </a:prstGeom>
          <a:noFill/>
          <a:ln w="9525">
            <a:noFill/>
            <a:miter lim="800000"/>
            <a:headEnd/>
            <a:tailEnd/>
          </a:ln>
        </p:spPr>
      </p:pic>
      <p:pic>
        <p:nvPicPr>
          <p:cNvPr id="51224" name="Picture 6"/>
          <p:cNvPicPr>
            <a:picLocks noChangeAspect="1"/>
          </p:cNvPicPr>
          <p:nvPr/>
        </p:nvPicPr>
        <p:blipFill>
          <a:blip r:embed="rId17"/>
          <a:srcRect/>
          <a:stretch>
            <a:fillRect/>
          </a:stretch>
        </p:blipFill>
        <p:spPr bwMode="auto">
          <a:xfrm>
            <a:off x="2946400" y="5442586"/>
            <a:ext cx="338138" cy="339090"/>
          </a:xfrm>
          <a:prstGeom prst="rect">
            <a:avLst/>
          </a:prstGeom>
          <a:noFill/>
          <a:ln w="9525">
            <a:noFill/>
            <a:miter lim="800000"/>
            <a:headEnd/>
            <a:tailEnd/>
          </a:ln>
        </p:spPr>
      </p:pic>
      <p:pic>
        <p:nvPicPr>
          <p:cNvPr id="51225" name="Picture 6"/>
          <p:cNvPicPr>
            <a:picLocks noChangeAspect="1"/>
          </p:cNvPicPr>
          <p:nvPr/>
        </p:nvPicPr>
        <p:blipFill>
          <a:blip r:embed="rId17"/>
          <a:srcRect/>
          <a:stretch>
            <a:fillRect/>
          </a:stretch>
        </p:blipFill>
        <p:spPr bwMode="auto">
          <a:xfrm>
            <a:off x="5940425" y="3943351"/>
            <a:ext cx="338138" cy="339090"/>
          </a:xfrm>
          <a:prstGeom prst="rect">
            <a:avLst/>
          </a:prstGeom>
          <a:noFill/>
          <a:ln w="9525">
            <a:noFill/>
            <a:miter lim="800000"/>
            <a:headEnd/>
            <a:tailEnd/>
          </a:ln>
        </p:spPr>
      </p:pic>
      <p:pic>
        <p:nvPicPr>
          <p:cNvPr id="51226" name="Picture 6"/>
          <p:cNvPicPr>
            <a:picLocks noChangeAspect="1"/>
          </p:cNvPicPr>
          <p:nvPr/>
        </p:nvPicPr>
        <p:blipFill>
          <a:blip r:embed="rId17"/>
          <a:srcRect/>
          <a:stretch>
            <a:fillRect/>
          </a:stretch>
        </p:blipFill>
        <p:spPr bwMode="auto">
          <a:xfrm>
            <a:off x="5940425" y="5431156"/>
            <a:ext cx="338138" cy="337184"/>
          </a:xfrm>
          <a:prstGeom prst="rect">
            <a:avLst/>
          </a:prstGeom>
          <a:noFill/>
          <a:ln w="9525">
            <a:noFill/>
            <a:miter lim="800000"/>
            <a:headEnd/>
            <a:tailEnd/>
          </a:ln>
        </p:spPr>
      </p:pic>
      <p:pic>
        <p:nvPicPr>
          <p:cNvPr id="51227" name="Picture 7"/>
          <p:cNvPicPr>
            <a:picLocks noChangeAspect="1"/>
          </p:cNvPicPr>
          <p:nvPr/>
        </p:nvPicPr>
        <p:blipFill>
          <a:blip r:embed="rId16"/>
          <a:srcRect/>
          <a:stretch>
            <a:fillRect/>
          </a:stretch>
        </p:blipFill>
        <p:spPr bwMode="auto">
          <a:xfrm>
            <a:off x="5940425" y="4739640"/>
            <a:ext cx="350838" cy="350520"/>
          </a:xfrm>
          <a:prstGeom prst="rect">
            <a:avLst/>
          </a:prstGeom>
          <a:noFill/>
          <a:ln w="9525">
            <a:noFill/>
            <a:miter lim="800000"/>
            <a:headEnd/>
            <a:tailEnd/>
          </a:ln>
        </p:spPr>
      </p:pic>
      <p:cxnSp>
        <p:nvCxnSpPr>
          <p:cNvPr id="42" name="Straight Connector 41"/>
          <p:cNvCxnSpPr/>
          <p:nvPr/>
        </p:nvCxnSpPr>
        <p:spPr>
          <a:xfrm>
            <a:off x="-19050" y="443674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525" y="5240656"/>
            <a:ext cx="9142413"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525" y="3737610"/>
            <a:ext cx="9144000" cy="190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0" y="599122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51232" name="Rectangle 1026"/>
          <p:cNvSpPr txBox="1">
            <a:spLocks noChangeArrowheads="1"/>
          </p:cNvSpPr>
          <p:nvPr/>
        </p:nvSpPr>
        <p:spPr bwMode="auto">
          <a:xfrm>
            <a:off x="-180975" y="5808346"/>
            <a:ext cx="1376363" cy="1143000"/>
          </a:xfrm>
          <a:prstGeom prst="rect">
            <a:avLst/>
          </a:prstGeom>
          <a:noFill/>
          <a:ln w="9525">
            <a:noFill/>
            <a:miter lim="800000"/>
            <a:headEnd/>
            <a:tailEnd/>
          </a:ln>
        </p:spPr>
        <p:txBody>
          <a:bodyPr anchor="ctr">
            <a:prstTxWarp prst="textNoShape">
              <a:avLst/>
            </a:prstTxWarp>
          </a:bodyPr>
          <a:lstStyle/>
          <a:p>
            <a:pPr algn="ctr" eaLnBrk="0" hangingPunct="0"/>
            <a:r>
              <a:rPr lang="en-US" sz="1600" b="1">
                <a:latin typeface="Helvetica" pitchFamily="-111" charset="0"/>
                <a:ea typeface="Helvetica" pitchFamily="-111" charset="0"/>
                <a:cs typeface="Helvetica" pitchFamily="-111" charset="0"/>
              </a:rPr>
              <a:t>Barabasi-Albert</a:t>
            </a:r>
          </a:p>
        </p:txBody>
      </p:sp>
      <p:sp>
        <p:nvSpPr>
          <p:cNvPr id="51233" name="Text Box 15"/>
          <p:cNvSpPr txBox="1">
            <a:spLocks noChangeArrowheads="1"/>
          </p:cNvSpPr>
          <p:nvPr/>
        </p:nvSpPr>
        <p:spPr bwMode="auto">
          <a:xfrm>
            <a:off x="7537451" y="5993130"/>
            <a:ext cx="2162175" cy="369300"/>
          </a:xfrm>
          <a:prstGeom prst="rect">
            <a:avLst/>
          </a:prstGeom>
          <a:noFill/>
          <a:ln w="9525">
            <a:noFill/>
            <a:miter lim="800000"/>
            <a:headEnd/>
            <a:tailEnd/>
          </a:ln>
        </p:spPr>
        <p:txBody>
          <a:bodyPr lIns="91407" tIns="45704" rIns="91407" bIns="45704">
            <a:prstTxWarp prst="textNoShape">
              <a:avLst/>
            </a:prstTxWarp>
            <a:spAutoFit/>
          </a:bodyPr>
          <a:lstStyle/>
          <a:p>
            <a:r>
              <a:rPr lang="en-US">
                <a:latin typeface="Helvetica" pitchFamily="-111" charset="0"/>
                <a:ea typeface="Helvetica" pitchFamily="-111" charset="0"/>
                <a:cs typeface="Helvetica" pitchFamily="-111" charset="0"/>
              </a:rPr>
              <a:t>P(</a:t>
            </a:r>
            <a:r>
              <a:rPr lang="en-US" i="1">
                <a:latin typeface="Helvetica" pitchFamily="-111" charset="0"/>
                <a:ea typeface="Helvetica" pitchFamily="-111" charset="0"/>
                <a:cs typeface="Helvetica" pitchFamily="-111" charset="0"/>
              </a:rPr>
              <a:t>k</a:t>
            </a:r>
            <a:r>
              <a:rPr lang="en-US">
                <a:latin typeface="Helvetica" pitchFamily="-111" charset="0"/>
                <a:ea typeface="Helvetica" pitchFamily="-111" charset="0"/>
                <a:cs typeface="Helvetica" pitchFamily="-111" charset="0"/>
              </a:rPr>
              <a:t>)  ~ </a:t>
            </a:r>
            <a:r>
              <a:rPr lang="en-US" i="1">
                <a:latin typeface="Helvetica" pitchFamily="-111" charset="0"/>
                <a:ea typeface="Helvetica" pitchFamily="-111" charset="0"/>
                <a:cs typeface="Helvetica" pitchFamily="-111" charset="0"/>
              </a:rPr>
              <a:t>k</a:t>
            </a:r>
            <a:r>
              <a:rPr lang="en-US" baseline="30000">
                <a:latin typeface="Helvetica" pitchFamily="-111" charset="0"/>
                <a:ea typeface="Helvetica" pitchFamily="-111" charset="0"/>
                <a:cs typeface="Helvetica" pitchFamily="-111" charset="0"/>
              </a:rPr>
              <a:t>-</a:t>
            </a:r>
            <a:r>
              <a:rPr lang="en-US" baseline="30000">
                <a:latin typeface="Helvetica" pitchFamily="-111" charset="0"/>
                <a:ea typeface="Helvetica" pitchFamily="-111" charset="0"/>
                <a:cs typeface="Helvetica" pitchFamily="-111" charset="0"/>
                <a:sym typeface="Symbol" pitchFamily="-111" charset="2"/>
              </a:rPr>
              <a:t></a:t>
            </a:r>
            <a:endParaRPr lang="en-US">
              <a:latin typeface="Helvetica" pitchFamily="-111" charset="0"/>
              <a:ea typeface="Helvetica" pitchFamily="-111" charset="0"/>
              <a:cs typeface="Helvetica" pitchFamily="-111" charset="0"/>
            </a:endParaRPr>
          </a:p>
        </p:txBody>
      </p:sp>
      <p:pic>
        <p:nvPicPr>
          <p:cNvPr id="51234" name="Picture 6"/>
          <p:cNvPicPr>
            <a:picLocks noChangeAspect="1"/>
          </p:cNvPicPr>
          <p:nvPr/>
        </p:nvPicPr>
        <p:blipFill>
          <a:blip r:embed="rId17"/>
          <a:srcRect/>
          <a:stretch>
            <a:fillRect/>
          </a:stretch>
        </p:blipFill>
        <p:spPr bwMode="auto">
          <a:xfrm>
            <a:off x="8791575" y="6052186"/>
            <a:ext cx="338138" cy="337184"/>
          </a:xfrm>
          <a:prstGeom prst="rect">
            <a:avLst/>
          </a:prstGeom>
          <a:noFill/>
          <a:ln w="9525">
            <a:noFill/>
            <a:miter lim="800000"/>
            <a:headEnd/>
            <a:tailEnd/>
          </a:ln>
        </p:spPr>
      </p:pic>
      <p:sp>
        <p:nvSpPr>
          <p:cNvPr id="45"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51236"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EMPIRICAL DATA FOR REAL NETWORKS</a:t>
            </a:r>
          </a:p>
          <a:p>
            <a:pPr>
              <a:spcBef>
                <a:spcPct val="20000"/>
              </a:spcBef>
            </a:pPr>
            <a:r>
              <a:rPr lang="en-US" sz="2000" b="1">
                <a:solidFill>
                  <a:schemeClr val="bg1"/>
                </a:solidFill>
                <a:latin typeface="Helvetica" pitchFamily="-111" charset="0"/>
                <a:ea typeface="Helvetica" pitchFamily="-111" charset="0"/>
                <a:cs typeface="Helvetica" pitchFamily="-111" charset="0"/>
              </a:rPr>
              <a:t> </a:t>
            </a:r>
          </a:p>
        </p:txBody>
      </p:sp>
      <p:sp>
        <p:nvSpPr>
          <p:cNvPr id="51237" name="TextBox 18"/>
          <p:cNvSpPr txBox="1">
            <a:spLocks noChangeArrowheads="1"/>
          </p:cNvSpPr>
          <p:nvPr/>
        </p:nvSpPr>
        <p:spPr bwMode="auto">
          <a:xfrm>
            <a:off x="1032932" y="792480"/>
            <a:ext cx="1390124"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Pathlenght</a:t>
            </a:r>
          </a:p>
        </p:txBody>
      </p:sp>
      <p:sp>
        <p:nvSpPr>
          <p:cNvPr id="51238" name="TextBox 19"/>
          <p:cNvSpPr txBox="1">
            <a:spLocks noChangeArrowheads="1"/>
          </p:cNvSpPr>
          <p:nvPr/>
        </p:nvSpPr>
        <p:spPr bwMode="auto">
          <a:xfrm>
            <a:off x="3973248" y="807720"/>
            <a:ext cx="1326092"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Clustering</a:t>
            </a:r>
          </a:p>
        </p:txBody>
      </p:sp>
      <p:sp>
        <p:nvSpPr>
          <p:cNvPr id="51239" name="TextBox 20"/>
          <p:cNvSpPr txBox="1">
            <a:spLocks noChangeArrowheads="1"/>
          </p:cNvSpPr>
          <p:nvPr/>
        </p:nvSpPr>
        <p:spPr bwMode="auto">
          <a:xfrm>
            <a:off x="6911975" y="794386"/>
            <a:ext cx="1608884" cy="369332"/>
          </a:xfrm>
          <a:prstGeom prst="rect">
            <a:avLst/>
          </a:prstGeom>
          <a:noFill/>
          <a:ln w="9525">
            <a:noFill/>
            <a:miter lim="800000"/>
            <a:headEnd/>
            <a:tailEnd/>
          </a:ln>
        </p:spPr>
        <p:txBody>
          <a:bodyPr wrap="none">
            <a:prstTxWarp prst="textNoShape">
              <a:avLst/>
            </a:prstTxWarp>
            <a:spAutoFit/>
          </a:bodyPr>
          <a:lstStyle/>
          <a:p>
            <a:r>
              <a:rPr lang="hu-HU" b="1">
                <a:solidFill>
                  <a:srgbClr val="FF0000"/>
                </a:solidFill>
                <a:latin typeface="Helvetica" pitchFamily="-111" charset="0"/>
                <a:ea typeface="Helvetica" pitchFamily="-111" charset="0"/>
                <a:cs typeface="Helvetica" pitchFamily="-111" charset="0"/>
              </a:rPr>
              <a:t>Degree Distr.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3" name="Rectangle 3"/>
          <p:cNvSpPr>
            <a:spLocks noGrp="1" noChangeArrowheads="1"/>
          </p:cNvSpPr>
          <p:nvPr>
            <p:ph type="title"/>
          </p:nvPr>
        </p:nvSpPr>
        <p:spPr>
          <a:xfrm>
            <a:off x="0" y="0"/>
            <a:ext cx="9144000" cy="762000"/>
          </a:xfrm>
        </p:spPr>
        <p:txBody>
          <a:bodyPr/>
          <a:lstStyle/>
          <a:p>
            <a:r>
              <a:rPr lang="en-US" sz="3200" smtClean="0">
                <a:latin typeface="Arial" pitchFamily="-111" charset="0"/>
                <a:ea typeface="ＭＳ Ｐゴシック" pitchFamily="-111" charset="-128"/>
                <a:cs typeface="ＭＳ Ｐゴシック" pitchFamily="-111" charset="-128"/>
              </a:rPr>
              <a:t>Distances in scale-free networks</a:t>
            </a:r>
            <a:endParaRPr lang="en-US" sz="4000" smtClean="0">
              <a:latin typeface="Arial" pitchFamily="-111" charset="0"/>
              <a:ea typeface="ＭＳ Ｐゴシック" pitchFamily="-111" charset="-128"/>
              <a:cs typeface="ＭＳ Ｐゴシック" pitchFamily="-111" charset="-128"/>
            </a:endParaRPr>
          </a:p>
        </p:txBody>
      </p:sp>
      <p:graphicFrame>
        <p:nvGraphicFramePr>
          <p:cNvPr id="53250" name="Object 2"/>
          <p:cNvGraphicFramePr>
            <a:graphicFrameLocks noChangeAspect="1"/>
          </p:cNvGraphicFramePr>
          <p:nvPr/>
        </p:nvGraphicFramePr>
        <p:xfrm>
          <a:off x="381000" y="1447800"/>
          <a:ext cx="2520950" cy="3581400"/>
        </p:xfrm>
        <a:graphic>
          <a:graphicData uri="http://schemas.openxmlformats.org/presentationml/2006/ole">
            <p:oleObj spid="_x0000_s51202" name="Document" r:id="rId3" imgW="1689100" imgH="1790700" progId="Word.Document.12">
              <p:link updateAutomatic="1"/>
            </p:oleObj>
          </a:graphicData>
        </a:graphic>
      </p:graphicFrame>
      <p:sp>
        <p:nvSpPr>
          <p:cNvPr id="53254" name="TextBox 5"/>
          <p:cNvSpPr txBox="1">
            <a:spLocks noChangeArrowheads="1"/>
          </p:cNvSpPr>
          <p:nvPr/>
        </p:nvSpPr>
        <p:spPr bwMode="auto">
          <a:xfrm>
            <a:off x="2971800" y="1434466"/>
            <a:ext cx="6172200" cy="3570208"/>
          </a:xfrm>
          <a:prstGeom prst="rect">
            <a:avLst/>
          </a:prstGeom>
          <a:noFill/>
          <a:ln w="9525">
            <a:noFill/>
            <a:miter lim="800000"/>
            <a:headEnd/>
            <a:tailEnd/>
          </a:ln>
        </p:spPr>
        <p:txBody>
          <a:bodyPr>
            <a:prstTxWarp prst="textNoShape">
              <a:avLst/>
            </a:prstTxWarp>
            <a:spAutoFit/>
          </a:bodyPr>
          <a:lstStyle/>
          <a:p>
            <a:r>
              <a:rPr lang="en-US" sz="1200"/>
              <a:t>Size of the biggest hub is of order O(N). Most nodes can be connected within two layers of it, thus the average path length will be independent of the system size.</a:t>
            </a:r>
            <a:r>
              <a:rPr lang="cs-CZ" sz="1200"/>
              <a:t> </a:t>
            </a:r>
          </a:p>
          <a:p>
            <a:endParaRPr lang="cs-CZ" sz="1400"/>
          </a:p>
          <a:p>
            <a:r>
              <a:rPr lang="en-US" sz="1200"/>
              <a:t>The average path length increases slower than logarithmically. In a random network all nodes have comparable degree, thus most paths will have comparable length. In a scale-free network the vast majority of the path go through the few high degree hubs, reducing the distances between nodes. </a:t>
            </a:r>
            <a:endParaRPr lang="cs-CZ" sz="1200"/>
          </a:p>
          <a:p>
            <a:r>
              <a:rPr lang="en-US" sz="1400"/>
              <a:t> </a:t>
            </a:r>
          </a:p>
          <a:p>
            <a:endParaRPr lang="cs-CZ" sz="1400"/>
          </a:p>
          <a:p>
            <a:r>
              <a:rPr lang="en-US" sz="1200"/>
              <a:t>Some key models produce γ=3, so the result is of particular importance for them. This was first derived by Bollobas and collaborators for the network diameter in the context of  a dynamical model, but it holds for the average path length as well.</a:t>
            </a:r>
          </a:p>
          <a:p>
            <a:endParaRPr lang="cs-CZ" sz="1400"/>
          </a:p>
          <a:p>
            <a:r>
              <a:rPr lang="en-US" sz="1200" b="1" u="sng"/>
              <a:t>T</a:t>
            </a:r>
            <a:r>
              <a:rPr lang="en-US" sz="1200"/>
              <a:t>he second moment of the distribution is finite, thus in many ways the network behaves as a random network. Hence the average path length follows the result that we derived for the random network model earlier.</a:t>
            </a:r>
            <a:endParaRPr lang="cs-CZ" sz="1200"/>
          </a:p>
          <a:p>
            <a:r>
              <a:rPr lang="en-US" sz="1200"/>
              <a:t> </a:t>
            </a:r>
            <a:endParaRPr lang="cs-CZ" sz="1200"/>
          </a:p>
          <a:p>
            <a:endParaRPr lang="hu-HU" sz="1400"/>
          </a:p>
        </p:txBody>
      </p:sp>
      <p:sp>
        <p:nvSpPr>
          <p:cNvPr id="53255" name="Text Box 4"/>
          <p:cNvSpPr txBox="1">
            <a:spLocks noChangeArrowheads="1"/>
          </p:cNvSpPr>
          <p:nvPr/>
        </p:nvSpPr>
        <p:spPr bwMode="auto">
          <a:xfrm>
            <a:off x="0" y="6172201"/>
            <a:ext cx="8915400" cy="1361911"/>
          </a:xfrm>
          <a:prstGeom prst="rect">
            <a:avLst/>
          </a:prstGeom>
          <a:noFill/>
          <a:ln w="9525">
            <a:noFill/>
            <a:miter lim="800000"/>
            <a:headEnd/>
            <a:tailEnd/>
          </a:ln>
        </p:spPr>
        <p:txBody>
          <a:bodyPr>
            <a:prstTxWarp prst="textNoShape">
              <a:avLst/>
            </a:prstTxWarp>
            <a:spAutoFit/>
          </a:bodyPr>
          <a:lstStyle/>
          <a:p>
            <a:r>
              <a:rPr lang="en-US" sz="1100">
                <a:solidFill>
                  <a:srgbClr val="000000"/>
                </a:solidFill>
                <a:latin typeface="Times New Roman" pitchFamily="-111" charset="0"/>
                <a:ea typeface="Times New Roman (Hebrew)" charset="0"/>
                <a:cs typeface="Times New Roman (Hebrew)" charset="0"/>
              </a:rPr>
              <a:t>Cohen, Havlin   Phys. Rev. Lett. 90, 58701(2003); Cohen, Havlin and ben-Avraham, in Handbook of Graphs and Networks, Eds. Bornholdt and Shuster (Willy-VCH, NY, 2002) Chap. 4; Confirmed also by: Dorogovtsev et al (2002), Chung and Lu (2002); (Bollobas, Riordan, 2002; Bollobas, 1985; Newman, 2001</a:t>
            </a:r>
          </a:p>
          <a:p>
            <a:pPr>
              <a:spcBef>
                <a:spcPct val="50000"/>
              </a:spcBef>
            </a:pPr>
            <a:endParaRPr lang="en-US" sz="1100">
              <a:solidFill>
                <a:srgbClr val="000000"/>
              </a:solidFill>
              <a:latin typeface="Times New Roman" pitchFamily="-111" charset="0"/>
              <a:ea typeface="Times New Roman (Hebrew)" charset="0"/>
              <a:cs typeface="Times New Roman (Hebrew)" charset="0"/>
            </a:endParaRPr>
          </a:p>
          <a:p>
            <a:pPr>
              <a:spcBef>
                <a:spcPct val="50000"/>
              </a:spcBef>
            </a:pPr>
            <a:endParaRPr lang="en-US" sz="1100">
              <a:solidFill>
                <a:srgbClr val="000000"/>
              </a:solidFill>
              <a:latin typeface="Times New Roman" pitchFamily="-111" charset="0"/>
              <a:ea typeface="Times New Roman (Hebrew)" charset="0"/>
              <a:cs typeface="Times New Roman (Hebrew)" charset="0"/>
            </a:endParaRPr>
          </a:p>
          <a:p>
            <a:pPr>
              <a:spcBef>
                <a:spcPct val="50000"/>
              </a:spcBef>
            </a:pPr>
            <a:endParaRPr lang="he-IL" sz="1100">
              <a:solidFill>
                <a:srgbClr val="000000"/>
              </a:solidFill>
              <a:latin typeface="Times New Roman" pitchFamily="-111" charset="0"/>
              <a:ea typeface="Times New Roman (Hebrew)" charset="0"/>
              <a:cs typeface="Times New Roman (Hebrew)" charset="0"/>
            </a:endParaRPr>
          </a:p>
        </p:txBody>
      </p:sp>
      <p:graphicFrame>
        <p:nvGraphicFramePr>
          <p:cNvPr id="53251" name="Object 3"/>
          <p:cNvGraphicFramePr>
            <a:graphicFrameLocks noChangeAspect="1"/>
          </p:cNvGraphicFramePr>
          <p:nvPr/>
        </p:nvGraphicFramePr>
        <p:xfrm>
          <a:off x="0" y="2362201"/>
          <a:ext cx="990600" cy="781050"/>
        </p:xfrm>
        <a:graphic>
          <a:graphicData uri="http://schemas.openxmlformats.org/presentationml/2006/ole">
            <p:oleObj spid="_x0000_s51203" name="Document" r:id="rId4" imgW="1370160" imgH="1084320" progId="Word.Document.8">
              <p:embed/>
            </p:oleObj>
          </a:graphicData>
        </a:graphic>
      </p:graphicFrame>
      <p:sp>
        <p:nvSpPr>
          <p:cNvPr id="53256" name="Text Box 6"/>
          <p:cNvSpPr txBox="1">
            <a:spLocks noChangeArrowheads="1"/>
          </p:cNvSpPr>
          <p:nvPr/>
        </p:nvSpPr>
        <p:spPr bwMode="auto">
          <a:xfrm>
            <a:off x="290513" y="4495800"/>
            <a:ext cx="838200" cy="461665"/>
          </a:xfrm>
          <a:prstGeom prst="rect">
            <a:avLst/>
          </a:prstGeom>
          <a:noFill/>
          <a:ln w="9525">
            <a:noFill/>
            <a:miter lim="800000"/>
            <a:headEnd/>
            <a:tailEnd/>
          </a:ln>
        </p:spPr>
        <p:txBody>
          <a:bodyPr>
            <a:prstTxWarp prst="textNoShape">
              <a:avLst/>
            </a:prstTxWarp>
            <a:spAutoFit/>
          </a:bodyPr>
          <a:lstStyle/>
          <a:p>
            <a:pPr>
              <a:spcBef>
                <a:spcPct val="50000"/>
              </a:spcBef>
            </a:pPr>
            <a:r>
              <a:rPr lang="en-US" sz="1200" b="1">
                <a:solidFill>
                  <a:srgbClr val="3333CC"/>
                </a:solidFill>
                <a:latin typeface="Times New Roman" pitchFamily="-111" charset="0"/>
                <a:ea typeface="Times New Roman (Hebrew)" charset="0"/>
                <a:cs typeface="Times New Roman (Hebrew)" charset="0"/>
              </a:rPr>
              <a:t>Small World</a:t>
            </a:r>
          </a:p>
        </p:txBody>
      </p:sp>
      <p:sp>
        <p:nvSpPr>
          <p:cNvPr id="53257"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DISTANCES IN SCALE-FREE NETWORKS</a:t>
            </a:r>
          </a:p>
        </p:txBody>
      </p:sp>
      <p:graphicFrame>
        <p:nvGraphicFramePr>
          <p:cNvPr id="53252" name="Object 4"/>
          <p:cNvGraphicFramePr>
            <a:graphicFrameLocks noChangeAspect="1"/>
          </p:cNvGraphicFramePr>
          <p:nvPr/>
        </p:nvGraphicFramePr>
        <p:xfrm>
          <a:off x="4946650" y="998220"/>
          <a:ext cx="1276350" cy="424816"/>
        </p:xfrm>
        <a:graphic>
          <a:graphicData uri="http://schemas.openxmlformats.org/presentationml/2006/ole">
            <p:oleObj spid="_x0000_s51204" name="Equation" r:id="rId5" imgW="990600" imgH="330200" progId="Equation.3">
              <p:embed/>
            </p:oleObj>
          </a:graphicData>
        </a:graphic>
      </p:graphicFrame>
      <p:sp>
        <p:nvSpPr>
          <p:cNvPr id="10" name="Rectangle 9"/>
          <p:cNvSpPr/>
          <p:nvPr/>
        </p:nvSpPr>
        <p:spPr>
          <a:xfrm>
            <a:off x="-304800" y="3429000"/>
            <a:ext cx="10515600" cy="868680"/>
          </a:xfrm>
          <a:prstGeom prst="rect">
            <a:avLst/>
          </a:prstGeom>
          <a:solidFill>
            <a:srgbClr val="FF6600">
              <a:alpha val="29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hu-H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4275" name="Picture 13"/>
          <p:cNvPicPr>
            <a:picLocks noChangeAspect="1"/>
          </p:cNvPicPr>
          <p:nvPr/>
        </p:nvPicPr>
        <p:blipFill>
          <a:blip r:embed="rId3"/>
          <a:srcRect/>
          <a:stretch>
            <a:fillRect/>
          </a:stretch>
        </p:blipFill>
        <p:spPr bwMode="auto">
          <a:xfrm>
            <a:off x="5311775" y="1263016"/>
            <a:ext cx="3517900" cy="3444240"/>
          </a:xfrm>
          <a:prstGeom prst="rect">
            <a:avLst/>
          </a:prstGeom>
          <a:noFill/>
          <a:ln w="9525">
            <a:noFill/>
            <a:miter lim="800000"/>
            <a:headEnd/>
            <a:tailEnd/>
          </a:ln>
        </p:spPr>
      </p:pic>
      <p:pic>
        <p:nvPicPr>
          <p:cNvPr id="54276" name="Picture 15"/>
          <p:cNvPicPr>
            <a:picLocks noChangeAspect="1"/>
          </p:cNvPicPr>
          <p:nvPr/>
        </p:nvPicPr>
        <p:blipFill>
          <a:blip r:embed="rId4"/>
          <a:srcRect/>
          <a:stretch>
            <a:fillRect/>
          </a:stretch>
        </p:blipFill>
        <p:spPr bwMode="auto">
          <a:xfrm>
            <a:off x="5638800" y="4737736"/>
            <a:ext cx="3187700" cy="1188720"/>
          </a:xfrm>
          <a:prstGeom prst="rect">
            <a:avLst/>
          </a:prstGeom>
          <a:noFill/>
          <a:ln w="9525">
            <a:noFill/>
            <a:miter lim="800000"/>
            <a:headEnd/>
            <a:tailEnd/>
          </a:ln>
        </p:spPr>
      </p:pic>
      <p:graphicFrame>
        <p:nvGraphicFramePr>
          <p:cNvPr id="54274" name="Object 7"/>
          <p:cNvGraphicFramePr>
            <a:graphicFrameLocks noChangeAspect="1"/>
          </p:cNvGraphicFramePr>
          <p:nvPr/>
        </p:nvGraphicFramePr>
        <p:xfrm>
          <a:off x="1319213" y="1967866"/>
          <a:ext cx="2017712" cy="1137284"/>
        </p:xfrm>
        <a:graphic>
          <a:graphicData uri="http://schemas.openxmlformats.org/presentationml/2006/ole">
            <p:oleObj spid="_x0000_s52226" name="Equation" r:id="rId5" imgW="698400" imgH="393480" progId="Equation.3">
              <p:embed/>
            </p:oleObj>
          </a:graphicData>
        </a:graphic>
      </p:graphicFrame>
      <p:sp>
        <p:nvSpPr>
          <p:cNvPr id="54277" name="Rectangle 7"/>
          <p:cNvSpPr>
            <a:spLocks noChangeArrowheads="1"/>
          </p:cNvSpPr>
          <p:nvPr/>
        </p:nvSpPr>
        <p:spPr bwMode="auto">
          <a:xfrm>
            <a:off x="1319213" y="3394711"/>
            <a:ext cx="2101006" cy="307777"/>
          </a:xfrm>
          <a:prstGeom prst="rect">
            <a:avLst/>
          </a:prstGeom>
          <a:noFill/>
          <a:ln w="9525">
            <a:noFill/>
            <a:miter lim="800000"/>
            <a:headEnd/>
            <a:tailEnd/>
          </a:ln>
        </p:spPr>
        <p:txBody>
          <a:bodyPr wrap="none">
            <a:prstTxWarp prst="textNoShape">
              <a:avLst/>
            </a:prstTxWarp>
            <a:spAutoFit/>
          </a:bodyPr>
          <a:lstStyle/>
          <a:p>
            <a:r>
              <a:rPr lang="en-US" sz="1400">
                <a:solidFill>
                  <a:srgbClr val="000000"/>
                </a:solidFill>
                <a:latin typeface="Helvetica" pitchFamily="-111" charset="0"/>
                <a:ea typeface="Times New Roman (Hebrew)" charset="0"/>
                <a:cs typeface="Times New Roman (Hebrew)" charset="0"/>
              </a:rPr>
              <a:t>Bollobas, Riordan, 2002</a:t>
            </a:r>
            <a:endParaRPr lang="hu-HU" sz="1400">
              <a:latin typeface="Helvetica" pitchFamily="-111" charset="0"/>
              <a:ea typeface="Helvetica" pitchFamily="-111" charset="0"/>
              <a:cs typeface="Helvetica" pitchFamily="-111" charset="0"/>
            </a:endParaRPr>
          </a:p>
        </p:txBody>
      </p:sp>
      <p:sp>
        <p:nvSpPr>
          <p:cNvPr id="7"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5427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PATH LENGTHS IN THE BA MODEL</a:t>
            </a:r>
          </a:p>
          <a:p>
            <a:pPr>
              <a:spcBef>
                <a:spcPct val="20000"/>
              </a:spcBef>
            </a:pPr>
            <a:r>
              <a:rPr lang="en-US" sz="2000" b="1">
                <a:solidFill>
                  <a:schemeClr val="bg1"/>
                </a:solidFill>
                <a:latin typeface="Helvetica" pitchFamily="-111" charset="0"/>
                <a:ea typeface="Helvetica" pitchFamily="-111" charset="0"/>
                <a:cs typeface="Helvetica" pitchFamily="-111" charset="0"/>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9" name="Text Box 3"/>
          <p:cNvSpPr txBox="1">
            <a:spLocks noChangeArrowheads="1"/>
          </p:cNvSpPr>
          <p:nvPr/>
        </p:nvSpPr>
        <p:spPr bwMode="auto">
          <a:xfrm>
            <a:off x="685800" y="1085850"/>
            <a:ext cx="2743200" cy="4044185"/>
          </a:xfrm>
          <a:prstGeom prst="rect">
            <a:avLst/>
          </a:prstGeom>
          <a:noFill/>
          <a:ln w="9525">
            <a:noFill/>
            <a:miter lim="800000"/>
            <a:headEnd/>
            <a:tailEnd/>
          </a:ln>
        </p:spPr>
        <p:txBody>
          <a:bodyPr>
            <a:prstTxWarp prst="textNoShape">
              <a:avLst/>
            </a:prstTxWarp>
            <a:spAutoFit/>
          </a:bodyPr>
          <a:lstStyle/>
          <a:p>
            <a:pPr>
              <a:lnSpc>
                <a:spcPct val="180000"/>
              </a:lnSpc>
              <a:buFontTx/>
              <a:buChar char="•"/>
            </a:pPr>
            <a:r>
              <a:rPr lang="en-US" b="1">
                <a:latin typeface="Helvetica" pitchFamily="-111" charset="0"/>
                <a:ea typeface="Helvetica" pitchFamily="-111" charset="0"/>
                <a:cs typeface="Helvetica" pitchFamily="-111" charset="0"/>
              </a:rPr>
              <a:t> Nr. of nodes:</a:t>
            </a:r>
          </a:p>
          <a:p>
            <a:pPr>
              <a:lnSpc>
                <a:spcPct val="180000"/>
              </a:lnSpc>
              <a:buFontTx/>
              <a:buChar char="•"/>
            </a:pPr>
            <a:r>
              <a:rPr lang="en-US" b="1">
                <a:latin typeface="Helvetica" pitchFamily="-111" charset="0"/>
                <a:ea typeface="Helvetica" pitchFamily="-111" charset="0"/>
                <a:cs typeface="Helvetica" pitchFamily="-111" charset="0"/>
              </a:rPr>
              <a:t> Nr. of links:</a:t>
            </a:r>
          </a:p>
          <a:p>
            <a:pPr>
              <a:lnSpc>
                <a:spcPct val="180000"/>
              </a:lnSpc>
              <a:buFontTx/>
              <a:buChar char="•"/>
            </a:pPr>
            <a:r>
              <a:rPr lang="en-US" b="1">
                <a:latin typeface="Helvetica" pitchFamily="-111" charset="0"/>
                <a:ea typeface="Helvetica" pitchFamily="-111" charset="0"/>
                <a:cs typeface="Helvetica" pitchFamily="-111" charset="0"/>
              </a:rPr>
              <a:t>Average degree:</a:t>
            </a:r>
          </a:p>
          <a:p>
            <a:pPr>
              <a:lnSpc>
                <a:spcPct val="180000"/>
              </a:lnSpc>
              <a:buFontTx/>
              <a:buChar char="•"/>
            </a:pPr>
            <a:r>
              <a:rPr lang="en-US" b="1">
                <a:latin typeface="Helvetica" pitchFamily="-111" charset="0"/>
                <a:ea typeface="Helvetica" pitchFamily="-111" charset="0"/>
                <a:cs typeface="Helvetica" pitchFamily="-111" charset="0"/>
              </a:rPr>
              <a:t>Degree dynamics</a:t>
            </a:r>
          </a:p>
          <a:p>
            <a:pPr>
              <a:lnSpc>
                <a:spcPct val="180000"/>
              </a:lnSpc>
              <a:buFontTx/>
              <a:buChar char="•"/>
            </a:pPr>
            <a:r>
              <a:rPr lang="en-US" b="1">
                <a:latin typeface="Helvetica" pitchFamily="-111" charset="0"/>
                <a:ea typeface="Helvetica" pitchFamily="-111" charset="0"/>
                <a:cs typeface="Helvetica" pitchFamily="-111" charset="0"/>
              </a:rPr>
              <a:t>Degree distribution:</a:t>
            </a:r>
          </a:p>
          <a:p>
            <a:pPr>
              <a:lnSpc>
                <a:spcPct val="180000"/>
              </a:lnSpc>
              <a:buFontTx/>
              <a:buChar char="•"/>
            </a:pPr>
            <a:r>
              <a:rPr lang="en-US" b="1">
                <a:latin typeface="Helvetica" pitchFamily="-111" charset="0"/>
                <a:ea typeface="Helvetica" pitchFamily="-111" charset="0"/>
                <a:cs typeface="Helvetica" pitchFamily="-111" charset="0"/>
              </a:rPr>
              <a:t>Average Path Length:</a:t>
            </a:r>
          </a:p>
          <a:p>
            <a:pPr>
              <a:lnSpc>
                <a:spcPct val="180000"/>
              </a:lnSpc>
              <a:buFontTx/>
              <a:buChar char="•"/>
            </a:pPr>
            <a:r>
              <a:rPr lang="en-US" b="1">
                <a:latin typeface="Helvetica" pitchFamily="-111" charset="0"/>
                <a:ea typeface="Helvetica" pitchFamily="-111" charset="0"/>
                <a:cs typeface="Helvetica" pitchFamily="-111" charset="0"/>
              </a:rPr>
              <a:t>Clustering Coefficient</a:t>
            </a:r>
            <a:r>
              <a:rPr lang="en-US" b="1"/>
              <a:t>:	</a:t>
            </a:r>
          </a:p>
        </p:txBody>
      </p:sp>
      <p:graphicFrame>
        <p:nvGraphicFramePr>
          <p:cNvPr id="71682" name="Object 4"/>
          <p:cNvGraphicFramePr>
            <a:graphicFrameLocks noChangeAspect="1"/>
          </p:cNvGraphicFramePr>
          <p:nvPr/>
        </p:nvGraphicFramePr>
        <p:xfrm>
          <a:off x="3487738" y="2432686"/>
          <a:ext cx="1401762" cy="523874"/>
        </p:xfrm>
        <a:graphic>
          <a:graphicData uri="http://schemas.openxmlformats.org/presentationml/2006/ole">
            <p:oleObj spid="_x0000_s53250" name="Equation" r:id="rId3" imgW="952500" imgH="355600" progId="Equation.3">
              <p:embed/>
            </p:oleObj>
          </a:graphicData>
        </a:graphic>
      </p:graphicFrame>
      <p:graphicFrame>
        <p:nvGraphicFramePr>
          <p:cNvPr id="71683" name="Object 9"/>
          <p:cNvGraphicFramePr>
            <a:graphicFrameLocks noChangeAspect="1"/>
          </p:cNvGraphicFramePr>
          <p:nvPr/>
        </p:nvGraphicFramePr>
        <p:xfrm>
          <a:off x="3500438" y="1383031"/>
          <a:ext cx="711200" cy="255270"/>
        </p:xfrm>
        <a:graphic>
          <a:graphicData uri="http://schemas.openxmlformats.org/presentationml/2006/ole">
            <p:oleObj spid="_x0000_s53251" name="Equation" r:id="rId4" imgW="355600" imgH="127000" progId="Equation.3">
              <p:embed/>
            </p:oleObj>
          </a:graphicData>
        </a:graphic>
      </p:graphicFrame>
      <p:graphicFrame>
        <p:nvGraphicFramePr>
          <p:cNvPr id="71684" name="Object 10"/>
          <p:cNvGraphicFramePr>
            <a:graphicFrameLocks noChangeAspect="1"/>
          </p:cNvGraphicFramePr>
          <p:nvPr/>
        </p:nvGraphicFramePr>
        <p:xfrm>
          <a:off x="3500439" y="1965960"/>
          <a:ext cx="847725" cy="289560"/>
        </p:xfrm>
        <a:graphic>
          <a:graphicData uri="http://schemas.openxmlformats.org/presentationml/2006/ole">
            <p:oleObj spid="_x0000_s53252" name="Equation" r:id="rId5" imgW="482600" imgH="165100" progId="Equation.3">
              <p:embed/>
            </p:oleObj>
          </a:graphicData>
        </a:graphic>
      </p:graphicFrame>
      <p:graphicFrame>
        <p:nvGraphicFramePr>
          <p:cNvPr id="71685" name="Object 11"/>
          <p:cNvGraphicFramePr>
            <a:graphicFrameLocks noChangeAspect="1"/>
          </p:cNvGraphicFramePr>
          <p:nvPr/>
        </p:nvGraphicFramePr>
        <p:xfrm>
          <a:off x="3506788" y="3676650"/>
          <a:ext cx="1897062" cy="348616"/>
        </p:xfrm>
        <a:graphic>
          <a:graphicData uri="http://schemas.openxmlformats.org/presentationml/2006/ole">
            <p:oleObj spid="_x0000_s53253" name="Equation" r:id="rId6" imgW="1104900" imgH="203200" progId="Equation.3">
              <p:embed/>
            </p:oleObj>
          </a:graphicData>
        </a:graphic>
      </p:graphicFrame>
      <p:sp>
        <p:nvSpPr>
          <p:cNvPr id="71690" name="Text Box 12"/>
          <p:cNvSpPr txBox="1">
            <a:spLocks noChangeArrowheads="1"/>
          </p:cNvSpPr>
          <p:nvPr/>
        </p:nvSpPr>
        <p:spPr bwMode="auto">
          <a:xfrm>
            <a:off x="685800" y="5690236"/>
            <a:ext cx="6762750" cy="415498"/>
          </a:xfrm>
          <a:prstGeom prst="rect">
            <a:avLst/>
          </a:prstGeom>
          <a:noFill/>
          <a:ln w="9525">
            <a:noFill/>
            <a:miter lim="800000"/>
            <a:headEnd/>
            <a:tailEnd/>
          </a:ln>
        </p:spPr>
        <p:txBody>
          <a:bodyPr>
            <a:prstTxWarp prst="textNoShape">
              <a:avLst/>
            </a:prstTxWarp>
            <a:spAutoFit/>
          </a:bodyPr>
          <a:lstStyle/>
          <a:p>
            <a:pPr>
              <a:lnSpc>
                <a:spcPct val="120000"/>
              </a:lnSpc>
            </a:pPr>
            <a:r>
              <a:rPr lang="en-US">
                <a:solidFill>
                  <a:srgbClr val="FF0000"/>
                </a:solidFill>
                <a:latin typeface="Helvetica" pitchFamily="-111" charset="0"/>
                <a:ea typeface="Helvetica" pitchFamily="-111" charset="0"/>
                <a:cs typeface="Helvetica" pitchFamily="-111" charset="0"/>
              </a:rPr>
              <a:t>The network grows,  but the degree distribution is stationary.</a:t>
            </a:r>
            <a:endParaRPr lang="en-US" sz="2400">
              <a:solidFill>
                <a:srgbClr val="FF0000"/>
              </a:solidFill>
              <a:latin typeface="Helvetica" pitchFamily="-111" charset="0"/>
              <a:ea typeface="Helvetica" pitchFamily="-111" charset="0"/>
              <a:cs typeface="Helvetica" pitchFamily="-111" charset="0"/>
            </a:endParaRPr>
          </a:p>
        </p:txBody>
      </p:sp>
      <p:graphicFrame>
        <p:nvGraphicFramePr>
          <p:cNvPr id="71686" name="Object 6"/>
          <p:cNvGraphicFramePr>
            <a:graphicFrameLocks noChangeAspect="1"/>
          </p:cNvGraphicFramePr>
          <p:nvPr/>
        </p:nvGraphicFramePr>
        <p:xfrm>
          <a:off x="3500438" y="2941321"/>
          <a:ext cx="1903412" cy="651510"/>
        </p:xfrm>
        <a:graphic>
          <a:graphicData uri="http://schemas.openxmlformats.org/presentationml/2006/ole">
            <p:oleObj spid="_x0000_s53254" name="Equation" r:id="rId7" imgW="1371600" imgH="469900" progId="Equation.3">
              <p:embed/>
            </p:oleObj>
          </a:graphicData>
        </a:graphic>
      </p:graphicFrame>
      <p:sp>
        <p:nvSpPr>
          <p:cNvPr id="71691" name="TextBox 11"/>
          <p:cNvSpPr txBox="1">
            <a:spLocks noChangeArrowheads="1"/>
          </p:cNvSpPr>
          <p:nvPr/>
        </p:nvSpPr>
        <p:spPr bwMode="auto">
          <a:xfrm>
            <a:off x="5792789" y="2983230"/>
            <a:ext cx="2507079"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β: dynamical exponent</a:t>
            </a:r>
          </a:p>
        </p:txBody>
      </p:sp>
      <p:sp>
        <p:nvSpPr>
          <p:cNvPr id="71692" name="TextBox 12"/>
          <p:cNvSpPr txBox="1">
            <a:spLocks noChangeArrowheads="1"/>
          </p:cNvSpPr>
          <p:nvPr/>
        </p:nvSpPr>
        <p:spPr bwMode="auto">
          <a:xfrm>
            <a:off x="5805489" y="3600450"/>
            <a:ext cx="2186842"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γ: degree exponent</a:t>
            </a:r>
          </a:p>
        </p:txBody>
      </p:sp>
      <p:graphicFrame>
        <p:nvGraphicFramePr>
          <p:cNvPr id="71687" name="Object 7"/>
          <p:cNvGraphicFramePr>
            <a:graphicFrameLocks noChangeAspect="1"/>
          </p:cNvGraphicFramePr>
          <p:nvPr/>
        </p:nvGraphicFramePr>
        <p:xfrm>
          <a:off x="3589338" y="4166236"/>
          <a:ext cx="1104900" cy="622934"/>
        </p:xfrm>
        <a:graphic>
          <a:graphicData uri="http://schemas.openxmlformats.org/presentationml/2006/ole">
            <p:oleObj spid="_x0000_s53255" name="Equation" r:id="rId8" imgW="698400" imgH="393480" progId="Equation.3">
              <p:embed/>
            </p:oleObj>
          </a:graphicData>
        </a:graphic>
      </p:graphicFrame>
      <p:graphicFrame>
        <p:nvGraphicFramePr>
          <p:cNvPr id="71688" name="Object 8"/>
          <p:cNvGraphicFramePr>
            <a:graphicFrameLocks noChangeAspect="1"/>
          </p:cNvGraphicFramePr>
          <p:nvPr/>
        </p:nvGraphicFramePr>
        <p:xfrm>
          <a:off x="3594101" y="4819651"/>
          <a:ext cx="1082675" cy="560070"/>
        </p:xfrm>
        <a:graphic>
          <a:graphicData uri="http://schemas.openxmlformats.org/presentationml/2006/ole">
            <p:oleObj spid="_x0000_s53256" name="Equation" r:id="rId9" imgW="736600" imgH="381000" progId="Equation.3">
              <p:embed/>
            </p:oleObj>
          </a:graphicData>
        </a:graphic>
      </p:graphicFrame>
      <p:sp>
        <p:nvSpPr>
          <p:cNvPr id="14"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71694"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SUMMARY: PROPERTIES OF THE BA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6" name="Text Box 3"/>
          <p:cNvSpPr txBox="1">
            <a:spLocks noChangeArrowheads="1"/>
          </p:cNvSpPr>
          <p:nvPr/>
        </p:nvSpPr>
        <p:spPr bwMode="auto">
          <a:xfrm>
            <a:off x="1035051" y="1470660"/>
            <a:ext cx="2492990" cy="966418"/>
          </a:xfrm>
          <a:prstGeom prst="rect">
            <a:avLst/>
          </a:prstGeom>
          <a:noFill/>
          <a:ln w="9525">
            <a:noFill/>
            <a:miter lim="800000"/>
            <a:headEnd/>
            <a:tailEnd/>
          </a:ln>
        </p:spPr>
        <p:txBody>
          <a:bodyPr wrap="none">
            <a:prstTxWarp prst="textNoShape">
              <a:avLst/>
            </a:prstTxWarp>
            <a:spAutoFit/>
          </a:bodyPr>
          <a:lstStyle/>
          <a:p>
            <a:pPr>
              <a:lnSpc>
                <a:spcPct val="120000"/>
              </a:lnSpc>
            </a:pPr>
            <a:endParaRPr lang="en-US" sz="2400"/>
          </a:p>
          <a:p>
            <a:pPr>
              <a:lnSpc>
                <a:spcPct val="120000"/>
              </a:lnSpc>
            </a:pPr>
            <a:r>
              <a:rPr lang="en-US" sz="2400"/>
              <a:t>					</a:t>
            </a:r>
          </a:p>
        </p:txBody>
      </p:sp>
      <p:sp>
        <p:nvSpPr>
          <p:cNvPr id="74757" name="Text Box 9"/>
          <p:cNvSpPr txBox="1">
            <a:spLocks noChangeArrowheads="1"/>
          </p:cNvSpPr>
          <p:nvPr/>
        </p:nvSpPr>
        <p:spPr bwMode="auto">
          <a:xfrm>
            <a:off x="469900" y="777241"/>
            <a:ext cx="7988300" cy="5336846"/>
          </a:xfrm>
          <a:prstGeom prst="rect">
            <a:avLst/>
          </a:prstGeom>
          <a:noFill/>
          <a:ln w="9525">
            <a:noFill/>
            <a:miter lim="800000"/>
            <a:headEnd/>
            <a:tailEnd/>
          </a:ln>
        </p:spPr>
        <p:txBody>
          <a:bodyPr>
            <a:prstTxWarp prst="textNoShape">
              <a:avLst/>
            </a:prstTxWarp>
            <a:spAutoFit/>
          </a:bodyPr>
          <a:lstStyle/>
          <a:p>
            <a:pPr>
              <a:lnSpc>
                <a:spcPct val="120000"/>
              </a:lnSpc>
            </a:pPr>
            <a:r>
              <a:rPr lang="en-US" b="1">
                <a:solidFill>
                  <a:srgbClr val="FF0000"/>
                </a:solidFill>
                <a:latin typeface="Helvetica" pitchFamily="-111" charset="0"/>
                <a:ea typeface="Helvetica" pitchFamily="-111" charset="0"/>
                <a:cs typeface="Helvetica" pitchFamily="-111" charset="0"/>
              </a:rPr>
              <a:t>The BA model is only a minimal model.</a:t>
            </a:r>
          </a:p>
          <a:p>
            <a:pPr>
              <a:lnSpc>
                <a:spcPct val="120000"/>
              </a:lnSpc>
            </a:pPr>
            <a:r>
              <a:rPr lang="en-US">
                <a:latin typeface="Helvetica" pitchFamily="-111" charset="0"/>
                <a:ea typeface="Helvetica" pitchFamily="-111" charset="0"/>
                <a:cs typeface="Helvetica" pitchFamily="-111" charset="0"/>
              </a:rPr>
              <a:t>Makes the simplest assumptions necessary for a sf network to emerge:</a:t>
            </a:r>
          </a:p>
          <a:p>
            <a:pPr>
              <a:lnSpc>
                <a:spcPct val="140000"/>
              </a:lnSpc>
              <a:buFontTx/>
              <a:buChar char="•"/>
            </a:pPr>
            <a:r>
              <a:rPr lang="en-US">
                <a:latin typeface="Helvetica" pitchFamily="-111" charset="0"/>
                <a:ea typeface="Helvetica" pitchFamily="-111" charset="0"/>
                <a:cs typeface="Helvetica" pitchFamily="-111" charset="0"/>
              </a:rPr>
              <a:t> linear growth</a:t>
            </a:r>
          </a:p>
          <a:p>
            <a:pPr>
              <a:lnSpc>
                <a:spcPct val="140000"/>
              </a:lnSpc>
              <a:buFontTx/>
              <a:buChar char="•"/>
            </a:pPr>
            <a:r>
              <a:rPr lang="en-US">
                <a:latin typeface="Helvetica" pitchFamily="-111" charset="0"/>
                <a:ea typeface="Helvetica" pitchFamily="-111" charset="0"/>
                <a:cs typeface="Helvetica" pitchFamily="-111" charset="0"/>
              </a:rPr>
              <a:t> linear preferential attachment</a:t>
            </a:r>
          </a:p>
          <a:p>
            <a:pPr>
              <a:lnSpc>
                <a:spcPct val="140000"/>
              </a:lnSpc>
              <a:buFontTx/>
              <a:buChar char="•"/>
            </a:pPr>
            <a:endParaRPr lang="en-US">
              <a:latin typeface="Helvetica" pitchFamily="-111" charset="0"/>
              <a:ea typeface="Helvetica" pitchFamily="-111" charset="0"/>
              <a:cs typeface="Helvetica" pitchFamily="-111" charset="0"/>
            </a:endParaRPr>
          </a:p>
          <a:p>
            <a:r>
              <a:rPr lang="en-US" b="1" u="sng">
                <a:solidFill>
                  <a:srgbClr val="FF0000"/>
                </a:solidFill>
                <a:latin typeface="Helvetica" pitchFamily="-111" charset="0"/>
                <a:ea typeface="Helvetica" pitchFamily="-111" charset="0"/>
                <a:cs typeface="Helvetica" pitchFamily="-111" charset="0"/>
              </a:rPr>
              <a:t>Does not capture</a:t>
            </a:r>
          </a:p>
          <a:p>
            <a:r>
              <a:rPr lang="en-US">
                <a:latin typeface="Helvetica" pitchFamily="-111" charset="0"/>
                <a:ea typeface="Helvetica" pitchFamily="-111" charset="0"/>
                <a:cs typeface="Helvetica" pitchFamily="-111" charset="0"/>
              </a:rPr>
              <a:t> 	variations in the shape of the degree distribution</a:t>
            </a:r>
          </a:p>
          <a:p>
            <a:r>
              <a:rPr lang="en-US">
                <a:latin typeface="Helvetica" pitchFamily="-111" charset="0"/>
                <a:ea typeface="Helvetica" pitchFamily="-111" charset="0"/>
                <a:cs typeface="Helvetica" pitchFamily="-111" charset="0"/>
              </a:rPr>
              <a:t>	variations in the degree  exponent</a:t>
            </a:r>
          </a:p>
          <a:p>
            <a:r>
              <a:rPr lang="en-US">
                <a:latin typeface="Helvetica" pitchFamily="-111" charset="0"/>
                <a:ea typeface="Helvetica" pitchFamily="-111" charset="0"/>
                <a:cs typeface="Helvetica" pitchFamily="-111" charset="0"/>
              </a:rPr>
              <a:t>	the size-independent clustering coefficient</a:t>
            </a:r>
          </a:p>
          <a:p>
            <a:endParaRPr lang="en-US">
              <a:solidFill>
                <a:srgbClr val="FF0000"/>
              </a:solidFill>
              <a:latin typeface="Helvetica" pitchFamily="-111" charset="0"/>
              <a:ea typeface="Helvetica" pitchFamily="-111" charset="0"/>
              <a:cs typeface="Helvetica" pitchFamily="-111" charset="0"/>
            </a:endParaRPr>
          </a:p>
          <a:p>
            <a:r>
              <a:rPr lang="en-US" b="1" u="sng">
                <a:solidFill>
                  <a:srgbClr val="FF0000"/>
                </a:solidFill>
                <a:latin typeface="Helvetica" pitchFamily="-111" charset="0"/>
                <a:ea typeface="Helvetica" pitchFamily="-111" charset="0"/>
                <a:cs typeface="Helvetica" pitchFamily="-111" charset="0"/>
              </a:rPr>
              <a:t>Hypothesis</a:t>
            </a:r>
            <a:r>
              <a:rPr lang="en-US">
                <a:solidFill>
                  <a:srgbClr val="FF0000"/>
                </a:solidFill>
                <a:latin typeface="Helvetica" pitchFamily="-111" charset="0"/>
                <a:ea typeface="Helvetica" pitchFamily="-111" charset="0"/>
                <a:cs typeface="Helvetica" pitchFamily="-111" charset="0"/>
              </a:rPr>
              <a:t>: </a:t>
            </a:r>
          </a:p>
          <a:p>
            <a:r>
              <a:rPr lang="en-US">
                <a:solidFill>
                  <a:srgbClr val="FF0000"/>
                </a:solidFill>
                <a:latin typeface="Helvetica" pitchFamily="-111" charset="0"/>
                <a:ea typeface="Helvetica" pitchFamily="-111" charset="0"/>
                <a:cs typeface="Helvetica" pitchFamily="-111" charset="0"/>
              </a:rPr>
              <a:t>The BA model can be adapted to describe most features of real networks. </a:t>
            </a:r>
          </a:p>
          <a:p>
            <a:endParaRPr lang="en-US">
              <a:latin typeface="Helvetica" pitchFamily="-111" charset="0"/>
              <a:ea typeface="Helvetica" pitchFamily="-111" charset="0"/>
              <a:cs typeface="Helvetica" pitchFamily="-111" charset="0"/>
            </a:endParaRPr>
          </a:p>
          <a:p>
            <a:r>
              <a:rPr lang="en-US">
                <a:latin typeface="Helvetica" pitchFamily="-111" charset="0"/>
                <a:ea typeface="Helvetica" pitchFamily="-111" charset="0"/>
                <a:cs typeface="Helvetica" pitchFamily="-111" charset="0"/>
              </a:rPr>
              <a:t>We need to incorporate mechanisms that are known to take place in real networks: addition of links without new nodes, link rewiring,  link removal; node removal, constraints or optimization</a:t>
            </a:r>
          </a:p>
          <a:p>
            <a:pPr lvl="4">
              <a:buFontTx/>
              <a:buChar char="•"/>
            </a:pPr>
            <a:endParaRPr lang="en-US" sz="2400">
              <a:latin typeface="Helvetica" pitchFamily="-111" charset="0"/>
              <a:ea typeface="Helvetica" pitchFamily="-111" charset="0"/>
              <a:cs typeface="Helvetica" pitchFamily="-111" charset="0"/>
            </a:endParaRPr>
          </a:p>
        </p:txBody>
      </p:sp>
      <p:graphicFrame>
        <p:nvGraphicFramePr>
          <p:cNvPr id="74754" name="Object 1024"/>
          <p:cNvGraphicFramePr>
            <a:graphicFrameLocks noChangeAspect="1"/>
          </p:cNvGraphicFramePr>
          <p:nvPr/>
        </p:nvGraphicFramePr>
        <p:xfrm>
          <a:off x="6365875" y="1676400"/>
          <a:ext cx="1301750" cy="539116"/>
        </p:xfrm>
        <a:graphic>
          <a:graphicData uri="http://schemas.openxmlformats.org/presentationml/2006/ole">
            <p:oleObj spid="_x0000_s54274" name="Equation" r:id="rId3" imgW="609480" imgH="253800" progId="Equation.3">
              <p:embed/>
            </p:oleObj>
          </a:graphicData>
        </a:graphic>
      </p:graphicFrame>
      <p:graphicFrame>
        <p:nvGraphicFramePr>
          <p:cNvPr id="74755" name="Object 1025"/>
          <p:cNvGraphicFramePr>
            <a:graphicFrameLocks noChangeAspect="1"/>
          </p:cNvGraphicFramePr>
          <p:nvPr/>
        </p:nvGraphicFramePr>
        <p:xfrm>
          <a:off x="6169025" y="2165986"/>
          <a:ext cx="1511300" cy="493394"/>
        </p:xfrm>
        <a:graphic>
          <a:graphicData uri="http://schemas.openxmlformats.org/presentationml/2006/ole">
            <p:oleObj spid="_x0000_s54275" name="Equation" r:id="rId4" imgW="698400" imgH="228600" progId="Equation.3">
              <p:embed/>
            </p:oleObj>
          </a:graphicData>
        </a:graphic>
      </p:graphicFrame>
      <p:sp>
        <p:nvSpPr>
          <p:cNvPr id="7"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7475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EVOLVING NETWORK MODELS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38100" y="144780"/>
            <a:ext cx="9512300" cy="1143000"/>
          </a:xfrm>
        </p:spPr>
        <p:txBody>
          <a:bodyPr/>
          <a:lstStyle/>
          <a:p>
            <a:pPr algn="l">
              <a:defRPr/>
            </a:pPr>
            <a:r>
              <a:rPr lang="en-US" sz="1800" smtClean="0">
                <a:latin typeface="Helvetica" charset="0"/>
                <a:ea typeface="Helvetica" charset="0"/>
                <a:cs typeface="Helvetica" charset="0"/>
              </a:rPr>
              <a:t/>
            </a:r>
            <a:br>
              <a:rPr lang="en-US" sz="1800" smtClean="0">
                <a:latin typeface="Helvetica" charset="0"/>
                <a:ea typeface="Helvetica" charset="0"/>
                <a:cs typeface="Helvetica" charset="0"/>
              </a:rPr>
            </a:br>
            <a:r>
              <a:rPr lang="en-US" sz="1800" smtClean="0">
                <a:latin typeface="Helvetica" charset="0"/>
                <a:ea typeface="Helvetica" charset="0"/>
                <a:cs typeface="Helvetica" charset="0"/>
              </a:rPr>
              <a:t>(the simplest way to change the degree exponent) </a:t>
            </a:r>
            <a:endParaRPr lang="en-US" sz="1800" smtClean="0">
              <a:effectLst>
                <a:outerShdw blurRad="38100" dist="38100" dir="2700000" algn="tl">
                  <a:srgbClr val="DDDDDD"/>
                </a:outerShdw>
              </a:effectLst>
              <a:latin typeface="Helvetica" charset="0"/>
              <a:ea typeface="Helvetica" charset="0"/>
              <a:cs typeface="Helvetica" charset="0"/>
            </a:endParaRPr>
          </a:p>
        </p:txBody>
      </p:sp>
      <p:sp>
        <p:nvSpPr>
          <p:cNvPr id="75786" name="Text Box 3"/>
          <p:cNvSpPr txBox="1">
            <a:spLocks noChangeArrowheads="1"/>
          </p:cNvSpPr>
          <p:nvPr/>
        </p:nvSpPr>
        <p:spPr bwMode="auto">
          <a:xfrm>
            <a:off x="1162051" y="1135380"/>
            <a:ext cx="2492990" cy="966418"/>
          </a:xfrm>
          <a:prstGeom prst="rect">
            <a:avLst/>
          </a:prstGeom>
          <a:noFill/>
          <a:ln w="9525">
            <a:noFill/>
            <a:miter lim="800000"/>
            <a:headEnd/>
            <a:tailEnd/>
          </a:ln>
        </p:spPr>
        <p:txBody>
          <a:bodyPr wrap="none">
            <a:prstTxWarp prst="textNoShape">
              <a:avLst/>
            </a:prstTxWarp>
            <a:spAutoFit/>
          </a:bodyPr>
          <a:lstStyle/>
          <a:p>
            <a:pPr>
              <a:lnSpc>
                <a:spcPct val="120000"/>
              </a:lnSpc>
            </a:pPr>
            <a:endParaRPr lang="en-US" sz="2400"/>
          </a:p>
          <a:p>
            <a:pPr>
              <a:lnSpc>
                <a:spcPct val="120000"/>
              </a:lnSpc>
            </a:pPr>
            <a:r>
              <a:rPr lang="en-US" sz="2400"/>
              <a:t>					</a:t>
            </a:r>
          </a:p>
        </p:txBody>
      </p:sp>
      <p:sp>
        <p:nvSpPr>
          <p:cNvPr id="66571" name="AutoShape 12"/>
          <p:cNvSpPr>
            <a:spLocks noChangeArrowheads="1"/>
          </p:cNvSpPr>
          <p:nvPr/>
        </p:nvSpPr>
        <p:spPr bwMode="auto">
          <a:xfrm>
            <a:off x="3048001" y="6110169"/>
            <a:ext cx="366832" cy="733663"/>
          </a:xfrm>
          <a:prstGeom prst="triangle">
            <a:avLst>
              <a:gd name="adj" fmla="val 50000"/>
            </a:avLst>
          </a:prstGeom>
          <a:noFill/>
          <a:ln w="9525">
            <a:noFill/>
            <a:miter lim="800000"/>
            <a:headEnd/>
            <a:tailEnd/>
          </a:ln>
        </p:spPr>
        <p:txBody>
          <a:bodyPr wrap="none" anchor="ctr">
            <a:prstTxWarp prst="textNoShape">
              <a:avLst/>
            </a:prstTxWarp>
            <a:spAutoFit/>
          </a:bodyPr>
          <a:lstStyle/>
          <a:p>
            <a:endParaRPr lang="hu-HU"/>
          </a:p>
        </p:txBody>
      </p:sp>
      <p:pic>
        <p:nvPicPr>
          <p:cNvPr id="75788" name="Picture 15" descr="directed"/>
          <p:cNvPicPr>
            <a:picLocks noChangeAspect="1" noChangeArrowheads="1"/>
          </p:cNvPicPr>
          <p:nvPr/>
        </p:nvPicPr>
        <p:blipFill>
          <a:blip r:embed="rId3"/>
          <a:srcRect/>
          <a:stretch>
            <a:fillRect/>
          </a:stretch>
        </p:blipFill>
        <p:spPr bwMode="auto">
          <a:xfrm>
            <a:off x="571500" y="1363981"/>
            <a:ext cx="5029200" cy="1817370"/>
          </a:xfrm>
          <a:prstGeom prst="rect">
            <a:avLst/>
          </a:prstGeom>
          <a:noFill/>
          <a:ln w="9525">
            <a:noFill/>
            <a:miter lim="800000"/>
            <a:headEnd/>
            <a:tailEnd/>
          </a:ln>
        </p:spPr>
      </p:pic>
      <p:graphicFrame>
        <p:nvGraphicFramePr>
          <p:cNvPr id="66562" name="Object 20"/>
          <p:cNvGraphicFramePr>
            <a:graphicFrameLocks noChangeAspect="1"/>
          </p:cNvGraphicFramePr>
          <p:nvPr/>
        </p:nvGraphicFramePr>
        <p:xfrm>
          <a:off x="3557588" y="4772026"/>
          <a:ext cx="1981200" cy="615314"/>
        </p:xfrm>
        <a:graphic>
          <a:graphicData uri="http://schemas.openxmlformats.org/presentationml/2006/ole">
            <p:oleObj spid="_x0000_s55298" name="Equation" r:id="rId4" imgW="774360" imgH="241200" progId="Equation.3">
              <p:embed/>
            </p:oleObj>
          </a:graphicData>
        </a:graphic>
      </p:graphicFrame>
      <p:sp>
        <p:nvSpPr>
          <p:cNvPr id="75789" name="Text Box 4"/>
          <p:cNvSpPr txBox="1">
            <a:spLocks noChangeArrowheads="1"/>
          </p:cNvSpPr>
          <p:nvPr/>
        </p:nvSpPr>
        <p:spPr bwMode="auto">
          <a:xfrm>
            <a:off x="5703888" y="11490960"/>
            <a:ext cx="2743200" cy="584743"/>
          </a:xfrm>
          <a:prstGeom prst="rect">
            <a:avLst/>
          </a:prstGeom>
          <a:noFill/>
          <a:ln w="9525">
            <a:noFill/>
            <a:miter lim="800000"/>
            <a:headEnd/>
            <a:tailEnd/>
          </a:ln>
        </p:spPr>
        <p:txBody>
          <a:bodyPr lIns="91407" tIns="45704" rIns="91407" bIns="45704">
            <a:prstTxWarp prst="textNoShape">
              <a:avLst/>
            </a:prstTxWarp>
            <a:spAutoFit/>
          </a:bodyPr>
          <a:lstStyle/>
          <a:p>
            <a:pPr algn="ctr">
              <a:spcBef>
                <a:spcPct val="50000"/>
              </a:spcBef>
            </a:pPr>
            <a:r>
              <a:rPr lang="en-US" sz="3200" b="1">
                <a:solidFill>
                  <a:srgbClr val="000000"/>
                </a:solidFill>
                <a:latin typeface="Times New Roman" pitchFamily="-111" charset="0"/>
                <a:ea typeface="Arial" pitchFamily="-111" charset="0"/>
                <a:cs typeface="Arial" pitchFamily="-111" charset="0"/>
                <a:sym typeface="Symbol" pitchFamily="-111" charset="2"/>
              </a:rPr>
              <a:t> </a:t>
            </a:r>
            <a:r>
              <a:rPr lang="en-US" sz="3200" b="1">
                <a:solidFill>
                  <a:srgbClr val="000000"/>
                </a:solidFill>
                <a:latin typeface="Times New Roman" pitchFamily="-111" charset="0"/>
                <a:ea typeface="Arial" pitchFamily="-111" charset="0"/>
                <a:cs typeface="Arial" pitchFamily="-111" charset="0"/>
              </a:rPr>
              <a:t>γ = 3</a:t>
            </a:r>
          </a:p>
        </p:txBody>
      </p:sp>
      <p:graphicFrame>
        <p:nvGraphicFramePr>
          <p:cNvPr id="66563" name="Object 5"/>
          <p:cNvGraphicFramePr>
            <a:graphicFrameLocks noChangeAspect="1"/>
          </p:cNvGraphicFramePr>
          <p:nvPr/>
        </p:nvGraphicFramePr>
        <p:xfrm>
          <a:off x="127000" y="3457576"/>
          <a:ext cx="3689350" cy="1011554"/>
        </p:xfrm>
        <a:graphic>
          <a:graphicData uri="http://schemas.openxmlformats.org/presentationml/2006/ole">
            <p:oleObj spid="_x0000_s55299" name="Equation" r:id="rId5" imgW="1714500" imgH="469900" progId="Equation.3">
              <p:embed/>
            </p:oleObj>
          </a:graphicData>
        </a:graphic>
      </p:graphicFrame>
      <p:graphicFrame>
        <p:nvGraphicFramePr>
          <p:cNvPr id="66564" name="Object 6"/>
          <p:cNvGraphicFramePr>
            <a:graphicFrameLocks noChangeAspect="1"/>
          </p:cNvGraphicFramePr>
          <p:nvPr/>
        </p:nvGraphicFramePr>
        <p:xfrm>
          <a:off x="571501" y="4634866"/>
          <a:ext cx="1533525" cy="847724"/>
        </p:xfrm>
        <a:graphic>
          <a:graphicData uri="http://schemas.openxmlformats.org/presentationml/2006/ole">
            <p:oleObj spid="_x0000_s55300" name="Equation" r:id="rId6" imgW="711200" imgH="393700" progId="Equation.3">
              <p:embed/>
            </p:oleObj>
          </a:graphicData>
        </a:graphic>
      </p:graphicFrame>
      <p:graphicFrame>
        <p:nvGraphicFramePr>
          <p:cNvPr id="75781" name="Object 9"/>
          <p:cNvGraphicFramePr>
            <a:graphicFrameLocks noChangeAspect="1"/>
          </p:cNvGraphicFramePr>
          <p:nvPr/>
        </p:nvGraphicFramePr>
        <p:xfrm>
          <a:off x="206376" y="10287000"/>
          <a:ext cx="7783513" cy="982980"/>
        </p:xfrm>
        <a:graphic>
          <a:graphicData uri="http://schemas.openxmlformats.org/presentationml/2006/ole">
            <p:oleObj spid="_x0000_s55301" name="Equation" r:id="rId7" imgW="3619440" imgH="457200" progId="Equation.3">
              <p:embed/>
            </p:oleObj>
          </a:graphicData>
        </a:graphic>
      </p:graphicFrame>
      <p:graphicFrame>
        <p:nvGraphicFramePr>
          <p:cNvPr id="75782" name="Object 10"/>
          <p:cNvGraphicFramePr>
            <a:graphicFrameLocks noChangeAspect="1"/>
          </p:cNvGraphicFramePr>
          <p:nvPr/>
        </p:nvGraphicFramePr>
        <p:xfrm>
          <a:off x="228600" y="11338560"/>
          <a:ext cx="5322888" cy="982980"/>
        </p:xfrm>
        <a:graphic>
          <a:graphicData uri="http://schemas.openxmlformats.org/presentationml/2006/ole">
            <p:oleObj spid="_x0000_s55302" name="Equation" r:id="rId8" imgW="2476440" imgH="457200" progId="Equation.3">
              <p:embed/>
            </p:oleObj>
          </a:graphicData>
        </a:graphic>
      </p:graphicFrame>
      <p:sp>
        <p:nvSpPr>
          <p:cNvPr id="75790" name="Rectangle 11"/>
          <p:cNvSpPr>
            <a:spLocks noChangeArrowheads="1"/>
          </p:cNvSpPr>
          <p:nvPr/>
        </p:nvSpPr>
        <p:spPr bwMode="auto">
          <a:xfrm>
            <a:off x="6523038" y="11705392"/>
            <a:ext cx="1206500" cy="369332"/>
          </a:xfrm>
          <a:prstGeom prst="rect">
            <a:avLst/>
          </a:prstGeom>
          <a:noFill/>
          <a:ln w="38100">
            <a:solidFill>
              <a:srgbClr val="FF0000"/>
            </a:solidFill>
            <a:miter lim="800000"/>
            <a:headEnd/>
            <a:tailEnd/>
          </a:ln>
        </p:spPr>
        <p:txBody>
          <a:bodyPr anchor="ctr">
            <a:prstTxWarp prst="textNoShape">
              <a:avLst/>
            </a:prstTxWarp>
            <a:spAutoFit/>
          </a:bodyPr>
          <a:lstStyle/>
          <a:p>
            <a:pPr algn="ctr">
              <a:spcBef>
                <a:spcPct val="50000"/>
              </a:spcBef>
            </a:pPr>
            <a:endParaRPr lang="hu-HU" b="1">
              <a:solidFill>
                <a:srgbClr val="000000"/>
              </a:solidFill>
              <a:latin typeface="Times New Roman" pitchFamily="-111" charset="0"/>
              <a:ea typeface="Arial" pitchFamily="-111" charset="0"/>
              <a:cs typeface="Arial" pitchFamily="-111" charset="0"/>
            </a:endParaRPr>
          </a:p>
        </p:txBody>
      </p:sp>
      <p:sp>
        <p:nvSpPr>
          <p:cNvPr id="75791" name="Text Box 13"/>
          <p:cNvSpPr txBox="1">
            <a:spLocks noChangeArrowheads="1"/>
          </p:cNvSpPr>
          <p:nvPr/>
        </p:nvSpPr>
        <p:spPr bwMode="auto">
          <a:xfrm>
            <a:off x="1512888" y="12725400"/>
            <a:ext cx="70104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rgbClr val="000000"/>
                </a:solidFill>
                <a:latin typeface="Times New Roman" pitchFamily="-111" charset="0"/>
                <a:ea typeface="Arial" pitchFamily="-111" charset="0"/>
                <a:cs typeface="Arial" pitchFamily="-111" charset="0"/>
              </a:rPr>
              <a:t>A.-L.Barabási, R. Albert and H. Jeong, </a:t>
            </a:r>
            <a:r>
              <a:rPr lang="en-US" i="1">
                <a:solidFill>
                  <a:srgbClr val="000000"/>
                </a:solidFill>
                <a:latin typeface="Times New Roman" pitchFamily="-111" charset="0"/>
                <a:ea typeface="Arial" pitchFamily="-111" charset="0"/>
                <a:cs typeface="Arial" pitchFamily="-111" charset="0"/>
              </a:rPr>
              <a:t>Physica </a:t>
            </a:r>
            <a:r>
              <a:rPr lang="en-US">
                <a:solidFill>
                  <a:srgbClr val="000000"/>
                </a:solidFill>
                <a:latin typeface="Times New Roman" pitchFamily="-111" charset="0"/>
                <a:ea typeface="Arial" pitchFamily="-111" charset="0"/>
                <a:cs typeface="Arial" pitchFamily="-111" charset="0"/>
              </a:rPr>
              <a:t>A </a:t>
            </a:r>
            <a:r>
              <a:rPr lang="en-US" b="1">
                <a:solidFill>
                  <a:srgbClr val="000000"/>
                </a:solidFill>
                <a:latin typeface="Times New Roman" pitchFamily="-111" charset="0"/>
                <a:ea typeface="Arial" pitchFamily="-111" charset="0"/>
                <a:cs typeface="Arial" pitchFamily="-111" charset="0"/>
              </a:rPr>
              <a:t>272,</a:t>
            </a:r>
            <a:r>
              <a:rPr lang="en-US">
                <a:solidFill>
                  <a:srgbClr val="000000"/>
                </a:solidFill>
                <a:latin typeface="Times New Roman" pitchFamily="-111" charset="0"/>
                <a:ea typeface="Arial" pitchFamily="-111" charset="0"/>
                <a:cs typeface="Arial" pitchFamily="-111" charset="0"/>
              </a:rPr>
              <a:t> 173 (1999)</a:t>
            </a:r>
          </a:p>
        </p:txBody>
      </p:sp>
      <p:sp>
        <p:nvSpPr>
          <p:cNvPr id="66576" name="TextBox 35"/>
          <p:cNvSpPr txBox="1">
            <a:spLocks noChangeArrowheads="1"/>
          </p:cNvSpPr>
          <p:nvPr/>
        </p:nvSpPr>
        <p:spPr bwMode="auto">
          <a:xfrm>
            <a:off x="3343276" y="3457576"/>
            <a:ext cx="620713" cy="369332"/>
          </a:xfrm>
          <a:prstGeom prst="rect">
            <a:avLst/>
          </a:prstGeom>
          <a:solidFill>
            <a:srgbClr val="FF6600">
              <a:alpha val="30196"/>
            </a:srgbClr>
          </a:solidFill>
          <a:ln w="9525">
            <a:noFill/>
            <a:miter lim="800000"/>
            <a:headEnd/>
            <a:tailEnd/>
          </a:ln>
        </p:spPr>
        <p:txBody>
          <a:bodyPr>
            <a:prstTxWarp prst="textNoShape">
              <a:avLst/>
            </a:prstTxWarp>
            <a:spAutoFit/>
          </a:bodyPr>
          <a:lstStyle/>
          <a:p>
            <a:endParaRPr lang="hu-HU"/>
          </a:p>
        </p:txBody>
      </p:sp>
      <p:sp>
        <p:nvSpPr>
          <p:cNvPr id="66577" name="TextBox 36"/>
          <p:cNvSpPr txBox="1">
            <a:spLocks noChangeArrowheads="1"/>
          </p:cNvSpPr>
          <p:nvPr/>
        </p:nvSpPr>
        <p:spPr bwMode="auto">
          <a:xfrm>
            <a:off x="4360863" y="3377566"/>
            <a:ext cx="2596910"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Undirected BA network:</a:t>
            </a:r>
          </a:p>
        </p:txBody>
      </p:sp>
      <p:sp>
        <p:nvSpPr>
          <p:cNvPr id="66578" name="TextBox 37"/>
          <p:cNvSpPr txBox="1">
            <a:spLocks noChangeArrowheads="1"/>
          </p:cNvSpPr>
          <p:nvPr/>
        </p:nvSpPr>
        <p:spPr bwMode="auto">
          <a:xfrm>
            <a:off x="4387850" y="3930016"/>
            <a:ext cx="2340154"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Directed BA network:</a:t>
            </a:r>
          </a:p>
        </p:txBody>
      </p:sp>
      <p:graphicFrame>
        <p:nvGraphicFramePr>
          <p:cNvPr id="66567" name="Object 7"/>
          <p:cNvGraphicFramePr>
            <a:graphicFrameLocks noChangeAspect="1"/>
          </p:cNvGraphicFramePr>
          <p:nvPr/>
        </p:nvGraphicFramePr>
        <p:xfrm>
          <a:off x="6956426" y="3377566"/>
          <a:ext cx="1222375" cy="520064"/>
        </p:xfrm>
        <a:graphic>
          <a:graphicData uri="http://schemas.openxmlformats.org/presentationml/2006/ole">
            <p:oleObj spid="_x0000_s55303" name="Equation" r:id="rId9" imgW="685800" imgH="292100" progId="Equation.3">
              <p:embed/>
            </p:oleObj>
          </a:graphicData>
        </a:graphic>
      </p:graphicFrame>
      <p:graphicFrame>
        <p:nvGraphicFramePr>
          <p:cNvPr id="66568" name="Object 8"/>
          <p:cNvGraphicFramePr>
            <a:graphicFrameLocks noChangeAspect="1"/>
          </p:cNvGraphicFramePr>
          <p:nvPr/>
        </p:nvGraphicFramePr>
        <p:xfrm>
          <a:off x="7035800" y="3914776"/>
          <a:ext cx="1087438" cy="520064"/>
        </p:xfrm>
        <a:graphic>
          <a:graphicData uri="http://schemas.openxmlformats.org/presentationml/2006/ole">
            <p:oleObj spid="_x0000_s55304" name="Equation" r:id="rId10" imgW="609600" imgH="292100" progId="Equation.3">
              <p:embed/>
            </p:oleObj>
          </a:graphicData>
        </a:graphic>
      </p:graphicFrame>
      <p:sp>
        <p:nvSpPr>
          <p:cNvPr id="66579" name="TextBox 11"/>
          <p:cNvSpPr txBox="1">
            <a:spLocks noChangeArrowheads="1"/>
          </p:cNvSpPr>
          <p:nvPr/>
        </p:nvSpPr>
        <p:spPr bwMode="auto">
          <a:xfrm>
            <a:off x="331788" y="5657850"/>
            <a:ext cx="2770260"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β=1: dynamical exponent</a:t>
            </a:r>
          </a:p>
        </p:txBody>
      </p:sp>
      <p:sp>
        <p:nvSpPr>
          <p:cNvPr id="66580" name="TextBox 12"/>
          <p:cNvSpPr txBox="1">
            <a:spLocks noChangeArrowheads="1"/>
          </p:cNvSpPr>
          <p:nvPr/>
        </p:nvSpPr>
        <p:spPr bwMode="auto">
          <a:xfrm>
            <a:off x="3497264" y="5657850"/>
            <a:ext cx="4363143" cy="369332"/>
          </a:xfrm>
          <a:prstGeom prst="rect">
            <a:avLst/>
          </a:prstGeom>
          <a:noFill/>
          <a:ln w="9525">
            <a:noFill/>
            <a:miter lim="800000"/>
            <a:headEnd/>
            <a:tailEnd/>
          </a:ln>
        </p:spPr>
        <p:txBody>
          <a:bodyPr wrap="none">
            <a:prstTxWarp prst="textNoShape">
              <a:avLst/>
            </a:prstTxWarp>
            <a:spAutoFit/>
          </a:bodyPr>
          <a:lstStyle/>
          <a:p>
            <a:r>
              <a:rPr lang="hu-HU">
                <a:latin typeface="Helvetica" pitchFamily="-111" charset="0"/>
                <a:ea typeface="Helvetica" pitchFamily="-111" charset="0"/>
                <a:cs typeface="Helvetica" pitchFamily="-111" charset="0"/>
              </a:rPr>
              <a:t>γ</a:t>
            </a:r>
            <a:r>
              <a:rPr lang="hu-HU" baseline="-25000">
                <a:latin typeface="Helvetica" pitchFamily="-111" charset="0"/>
                <a:ea typeface="Helvetica" pitchFamily="-111" charset="0"/>
                <a:cs typeface="Helvetica" pitchFamily="-111" charset="0"/>
              </a:rPr>
              <a:t>in</a:t>
            </a:r>
            <a:r>
              <a:rPr lang="hu-HU">
                <a:latin typeface="Helvetica" pitchFamily="-111" charset="0"/>
                <a:ea typeface="Helvetica" pitchFamily="-111" charset="0"/>
                <a:cs typeface="Helvetica" pitchFamily="-111" charset="0"/>
              </a:rPr>
              <a:t>=2: degree exponent; P(k</a:t>
            </a:r>
            <a:r>
              <a:rPr lang="hu-HU" baseline="-25000">
                <a:latin typeface="Helvetica" pitchFamily="-111" charset="0"/>
                <a:ea typeface="Helvetica" pitchFamily="-111" charset="0"/>
                <a:cs typeface="Helvetica" pitchFamily="-111" charset="0"/>
              </a:rPr>
              <a:t>out</a:t>
            </a:r>
            <a:r>
              <a:rPr lang="hu-HU">
                <a:latin typeface="Helvetica" pitchFamily="-111" charset="0"/>
                <a:ea typeface="Helvetica" pitchFamily="-111" charset="0"/>
                <a:cs typeface="Helvetica" pitchFamily="-111" charset="0"/>
              </a:rPr>
              <a:t>)=δ(k</a:t>
            </a:r>
            <a:r>
              <a:rPr lang="hu-HU" baseline="-25000">
                <a:latin typeface="Helvetica" pitchFamily="-111" charset="0"/>
                <a:ea typeface="Helvetica" pitchFamily="-111" charset="0"/>
                <a:cs typeface="Helvetica" pitchFamily="-111" charset="0"/>
              </a:rPr>
              <a:t>out</a:t>
            </a:r>
            <a:r>
              <a:rPr lang="hu-HU">
                <a:latin typeface="Helvetica" pitchFamily="-111" charset="0"/>
                <a:ea typeface="Helvetica" pitchFamily="-111" charset="0"/>
                <a:cs typeface="Helvetica" pitchFamily="-111" charset="0"/>
              </a:rPr>
              <a:t>-m)</a:t>
            </a:r>
          </a:p>
        </p:txBody>
      </p:sp>
      <p:sp>
        <p:nvSpPr>
          <p:cNvPr id="66581" name="Rectangle 42"/>
          <p:cNvSpPr>
            <a:spLocks noChangeArrowheads="1"/>
          </p:cNvSpPr>
          <p:nvPr/>
        </p:nvSpPr>
        <p:spPr bwMode="auto">
          <a:xfrm>
            <a:off x="355600" y="6094096"/>
            <a:ext cx="3886200" cy="369332"/>
          </a:xfrm>
          <a:prstGeom prst="rect">
            <a:avLst/>
          </a:prstGeom>
          <a:noFill/>
          <a:ln w="9525">
            <a:noFill/>
            <a:miter lim="800000"/>
            <a:headEnd/>
            <a:tailEnd/>
          </a:ln>
        </p:spPr>
        <p:txBody>
          <a:bodyPr>
            <a:prstTxWarp prst="textNoShape">
              <a:avLst/>
            </a:prstTxWarp>
            <a:spAutoFit/>
          </a:bodyPr>
          <a:lstStyle/>
          <a:p>
            <a:r>
              <a:rPr lang="hu-HU">
                <a:latin typeface="Helvetica" pitchFamily="-111" charset="0"/>
                <a:ea typeface="Helvetica" pitchFamily="-111" charset="0"/>
                <a:cs typeface="Helvetica" pitchFamily="-111" charset="0"/>
              </a:rPr>
              <a:t>Undirected BA:    β=1/2;           γ=3 </a:t>
            </a:r>
          </a:p>
        </p:txBody>
      </p:sp>
      <p:sp>
        <p:nvSpPr>
          <p:cNvPr id="22"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7579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BA ALGORITHM WITH DIRECTED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5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5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665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5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5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5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1" grpId="0"/>
      <p:bldP spid="66576" grpId="0" animBg="1"/>
      <p:bldP spid="66577" grpId="0"/>
      <p:bldP spid="66578" grpId="0"/>
      <p:bldP spid="66579" grpId="0"/>
      <p:bldP spid="66580" grpId="0"/>
      <p:bldP spid="66581" grpId="0"/>
      <p:bldP spid="22" grpId="0"/>
    </p:bld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8" name="Text Box 6"/>
          <p:cNvSpPr txBox="1">
            <a:spLocks noChangeArrowheads="1"/>
          </p:cNvSpPr>
          <p:nvPr/>
        </p:nvSpPr>
        <p:spPr bwMode="auto">
          <a:xfrm>
            <a:off x="5816601" y="1003936"/>
            <a:ext cx="1728583" cy="369332"/>
          </a:xfrm>
          <a:prstGeom prst="rect">
            <a:avLst/>
          </a:prstGeom>
          <a:solidFill>
            <a:srgbClr val="99CC00">
              <a:alpha val="50195"/>
            </a:srgbClr>
          </a:solidFill>
          <a:ln w="9525">
            <a:solidFill>
              <a:schemeClr val="tx1"/>
            </a:solidFill>
            <a:miter lim="800000"/>
            <a:headEnd/>
            <a:tailEnd/>
          </a:ln>
        </p:spPr>
        <p:txBody>
          <a:bodyPr wrap="none">
            <a:prstTxWarp prst="textNoShape">
              <a:avLst/>
            </a:prstTxWarp>
            <a:spAutoFit/>
          </a:bodyPr>
          <a:lstStyle/>
          <a:p>
            <a:r>
              <a:rPr lang="en-US" altLang="ko-KR"/>
              <a:t>Extended Model</a:t>
            </a:r>
          </a:p>
        </p:txBody>
      </p:sp>
      <p:sp>
        <p:nvSpPr>
          <p:cNvPr id="67591" name="Text Box 9"/>
          <p:cNvSpPr txBox="1">
            <a:spLocks noChangeArrowheads="1"/>
          </p:cNvSpPr>
          <p:nvPr/>
        </p:nvSpPr>
        <p:spPr bwMode="auto">
          <a:xfrm>
            <a:off x="5600700" y="1493521"/>
            <a:ext cx="3352800" cy="923330"/>
          </a:xfrm>
          <a:prstGeom prst="rect">
            <a:avLst/>
          </a:prstGeom>
          <a:noFill/>
          <a:ln w="12700">
            <a:noFill/>
            <a:miter lim="800000"/>
            <a:headEnd/>
            <a:tailEnd/>
          </a:ln>
        </p:spPr>
        <p:txBody>
          <a:bodyPr>
            <a:prstTxWarp prst="textNoShape">
              <a:avLst/>
            </a:prstTxWarp>
            <a:spAutoFit/>
          </a:bodyPr>
          <a:lstStyle/>
          <a:p>
            <a:pPr>
              <a:buFontTx/>
              <a:buChar char="•"/>
            </a:pPr>
            <a:r>
              <a:rPr lang="ko-KR" altLang="en-US">
                <a:latin typeface="Helvetica" pitchFamily="-111" charset="0"/>
                <a:ea typeface="Helvetica" pitchFamily="-111" charset="0"/>
                <a:cs typeface="Helvetica" pitchFamily="-111" charset="0"/>
              </a:rPr>
              <a:t> </a:t>
            </a:r>
            <a:r>
              <a:rPr lang="en-US" altLang="ko-KR">
                <a:latin typeface="Helvetica" pitchFamily="-111" charset="0"/>
                <a:ea typeface="Helvetica" pitchFamily="-111" charset="0"/>
                <a:cs typeface="Helvetica" pitchFamily="-111" charset="0"/>
              </a:rPr>
              <a:t>prob. p : internal links</a:t>
            </a:r>
          </a:p>
          <a:p>
            <a:pPr>
              <a:buFontTx/>
              <a:buChar char="•"/>
            </a:pPr>
            <a:r>
              <a:rPr lang="en-US" altLang="ko-KR">
                <a:latin typeface="Helvetica" pitchFamily="-111" charset="0"/>
                <a:ea typeface="Helvetica" pitchFamily="-111" charset="0"/>
                <a:cs typeface="Helvetica" pitchFamily="-111" charset="0"/>
              </a:rPr>
              <a:t> prob. q : link deletion</a:t>
            </a:r>
          </a:p>
          <a:p>
            <a:pPr>
              <a:buFontTx/>
              <a:buChar char="•"/>
            </a:pPr>
            <a:r>
              <a:rPr lang="en-US" altLang="ko-KR">
                <a:latin typeface="Helvetica" pitchFamily="-111" charset="0"/>
                <a:ea typeface="Helvetica" pitchFamily="-111" charset="0"/>
                <a:cs typeface="Helvetica" pitchFamily="-111" charset="0"/>
              </a:rPr>
              <a:t> prob. 1-p-q : add node</a:t>
            </a:r>
          </a:p>
        </p:txBody>
      </p:sp>
      <p:pic>
        <p:nvPicPr>
          <p:cNvPr id="67592" name="Picture 10" descr="fig1"/>
          <p:cNvPicPr>
            <a:picLocks noChangeAspect="1" noChangeArrowheads="1"/>
          </p:cNvPicPr>
          <p:nvPr/>
        </p:nvPicPr>
        <p:blipFill>
          <a:blip r:embed="rId3"/>
          <a:srcRect/>
          <a:stretch>
            <a:fillRect/>
          </a:stretch>
        </p:blipFill>
        <p:spPr bwMode="auto">
          <a:xfrm>
            <a:off x="-12700" y="472440"/>
            <a:ext cx="4862513" cy="6385560"/>
          </a:xfrm>
          <a:prstGeom prst="rect">
            <a:avLst/>
          </a:prstGeom>
          <a:noFill/>
          <a:ln w="9525">
            <a:noFill/>
            <a:miter lim="800000"/>
            <a:headEnd/>
            <a:tailEnd/>
          </a:ln>
        </p:spPr>
      </p:pic>
      <p:sp>
        <p:nvSpPr>
          <p:cNvPr id="10"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76806"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EXTENDED MODEL: Other ways to change the exponent</a:t>
            </a:r>
          </a:p>
        </p:txBody>
      </p:sp>
      <p:sp>
        <p:nvSpPr>
          <p:cNvPr id="76807" name="Rectangle 10"/>
          <p:cNvSpPr>
            <a:spLocks noChangeArrowheads="1"/>
          </p:cNvSpPr>
          <p:nvPr/>
        </p:nvSpPr>
        <p:spPr bwMode="auto">
          <a:xfrm>
            <a:off x="4849814" y="3760470"/>
            <a:ext cx="4217987" cy="1077218"/>
          </a:xfrm>
          <a:prstGeom prst="rect">
            <a:avLst/>
          </a:prstGeom>
          <a:noFill/>
          <a:ln w="9525">
            <a:noFill/>
            <a:miter lim="800000"/>
            <a:headEnd/>
            <a:tailEnd/>
          </a:ln>
        </p:spPr>
        <p:txBody>
          <a:bodyPr>
            <a:prstTxWarp prst="textNoShape">
              <a:avLst/>
            </a:prstTxWarp>
            <a:spAutoFit/>
          </a:bodyPr>
          <a:lstStyle/>
          <a:p>
            <a:r>
              <a:rPr lang="en-US" altLang="ko-KR" sz="2800">
                <a:solidFill>
                  <a:srgbClr val="000000"/>
                </a:solidFill>
              </a:rPr>
              <a:t>P(k) ~ (k+</a:t>
            </a:r>
            <a:r>
              <a:rPr lang="en-US" altLang="ko-KR" sz="2800">
                <a:solidFill>
                  <a:srgbClr val="000000"/>
                </a:solidFill>
                <a:sym typeface="Symbol" pitchFamily="-111" charset="2"/>
              </a:rPr>
              <a:t>(p,q,m))</a:t>
            </a:r>
            <a:r>
              <a:rPr lang="en-US" altLang="ko-KR" sz="2800" baseline="30000">
                <a:solidFill>
                  <a:srgbClr val="000000"/>
                </a:solidFill>
                <a:sym typeface="Symbol" pitchFamily="-111" charset="2"/>
              </a:rPr>
              <a:t>-(p,q,m)</a:t>
            </a:r>
            <a:r>
              <a:rPr lang="en-US" altLang="ko-KR" sz="2800">
                <a:solidFill>
                  <a:srgbClr val="000000"/>
                </a:solidFill>
                <a:sym typeface="Symbol" pitchFamily="-111" charset="2"/>
              </a:rPr>
              <a:t> </a:t>
            </a:r>
          </a:p>
          <a:p>
            <a:endParaRPr lang="en-US" altLang="ko-KR">
              <a:solidFill>
                <a:srgbClr val="000000"/>
              </a:solidFill>
              <a:sym typeface="Symbol" pitchFamily="-111" charset="2"/>
            </a:endParaRPr>
          </a:p>
          <a:p>
            <a:r>
              <a:rPr lang="en-US" altLang="ko-KR">
                <a:solidFill>
                  <a:srgbClr val="000000"/>
                </a:solidFill>
                <a:sym typeface="Symbol" pitchFamily="-111" charset="2"/>
              </a:rPr>
              <a:t>       [1,)</a:t>
            </a:r>
            <a:endParaRPr lang="en-US" altLang="ko-KR">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5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p:bldP spid="67591" grpId="0"/>
      <p:bldP spid="10" grpId="0"/>
    </p:bld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8850" name="Picture 3" descr="fig3"/>
          <p:cNvPicPr>
            <a:picLocks noChangeAspect="1" noChangeArrowheads="1"/>
          </p:cNvPicPr>
          <p:nvPr/>
        </p:nvPicPr>
        <p:blipFill>
          <a:blip r:embed="rId3"/>
          <a:srcRect/>
          <a:stretch>
            <a:fillRect/>
          </a:stretch>
        </p:blipFill>
        <p:spPr bwMode="auto">
          <a:xfrm>
            <a:off x="1206500" y="3600450"/>
            <a:ext cx="4368800" cy="2880360"/>
          </a:xfrm>
          <a:prstGeom prst="rect">
            <a:avLst/>
          </a:prstGeom>
          <a:noFill/>
          <a:ln w="9525">
            <a:noFill/>
            <a:miter lim="800000"/>
            <a:headEnd/>
            <a:tailEnd/>
          </a:ln>
        </p:spPr>
      </p:pic>
      <p:sp>
        <p:nvSpPr>
          <p:cNvPr id="78851" name="Text Box 4"/>
          <p:cNvSpPr txBox="1">
            <a:spLocks noChangeArrowheads="1"/>
          </p:cNvSpPr>
          <p:nvPr/>
        </p:nvSpPr>
        <p:spPr bwMode="auto">
          <a:xfrm>
            <a:off x="254000" y="1175386"/>
            <a:ext cx="5722938" cy="461665"/>
          </a:xfrm>
          <a:prstGeom prst="rect">
            <a:avLst/>
          </a:prstGeom>
          <a:noFill/>
          <a:ln w="9525">
            <a:noFill/>
            <a:miter lim="800000"/>
            <a:headEnd/>
            <a:tailEnd/>
          </a:ln>
        </p:spPr>
        <p:txBody>
          <a:bodyPr>
            <a:prstTxWarp prst="textNoShape">
              <a:avLst/>
            </a:prstTxWarp>
            <a:spAutoFit/>
          </a:bodyPr>
          <a:lstStyle/>
          <a:p>
            <a:r>
              <a:rPr lang="en-US" altLang="ko-KR" sz="2400"/>
              <a:t>P(k) ~ (k+</a:t>
            </a:r>
            <a:r>
              <a:rPr lang="en-US" altLang="ko-KR" sz="2400">
                <a:sym typeface="Symbol" pitchFamily="-111" charset="2"/>
              </a:rPr>
              <a:t>(p,q,m))</a:t>
            </a:r>
            <a:r>
              <a:rPr lang="en-US" altLang="ko-KR" sz="2400" baseline="30000">
                <a:sym typeface="Symbol" pitchFamily="-111" charset="2"/>
              </a:rPr>
              <a:t>-(p,q,m)</a:t>
            </a:r>
            <a:r>
              <a:rPr lang="en-US" altLang="ko-KR" sz="2400">
                <a:sym typeface="Symbol" pitchFamily="-111" charset="2"/>
              </a:rPr>
              <a:t>        [1,)</a:t>
            </a:r>
            <a:endParaRPr lang="en-US" altLang="ko-KR" sz="2400"/>
          </a:p>
        </p:txBody>
      </p:sp>
      <p:sp>
        <p:nvSpPr>
          <p:cNvPr id="78852" name="Text Box 6"/>
          <p:cNvSpPr txBox="1">
            <a:spLocks noChangeArrowheads="1"/>
          </p:cNvSpPr>
          <p:nvPr/>
        </p:nvSpPr>
        <p:spPr bwMode="auto">
          <a:xfrm>
            <a:off x="5761038" y="1285876"/>
            <a:ext cx="1852904" cy="369332"/>
          </a:xfrm>
          <a:prstGeom prst="rect">
            <a:avLst/>
          </a:prstGeom>
          <a:solidFill>
            <a:srgbClr val="99CC00">
              <a:alpha val="50195"/>
            </a:srgbClr>
          </a:solidFill>
          <a:ln w="9525">
            <a:solidFill>
              <a:schemeClr val="tx1"/>
            </a:solidFill>
            <a:miter lim="800000"/>
            <a:headEnd/>
            <a:tailEnd/>
          </a:ln>
        </p:spPr>
        <p:txBody>
          <a:bodyPr wrap="none">
            <a:prstTxWarp prst="textNoShape">
              <a:avLst/>
            </a:prstTxWarp>
            <a:spAutoFit/>
          </a:bodyPr>
          <a:lstStyle/>
          <a:p>
            <a:r>
              <a:rPr lang="en-US" altLang="ko-KR">
                <a:latin typeface="Helvetica" pitchFamily="-111" charset="0"/>
                <a:ea typeface="Helvetica" pitchFamily="-111" charset="0"/>
                <a:cs typeface="Helvetica" pitchFamily="-111" charset="0"/>
              </a:rPr>
              <a:t>Extended Model</a:t>
            </a:r>
          </a:p>
        </p:txBody>
      </p:sp>
      <p:sp>
        <p:nvSpPr>
          <p:cNvPr id="78853" name="Text Box 7"/>
          <p:cNvSpPr txBox="1">
            <a:spLocks noChangeArrowheads="1"/>
          </p:cNvSpPr>
          <p:nvPr/>
        </p:nvSpPr>
        <p:spPr bwMode="auto">
          <a:xfrm>
            <a:off x="5799138" y="4217670"/>
            <a:ext cx="965200" cy="1384995"/>
          </a:xfrm>
          <a:prstGeom prst="rect">
            <a:avLst/>
          </a:prstGeom>
          <a:noFill/>
          <a:ln w="9525">
            <a:noFill/>
            <a:miter lim="800000"/>
            <a:headEnd/>
            <a:tailEnd/>
          </a:ln>
        </p:spPr>
        <p:txBody>
          <a:bodyPr>
            <a:prstTxWarp prst="textNoShape">
              <a:avLst/>
            </a:prstTxWarp>
            <a:spAutoFit/>
          </a:bodyPr>
          <a:lstStyle/>
          <a:p>
            <a:pPr>
              <a:spcBef>
                <a:spcPct val="20000"/>
              </a:spcBef>
            </a:pPr>
            <a:r>
              <a:rPr lang="en-US" altLang="ko-KR" sz="1500">
                <a:latin typeface="Helvetica" pitchFamily="-111" charset="0"/>
                <a:ea typeface="Helvetica" pitchFamily="-111" charset="0"/>
                <a:cs typeface="Helvetica" pitchFamily="-111" charset="0"/>
              </a:rPr>
              <a:t>p=0.937</a:t>
            </a:r>
          </a:p>
          <a:p>
            <a:pPr>
              <a:spcBef>
                <a:spcPct val="20000"/>
              </a:spcBef>
            </a:pPr>
            <a:r>
              <a:rPr lang="en-US" altLang="ko-KR" sz="1500">
                <a:latin typeface="Helvetica" pitchFamily="-111" charset="0"/>
                <a:ea typeface="Helvetica" pitchFamily="-111" charset="0"/>
                <a:cs typeface="Helvetica" pitchFamily="-111" charset="0"/>
              </a:rPr>
              <a:t>m=1</a:t>
            </a:r>
          </a:p>
          <a:p>
            <a:pPr>
              <a:spcBef>
                <a:spcPct val="20000"/>
              </a:spcBef>
            </a:pPr>
            <a:r>
              <a:rPr lang="en-US" altLang="ko-KR" sz="1500">
                <a:latin typeface="Helvetica" pitchFamily="-111" charset="0"/>
                <a:ea typeface="Helvetica" pitchFamily="-111" charset="0"/>
                <a:cs typeface="Helvetica" pitchFamily="-111" charset="0"/>
                <a:sym typeface="Symbol" pitchFamily="-111" charset="2"/>
              </a:rPr>
              <a:t> = 31.68</a:t>
            </a:r>
          </a:p>
          <a:p>
            <a:pPr>
              <a:spcBef>
                <a:spcPct val="20000"/>
              </a:spcBef>
            </a:pPr>
            <a:r>
              <a:rPr lang="en-US" altLang="ko-KR" sz="1500">
                <a:latin typeface="Helvetica" pitchFamily="-111" charset="0"/>
                <a:ea typeface="Helvetica" pitchFamily="-111" charset="0"/>
                <a:cs typeface="Helvetica" pitchFamily="-111" charset="0"/>
                <a:sym typeface="Symbol" pitchFamily="-111" charset="2"/>
              </a:rPr>
              <a:t> = 3.07</a:t>
            </a:r>
          </a:p>
        </p:txBody>
      </p:sp>
      <p:sp>
        <p:nvSpPr>
          <p:cNvPr id="78854" name="Text Box 8"/>
          <p:cNvSpPr txBox="1">
            <a:spLocks noChangeArrowheads="1"/>
          </p:cNvSpPr>
          <p:nvPr/>
        </p:nvSpPr>
        <p:spPr bwMode="auto">
          <a:xfrm>
            <a:off x="1828800" y="6275070"/>
            <a:ext cx="2057400" cy="338554"/>
          </a:xfrm>
          <a:prstGeom prst="rect">
            <a:avLst/>
          </a:prstGeom>
          <a:noFill/>
          <a:ln w="9525">
            <a:noFill/>
            <a:miter lim="800000"/>
            <a:headEnd/>
            <a:tailEnd/>
          </a:ln>
        </p:spPr>
        <p:txBody>
          <a:bodyPr>
            <a:prstTxWarp prst="textNoShape">
              <a:avLst/>
            </a:prstTxWarp>
            <a:spAutoFit/>
          </a:bodyPr>
          <a:lstStyle/>
          <a:p>
            <a:r>
              <a:rPr lang="en-US" altLang="ko-KR" sz="1600" b="1">
                <a:solidFill>
                  <a:srgbClr val="FF0000"/>
                </a:solidFill>
                <a:latin typeface="Helvetica" pitchFamily="-111" charset="0"/>
                <a:ea typeface="Helvetica" pitchFamily="-111" charset="0"/>
                <a:cs typeface="Helvetica" pitchFamily="-111" charset="0"/>
              </a:rPr>
              <a:t>Actor network</a:t>
            </a:r>
          </a:p>
        </p:txBody>
      </p:sp>
      <p:sp>
        <p:nvSpPr>
          <p:cNvPr id="78855" name="Text Box 9"/>
          <p:cNvSpPr txBox="1">
            <a:spLocks noChangeArrowheads="1"/>
          </p:cNvSpPr>
          <p:nvPr/>
        </p:nvSpPr>
        <p:spPr bwMode="auto">
          <a:xfrm>
            <a:off x="5638800" y="1937386"/>
            <a:ext cx="3352800" cy="923330"/>
          </a:xfrm>
          <a:prstGeom prst="rect">
            <a:avLst/>
          </a:prstGeom>
          <a:noFill/>
          <a:ln w="12700">
            <a:noFill/>
            <a:miter lim="800000"/>
            <a:headEnd/>
            <a:tailEnd/>
          </a:ln>
        </p:spPr>
        <p:txBody>
          <a:bodyPr>
            <a:prstTxWarp prst="textNoShape">
              <a:avLst/>
            </a:prstTxWarp>
            <a:spAutoFit/>
          </a:bodyPr>
          <a:lstStyle/>
          <a:p>
            <a:pPr>
              <a:buFontTx/>
              <a:buChar char="•"/>
            </a:pPr>
            <a:r>
              <a:rPr lang="ko-KR" altLang="en-US">
                <a:latin typeface="Helvetica" pitchFamily="-111" charset="0"/>
                <a:ea typeface="Helvetica" pitchFamily="-111" charset="0"/>
                <a:cs typeface="Helvetica" pitchFamily="-111" charset="0"/>
              </a:rPr>
              <a:t> </a:t>
            </a:r>
            <a:r>
              <a:rPr lang="en-US" altLang="ko-KR">
                <a:latin typeface="Helvetica" pitchFamily="-111" charset="0"/>
                <a:ea typeface="Helvetica" pitchFamily="-111" charset="0"/>
                <a:cs typeface="Helvetica" pitchFamily="-111" charset="0"/>
              </a:rPr>
              <a:t>prob. p : internal links</a:t>
            </a:r>
          </a:p>
          <a:p>
            <a:pPr>
              <a:buFontTx/>
              <a:buChar char="•"/>
            </a:pPr>
            <a:r>
              <a:rPr lang="en-US" altLang="ko-KR">
                <a:latin typeface="Helvetica" pitchFamily="-111" charset="0"/>
                <a:ea typeface="Helvetica" pitchFamily="-111" charset="0"/>
                <a:cs typeface="Helvetica" pitchFamily="-111" charset="0"/>
              </a:rPr>
              <a:t> prob. q : link deletion</a:t>
            </a:r>
          </a:p>
          <a:p>
            <a:pPr>
              <a:buFontTx/>
              <a:buChar char="•"/>
            </a:pPr>
            <a:r>
              <a:rPr lang="en-US" altLang="ko-KR">
                <a:latin typeface="Helvetica" pitchFamily="-111" charset="0"/>
                <a:ea typeface="Helvetica" pitchFamily="-111" charset="0"/>
                <a:cs typeface="Helvetica" pitchFamily="-111" charset="0"/>
              </a:rPr>
              <a:t> prob. 1-p-q : add node</a:t>
            </a:r>
          </a:p>
        </p:txBody>
      </p:sp>
      <p:sp>
        <p:nvSpPr>
          <p:cNvPr id="78856" name="TextBox 9"/>
          <p:cNvSpPr txBox="1">
            <a:spLocks noChangeArrowheads="1"/>
          </p:cNvSpPr>
          <p:nvPr/>
        </p:nvSpPr>
        <p:spPr bwMode="auto">
          <a:xfrm>
            <a:off x="0" y="2158366"/>
            <a:ext cx="5638800" cy="1200329"/>
          </a:xfrm>
          <a:prstGeom prst="rect">
            <a:avLst/>
          </a:prstGeom>
          <a:noFill/>
          <a:ln w="9525">
            <a:noFill/>
            <a:miter lim="800000"/>
            <a:headEnd/>
            <a:tailEnd/>
          </a:ln>
        </p:spPr>
        <p:txBody>
          <a:bodyPr>
            <a:prstTxWarp prst="textNoShape">
              <a:avLst/>
            </a:prstTxWarp>
            <a:spAutoFit/>
          </a:bodyPr>
          <a:lstStyle/>
          <a:p>
            <a:r>
              <a:rPr lang="en-US" b="1">
                <a:latin typeface="Helvetica" pitchFamily="-111" charset="0"/>
                <a:ea typeface="Helvetica" pitchFamily="-111" charset="0"/>
                <a:cs typeface="Helvetica" pitchFamily="-111" charset="0"/>
                <a:sym typeface="Wingdings" pitchFamily="-111" charset="2"/>
              </a:rPr>
              <a:t></a:t>
            </a:r>
            <a:r>
              <a:rPr lang="hu-HU" b="1">
                <a:latin typeface="Helvetica" pitchFamily="-111" charset="0"/>
                <a:ea typeface="Helvetica" pitchFamily="-111" charset="0"/>
                <a:cs typeface="Helvetica" pitchFamily="-111" charset="0"/>
              </a:rPr>
              <a:t>Predicts a small-k cutoff!!!</a:t>
            </a:r>
          </a:p>
          <a:p>
            <a:pPr>
              <a:buFont typeface="Wingdings" pitchFamily="-111" charset="2"/>
              <a:buChar char="à"/>
            </a:pPr>
            <a:r>
              <a:rPr lang="en-US">
                <a:latin typeface="Helvetica" pitchFamily="-111" charset="0"/>
                <a:ea typeface="Helvetica" pitchFamily="-111" charset="0"/>
                <a:cs typeface="Helvetica" pitchFamily="-111" charset="0"/>
                <a:sym typeface="Wingdings" pitchFamily="-111" charset="2"/>
              </a:rPr>
              <a:t>a</a:t>
            </a:r>
            <a:r>
              <a:rPr lang="hu-HU">
                <a:latin typeface="Helvetica" pitchFamily="-111" charset="0"/>
                <a:ea typeface="Helvetica" pitchFamily="-111" charset="0"/>
                <a:cs typeface="Helvetica" pitchFamily="-111" charset="0"/>
              </a:rPr>
              <a:t> correct model should predict all aspects of the degree distribution, not only the degree exponent.</a:t>
            </a:r>
          </a:p>
          <a:p>
            <a:pPr>
              <a:buFont typeface="Wingdings" pitchFamily="-111" charset="2"/>
              <a:buChar char="à"/>
            </a:pPr>
            <a:r>
              <a:rPr lang="hu-HU">
                <a:latin typeface="Helvetica" pitchFamily="-111" charset="0"/>
                <a:ea typeface="Helvetica" pitchFamily="-111" charset="0"/>
                <a:cs typeface="Helvetica" pitchFamily="-111" charset="0"/>
              </a:rPr>
              <a:t>Degree exponent is a continuous function of </a:t>
            </a:r>
            <a:r>
              <a:rPr lang="hu-HU" i="1">
                <a:latin typeface="Helvetica" pitchFamily="-111" charset="0"/>
                <a:ea typeface="Helvetica" pitchFamily="-111" charset="0"/>
                <a:cs typeface="Helvetica" pitchFamily="-111" charset="0"/>
              </a:rPr>
              <a:t>p,q</a:t>
            </a:r>
            <a:r>
              <a:rPr lang="hu-HU">
                <a:latin typeface="Helvetica" pitchFamily="-111" charset="0"/>
                <a:ea typeface="Helvetica" pitchFamily="-111" charset="0"/>
                <a:cs typeface="Helvetica" pitchFamily="-111" charset="0"/>
              </a:rPr>
              <a:t>, </a:t>
            </a:r>
            <a:r>
              <a:rPr lang="hu-HU" i="1">
                <a:latin typeface="Helvetica" pitchFamily="-111" charset="0"/>
                <a:ea typeface="Helvetica" pitchFamily="-111" charset="0"/>
                <a:cs typeface="Helvetica" pitchFamily="-111" charset="0"/>
              </a:rPr>
              <a:t>m</a:t>
            </a:r>
          </a:p>
        </p:txBody>
      </p:sp>
      <p:sp>
        <p:nvSpPr>
          <p:cNvPr id="10"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78858"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EXTENDED MODEL: Small-k cutoff</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83981" name="Picture 2053" descr="fit_diam_er"/>
          <p:cNvPicPr>
            <a:picLocks noChangeAspect="1" noChangeArrowheads="1"/>
          </p:cNvPicPr>
          <p:nvPr/>
        </p:nvPicPr>
        <p:blipFill>
          <a:blip r:embed="rId4"/>
          <a:srcRect/>
          <a:stretch>
            <a:fillRect/>
          </a:stretch>
        </p:blipFill>
        <p:spPr bwMode="auto">
          <a:xfrm>
            <a:off x="525463" y="1346836"/>
            <a:ext cx="3498850" cy="3497580"/>
          </a:xfrm>
          <a:prstGeom prst="rect">
            <a:avLst/>
          </a:prstGeom>
          <a:noFill/>
          <a:ln w="9525">
            <a:noFill/>
            <a:miter lim="800000"/>
            <a:headEnd/>
            <a:tailEnd/>
          </a:ln>
        </p:spPr>
      </p:pic>
      <p:graphicFrame>
        <p:nvGraphicFramePr>
          <p:cNvPr id="83970" name="Object 2051"/>
          <p:cNvGraphicFramePr>
            <a:graphicFrameLocks noChangeAspect="1"/>
          </p:cNvGraphicFramePr>
          <p:nvPr/>
        </p:nvGraphicFramePr>
        <p:xfrm>
          <a:off x="1912939" y="1659256"/>
          <a:ext cx="795337" cy="379094"/>
        </p:xfrm>
        <a:graphic>
          <a:graphicData uri="http://schemas.openxmlformats.org/presentationml/2006/ole">
            <p:oleObj spid="_x0000_s60418" name="Equation" r:id="rId5" imgW="825500" imgH="393700" progId="Equation.3">
              <p:embed/>
            </p:oleObj>
          </a:graphicData>
        </a:graphic>
      </p:graphicFrame>
      <p:pic>
        <p:nvPicPr>
          <p:cNvPr id="83982" name="Picture 2054" descr="fit_ccoef_er"/>
          <p:cNvPicPr>
            <a:picLocks noChangeAspect="1" noChangeArrowheads="1"/>
          </p:cNvPicPr>
          <p:nvPr/>
        </p:nvPicPr>
        <p:blipFill>
          <a:blip r:embed="rId6"/>
          <a:srcRect/>
          <a:stretch>
            <a:fillRect/>
          </a:stretch>
        </p:blipFill>
        <p:spPr bwMode="auto">
          <a:xfrm>
            <a:off x="3368676" y="1310640"/>
            <a:ext cx="3605213" cy="3514726"/>
          </a:xfrm>
          <a:prstGeom prst="rect">
            <a:avLst/>
          </a:prstGeom>
          <a:noFill/>
          <a:ln w="9525">
            <a:noFill/>
            <a:miter lim="800000"/>
            <a:headEnd/>
            <a:tailEnd/>
          </a:ln>
        </p:spPr>
      </p:pic>
      <p:graphicFrame>
        <p:nvGraphicFramePr>
          <p:cNvPr id="83971" name="Object 2052"/>
          <p:cNvGraphicFramePr>
            <a:graphicFrameLocks noChangeAspect="1"/>
          </p:cNvGraphicFramePr>
          <p:nvPr/>
        </p:nvGraphicFramePr>
        <p:xfrm>
          <a:off x="4254501" y="2994660"/>
          <a:ext cx="1135063" cy="230506"/>
        </p:xfrm>
        <a:graphic>
          <a:graphicData uri="http://schemas.openxmlformats.org/presentationml/2006/ole">
            <p:oleObj spid="_x0000_s60419" name="Equation" r:id="rId7" imgW="622300" imgH="127000" progId="Equation.3">
              <p:embed/>
            </p:oleObj>
          </a:graphicData>
        </a:graphic>
      </p:graphicFrame>
      <p:grpSp>
        <p:nvGrpSpPr>
          <p:cNvPr id="2" name="Group 12"/>
          <p:cNvGrpSpPr>
            <a:grpSpLocks/>
          </p:cNvGrpSpPr>
          <p:nvPr/>
        </p:nvGrpSpPr>
        <p:grpSpPr bwMode="auto">
          <a:xfrm>
            <a:off x="5905500" y="1234440"/>
            <a:ext cx="3455988" cy="2423160"/>
            <a:chOff x="2349" y="1872"/>
            <a:chExt cx="2487" cy="1872"/>
          </a:xfrm>
        </p:grpSpPr>
        <p:grpSp>
          <p:nvGrpSpPr>
            <p:cNvPr id="3" name="Group 13"/>
            <p:cNvGrpSpPr>
              <a:grpSpLocks/>
            </p:cNvGrpSpPr>
            <p:nvPr/>
          </p:nvGrpSpPr>
          <p:grpSpPr bwMode="auto">
            <a:xfrm>
              <a:off x="2349" y="1872"/>
              <a:ext cx="2487" cy="1872"/>
              <a:chOff x="2349" y="1872"/>
              <a:chExt cx="2487" cy="1872"/>
            </a:xfrm>
          </p:grpSpPr>
          <p:pic>
            <p:nvPicPr>
              <p:cNvPr id="84016" name="Picture 14" descr="out"/>
              <p:cNvPicPr>
                <a:picLocks noChangeAspect="1" noChangeArrowheads="1"/>
              </p:cNvPicPr>
              <p:nvPr/>
            </p:nvPicPr>
            <p:blipFill>
              <a:blip r:embed="rId8"/>
              <a:srcRect t="5060"/>
              <a:stretch>
                <a:fillRect/>
              </a:stretch>
            </p:blipFill>
            <p:spPr bwMode="auto">
              <a:xfrm>
                <a:off x="2349" y="1872"/>
                <a:ext cx="1992" cy="1872"/>
              </a:xfrm>
              <a:prstGeom prst="rect">
                <a:avLst/>
              </a:prstGeom>
              <a:noFill/>
              <a:ln w="9525">
                <a:noFill/>
                <a:miter lim="800000"/>
                <a:headEnd/>
                <a:tailEnd/>
              </a:ln>
            </p:spPr>
          </p:pic>
          <p:sp>
            <p:nvSpPr>
              <p:cNvPr id="84017" name="Text Box 15"/>
              <p:cNvSpPr txBox="1">
                <a:spLocks noChangeArrowheads="1"/>
              </p:cNvSpPr>
              <p:nvPr/>
            </p:nvSpPr>
            <p:spPr bwMode="auto">
              <a:xfrm>
                <a:off x="3280" y="2063"/>
                <a:ext cx="1556" cy="285"/>
              </a:xfrm>
              <a:prstGeom prst="rect">
                <a:avLst/>
              </a:prstGeom>
              <a:noFill/>
              <a:ln w="9525">
                <a:noFill/>
                <a:miter lim="800000"/>
                <a:headEnd/>
                <a:tailEnd/>
              </a:ln>
            </p:spPr>
            <p:txBody>
              <a:bodyPr lIns="91407" tIns="45704" rIns="91407" bIns="45704">
                <a:prstTxWarp prst="textNoShape">
                  <a:avLst/>
                </a:prstTxWarp>
                <a:spAutoFit/>
              </a:bodyPr>
              <a:lstStyle/>
              <a:p>
                <a:r>
                  <a:rPr lang="en-US"/>
                  <a:t>P(</a:t>
                </a:r>
                <a:r>
                  <a:rPr lang="en-US" i="1"/>
                  <a:t>k</a:t>
                </a:r>
                <a:r>
                  <a:rPr lang="en-US"/>
                  <a:t>)  ~ </a:t>
                </a:r>
                <a:r>
                  <a:rPr lang="en-US" i="1"/>
                  <a:t>k</a:t>
                </a:r>
                <a:r>
                  <a:rPr lang="en-US" baseline="30000"/>
                  <a:t>-</a:t>
                </a:r>
                <a:r>
                  <a:rPr lang="en-US" baseline="30000">
                    <a:sym typeface="Symbol" pitchFamily="-111" charset="2"/>
                  </a:rPr>
                  <a:t></a:t>
                </a:r>
                <a:endParaRPr lang="en-US"/>
              </a:p>
            </p:txBody>
          </p:sp>
        </p:grpSp>
        <p:sp>
          <p:nvSpPr>
            <p:cNvPr id="84015" name="Text Box 17"/>
            <p:cNvSpPr txBox="1">
              <a:spLocks noChangeArrowheads="1"/>
            </p:cNvSpPr>
            <p:nvPr/>
          </p:nvSpPr>
          <p:spPr bwMode="auto">
            <a:xfrm>
              <a:off x="3648" y="3034"/>
              <a:ext cx="952" cy="285"/>
            </a:xfrm>
            <a:prstGeom prst="rect">
              <a:avLst/>
            </a:prstGeom>
            <a:noFill/>
            <a:ln w="12700">
              <a:noFill/>
              <a:miter lim="800000"/>
              <a:headEnd/>
              <a:tailEnd/>
            </a:ln>
          </p:spPr>
          <p:txBody>
            <a:bodyPr>
              <a:prstTxWarp prst="textNoShape">
                <a:avLst/>
              </a:prstTxWarp>
              <a:spAutoFit/>
            </a:bodyPr>
            <a:lstStyle/>
            <a:p>
              <a:endParaRPr lang="hu-HU">
                <a:ea typeface="Times New Roman" pitchFamily="-111" charset="0"/>
                <a:cs typeface="Times New Roman" pitchFamily="-111" charset="0"/>
              </a:endParaRPr>
            </a:p>
          </p:txBody>
        </p:sp>
      </p:grpSp>
      <p:sp>
        <p:nvSpPr>
          <p:cNvPr id="83984" name="TextBox 18"/>
          <p:cNvSpPr txBox="1">
            <a:spLocks noChangeArrowheads="1"/>
          </p:cNvSpPr>
          <p:nvPr/>
        </p:nvSpPr>
        <p:spPr bwMode="auto">
          <a:xfrm>
            <a:off x="1032932" y="792480"/>
            <a:ext cx="1390124"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Pathlenght</a:t>
            </a:r>
          </a:p>
        </p:txBody>
      </p:sp>
      <p:sp>
        <p:nvSpPr>
          <p:cNvPr id="83985" name="TextBox 19"/>
          <p:cNvSpPr txBox="1">
            <a:spLocks noChangeArrowheads="1"/>
          </p:cNvSpPr>
          <p:nvPr/>
        </p:nvSpPr>
        <p:spPr bwMode="auto">
          <a:xfrm>
            <a:off x="3973248" y="807720"/>
            <a:ext cx="1326092" cy="369332"/>
          </a:xfrm>
          <a:prstGeom prst="rect">
            <a:avLst/>
          </a:prstGeom>
          <a:noFill/>
          <a:ln w="9525">
            <a:noFill/>
            <a:miter lim="800000"/>
            <a:headEnd/>
            <a:tailEnd/>
          </a:ln>
        </p:spPr>
        <p:txBody>
          <a:bodyPr wrap="none">
            <a:prstTxWarp prst="textNoShape">
              <a:avLst/>
            </a:prstTxWarp>
            <a:spAutoFit/>
          </a:bodyPr>
          <a:lstStyle/>
          <a:p>
            <a:pPr algn="ctr"/>
            <a:r>
              <a:rPr lang="hu-HU" b="1">
                <a:solidFill>
                  <a:srgbClr val="FF0000"/>
                </a:solidFill>
                <a:latin typeface="Helvetica" pitchFamily="-111" charset="0"/>
                <a:ea typeface="Helvetica" pitchFamily="-111" charset="0"/>
                <a:cs typeface="Helvetica" pitchFamily="-111" charset="0"/>
              </a:rPr>
              <a:t>Clustering</a:t>
            </a:r>
          </a:p>
        </p:txBody>
      </p:sp>
      <p:sp>
        <p:nvSpPr>
          <p:cNvPr id="83986" name="TextBox 20"/>
          <p:cNvSpPr txBox="1">
            <a:spLocks noChangeArrowheads="1"/>
          </p:cNvSpPr>
          <p:nvPr/>
        </p:nvSpPr>
        <p:spPr bwMode="auto">
          <a:xfrm>
            <a:off x="6645275" y="794386"/>
            <a:ext cx="1608884" cy="369332"/>
          </a:xfrm>
          <a:prstGeom prst="rect">
            <a:avLst/>
          </a:prstGeom>
          <a:noFill/>
          <a:ln w="9525">
            <a:noFill/>
            <a:miter lim="800000"/>
            <a:headEnd/>
            <a:tailEnd/>
          </a:ln>
        </p:spPr>
        <p:txBody>
          <a:bodyPr wrap="none">
            <a:prstTxWarp prst="textNoShape">
              <a:avLst/>
            </a:prstTxWarp>
            <a:spAutoFit/>
          </a:bodyPr>
          <a:lstStyle/>
          <a:p>
            <a:r>
              <a:rPr lang="hu-HU" b="1">
                <a:solidFill>
                  <a:srgbClr val="FF0000"/>
                </a:solidFill>
                <a:latin typeface="Helvetica" pitchFamily="-111" charset="0"/>
                <a:ea typeface="Helvetica" pitchFamily="-111" charset="0"/>
                <a:cs typeface="Helvetica" pitchFamily="-111" charset="0"/>
              </a:rPr>
              <a:t>Degree Distr.</a:t>
            </a:r>
          </a:p>
        </p:txBody>
      </p:sp>
      <p:graphicFrame>
        <p:nvGraphicFramePr>
          <p:cNvPr id="83972" name="Object 1043"/>
          <p:cNvGraphicFramePr>
            <a:graphicFrameLocks noChangeAspect="1"/>
          </p:cNvGraphicFramePr>
          <p:nvPr/>
        </p:nvGraphicFramePr>
        <p:xfrm>
          <a:off x="1550989" y="3903346"/>
          <a:ext cx="898525" cy="302894"/>
        </p:xfrm>
        <a:graphic>
          <a:graphicData uri="http://schemas.openxmlformats.org/presentationml/2006/ole">
            <p:oleObj spid="_x0000_s60420" name="Equation" r:id="rId9" imgW="495300" imgH="165100" progId="Equation.3">
              <p:embed/>
            </p:oleObj>
          </a:graphicData>
        </a:graphic>
      </p:graphicFrame>
      <p:graphicFrame>
        <p:nvGraphicFramePr>
          <p:cNvPr id="83973" name="Object 20"/>
          <p:cNvGraphicFramePr>
            <a:graphicFrameLocks noChangeAspect="1"/>
          </p:cNvGraphicFramePr>
          <p:nvPr/>
        </p:nvGraphicFramePr>
        <p:xfrm>
          <a:off x="1419226" y="4579620"/>
          <a:ext cx="1046163" cy="546736"/>
        </p:xfrm>
        <a:graphic>
          <a:graphicData uri="http://schemas.openxmlformats.org/presentationml/2006/ole">
            <p:oleObj spid="_x0000_s60421" name="Equation" r:id="rId10" imgW="876240" imgH="457200" progId="Equation.3">
              <p:embed/>
            </p:oleObj>
          </a:graphicData>
        </a:graphic>
      </p:graphicFrame>
      <p:graphicFrame>
        <p:nvGraphicFramePr>
          <p:cNvPr id="83974" name="Object 6"/>
          <p:cNvGraphicFramePr>
            <a:graphicFrameLocks noChangeAspect="1"/>
          </p:cNvGraphicFramePr>
          <p:nvPr/>
        </p:nvGraphicFramePr>
        <p:xfrm>
          <a:off x="1419225" y="5400676"/>
          <a:ext cx="1047750" cy="546734"/>
        </p:xfrm>
        <a:graphic>
          <a:graphicData uri="http://schemas.openxmlformats.org/presentationml/2006/ole">
            <p:oleObj spid="_x0000_s60422" name="Equation" r:id="rId11" imgW="876240" imgH="457200" progId="Equation.3">
              <p:embed/>
            </p:oleObj>
          </a:graphicData>
        </a:graphic>
      </p:graphicFrame>
      <p:graphicFrame>
        <p:nvGraphicFramePr>
          <p:cNvPr id="83975" name="Object 7"/>
          <p:cNvGraphicFramePr>
            <a:graphicFrameLocks noChangeAspect="1"/>
          </p:cNvGraphicFramePr>
          <p:nvPr/>
        </p:nvGraphicFramePr>
        <p:xfrm>
          <a:off x="4254501" y="3943350"/>
          <a:ext cx="1135063" cy="230506"/>
        </p:xfrm>
        <a:graphic>
          <a:graphicData uri="http://schemas.openxmlformats.org/presentationml/2006/ole">
            <p:oleObj spid="_x0000_s60423" name="Equation" r:id="rId12" imgW="622300" imgH="127000" progId="Equation.3">
              <p:embed/>
            </p:oleObj>
          </a:graphicData>
        </a:graphic>
      </p:graphicFrame>
      <p:graphicFrame>
        <p:nvGraphicFramePr>
          <p:cNvPr id="83976" name="Object 8"/>
          <p:cNvGraphicFramePr>
            <a:graphicFrameLocks noChangeAspect="1"/>
          </p:cNvGraphicFramePr>
          <p:nvPr/>
        </p:nvGraphicFramePr>
        <p:xfrm>
          <a:off x="4395788" y="5537836"/>
          <a:ext cx="1135062" cy="230504"/>
        </p:xfrm>
        <a:graphic>
          <a:graphicData uri="http://schemas.openxmlformats.org/presentationml/2006/ole">
            <p:oleObj spid="_x0000_s60424" name="Equation" r:id="rId13" imgW="622300" imgH="127000" progId="Equation.3">
              <p:embed/>
            </p:oleObj>
          </a:graphicData>
        </a:graphic>
      </p:graphicFrame>
      <p:graphicFrame>
        <p:nvGraphicFramePr>
          <p:cNvPr id="83977" name="Object 21"/>
          <p:cNvGraphicFramePr>
            <a:graphicFrameLocks noChangeAspect="1"/>
          </p:cNvGraphicFramePr>
          <p:nvPr/>
        </p:nvGraphicFramePr>
        <p:xfrm>
          <a:off x="4254500" y="4592956"/>
          <a:ext cx="1295400" cy="556260"/>
        </p:xfrm>
        <a:graphic>
          <a:graphicData uri="http://schemas.openxmlformats.org/presentationml/2006/ole">
            <p:oleObj spid="_x0000_s60425" name="Equation" r:id="rId14" imgW="977760" imgH="419040" progId="Equation.3">
              <p:embed/>
            </p:oleObj>
          </a:graphicData>
        </a:graphic>
      </p:graphicFrame>
      <p:sp>
        <p:nvSpPr>
          <p:cNvPr id="83987" name="Rectangle 27"/>
          <p:cNvSpPr>
            <a:spLocks noChangeArrowheads="1"/>
          </p:cNvSpPr>
          <p:nvPr/>
        </p:nvSpPr>
        <p:spPr bwMode="auto">
          <a:xfrm>
            <a:off x="7296150" y="3825240"/>
            <a:ext cx="1286004" cy="369332"/>
          </a:xfrm>
          <a:prstGeom prst="rect">
            <a:avLst/>
          </a:prstGeom>
          <a:noFill/>
          <a:ln w="9525">
            <a:noFill/>
            <a:miter lim="800000"/>
            <a:headEnd/>
            <a:tailEnd/>
          </a:ln>
        </p:spPr>
        <p:txBody>
          <a:bodyPr wrap="none">
            <a:prstTxWarp prst="textNoShape">
              <a:avLst/>
            </a:prstTxWarp>
            <a:spAutoFit/>
          </a:bodyPr>
          <a:lstStyle/>
          <a:p>
            <a:r>
              <a:rPr lang="hu-HU"/>
              <a:t>P(k)=δ(k-k</a:t>
            </a:r>
            <a:r>
              <a:rPr lang="hu-HU" baseline="-25000"/>
              <a:t>d</a:t>
            </a:r>
            <a:r>
              <a:rPr lang="hu-HU"/>
              <a:t>)</a:t>
            </a:r>
          </a:p>
        </p:txBody>
      </p:sp>
      <p:graphicFrame>
        <p:nvGraphicFramePr>
          <p:cNvPr id="7" name="Object 10"/>
          <p:cNvGraphicFramePr>
            <a:graphicFrameLocks noChangeAspect="1"/>
          </p:cNvGraphicFramePr>
          <p:nvPr/>
        </p:nvGraphicFramePr>
        <p:xfrm>
          <a:off x="7296150" y="4608196"/>
          <a:ext cx="1347788" cy="499110"/>
        </p:xfrm>
        <a:graphic>
          <a:graphicData uri="http://schemas.openxmlformats.org/presentationml/2006/ole">
            <p:oleObj spid="_x0000_s60426" name="Equation" r:id="rId15" imgW="1168400" imgH="393700" progId="Equation.3">
              <p:embed/>
            </p:oleObj>
          </a:graphicData>
        </a:graphic>
      </p:graphicFrame>
      <p:sp>
        <p:nvSpPr>
          <p:cNvPr id="83988" name="TextBox 29"/>
          <p:cNvSpPr txBox="1">
            <a:spLocks noChangeArrowheads="1"/>
          </p:cNvSpPr>
          <p:nvPr/>
        </p:nvSpPr>
        <p:spPr bwMode="auto">
          <a:xfrm>
            <a:off x="7434264" y="5400676"/>
            <a:ext cx="1161070" cy="307777"/>
          </a:xfrm>
          <a:prstGeom prst="rect">
            <a:avLst/>
          </a:prstGeom>
          <a:noFill/>
          <a:ln w="9525">
            <a:noFill/>
            <a:miter lim="800000"/>
            <a:headEnd/>
            <a:tailEnd/>
          </a:ln>
        </p:spPr>
        <p:txBody>
          <a:bodyPr wrap="none">
            <a:prstTxWarp prst="textNoShape">
              <a:avLst/>
            </a:prstTxWarp>
            <a:spAutoFit/>
          </a:bodyPr>
          <a:lstStyle/>
          <a:p>
            <a:r>
              <a:rPr lang="hu-HU" sz="1400" i="1">
                <a:latin typeface="Helvetica" pitchFamily="-111" charset="0"/>
                <a:ea typeface="Helvetica" pitchFamily="-111" charset="0"/>
                <a:cs typeface="Helvetica" pitchFamily="-111" charset="0"/>
              </a:rPr>
              <a:t>Exponential</a:t>
            </a:r>
          </a:p>
        </p:txBody>
      </p:sp>
      <p:pic>
        <p:nvPicPr>
          <p:cNvPr id="83989" name="Picture 7"/>
          <p:cNvPicPr>
            <a:picLocks noChangeAspect="1"/>
          </p:cNvPicPr>
          <p:nvPr/>
        </p:nvPicPr>
        <p:blipFill>
          <a:blip r:embed="rId16"/>
          <a:srcRect/>
          <a:stretch>
            <a:fillRect/>
          </a:stretch>
        </p:blipFill>
        <p:spPr bwMode="auto">
          <a:xfrm>
            <a:off x="2924175" y="3886200"/>
            <a:ext cx="350838" cy="348616"/>
          </a:xfrm>
          <a:prstGeom prst="rect">
            <a:avLst/>
          </a:prstGeom>
          <a:noFill/>
          <a:ln w="9525">
            <a:noFill/>
            <a:miter lim="800000"/>
            <a:headEnd/>
            <a:tailEnd/>
          </a:ln>
        </p:spPr>
      </p:pic>
      <p:pic>
        <p:nvPicPr>
          <p:cNvPr id="83990" name="Picture 6"/>
          <p:cNvPicPr>
            <a:picLocks noChangeAspect="1"/>
          </p:cNvPicPr>
          <p:nvPr/>
        </p:nvPicPr>
        <p:blipFill>
          <a:blip r:embed="rId17"/>
          <a:srcRect/>
          <a:stretch>
            <a:fillRect/>
          </a:stretch>
        </p:blipFill>
        <p:spPr bwMode="auto">
          <a:xfrm>
            <a:off x="2944814" y="4798696"/>
            <a:ext cx="338137" cy="337184"/>
          </a:xfrm>
          <a:prstGeom prst="rect">
            <a:avLst/>
          </a:prstGeom>
          <a:noFill/>
          <a:ln w="9525">
            <a:noFill/>
            <a:miter lim="800000"/>
            <a:headEnd/>
            <a:tailEnd/>
          </a:ln>
        </p:spPr>
      </p:pic>
      <p:pic>
        <p:nvPicPr>
          <p:cNvPr id="83991" name="Picture 7"/>
          <p:cNvPicPr>
            <a:picLocks noChangeAspect="1"/>
          </p:cNvPicPr>
          <p:nvPr/>
        </p:nvPicPr>
        <p:blipFill>
          <a:blip r:embed="rId16"/>
          <a:srcRect/>
          <a:stretch>
            <a:fillRect/>
          </a:stretch>
        </p:blipFill>
        <p:spPr bwMode="auto">
          <a:xfrm>
            <a:off x="8753475" y="3931920"/>
            <a:ext cx="350838" cy="350520"/>
          </a:xfrm>
          <a:prstGeom prst="rect">
            <a:avLst/>
          </a:prstGeom>
          <a:noFill/>
          <a:ln w="9525">
            <a:noFill/>
            <a:miter lim="800000"/>
            <a:headEnd/>
            <a:tailEnd/>
          </a:ln>
        </p:spPr>
      </p:pic>
      <p:pic>
        <p:nvPicPr>
          <p:cNvPr id="83992" name="Picture 7"/>
          <p:cNvPicPr>
            <a:picLocks noChangeAspect="1"/>
          </p:cNvPicPr>
          <p:nvPr/>
        </p:nvPicPr>
        <p:blipFill>
          <a:blip r:embed="rId16"/>
          <a:srcRect/>
          <a:stretch>
            <a:fillRect/>
          </a:stretch>
        </p:blipFill>
        <p:spPr bwMode="auto">
          <a:xfrm>
            <a:off x="8783638" y="4724400"/>
            <a:ext cx="349250" cy="350520"/>
          </a:xfrm>
          <a:prstGeom prst="rect">
            <a:avLst/>
          </a:prstGeom>
          <a:noFill/>
          <a:ln w="9525">
            <a:noFill/>
            <a:miter lim="800000"/>
            <a:headEnd/>
            <a:tailEnd/>
          </a:ln>
        </p:spPr>
      </p:pic>
      <p:pic>
        <p:nvPicPr>
          <p:cNvPr id="83993" name="Picture 7"/>
          <p:cNvPicPr>
            <a:picLocks noChangeAspect="1"/>
          </p:cNvPicPr>
          <p:nvPr/>
        </p:nvPicPr>
        <p:blipFill>
          <a:blip r:embed="rId16"/>
          <a:srcRect/>
          <a:stretch>
            <a:fillRect/>
          </a:stretch>
        </p:blipFill>
        <p:spPr bwMode="auto">
          <a:xfrm>
            <a:off x="8783638" y="5457826"/>
            <a:ext cx="349250" cy="350520"/>
          </a:xfrm>
          <a:prstGeom prst="rect">
            <a:avLst/>
          </a:prstGeom>
          <a:noFill/>
          <a:ln w="9525">
            <a:noFill/>
            <a:miter lim="800000"/>
            <a:headEnd/>
            <a:tailEnd/>
          </a:ln>
        </p:spPr>
      </p:pic>
      <p:pic>
        <p:nvPicPr>
          <p:cNvPr id="83994" name="Picture 6"/>
          <p:cNvPicPr>
            <a:picLocks noChangeAspect="1"/>
          </p:cNvPicPr>
          <p:nvPr/>
        </p:nvPicPr>
        <p:blipFill>
          <a:blip r:embed="rId17"/>
          <a:srcRect/>
          <a:stretch>
            <a:fillRect/>
          </a:stretch>
        </p:blipFill>
        <p:spPr bwMode="auto">
          <a:xfrm>
            <a:off x="2946400" y="5442586"/>
            <a:ext cx="338138" cy="339090"/>
          </a:xfrm>
          <a:prstGeom prst="rect">
            <a:avLst/>
          </a:prstGeom>
          <a:noFill/>
          <a:ln w="9525">
            <a:noFill/>
            <a:miter lim="800000"/>
            <a:headEnd/>
            <a:tailEnd/>
          </a:ln>
        </p:spPr>
      </p:pic>
      <p:pic>
        <p:nvPicPr>
          <p:cNvPr id="83995" name="Picture 6"/>
          <p:cNvPicPr>
            <a:picLocks noChangeAspect="1"/>
          </p:cNvPicPr>
          <p:nvPr/>
        </p:nvPicPr>
        <p:blipFill>
          <a:blip r:embed="rId17"/>
          <a:srcRect/>
          <a:stretch>
            <a:fillRect/>
          </a:stretch>
        </p:blipFill>
        <p:spPr bwMode="auto">
          <a:xfrm>
            <a:off x="5940425" y="3943351"/>
            <a:ext cx="338138" cy="339090"/>
          </a:xfrm>
          <a:prstGeom prst="rect">
            <a:avLst/>
          </a:prstGeom>
          <a:noFill/>
          <a:ln w="9525">
            <a:noFill/>
            <a:miter lim="800000"/>
            <a:headEnd/>
            <a:tailEnd/>
          </a:ln>
        </p:spPr>
      </p:pic>
      <p:pic>
        <p:nvPicPr>
          <p:cNvPr id="83996" name="Picture 6"/>
          <p:cNvPicPr>
            <a:picLocks noChangeAspect="1"/>
          </p:cNvPicPr>
          <p:nvPr/>
        </p:nvPicPr>
        <p:blipFill>
          <a:blip r:embed="rId17"/>
          <a:srcRect/>
          <a:stretch>
            <a:fillRect/>
          </a:stretch>
        </p:blipFill>
        <p:spPr bwMode="auto">
          <a:xfrm>
            <a:off x="5940425" y="5431156"/>
            <a:ext cx="338138" cy="337184"/>
          </a:xfrm>
          <a:prstGeom prst="rect">
            <a:avLst/>
          </a:prstGeom>
          <a:noFill/>
          <a:ln w="9525">
            <a:noFill/>
            <a:miter lim="800000"/>
            <a:headEnd/>
            <a:tailEnd/>
          </a:ln>
        </p:spPr>
      </p:pic>
      <p:pic>
        <p:nvPicPr>
          <p:cNvPr id="83997" name="Picture 7"/>
          <p:cNvPicPr>
            <a:picLocks noChangeAspect="1"/>
          </p:cNvPicPr>
          <p:nvPr/>
        </p:nvPicPr>
        <p:blipFill>
          <a:blip r:embed="rId16"/>
          <a:srcRect/>
          <a:stretch>
            <a:fillRect/>
          </a:stretch>
        </p:blipFill>
        <p:spPr bwMode="auto">
          <a:xfrm>
            <a:off x="5940425" y="4739640"/>
            <a:ext cx="350838" cy="350520"/>
          </a:xfrm>
          <a:prstGeom prst="rect">
            <a:avLst/>
          </a:prstGeom>
          <a:noFill/>
          <a:ln w="9525">
            <a:noFill/>
            <a:miter lim="800000"/>
            <a:headEnd/>
            <a:tailEnd/>
          </a:ln>
        </p:spPr>
      </p:pic>
      <p:cxnSp>
        <p:nvCxnSpPr>
          <p:cNvPr id="42" name="Straight Connector 41"/>
          <p:cNvCxnSpPr/>
          <p:nvPr/>
        </p:nvCxnSpPr>
        <p:spPr>
          <a:xfrm>
            <a:off x="-19050" y="443674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9525" y="5240656"/>
            <a:ext cx="9142413" cy="190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9525" y="3737610"/>
            <a:ext cx="9144000" cy="190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0" y="5991226"/>
            <a:ext cx="9144000" cy="1904"/>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84002" name="Text Box 15"/>
          <p:cNvSpPr txBox="1">
            <a:spLocks noChangeArrowheads="1"/>
          </p:cNvSpPr>
          <p:nvPr/>
        </p:nvSpPr>
        <p:spPr bwMode="auto">
          <a:xfrm>
            <a:off x="7537451" y="5993130"/>
            <a:ext cx="2162175" cy="369300"/>
          </a:xfrm>
          <a:prstGeom prst="rect">
            <a:avLst/>
          </a:prstGeom>
          <a:noFill/>
          <a:ln w="9525">
            <a:noFill/>
            <a:miter lim="800000"/>
            <a:headEnd/>
            <a:tailEnd/>
          </a:ln>
        </p:spPr>
        <p:txBody>
          <a:bodyPr lIns="91407" tIns="45704" rIns="91407" bIns="45704">
            <a:prstTxWarp prst="textNoShape">
              <a:avLst/>
            </a:prstTxWarp>
            <a:spAutoFit/>
          </a:bodyPr>
          <a:lstStyle/>
          <a:p>
            <a:r>
              <a:rPr lang="en-US">
                <a:latin typeface="Helvetica" pitchFamily="-111" charset="0"/>
                <a:ea typeface="Helvetica" pitchFamily="-111" charset="0"/>
                <a:cs typeface="Helvetica" pitchFamily="-111" charset="0"/>
              </a:rPr>
              <a:t>P(</a:t>
            </a:r>
            <a:r>
              <a:rPr lang="en-US" i="1">
                <a:latin typeface="Helvetica" pitchFamily="-111" charset="0"/>
                <a:ea typeface="Helvetica" pitchFamily="-111" charset="0"/>
                <a:cs typeface="Helvetica" pitchFamily="-111" charset="0"/>
              </a:rPr>
              <a:t>k</a:t>
            </a:r>
            <a:r>
              <a:rPr lang="en-US">
                <a:latin typeface="Helvetica" pitchFamily="-111" charset="0"/>
                <a:ea typeface="Helvetica" pitchFamily="-111" charset="0"/>
                <a:cs typeface="Helvetica" pitchFamily="-111" charset="0"/>
              </a:rPr>
              <a:t>)  ~ </a:t>
            </a:r>
            <a:r>
              <a:rPr lang="en-US" i="1">
                <a:latin typeface="Helvetica" pitchFamily="-111" charset="0"/>
                <a:ea typeface="Helvetica" pitchFamily="-111" charset="0"/>
                <a:cs typeface="Helvetica" pitchFamily="-111" charset="0"/>
              </a:rPr>
              <a:t>k</a:t>
            </a:r>
            <a:r>
              <a:rPr lang="en-US" baseline="30000">
                <a:latin typeface="Helvetica" pitchFamily="-111" charset="0"/>
                <a:ea typeface="Helvetica" pitchFamily="-111" charset="0"/>
                <a:cs typeface="Helvetica" pitchFamily="-111" charset="0"/>
              </a:rPr>
              <a:t>-</a:t>
            </a:r>
            <a:r>
              <a:rPr lang="en-US" baseline="30000">
                <a:latin typeface="Helvetica" pitchFamily="-111" charset="0"/>
                <a:ea typeface="Helvetica" pitchFamily="-111" charset="0"/>
                <a:cs typeface="Helvetica" pitchFamily="-111" charset="0"/>
                <a:sym typeface="Symbol" pitchFamily="-111" charset="2"/>
              </a:rPr>
              <a:t></a:t>
            </a:r>
            <a:endParaRPr lang="en-US">
              <a:latin typeface="Helvetica" pitchFamily="-111" charset="0"/>
              <a:ea typeface="Helvetica" pitchFamily="-111" charset="0"/>
              <a:cs typeface="Helvetica" pitchFamily="-111" charset="0"/>
            </a:endParaRPr>
          </a:p>
        </p:txBody>
      </p:sp>
      <p:pic>
        <p:nvPicPr>
          <p:cNvPr id="84003" name="Picture 6"/>
          <p:cNvPicPr>
            <a:picLocks noChangeAspect="1"/>
          </p:cNvPicPr>
          <p:nvPr/>
        </p:nvPicPr>
        <p:blipFill>
          <a:blip r:embed="rId17"/>
          <a:srcRect/>
          <a:stretch>
            <a:fillRect/>
          </a:stretch>
        </p:blipFill>
        <p:spPr bwMode="auto">
          <a:xfrm>
            <a:off x="8791575" y="6052186"/>
            <a:ext cx="338138" cy="337184"/>
          </a:xfrm>
          <a:prstGeom prst="rect">
            <a:avLst/>
          </a:prstGeom>
          <a:noFill/>
          <a:ln w="9525">
            <a:noFill/>
            <a:miter lim="800000"/>
            <a:headEnd/>
            <a:tailEnd/>
          </a:ln>
        </p:spPr>
      </p:pic>
      <p:graphicFrame>
        <p:nvGraphicFramePr>
          <p:cNvPr id="83979" name="Object 7"/>
          <p:cNvGraphicFramePr>
            <a:graphicFrameLocks noChangeAspect="1"/>
          </p:cNvGraphicFramePr>
          <p:nvPr/>
        </p:nvGraphicFramePr>
        <p:xfrm>
          <a:off x="1487488" y="6082666"/>
          <a:ext cx="1104900" cy="622934"/>
        </p:xfrm>
        <a:graphic>
          <a:graphicData uri="http://schemas.openxmlformats.org/presentationml/2006/ole">
            <p:oleObj spid="_x0000_s60427" name="Equation" r:id="rId18" imgW="698400" imgH="393480" progId="Equation.3">
              <p:embed/>
            </p:oleObj>
          </a:graphicData>
        </a:graphic>
      </p:graphicFrame>
      <p:pic>
        <p:nvPicPr>
          <p:cNvPr id="84004" name="Picture 6"/>
          <p:cNvPicPr>
            <a:picLocks noChangeAspect="1"/>
          </p:cNvPicPr>
          <p:nvPr/>
        </p:nvPicPr>
        <p:blipFill>
          <a:blip r:embed="rId17"/>
          <a:srcRect/>
          <a:stretch>
            <a:fillRect/>
          </a:stretch>
        </p:blipFill>
        <p:spPr bwMode="auto">
          <a:xfrm>
            <a:off x="2962275" y="6174106"/>
            <a:ext cx="338138" cy="339090"/>
          </a:xfrm>
          <a:prstGeom prst="rect">
            <a:avLst/>
          </a:prstGeom>
          <a:noFill/>
          <a:ln w="9525">
            <a:noFill/>
            <a:miter lim="800000"/>
            <a:headEnd/>
            <a:tailEnd/>
          </a:ln>
        </p:spPr>
      </p:pic>
      <p:graphicFrame>
        <p:nvGraphicFramePr>
          <p:cNvPr id="83980" name="Object 12"/>
          <p:cNvGraphicFramePr>
            <a:graphicFrameLocks noChangeAspect="1"/>
          </p:cNvGraphicFramePr>
          <p:nvPr/>
        </p:nvGraphicFramePr>
        <p:xfrm>
          <a:off x="4383089" y="6115051"/>
          <a:ext cx="1082675" cy="560070"/>
        </p:xfrm>
        <a:graphic>
          <a:graphicData uri="http://schemas.openxmlformats.org/presentationml/2006/ole">
            <p:oleObj spid="_x0000_s60428" name="Equation" r:id="rId19" imgW="736600" imgH="381000" progId="Equation.3">
              <p:embed/>
            </p:oleObj>
          </a:graphicData>
        </a:graphic>
      </p:graphicFrame>
      <p:pic>
        <p:nvPicPr>
          <p:cNvPr id="84005" name="Picture 6"/>
          <p:cNvPicPr>
            <a:picLocks noChangeAspect="1"/>
          </p:cNvPicPr>
          <p:nvPr/>
        </p:nvPicPr>
        <p:blipFill>
          <a:blip r:embed="rId17"/>
          <a:srcRect/>
          <a:stretch>
            <a:fillRect/>
          </a:stretch>
        </p:blipFill>
        <p:spPr bwMode="auto">
          <a:xfrm>
            <a:off x="6324600" y="6172201"/>
            <a:ext cx="338138" cy="339090"/>
          </a:xfrm>
          <a:prstGeom prst="rect">
            <a:avLst/>
          </a:prstGeom>
          <a:noFill/>
          <a:ln w="9525">
            <a:noFill/>
            <a:miter lim="800000"/>
            <a:headEnd/>
            <a:tailEnd/>
          </a:ln>
        </p:spPr>
      </p:pic>
      <p:pic>
        <p:nvPicPr>
          <p:cNvPr id="84006" name="Picture 7"/>
          <p:cNvPicPr>
            <a:picLocks noChangeAspect="1"/>
          </p:cNvPicPr>
          <p:nvPr/>
        </p:nvPicPr>
        <p:blipFill>
          <a:blip r:embed="rId16"/>
          <a:srcRect/>
          <a:stretch>
            <a:fillRect/>
          </a:stretch>
        </p:blipFill>
        <p:spPr bwMode="auto">
          <a:xfrm>
            <a:off x="6024564" y="6216016"/>
            <a:ext cx="350837" cy="348614"/>
          </a:xfrm>
          <a:prstGeom prst="rect">
            <a:avLst/>
          </a:prstGeom>
          <a:noFill/>
          <a:ln w="9525">
            <a:noFill/>
            <a:miter lim="800000"/>
            <a:headEnd/>
            <a:tailEnd/>
          </a:ln>
        </p:spPr>
      </p:pic>
      <p:sp>
        <p:nvSpPr>
          <p:cNvPr id="52" name="Rectangle 51"/>
          <p:cNvSpPr/>
          <p:nvPr/>
        </p:nvSpPr>
        <p:spPr>
          <a:xfrm>
            <a:off x="3698876" y="6006466"/>
            <a:ext cx="3032125" cy="714374"/>
          </a:xfrm>
          <a:prstGeom prst="rect">
            <a:avLst/>
          </a:prstGeom>
          <a:solidFill>
            <a:srgbClr val="FF6600">
              <a:alpha val="1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hu-HU"/>
          </a:p>
        </p:txBody>
      </p:sp>
      <p:sp>
        <p:nvSpPr>
          <p:cNvPr id="50"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84009"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THE LAST PROBLEM: HIGH, SYSTEM-SIZE INDEPENDENT C(N)</a:t>
            </a:r>
          </a:p>
        </p:txBody>
      </p:sp>
      <p:sp>
        <p:nvSpPr>
          <p:cNvPr id="84010" name="Rectangle 1026"/>
          <p:cNvSpPr txBox="1">
            <a:spLocks noChangeArrowheads="1"/>
          </p:cNvSpPr>
          <p:nvPr/>
        </p:nvSpPr>
        <p:spPr bwMode="auto">
          <a:xfrm>
            <a:off x="-193675" y="3524250"/>
            <a:ext cx="1376363" cy="1143000"/>
          </a:xfrm>
          <a:prstGeom prst="rect">
            <a:avLst/>
          </a:prstGeom>
          <a:noFill/>
          <a:ln w="9525">
            <a:noFill/>
            <a:miter lim="800000"/>
            <a:headEnd/>
            <a:tailEnd/>
          </a:ln>
        </p:spPr>
        <p:txBody>
          <a:bodyPr anchor="ctr">
            <a:prstTxWarp prst="textNoShape">
              <a:avLst/>
            </a:prstTxWarp>
          </a:bodyPr>
          <a:lstStyle/>
          <a:p>
            <a:pPr algn="ctr" eaLnBrk="0" hangingPunct="0"/>
            <a:r>
              <a:rPr lang="en-US" sz="1600" b="1"/>
              <a:t>Regu</a:t>
            </a:r>
            <a:r>
              <a:rPr lang="en-US" sz="1600" b="1">
                <a:latin typeface="Helvetica" pitchFamily="-111" charset="0"/>
                <a:ea typeface="Helvetica" pitchFamily="-111" charset="0"/>
                <a:cs typeface="Helvetica" pitchFamily="-111" charset="0"/>
              </a:rPr>
              <a:t>lar network</a:t>
            </a:r>
          </a:p>
        </p:txBody>
      </p:sp>
      <p:sp>
        <p:nvSpPr>
          <p:cNvPr id="84011" name="Text Box 7"/>
          <p:cNvSpPr txBox="1">
            <a:spLocks noChangeArrowheads="1"/>
          </p:cNvSpPr>
          <p:nvPr/>
        </p:nvSpPr>
        <p:spPr bwMode="auto">
          <a:xfrm>
            <a:off x="19051" y="4474846"/>
            <a:ext cx="1876425" cy="584776"/>
          </a:xfrm>
          <a:prstGeom prst="rect">
            <a:avLst/>
          </a:prstGeom>
          <a:noFill/>
          <a:ln w="9525">
            <a:noFill/>
            <a:miter lim="800000"/>
            <a:headEnd/>
            <a:tailEnd/>
          </a:ln>
        </p:spPr>
        <p:txBody>
          <a:bodyPr>
            <a:prstTxWarp prst="textNoShape">
              <a:avLst/>
            </a:prstTxWarp>
            <a:spAutoFit/>
          </a:bodyPr>
          <a:lstStyle/>
          <a:p>
            <a:r>
              <a:rPr lang="en-US" sz="1600" b="1"/>
              <a:t>Erdos-</a:t>
            </a:r>
            <a:endParaRPr lang="en-US" sz="1600" b="1">
              <a:latin typeface="Helvetica" pitchFamily="-111" charset="0"/>
              <a:ea typeface="Helvetica" pitchFamily="-111" charset="0"/>
              <a:cs typeface="Helvetica" pitchFamily="-111" charset="0"/>
            </a:endParaRPr>
          </a:p>
          <a:p>
            <a:r>
              <a:rPr lang="en-US" sz="1600" b="1">
                <a:latin typeface="Helvetica" pitchFamily="-111" charset="0"/>
                <a:ea typeface="Helvetica" pitchFamily="-111" charset="0"/>
                <a:cs typeface="Helvetica" pitchFamily="-111" charset="0"/>
              </a:rPr>
              <a:t>Renyi</a:t>
            </a:r>
            <a:endParaRPr lang="en-US" sz="1600" b="1">
              <a:solidFill>
                <a:srgbClr val="6666FF"/>
              </a:solidFill>
              <a:latin typeface="Helvetica" pitchFamily="-111" charset="0"/>
              <a:ea typeface="Helvetica" pitchFamily="-111" charset="0"/>
              <a:cs typeface="Helvetica" pitchFamily="-111" charset="0"/>
            </a:endParaRPr>
          </a:p>
        </p:txBody>
      </p:sp>
      <p:sp>
        <p:nvSpPr>
          <p:cNvPr id="84012" name="Text Box 7"/>
          <p:cNvSpPr txBox="1">
            <a:spLocks noChangeArrowheads="1"/>
          </p:cNvSpPr>
          <p:nvPr/>
        </p:nvSpPr>
        <p:spPr bwMode="auto">
          <a:xfrm>
            <a:off x="-9525" y="5244466"/>
            <a:ext cx="1874838" cy="584776"/>
          </a:xfrm>
          <a:prstGeom prst="rect">
            <a:avLst/>
          </a:prstGeom>
          <a:noFill/>
          <a:ln w="9525">
            <a:noFill/>
            <a:miter lim="800000"/>
            <a:headEnd/>
            <a:tailEnd/>
          </a:ln>
        </p:spPr>
        <p:txBody>
          <a:bodyPr>
            <a:prstTxWarp prst="textNoShape">
              <a:avLst/>
            </a:prstTxWarp>
            <a:spAutoFit/>
          </a:bodyPr>
          <a:lstStyle/>
          <a:p>
            <a:r>
              <a:rPr lang="en-US" sz="1600" b="1">
                <a:latin typeface="Helvetica" pitchFamily="-111" charset="0"/>
                <a:ea typeface="Helvetica" pitchFamily="-111" charset="0"/>
                <a:cs typeface="Helvetica" pitchFamily="-111" charset="0"/>
              </a:rPr>
              <a:t>Watts-</a:t>
            </a:r>
          </a:p>
          <a:p>
            <a:r>
              <a:rPr lang="en-US" sz="1600" b="1">
                <a:latin typeface="Helvetica" pitchFamily="-111" charset="0"/>
                <a:ea typeface="Helvetica" pitchFamily="-111" charset="0"/>
                <a:cs typeface="Helvetica" pitchFamily="-111" charset="0"/>
              </a:rPr>
              <a:t>Strogatz</a:t>
            </a:r>
            <a:endParaRPr lang="en-US" sz="1600" b="1">
              <a:solidFill>
                <a:srgbClr val="6666FF"/>
              </a:solidFill>
              <a:latin typeface="Helvetica" pitchFamily="-111" charset="0"/>
              <a:ea typeface="Helvetica" pitchFamily="-111" charset="0"/>
              <a:cs typeface="Helvetica" pitchFamily="-111" charset="0"/>
            </a:endParaRPr>
          </a:p>
        </p:txBody>
      </p:sp>
      <p:sp>
        <p:nvSpPr>
          <p:cNvPr id="84013" name="Rectangle 1026"/>
          <p:cNvSpPr txBox="1">
            <a:spLocks noChangeArrowheads="1"/>
          </p:cNvSpPr>
          <p:nvPr/>
        </p:nvSpPr>
        <p:spPr bwMode="auto">
          <a:xfrm>
            <a:off x="-180975" y="5808346"/>
            <a:ext cx="1376363" cy="1143000"/>
          </a:xfrm>
          <a:prstGeom prst="rect">
            <a:avLst/>
          </a:prstGeom>
          <a:noFill/>
          <a:ln w="9525">
            <a:noFill/>
            <a:miter lim="800000"/>
            <a:headEnd/>
            <a:tailEnd/>
          </a:ln>
        </p:spPr>
        <p:txBody>
          <a:bodyPr anchor="ctr">
            <a:prstTxWarp prst="textNoShape">
              <a:avLst/>
            </a:prstTxWarp>
          </a:bodyPr>
          <a:lstStyle/>
          <a:p>
            <a:pPr algn="ctr" eaLnBrk="0" hangingPunct="0"/>
            <a:r>
              <a:rPr lang="en-US" sz="1600" b="1">
                <a:latin typeface="Helvetica" pitchFamily="-111" charset="0"/>
                <a:ea typeface="Helvetica" pitchFamily="-111" charset="0"/>
                <a:cs typeface="Helvetica" pitchFamily="-111" charset="0"/>
              </a:rPr>
              <a:t>Barabasi-Albert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94210" name="Object 3"/>
          <p:cNvGraphicFramePr>
            <a:graphicFrameLocks noChangeAspect="1"/>
          </p:cNvGraphicFramePr>
          <p:nvPr/>
        </p:nvGraphicFramePr>
        <p:xfrm>
          <a:off x="4657725" y="2059306"/>
          <a:ext cx="223838" cy="422910"/>
        </p:xfrm>
        <a:graphic>
          <a:graphicData uri="http://schemas.openxmlformats.org/presentationml/2006/ole">
            <p:oleObj spid="_x0000_s63490" name="Equation" r:id="rId3" imgW="114120" imgH="215640" progId="Equation.3">
              <p:embed/>
            </p:oleObj>
          </a:graphicData>
        </a:graphic>
      </p:graphicFrame>
      <p:sp>
        <p:nvSpPr>
          <p:cNvPr id="94211" name="Text Box 4"/>
          <p:cNvSpPr txBox="1">
            <a:spLocks noChangeArrowheads="1"/>
          </p:cNvSpPr>
          <p:nvPr/>
        </p:nvSpPr>
        <p:spPr bwMode="auto">
          <a:xfrm>
            <a:off x="731839" y="1097281"/>
            <a:ext cx="7851775" cy="3139321"/>
          </a:xfrm>
          <a:prstGeom prst="rect">
            <a:avLst/>
          </a:prstGeom>
          <a:noFill/>
          <a:ln w="9525">
            <a:noFill/>
            <a:miter lim="800000"/>
            <a:headEnd/>
            <a:tailEnd/>
          </a:ln>
        </p:spPr>
        <p:txBody>
          <a:bodyPr>
            <a:prstTxWarp prst="textNoShape">
              <a:avLst/>
            </a:prstTxWarp>
            <a:spAutoFit/>
          </a:bodyPr>
          <a:lstStyle/>
          <a:p>
            <a:pPr marL="457200" indent="-457200">
              <a:buFontTx/>
              <a:buAutoNum type="arabicPeriod"/>
            </a:pPr>
            <a:r>
              <a:rPr lang="en-US">
                <a:latin typeface="Helvetica" pitchFamily="-111" charset="0"/>
                <a:ea typeface="Helvetica" pitchFamily="-111" charset="0"/>
                <a:cs typeface="Helvetica" pitchFamily="-111" charset="0"/>
              </a:rPr>
              <a:t> There is no universal exponent characterizing all networks.</a:t>
            </a:r>
          </a:p>
          <a:p>
            <a:pPr marL="457200" indent="-457200">
              <a:buFontTx/>
              <a:buAutoNum type="arabicPeriod"/>
            </a:pPr>
            <a:endParaRPr lang="en-US">
              <a:latin typeface="Helvetica" pitchFamily="-111" charset="0"/>
              <a:ea typeface="Helvetica" pitchFamily="-111" charset="0"/>
              <a:cs typeface="Helvetica" pitchFamily="-111" charset="0"/>
            </a:endParaRPr>
          </a:p>
          <a:p>
            <a:pPr marL="457200" indent="-457200">
              <a:buFontTx/>
              <a:buAutoNum type="arabicPeriod"/>
            </a:pPr>
            <a:r>
              <a:rPr lang="en-US">
                <a:latin typeface="Helvetica" pitchFamily="-111" charset="0"/>
                <a:ea typeface="Helvetica" pitchFamily="-111" charset="0"/>
                <a:cs typeface="Helvetica" pitchFamily="-111" charset="0"/>
              </a:rPr>
              <a:t>Growth and preferential attachment are responsible for the emergence of the scale-free property.</a:t>
            </a:r>
          </a:p>
          <a:p>
            <a:pPr marL="457200" indent="-457200">
              <a:buFontTx/>
              <a:buAutoNum type="arabicPeriod"/>
            </a:pPr>
            <a:r>
              <a:rPr lang="en-US">
                <a:latin typeface="Helvetica" pitchFamily="-111" charset="0"/>
                <a:ea typeface="Helvetica" pitchFamily="-111" charset="0"/>
                <a:cs typeface="Helvetica" pitchFamily="-111" charset="0"/>
              </a:rPr>
              <a:t>The origins of the preferential attachment is system-dependent.</a:t>
            </a:r>
          </a:p>
          <a:p>
            <a:pPr marL="457200" indent="-457200">
              <a:buFontTx/>
              <a:buAutoNum type="arabicPeriod"/>
            </a:pPr>
            <a:r>
              <a:rPr lang="en-US">
                <a:latin typeface="Helvetica" pitchFamily="-111" charset="0"/>
                <a:ea typeface="Helvetica" pitchFamily="-111" charset="0"/>
                <a:cs typeface="Helvetica" pitchFamily="-111" charset="0"/>
              </a:rPr>
              <a:t> Modeling real networks:</a:t>
            </a:r>
          </a:p>
          <a:p>
            <a:pPr marL="1828800" lvl="3" indent="-457200">
              <a:buFontTx/>
              <a:buChar char="•"/>
            </a:pPr>
            <a:r>
              <a:rPr lang="en-US">
                <a:latin typeface="Helvetica" pitchFamily="-111" charset="0"/>
                <a:ea typeface="Helvetica" pitchFamily="-111" charset="0"/>
                <a:cs typeface="Helvetica" pitchFamily="-111" charset="0"/>
              </a:rPr>
              <a:t> identify the microscopic processes that take place in the system</a:t>
            </a:r>
          </a:p>
          <a:p>
            <a:pPr marL="1828800" lvl="3" indent="-457200">
              <a:buFontTx/>
              <a:buChar char="•"/>
            </a:pPr>
            <a:r>
              <a:rPr lang="en-US">
                <a:latin typeface="Helvetica" pitchFamily="-111" charset="0"/>
                <a:ea typeface="Helvetica" pitchFamily="-111" charset="0"/>
                <a:cs typeface="Helvetica" pitchFamily="-111" charset="0"/>
              </a:rPr>
              <a:t> measure their frequency from real data</a:t>
            </a:r>
          </a:p>
          <a:p>
            <a:pPr marL="1828800" lvl="3" indent="-457200">
              <a:buFontTx/>
              <a:buChar char="•"/>
            </a:pPr>
            <a:r>
              <a:rPr lang="en-US">
                <a:latin typeface="Helvetica" pitchFamily="-111" charset="0"/>
                <a:ea typeface="Helvetica" pitchFamily="-111" charset="0"/>
                <a:cs typeface="Helvetica" pitchFamily="-111" charset="0"/>
              </a:rPr>
              <a:t> develop dynamical models that capture these </a:t>
            </a:r>
          </a:p>
          <a:p>
            <a:pPr marL="1828800" lvl="3" indent="-457200"/>
            <a:r>
              <a:rPr lang="en-US">
                <a:latin typeface="Helvetica" pitchFamily="-111" charset="0"/>
                <a:ea typeface="Helvetica" pitchFamily="-111" charset="0"/>
                <a:cs typeface="Helvetica" pitchFamily="-111" charset="0"/>
              </a:rPr>
              <a:t>       processes.  </a:t>
            </a:r>
          </a:p>
        </p:txBody>
      </p:sp>
      <p:sp>
        <p:nvSpPr>
          <p:cNvPr id="94212" name="TextBox 4"/>
          <p:cNvSpPr txBox="1">
            <a:spLocks noChangeArrowheads="1"/>
          </p:cNvSpPr>
          <p:nvPr/>
        </p:nvSpPr>
        <p:spPr bwMode="auto">
          <a:xfrm>
            <a:off x="731839" y="4865370"/>
            <a:ext cx="7851775" cy="646331"/>
          </a:xfrm>
          <a:prstGeom prst="rect">
            <a:avLst/>
          </a:prstGeom>
          <a:noFill/>
          <a:ln w="9525">
            <a:noFill/>
            <a:miter lim="800000"/>
            <a:headEnd/>
            <a:tailEnd/>
          </a:ln>
        </p:spPr>
        <p:txBody>
          <a:bodyPr>
            <a:prstTxWarp prst="textNoShape">
              <a:avLst/>
            </a:prstTxWarp>
            <a:spAutoFit/>
          </a:bodyPr>
          <a:lstStyle/>
          <a:p>
            <a:r>
              <a:rPr lang="hu-HU">
                <a:latin typeface="Helvetica" pitchFamily="-111" charset="0"/>
                <a:ea typeface="Helvetica" pitchFamily="-111" charset="0"/>
                <a:cs typeface="Helvetica" pitchFamily="-111" charset="0"/>
              </a:rPr>
              <a:t>5. If the model is correct, it should correctly predict not only the degree exponent, but both small and large k-cutoffs.</a:t>
            </a:r>
          </a:p>
        </p:txBody>
      </p:sp>
      <p:sp>
        <p:nvSpPr>
          <p:cNvPr id="6"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
        <p:nvSpPr>
          <p:cNvPr id="94214" name="Subtitle 2"/>
          <p:cNvSpPr txBox="1">
            <a:spLocks/>
          </p:cNvSpPr>
          <p:nvPr/>
        </p:nvSpPr>
        <p:spPr bwMode="auto">
          <a:xfrm>
            <a:off x="0" y="182880"/>
            <a:ext cx="9144000" cy="502920"/>
          </a:xfrm>
          <a:prstGeom prst="rect">
            <a:avLst/>
          </a:prstGeom>
          <a:solidFill>
            <a:srgbClr val="FF0000"/>
          </a:solidFill>
          <a:ln w="9525">
            <a:noFill/>
            <a:miter lim="800000"/>
            <a:headEnd/>
            <a:tailEnd/>
          </a:ln>
        </p:spPr>
        <p:txBody>
          <a:bodyPr>
            <a:prstTxWarp prst="textNoShape">
              <a:avLst/>
            </a:prstTxWarp>
          </a:bodyPr>
          <a:lstStyle/>
          <a:p>
            <a:pPr>
              <a:spcBef>
                <a:spcPct val="20000"/>
              </a:spcBef>
            </a:pPr>
            <a:r>
              <a:rPr lang="en-US" sz="2000" b="1">
                <a:solidFill>
                  <a:schemeClr val="bg1"/>
                </a:solidFill>
                <a:latin typeface="Helvetica" pitchFamily="-111" charset="0"/>
                <a:ea typeface="Helvetica" pitchFamily="-111" charset="0"/>
                <a:cs typeface="Helvetica" pitchFamily="-111" charset="0"/>
              </a:rPr>
              <a:t>LESSONS LEARNED: evolving network models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eaLnBrk="1" hangingPunct="1"/>
            <a:r>
              <a:rPr lang="en-US" sz="3200" dirty="0" smtClean="0">
                <a:solidFill>
                  <a:schemeClr val="bg1">
                    <a:lumMod val="10000"/>
                  </a:schemeClr>
                </a:solidFill>
                <a:latin typeface="Century Gothic" pitchFamily="34" charset="0"/>
                <a:cs typeface="Browallia New" pitchFamily="34" charset="-34"/>
              </a:rPr>
              <a:t>The Exploding Volume of Networks</a:t>
            </a:r>
          </a:p>
        </p:txBody>
      </p:sp>
      <p:sp>
        <p:nvSpPr>
          <p:cNvPr id="107620" name="Text Box 100"/>
          <p:cNvSpPr txBox="1">
            <a:spLocks noChangeArrowheads="1"/>
          </p:cNvSpPr>
          <p:nvPr/>
        </p:nvSpPr>
        <p:spPr bwMode="auto">
          <a:xfrm>
            <a:off x="251520" y="1554163"/>
            <a:ext cx="8892480" cy="707886"/>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l" rtl="0"/>
            <a:r>
              <a:rPr lang="en-US" sz="2000" dirty="0" smtClean="0">
                <a:latin typeface="Century Gothic" pitchFamily="34" charset="0"/>
                <a:cs typeface="Browallia New" pitchFamily="34" charset="-34"/>
              </a:rPr>
              <a:t>The secret behind the small world effect – </a:t>
            </a:r>
          </a:p>
          <a:p>
            <a:pPr algn="l" rtl="0"/>
            <a:r>
              <a:rPr lang="en-US" sz="2000" dirty="0" smtClean="0">
                <a:latin typeface="Century Gothic" pitchFamily="34" charset="0"/>
                <a:cs typeface="Browallia New" pitchFamily="34" charset="-34"/>
              </a:rPr>
              <a:t>Looking at the network volume</a:t>
            </a:r>
          </a:p>
        </p:txBody>
      </p:sp>
      <p:sp>
        <p:nvSpPr>
          <p:cNvPr id="117764" name="AutoShape 4"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7766" name="AutoShape 6"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7768" name="Picture 8" descr="http://rpmedia.ask.com/ts?u=/wikipedia/commons/thumb/c/c3/Bethe_lattice.PNG/225px-Bethe_lattice.PNG"/>
          <p:cNvPicPr>
            <a:picLocks noChangeAspect="1" noChangeArrowheads="1"/>
          </p:cNvPicPr>
          <p:nvPr/>
        </p:nvPicPr>
        <p:blipFill>
          <a:blip r:embed="rId4" cstate="print"/>
          <a:srcRect/>
          <a:stretch>
            <a:fillRect/>
          </a:stretch>
        </p:blipFill>
        <p:spPr bwMode="auto">
          <a:xfrm>
            <a:off x="386535" y="3113965"/>
            <a:ext cx="3285365" cy="322696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softEdge rad="317500"/>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17770" name="Picture 10" descr="http://www.spectoreye.com/images/grid.jpg"/>
          <p:cNvPicPr>
            <a:picLocks noChangeAspect="1" noChangeArrowheads="1"/>
          </p:cNvPicPr>
          <p:nvPr/>
        </p:nvPicPr>
        <p:blipFill>
          <a:blip r:embed="rId5" cstate="print"/>
          <a:srcRect/>
          <a:stretch>
            <a:fillRect/>
          </a:stretch>
        </p:blipFill>
        <p:spPr bwMode="auto">
          <a:xfrm>
            <a:off x="5157065" y="3248979"/>
            <a:ext cx="3333750" cy="319873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8" name="Object 17"/>
          <p:cNvGraphicFramePr>
            <a:graphicFrameLocks noChangeAspect="1"/>
          </p:cNvGraphicFramePr>
          <p:nvPr/>
        </p:nvGraphicFramePr>
        <p:xfrm>
          <a:off x="6187347" y="2483895"/>
          <a:ext cx="1264973" cy="387893"/>
        </p:xfrm>
        <a:graphic>
          <a:graphicData uri="http://schemas.openxmlformats.org/presentationml/2006/ole">
            <p:oleObj spid="_x0000_s11266" name="Equation" r:id="rId6" imgW="660240" imgH="203040" progId="Equation.3">
              <p:embed/>
            </p:oleObj>
          </a:graphicData>
        </a:graphic>
      </p:graphicFrame>
      <p:sp>
        <p:nvSpPr>
          <p:cNvPr id="14" name="Diamond 13"/>
          <p:cNvSpPr/>
          <p:nvPr/>
        </p:nvSpPr>
        <p:spPr>
          <a:xfrm>
            <a:off x="6147176" y="4194086"/>
            <a:ext cx="1305144" cy="1305144"/>
          </a:xfrm>
          <a:prstGeom prst="diamond">
            <a:avLst/>
          </a:prstGeom>
          <a:noFill/>
          <a:ln>
            <a:solidFill>
              <a:srgbClr val="66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0" y="2438400"/>
            <a:ext cx="9144000" cy="1143000"/>
          </a:xfrm>
        </p:spPr>
        <p:txBody>
          <a:bodyPr>
            <a:normAutofit fontScale="90000"/>
          </a:bodyPr>
          <a:lstStyle/>
          <a:p>
            <a:pPr>
              <a:defRPr/>
            </a:pPr>
            <a:r>
              <a:rPr lang="en-US" sz="8500" b="1" dirty="0" smtClean="0">
                <a:latin typeface="Helvetica"/>
                <a:ea typeface="+mj-ea"/>
                <a:cs typeface="Helvetica"/>
              </a:rPr>
              <a:t>The end</a:t>
            </a:r>
          </a:p>
        </p:txBody>
      </p:sp>
      <p:graphicFrame>
        <p:nvGraphicFramePr>
          <p:cNvPr id="97282" name="Object 3"/>
          <p:cNvGraphicFramePr>
            <a:graphicFrameLocks noChangeAspect="1"/>
          </p:cNvGraphicFramePr>
          <p:nvPr/>
        </p:nvGraphicFramePr>
        <p:xfrm>
          <a:off x="4657725" y="2059306"/>
          <a:ext cx="223838" cy="422910"/>
        </p:xfrm>
        <a:graphic>
          <a:graphicData uri="http://schemas.openxmlformats.org/presentationml/2006/ole">
            <p:oleObj spid="_x0000_s62466" name="Equation" r:id="rId3" imgW="114120" imgH="215640" progId="Equation.3">
              <p:embed/>
            </p:oleObj>
          </a:graphicData>
        </a:graphic>
      </p:graphicFrame>
      <p:sp>
        <p:nvSpPr>
          <p:cNvPr id="4" name="TextBox 3"/>
          <p:cNvSpPr txBox="1">
            <a:spLocks noChangeArrowheads="1"/>
          </p:cNvSpPr>
          <p:nvPr/>
        </p:nvSpPr>
        <p:spPr bwMode="auto">
          <a:xfrm>
            <a:off x="5638800" y="6480810"/>
            <a:ext cx="3429000" cy="230832"/>
          </a:xfrm>
          <a:prstGeom prst="rect">
            <a:avLst/>
          </a:prstGeom>
          <a:noFill/>
          <a:ln w="9525">
            <a:noFill/>
            <a:miter lim="800000"/>
            <a:headEnd/>
            <a:tailEnd/>
          </a:ln>
        </p:spPr>
        <p:txBody>
          <a:bodyPr>
            <a:prstTxWarp prst="textNoShape">
              <a:avLst/>
            </a:prstTxWarp>
            <a:spAutoFit/>
          </a:bodyPr>
          <a:lstStyle/>
          <a:p>
            <a:pPr algn="r">
              <a:defRPr/>
            </a:pPr>
            <a:r>
              <a:rPr lang="en-US" sz="900" b="1" dirty="0">
                <a:solidFill>
                  <a:schemeClr val="bg1">
                    <a:lumMod val="65000"/>
                  </a:schemeClr>
                </a:solidFill>
                <a:latin typeface="Helvetica" pitchFamily="-111" charset="0"/>
                <a:ea typeface="Helvetica" pitchFamily="-111" charset="0"/>
                <a:cs typeface="Helvetica" pitchFamily="-111" charset="0"/>
              </a:rPr>
              <a:t>Network Science: Evolving Network Models </a:t>
            </a:r>
            <a:r>
              <a:rPr lang="en-US" sz="600" i="1" dirty="0">
                <a:solidFill>
                  <a:schemeClr val="bg1">
                    <a:lumMod val="65000"/>
                  </a:schemeClr>
                </a:solidFill>
                <a:latin typeface="Helvetica" pitchFamily="-111" charset="0"/>
                <a:ea typeface="Helvetica" pitchFamily="-111" charset="0"/>
                <a:cs typeface="Helvetica" pitchFamily="-111" charset="0"/>
              </a:rPr>
              <a:t>February 14, 2011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eaLnBrk="1" hangingPunct="1"/>
            <a:r>
              <a:rPr lang="en-US" sz="3200" dirty="0" smtClean="0">
                <a:solidFill>
                  <a:schemeClr val="bg1">
                    <a:lumMod val="10000"/>
                  </a:schemeClr>
                </a:solidFill>
                <a:latin typeface="Century Gothic" pitchFamily="34" charset="0"/>
                <a:cs typeface="Browallia New" pitchFamily="34" charset="-34"/>
              </a:rPr>
              <a:t>The Exploding Volume of Networks</a:t>
            </a:r>
          </a:p>
        </p:txBody>
      </p:sp>
      <p:sp>
        <p:nvSpPr>
          <p:cNvPr id="107620" name="Text Box 100"/>
          <p:cNvSpPr txBox="1">
            <a:spLocks noChangeArrowheads="1"/>
          </p:cNvSpPr>
          <p:nvPr/>
        </p:nvSpPr>
        <p:spPr bwMode="auto">
          <a:xfrm>
            <a:off x="251520" y="1554163"/>
            <a:ext cx="8892480" cy="707886"/>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l" rtl="0"/>
            <a:r>
              <a:rPr lang="en-US" sz="2000" dirty="0" smtClean="0">
                <a:latin typeface="Century Gothic" pitchFamily="34" charset="0"/>
                <a:cs typeface="Browallia New" pitchFamily="34" charset="-34"/>
              </a:rPr>
              <a:t>The secret behind the small world effect – </a:t>
            </a:r>
          </a:p>
          <a:p>
            <a:pPr algn="l" rtl="0"/>
            <a:r>
              <a:rPr lang="en-US" sz="2000" dirty="0" smtClean="0">
                <a:latin typeface="Century Gothic" pitchFamily="34" charset="0"/>
                <a:cs typeface="Browallia New" pitchFamily="34" charset="-34"/>
              </a:rPr>
              <a:t>Looking at the network volume</a:t>
            </a:r>
          </a:p>
        </p:txBody>
      </p:sp>
      <p:sp>
        <p:nvSpPr>
          <p:cNvPr id="117764" name="AutoShape 4"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7766" name="AutoShape 6" descr="data:image/jpg;base64,/9j/4AAQSkZJRgABAQAAAQABAAD/2wCEAAkGBhQSEBUUExQWFRQVGBYVFhIUFRQUFxUXGhgYFhgUFBUaHCYgFxsjGRcYIC8iIycpLCwtFR4xNTwqNScrLCkBCQoKBQUFDQUFDSkYEhgpKSkpKSkpKSkpKSkpKSkpKSkpKSkpKSkpKSkpKSkpKSkpKSkpKSkpKSkpKSkpKSkpKf/AABEIALAAtAMBIgACEQEDEQH/xAAbAAADAAMBAQAAAAAAAAAAAAAAAgUDBAYBB//EAEoQAAIBAgMFBAUFCwsFAQAAAAECAwARBBIhBTFBUWEGE3GRIjKB0fAUI0KhwTM0Q1JTcnOCkrHhFRYkRGJjdJOistMltMLS8Qf/xAAUAQEAAAAAAAAAAAAAAAAAAAAA/8QAFBEBAAAAAAAAAAAAAAAAAAAAAP/aAAwDAQACEQMRAD8A+40UUUBRRRQFFYcXi0iQu5yqLXOulyAN3Uis1AVpwbVjaV4gbSJqUYFSV/HS/rLwuL66VuVpbT2THOoDggqbpIpyvG34yONVP1Hjeg3akxYx5cYyobRQC0lvpyuAQl+SJqerjkanSbWxcUhwwSPES928qTGQQgopC2lUKbPmZR6PonU+jure7KgfI4mXM3eKJWdrAu7+k7HqWJ8vCgs0Ul25Dz/hzr255DzPuoIuJPybFiT8DiSscnJJgLRydA49A9QnM1bZrC53VN7QrmwkwaMyDu3ORTqxC3AU7wb7jwIBrm9mzPinWCbEx4iBYUlkaBcodibd1O2YjLoWtoW1uANCF/A7TfEShorLhlv84Rcztu+a5Rj8b6R3aamxSooAsLWGgA3DpTUBRWHG4oRxvIQSEVnIG8hQTYeVe4acOiuNzKGF+RF/toMtFFFAUUUUBRRRQFFFFAUV4TUb+eOE/LD9mT/1oPe2H3lN4A+TKas1yfaHtFDiITh4GEs0/oIgJXX1izMRooCk1Z2TtMYhWuMjIzRyRZgxV1NiCRoQfrBFBQMnLXrw48fZR3d95v03Dj7/AKqekllCqWY2Cgkk7gBqSfZQc9tHZ0eLxqxuoaPDoXbeLyTeiqEjhkViRxzLeuijjCgBQAAAAALAAaAAcBUnsvGTCZmFnxDGcg7wrWEanwjCDzquTQe0UnfDmPi3vHnR3w5j4v7j5UD1DwSCHHTIBZZ0WdbAAZ0tFL7bd0faathqjdo/QbDz/kpQrH+7l+ab/UyH9WgrmIeHUac/fXhJHUdN/lxrJWptDa0UAvLIqX3AnVjyVd7HoAaBdrDNh5QOMcg/0kUuwWvhYDziiP8AoWoe2MZNiFXu8POIMy962YQyyRa3SOMkPa5BN8pte1GxNl4kJlE7wRBmEMLRxySrELBQzsW3cARcCw1oOroqQmwXuC+KxDWINs0SA24EJGLiq9AUUUUBRRRQFFFBoClYgb6ndnsc0kPzhvLGzxSG1rsjEZrcMws361b66m/Dh7/jnQa2N2Yk65ZVuLhlFyCrC9mVgbhtTqDWoeyOFsAsQQre0kZZJNdSTKpDMb66k1YovQRPkGKi+5TLMv5PEizeAmQf7lbxqRt/bM8sU0HyfuykYknzzJ6UJY5lhK3zFlRxdsoF9d9db63QeRPuqF2t2ZE/ycuisflES3I+izXZTzBtqDpQWsM2dFYXCsoIAFtCNL8RoR5VmEY5U1FAUUUUCmMcqjdrIGODlVQSGAVrAuVQlVeRV3syrdgOY41boNByOyJZ8TnC4tjhgwEeIWJElm0GYd4QFADHLmVATrrpV7Z+wYYTmRLud8rkvIfGRiW9l7VrdjvvGH80/wC5qq5cu7d+L7vdQZKV0uPjTqK9Vr7q9oEVtbHf+8U9K6X99Eb38RvFA1FFY4Z1cXVgwuRcEEXBsRpxBBHsoMlFFFAUUsr2UkAsQCcotc9BfS5qJ/J+IxOuIbuYj/V4W9JhymmGv6qW8TQTX2wYcVinRc+HDQLO4cBo5SoViij1vQMV9Qbg7668Vze0ex0LxFoY0jlXK0TLdVzRnNHnUHK4uN5B0arGydoieFJALZhqp3owNmQ9VYEeyg3Kx2zeH7/4V7IeHPf4eXxrTAWoPajdpd2H/wATD+81ZqN2k/q3+Ji/8qCzRRSGUcNfCgeikzHl9fh/Hyoznl5Ggeg0okB92743UxoI3Y77xg/M+01ZqN2OH9Aw/wCjWrNBjYWNx7R9tODXtY10NuB1H2igyVjk018/DnvrJUXtbjjHhWyMwkcqiKn3RyWGZIv7ZTNY8N5ta9A23caxK4eE2mlBu4/AxDR5j11yrzYjkao4HBJDGscYyogCgdOvM8SeNct2cxCQ4qYOs0QmMQhOKJZnyqQ0YkLNaxNwhN9WIGtdhQFFFFAUkp0+qnpH3jxv8aUDgVDg/o+MZPweKvInJZlHzi/rIA46q9XK5TtViVmeOFEknEUgknWA5SgCtlHeZls+YqcgOYi/DeHURjeef7h8fXT1zWx8JjVisGjRczd2k4eWVI7nIkjrJZiB48Bc2re7rG/lMN/lS/8AJQV6jdo9+F/xMf8Atc03dY38phv8qX/kqNtyHEGSIYhnMK53DYGN+8WYWEecXdspUvawtcelpQdZbN0HLn49N9OBUPs9t0siRYi8WKyjNHIAhew1eMj0X65Sba7qu0BRRRQKyA7/AI8DSliN/sP2ePurJXOdodv3R4sNnlmFg5hUSd0uYZ2JPo5wmYhdSTbQ0G32Q+8MP+iT91WK5DYHypVZMNZsNGVWJsYssclgozKBkBKA7iwvv32qrfH8sL+1N7qC1SSDTqNakXx/LC/tTe6knG0CjBfkqsQQGvNobaH1eBoKG0trJBGHa5zEKiLq0jH1UQcSfeTYCtXZWy3L/KMRYzkEKgN0gQ/g4+ZOmZ+J6ACub2ZGMNio5Z4ZYlERieaaUTJ37Ml3zB27vMAwzkLmzAG1hXdA0Gvi8GkgKSKHRxYqwuDbXcfs5VNhw0+GYKl58OSBlZh30IPEO33VByb0gOLbqsScPEe6noCiiig54hsAbi74M6kas2G5leLQ8xvThcaC0J1NnDKVyls1xbKbHNflbjurMxAGu7rXz3ZXZxZ2BXDIITiHmGILW7yDMSIxDvyEkAA+jYBuNqDpDjZMZpAxiw+5sSNHl5jDA7l/vD+rfeKmFwEcMaxxqFUHcOJ3kkk3JJ3k3J61tAW3UsnDxoHooooCkj4nrT0kXHxPxuoMOP2dHMmSVA677HgeBU71PUa1L7rE4b1CcVCPoMR8oQf2HNhMOjWbqau1L2jtRlxEUEYXPKssmZr2VY8g3DeS0ijzoM2B23DKpZXHomzK3oMh/FdGsVPQ1ix+34427tQ0s28QRAM/i53Rr1YgV85//TOzrbX2fhsVCVicFQ6tf0u8dYspcC5ySbr8Ca+gdkez/wAiwcUBIZ0UCSQC3ePxY8T4nXSgT+S58RriX7uM/wBWgYi45SzaM/guUeNV8LhEjQJGqoo3KoCgewVlooE3N4j93/2npD6w8Dz6U9AUUUUGMxg5gRcEagi4IIsQQdDUU7OlwmuGHeQ7zhCdV64Zz6v6NvR5Fatr6x9n209BPwu14poi6MLKbOH9Bo2G9ZFbVCOtYdo7bIfuYFEs5ANr+hEp3STMNw5KNW4cSNTtL2eErxzLFHI8benG5yLMliArmxBysQwzAi44Vg7LAYUnDSxpC8jySx5DeOQMS3do5AOdBplOthcabg3YeysZF5yZ5W1aRiw15IgNkUcAPrNzRVuighbVJxMvyVb92tmxLjS6nVcODzcatyX84VZCAFQBYWIAHAaabulOBSy7r8iDQPSS7vDXy9lPXhFB7RSRHTw08qegKxg2YjnqPt+yonbprYFyCQQ8FiCV/DxjeOhq663oGrQx+ye8kjlVikkYdVawb0XAzKQd+qqfFa3Ue/jxHxw601Bzm2dnJh9nrEl8sb4ZRfUn5+LUnmTqfGujqN2t+9T+lw//AHEVWaAoorG7cBv58utB6mpJ9g+LU9eAWr2gKKK8ZrCgWM7/AB+ONPSxrYU1Aku72j9/hWHaOzknjMcgupsd5BUjUMrDVWB1BGorM+8D2/Z9tPQQ4ZsZCMhiGIC+rN3iRsy8O8Uj1xuJGh36XsPKu0UBXhFe0UCRNp1Gh+LmsGP2nFAuaaRI1vbM7BRfxNZjoeh09vnUntRjEjjsyMzSBowywvNkDD0mYIp0tbTibCgqhtQQbhuN9OltePSstaWyYEXDRIgYRrGiqHBVsqqAuYHUGwG/WtpG4HePr60Hk0CuLMoYcmAI8jTgV7RQKyX6HmK8zEbx7R7qetbaO0UgjMkhso5C5JOgVQNWYnQAbyaCN2txuZBBHG8srFJciZRZIpo2ZiWIA3WA3kmrGB2kk0aSISVdQy6G9jzHA6Eeyo0WwXxLd/iGkicgrHFFIyGKM2JR2X13awLcBYBd1yQj+T7IbnBHRWJJOFJ3I5OpiJ3MfVOh0sQF/U9B9f8ACnVbV6DRQFFFFAVjbU24DU/YPjpTO9vsoRbePGgaiikkblvOgoCPUk+zy9vO9PXiiwtXtAUUUUBUraG2HiniTuwyyuEzd4A4JBJZY7ekotqbgjkaq1J2jsczyKZMmSOSOWMhT3ismpGYm1ieQGhIoKrLcW/hSxtwO8b/AH09I6cRvHxb45UD0rpfoeB+OFCPcfZy6U1AivwOh5e7nwp6VlvUrbHaBMMupV5GKpHF3iK7szBFBB3C51PDlQb+Px6QxtJI2VV3nf0AA3kk6ADUk1M2dgHmkGIxC5SL9xhzr3IOmd+BlI/ZBsOJOtstXxGKkbEhQ+GZRHAjZ41LIGE2YgF3IYgXAyjdvvXSUBSyRhgQQCCCCCLgg6EEcRTUUHPRucAwViTg2ICOdThidBG54xHcrfR3HSxHQ0skYYFWAIIIIIuCDoQRxFc38olwUiQIjYiOTN3Ch1DxZRdo2ZyAYwPVO8erroaDpqV3t1PKpmzO0cU4GR1V7lXidlEiMpysjIDvBB13aVSRLePOgETid/xoKeiigKxprr5eFeH0vD9/8N9ZaAooooCiiigKKKKAqRNtTEZiEwjEAkZnmhQHqLFjbxFV6KDktv4nFBFklQRQKwM5wszvN3dmtb5tbDMVJym9t1ZtkYPGPHZsQ0S5myK0SNP3d/Q712JBa1vo8r3N63+1/wB4z/oz9lVmS/vFBI/msjfdZJ5ujzOF/Yjyr9VbEfZzDKhQYeIKwswEa+kOptc1u5yN+7mPbvHl504NBA7LYNIvlEAUAxzMQdblJAJEJY6tYErqfodKu5DwJ9uvL3fXUib5vaCN9HERNGfz4iZE80aT9kVaoEs3TyPxvo9Lp5GnooEyHn5fHxaoPaXBrLJhYvSDtKX7xWZXREQmTK6m65vRU2/Hroai4H53HTSfRhVcOv5xtLKfrjH6lBs/zcw3drGYI2RRYB0V+t7tck31vv1rX/mnCv3Iyw/oppVH7GYr9VWaQyctT8bzQSDsvEJ6mMJA4TxRuPaVyH66gYfauLMwTM8mIDv32FKd1AsHphJEkKEgNlFjdsxLDS2nbBL6ny4D31JiP/UZOuGi+qWb30Hg7QMn3XCzp1RVnXzjJPmorPhO0uGkYKsyhzoI3vG5PII9ifKqdI8QNrgGxuLgGx5igeiiigKKKKAooooCiiig18fglmieN75XBU2NjY8jwrYoooCtfG4iONC8jLGo3uxCgeJPjWaQEqQDY2Nja9jwNuNS8J2cQOJJWaeUaiSWxyn+7jHox+wX60HP7b2iZ5I3K4pcLEHkWaGIh2mtZCFsXyBC+pUAki966XYOMeTCwvJYu8aMzLYgkgai3jw61RqDh1OEn7u39HnY93bdDMbkx9EfUjk1xxFBb70dfI+NHejr5Hwp619oY4QxlyGa1rKilmYk2CqBvJJAoNDtLtn5PhmkBCm6KGcEhc7KpbLvawJNhvy1M7G7QUtiIVmSbLIZBMBYyd4MzNlGjBXOW66aW0Iqjs7ZbvIMRibd6L93EDdMODwB+lIRvf2Cw37W1NjJOBe6SJrHMmjxn+yeR4qbg8RQbnd8zfpuFMBU7ZeJmzGKdLsouJ0Fo5Re27fG/NdRxBPClQFawwC9932ucoI9+mUMW3c7mtmigKKKKAooooCiiig//9k="/>
          <p:cNvSpPr>
            <a:spLocks noChangeAspect="1" noChangeArrowheads="1"/>
          </p:cNvSpPr>
          <p:nvPr/>
        </p:nvSpPr>
        <p:spPr bwMode="auto">
          <a:xfrm>
            <a:off x="8990013" y="-800100"/>
            <a:ext cx="1714500" cy="16764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7768" name="Picture 8" descr="http://rpmedia.ask.com/ts?u=/wikipedia/commons/thumb/c/c3/Bethe_lattice.PNG/225px-Bethe_lattice.PNG"/>
          <p:cNvPicPr>
            <a:picLocks noChangeAspect="1" noChangeArrowheads="1"/>
          </p:cNvPicPr>
          <p:nvPr/>
        </p:nvPicPr>
        <p:blipFill>
          <a:blip r:embed="rId4" cstate="print"/>
          <a:srcRect/>
          <a:stretch>
            <a:fillRect/>
          </a:stretch>
        </p:blipFill>
        <p:spPr bwMode="auto">
          <a:xfrm>
            <a:off x="386535" y="3113965"/>
            <a:ext cx="3285365" cy="322696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softEdge rad="317500"/>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17770" name="Picture 10" descr="http://www.spectoreye.com/images/grid.jpg"/>
          <p:cNvPicPr>
            <a:picLocks noChangeAspect="1" noChangeArrowheads="1"/>
          </p:cNvPicPr>
          <p:nvPr/>
        </p:nvPicPr>
        <p:blipFill>
          <a:blip r:embed="rId5" cstate="print"/>
          <a:srcRect/>
          <a:stretch>
            <a:fillRect/>
          </a:stretch>
        </p:blipFill>
        <p:spPr bwMode="auto">
          <a:xfrm>
            <a:off x="5157065" y="3248979"/>
            <a:ext cx="3333750" cy="319873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17" name="Oval 16"/>
          <p:cNvSpPr/>
          <p:nvPr/>
        </p:nvSpPr>
        <p:spPr>
          <a:xfrm>
            <a:off x="5562110" y="4059070"/>
            <a:ext cx="2520280" cy="1485165"/>
          </a:xfrm>
          <a:prstGeom prst="ellipse">
            <a:avLst/>
          </a:prstGeom>
          <a:solidFill>
            <a:schemeClr val="bg1">
              <a:lumMod val="1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p:cNvGraphicFramePr>
            <a:graphicFrameLocks noChangeAspect="1"/>
          </p:cNvGraphicFramePr>
          <p:nvPr/>
        </p:nvGraphicFramePr>
        <p:xfrm>
          <a:off x="5703888" y="2482850"/>
          <a:ext cx="2328862" cy="530225"/>
        </p:xfrm>
        <a:graphic>
          <a:graphicData uri="http://schemas.openxmlformats.org/presentationml/2006/ole">
            <p:oleObj spid="_x0000_s12290" name="Equation" r:id="rId6" imgW="1892160" imgH="431640" progId="Equation.3">
              <p:embed/>
            </p:oleObj>
          </a:graphicData>
        </a:graphic>
      </p:graphicFrame>
      <p:sp>
        <p:nvSpPr>
          <p:cNvPr id="19" name="Text Box 100"/>
          <p:cNvSpPr txBox="1">
            <a:spLocks noChangeArrowheads="1"/>
          </p:cNvSpPr>
          <p:nvPr/>
        </p:nvSpPr>
        <p:spPr bwMode="auto">
          <a:xfrm>
            <a:off x="5247075" y="3113965"/>
            <a:ext cx="3195355" cy="400110"/>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ctr" rtl="0"/>
            <a:r>
              <a:rPr lang="en-US" sz="2000" dirty="0" smtClean="0">
                <a:latin typeface="Century Gothic" pitchFamily="34" charset="0"/>
                <a:cs typeface="Browallia New" pitchFamily="34" charset="-34"/>
              </a:rPr>
              <a:t>Polynomial growth</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eaLnBrk="1" hangingPunct="1"/>
            <a:r>
              <a:rPr lang="en-US" sz="3200" dirty="0" smtClean="0">
                <a:solidFill>
                  <a:schemeClr val="bg1">
                    <a:lumMod val="10000"/>
                  </a:schemeClr>
                </a:solidFill>
                <a:latin typeface="Century Gothic" pitchFamily="34" charset="0"/>
                <a:cs typeface="Browallia New" pitchFamily="34" charset="-34"/>
              </a:rPr>
              <a:t>Clustering vs. Randomness</a:t>
            </a:r>
          </a:p>
        </p:txBody>
      </p:sp>
      <p:sp>
        <p:nvSpPr>
          <p:cNvPr id="107620" name="Text Box 100"/>
          <p:cNvSpPr txBox="1">
            <a:spLocks noChangeArrowheads="1"/>
          </p:cNvSpPr>
          <p:nvPr/>
        </p:nvSpPr>
        <p:spPr bwMode="auto">
          <a:xfrm>
            <a:off x="251520" y="1554163"/>
            <a:ext cx="8892480" cy="400110"/>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l"/>
            <a:r>
              <a:rPr lang="en-US" sz="2000" dirty="0" smtClean="0">
                <a:latin typeface="Century Gothic" pitchFamily="34" charset="0"/>
                <a:cs typeface="Browallia New" pitchFamily="34" charset="-34"/>
              </a:rPr>
              <a:t>A network can be a small world as long as clustering can be ignored</a:t>
            </a:r>
            <a:endParaRPr lang="en-US" sz="2000" dirty="0">
              <a:latin typeface="Century Gothic" pitchFamily="34" charset="0"/>
              <a:cs typeface="Browallia New" pitchFamily="34" charset="-34"/>
            </a:endParaRPr>
          </a:p>
        </p:txBody>
      </p:sp>
      <p:grpSp>
        <p:nvGrpSpPr>
          <p:cNvPr id="3" name="Group 106"/>
          <p:cNvGrpSpPr>
            <a:grpSpLocks/>
          </p:cNvGrpSpPr>
          <p:nvPr/>
        </p:nvGrpSpPr>
        <p:grpSpPr bwMode="auto">
          <a:xfrm>
            <a:off x="0" y="2483895"/>
            <a:ext cx="4257675" cy="3241675"/>
            <a:chOff x="0" y="2188"/>
            <a:chExt cx="2682" cy="2042"/>
          </a:xfrm>
        </p:grpSpPr>
        <p:pic>
          <p:nvPicPr>
            <p:cNvPr id="107621" name="Picture 101"/>
            <p:cNvPicPr>
              <a:picLocks noChangeAspect="1" noChangeArrowheads="1"/>
            </p:cNvPicPr>
            <p:nvPr/>
          </p:nvPicPr>
          <p:blipFill>
            <a:blip r:embed="rId4" cstate="print">
              <a:lum bright="-54000" contrast="60000"/>
            </a:blip>
            <a:srcRect/>
            <a:stretch>
              <a:fillRect/>
            </a:stretch>
          </p:blipFill>
          <p:spPr bwMode="auto">
            <a:xfrm>
              <a:off x="102" y="2217"/>
              <a:ext cx="2523" cy="1968"/>
            </a:xfrm>
            <a:prstGeom prst="rect">
              <a:avLst/>
            </a:prstGeom>
            <a:noFill/>
            <a:ln w="9525">
              <a:noFill/>
              <a:miter lim="800000"/>
              <a:headEnd/>
              <a:tailEnd/>
            </a:ln>
            <a:effectLst/>
          </p:spPr>
        </p:pic>
        <p:sp>
          <p:nvSpPr>
            <p:cNvPr id="107622" name="Rectangle 102"/>
            <p:cNvSpPr>
              <a:spLocks noChangeArrowheads="1"/>
            </p:cNvSpPr>
            <p:nvPr/>
          </p:nvSpPr>
          <p:spPr bwMode="auto">
            <a:xfrm>
              <a:off x="0" y="2188"/>
              <a:ext cx="2682" cy="2042"/>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endParaRPr lang="en-US"/>
            </a:p>
          </p:txBody>
        </p:sp>
      </p:grpSp>
      <p:grpSp>
        <p:nvGrpSpPr>
          <p:cNvPr id="4" name="Group 107"/>
          <p:cNvGrpSpPr>
            <a:grpSpLocks/>
          </p:cNvGrpSpPr>
          <p:nvPr/>
        </p:nvGrpSpPr>
        <p:grpSpPr bwMode="auto">
          <a:xfrm>
            <a:off x="5247075" y="2438890"/>
            <a:ext cx="3554412" cy="3287712"/>
            <a:chOff x="3249" y="2159"/>
            <a:chExt cx="2239" cy="2071"/>
          </a:xfrm>
        </p:grpSpPr>
        <p:graphicFrame>
          <p:nvGraphicFramePr>
            <p:cNvPr id="107624" name="Object 104"/>
            <p:cNvGraphicFramePr>
              <a:graphicFrameLocks noChangeAspect="1"/>
            </p:cNvGraphicFramePr>
            <p:nvPr/>
          </p:nvGraphicFramePr>
          <p:xfrm>
            <a:off x="3334" y="2188"/>
            <a:ext cx="2126" cy="2008"/>
          </p:xfrm>
          <a:graphic>
            <a:graphicData uri="http://schemas.openxmlformats.org/presentationml/2006/ole">
              <p:oleObj spid="_x0000_s13314" name="צילום של Photo Editor" r:id="rId5" imgW="3790476" imgH="3580952" progId="">
                <p:embed/>
              </p:oleObj>
            </a:graphicData>
          </a:graphic>
        </p:graphicFrame>
        <p:sp>
          <p:nvSpPr>
            <p:cNvPr id="107625" name="Rectangle 105"/>
            <p:cNvSpPr>
              <a:spLocks noChangeArrowheads="1"/>
            </p:cNvSpPr>
            <p:nvPr/>
          </p:nvSpPr>
          <p:spPr bwMode="auto">
            <a:xfrm>
              <a:off x="3249" y="2159"/>
              <a:ext cx="2239" cy="2071"/>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endParaRPr lang="en-US"/>
            </a:p>
          </p:txBody>
        </p:sp>
      </p:grpSp>
      <p:sp>
        <p:nvSpPr>
          <p:cNvPr id="13" name="Left-Right Arrow 12"/>
          <p:cNvSpPr/>
          <p:nvPr/>
        </p:nvSpPr>
        <p:spPr>
          <a:xfrm>
            <a:off x="3806915" y="3924055"/>
            <a:ext cx="1800200" cy="450050"/>
          </a:xfrm>
          <a:prstGeom prst="leftRightArrow">
            <a:avLst/>
          </a:prstGeom>
          <a:solidFill>
            <a:schemeClr val="tx1"/>
          </a:solidFill>
          <a:ln>
            <a:noFill/>
          </a:ln>
          <a:scene3d>
            <a:camera prst="orthographicFront"/>
            <a:lightRig rig="threePt" dir="t"/>
          </a:scene3d>
          <a:sp3d prstMaterial="clear">
            <a:bevelT w="50800"/>
            <a:bevelB w="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00"/>
          <p:cNvSpPr txBox="1">
            <a:spLocks noChangeArrowheads="1"/>
          </p:cNvSpPr>
          <p:nvPr/>
        </p:nvSpPr>
        <p:spPr bwMode="auto">
          <a:xfrm>
            <a:off x="611559" y="5904275"/>
            <a:ext cx="2880321" cy="400110"/>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ctr" rtl="0"/>
            <a:r>
              <a:rPr lang="en-US" sz="2000" dirty="0" smtClean="0">
                <a:latin typeface="Century Gothic" pitchFamily="34" charset="0"/>
                <a:cs typeface="Browallia New" pitchFamily="34" charset="-34"/>
              </a:rPr>
              <a:t>Clustered</a:t>
            </a:r>
          </a:p>
        </p:txBody>
      </p:sp>
      <p:sp>
        <p:nvSpPr>
          <p:cNvPr id="15" name="Text Box 100"/>
          <p:cNvSpPr txBox="1">
            <a:spLocks noChangeArrowheads="1"/>
          </p:cNvSpPr>
          <p:nvPr/>
        </p:nvSpPr>
        <p:spPr bwMode="auto">
          <a:xfrm>
            <a:off x="5697124" y="5904275"/>
            <a:ext cx="2880321" cy="400110"/>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algn="ctr" rtl="0"/>
            <a:r>
              <a:rPr lang="en-US" sz="2000" dirty="0" smtClean="0">
                <a:latin typeface="Century Gothic" pitchFamily="34" charset="0"/>
                <a:cs typeface="Browallia New" pitchFamily="34" charset="-34"/>
              </a:rPr>
              <a:t>Random</a:t>
            </a:r>
          </a:p>
        </p:txBody>
      </p:sp>
      <p:sp>
        <p:nvSpPr>
          <p:cNvPr id="17" name="Text Box 100"/>
          <p:cNvSpPr txBox="1">
            <a:spLocks noChangeArrowheads="1"/>
          </p:cNvSpPr>
          <p:nvPr/>
        </p:nvSpPr>
        <p:spPr bwMode="auto">
          <a:xfrm>
            <a:off x="0" y="2173795"/>
            <a:ext cx="9144000" cy="400110"/>
          </a:xfrm>
          <a:prstGeom prst="rect">
            <a:avLst/>
          </a:prstGeom>
          <a:solidFill>
            <a:srgbClr val="660033">
              <a:alpha val="20000"/>
            </a:srgbClr>
          </a:solidFill>
          <a:ln w="9525">
            <a:noFill/>
            <a:miter lim="800000"/>
            <a:headEnd/>
            <a:tailEnd/>
          </a:ln>
          <a:effectLst/>
        </p:spPr>
        <p:txBody>
          <a:bodyPr wrap="square">
            <a:spAutoFit/>
          </a:bodyPr>
          <a:lstStyle/>
          <a:p>
            <a:pPr algn="ctr" rtl="0"/>
            <a:r>
              <a:rPr lang="en-US" sz="2000" dirty="0" smtClean="0">
                <a:latin typeface="Century Gothic" pitchFamily="34" charset="0"/>
                <a:cs typeface="Browallia New" pitchFamily="34" charset="-34"/>
              </a:rPr>
              <a:t>Where should we place the social network?</a:t>
            </a:r>
            <a:endParaRPr lang="en-US" sz="2000" i="1"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2"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rtl="0" eaLnBrk="1" hangingPunct="1"/>
            <a:r>
              <a:rPr lang="en-US" sz="3200" dirty="0" smtClean="0">
                <a:solidFill>
                  <a:schemeClr val="bg1">
                    <a:lumMod val="10000"/>
                  </a:schemeClr>
                </a:solidFill>
                <a:latin typeface="Century Gothic" pitchFamily="34" charset="0"/>
                <a:cs typeface="Browallia New" pitchFamily="34" charset="-34"/>
              </a:rPr>
              <a:t>Watts Going on with Social Networks</a:t>
            </a:r>
          </a:p>
        </p:txBody>
      </p:sp>
      <p:sp>
        <p:nvSpPr>
          <p:cNvPr id="30" name="Text Box 100"/>
          <p:cNvSpPr txBox="1">
            <a:spLocks noChangeArrowheads="1"/>
          </p:cNvSpPr>
          <p:nvPr/>
        </p:nvSpPr>
        <p:spPr bwMode="auto">
          <a:xfrm>
            <a:off x="0" y="1628800"/>
            <a:ext cx="9143999" cy="707886"/>
          </a:xfrm>
          <a:prstGeom prst="rect">
            <a:avLst/>
          </a:prstGeom>
          <a:solidFill>
            <a:srgbClr val="660033">
              <a:alpha val="20000"/>
            </a:srgbClr>
          </a:soli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Could a network which is so strongly locally structured be at the same time a small world?</a:t>
            </a:r>
          </a:p>
        </p:txBody>
      </p:sp>
      <p:pic>
        <p:nvPicPr>
          <p:cNvPr id="145412" name="Picture 4" descr="http://expertlywrapped.files.wordpress.com/2010/12/facebook-friendship-map.jpg"/>
          <p:cNvPicPr>
            <a:picLocks noChangeAspect="1" noChangeArrowheads="1"/>
          </p:cNvPicPr>
          <p:nvPr/>
        </p:nvPicPr>
        <p:blipFill>
          <a:blip r:embed="rId3" cstate="print">
            <a:biLevel thresh="50000"/>
            <a:lum bright="10000"/>
          </a:blip>
          <a:srcRect t="8893" b="18973"/>
          <a:stretch>
            <a:fillRect/>
          </a:stretch>
        </p:blipFill>
        <p:spPr bwMode="auto">
          <a:xfrm>
            <a:off x="0" y="2438890"/>
            <a:ext cx="9144000" cy="3285365"/>
          </a:xfrm>
          <a:prstGeom prst="rect">
            <a:avLst/>
          </a:prstGeom>
          <a:noFill/>
          <a:effectLst>
            <a:reflection blurRad="6350" stA="50000" endA="295" endPos="92000" dist="1016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rtl="0" eaLnBrk="1" hangingPunct="1"/>
            <a:r>
              <a:rPr lang="en-US" sz="3200" dirty="0" smtClean="0">
                <a:solidFill>
                  <a:schemeClr val="bg1">
                    <a:lumMod val="10000"/>
                  </a:schemeClr>
                </a:solidFill>
                <a:latin typeface="Century Gothic" pitchFamily="34" charset="0"/>
                <a:cs typeface="Browallia New" pitchFamily="34" charset="-34"/>
              </a:rPr>
              <a:t>Watts Going on with Social Networks</a:t>
            </a:r>
          </a:p>
        </p:txBody>
      </p:sp>
      <p:sp>
        <p:nvSpPr>
          <p:cNvPr id="30" name="Text Box 100"/>
          <p:cNvSpPr txBox="1">
            <a:spLocks noChangeArrowheads="1"/>
          </p:cNvSpPr>
          <p:nvPr/>
        </p:nvSpPr>
        <p:spPr bwMode="auto">
          <a:xfrm>
            <a:off x="0" y="1628800"/>
            <a:ext cx="9143999" cy="400110"/>
          </a:xfrm>
          <a:prstGeom prst="rect">
            <a:avLst/>
          </a:prstGeom>
          <a:solidFill>
            <a:srgbClr val="660033">
              <a:alpha val="20000"/>
            </a:srgbClr>
          </a:soli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The solution is to merge structure and randomness</a:t>
            </a:r>
          </a:p>
        </p:txBody>
      </p:sp>
      <p:sp>
        <p:nvSpPr>
          <p:cNvPr id="8" name="Text Box 100"/>
          <p:cNvSpPr txBox="1">
            <a:spLocks noChangeArrowheads="1"/>
          </p:cNvSpPr>
          <p:nvPr/>
        </p:nvSpPr>
        <p:spPr bwMode="auto">
          <a:xfrm>
            <a:off x="5382090" y="6444335"/>
            <a:ext cx="3690410" cy="276999"/>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rtl="0"/>
            <a:r>
              <a:rPr lang="en-US" sz="1200" dirty="0" smtClean="0">
                <a:latin typeface="Century Gothic" pitchFamily="34" charset="0"/>
                <a:cs typeface="Browallia New" pitchFamily="34" charset="-34"/>
              </a:rPr>
              <a:t>Watts and </a:t>
            </a:r>
            <a:r>
              <a:rPr lang="en-US" sz="1200" dirty="0" err="1" smtClean="0">
                <a:latin typeface="Century Gothic" pitchFamily="34" charset="0"/>
                <a:cs typeface="Browallia New" pitchFamily="34" charset="-34"/>
              </a:rPr>
              <a:t>Strogatz</a:t>
            </a:r>
            <a:r>
              <a:rPr lang="en-US" sz="1200" dirty="0" smtClean="0">
                <a:latin typeface="Century Gothic" pitchFamily="34" charset="0"/>
                <a:cs typeface="Browallia New" pitchFamily="34" charset="-34"/>
              </a:rPr>
              <a:t>, Nature </a:t>
            </a:r>
            <a:r>
              <a:rPr lang="en-US" sz="1200" b="1" dirty="0" smtClean="0">
                <a:latin typeface="Century Gothic" pitchFamily="34" charset="0"/>
                <a:cs typeface="Browallia New" pitchFamily="34" charset="-34"/>
              </a:rPr>
              <a:t>393</a:t>
            </a:r>
            <a:r>
              <a:rPr lang="en-US" sz="1200" dirty="0" smtClean="0">
                <a:latin typeface="Century Gothic" pitchFamily="34" charset="0"/>
                <a:cs typeface="Browallia New" pitchFamily="34" charset="-34"/>
              </a:rPr>
              <a:t>,409 (1998)</a:t>
            </a:r>
          </a:p>
        </p:txBody>
      </p:sp>
      <p:pic>
        <p:nvPicPr>
          <p:cNvPr id="9" name="Picture 135" descr="http://t1.gstatic.com/images?q=tbn:ANd9GcQusG97VkymT26CXWkX7KTWWWEYCYEj7KRK5BEvzrdpYtSqV-U&amp;t=1&amp;usg=__HgcPm3mex-3xpMp34tCanemoxgk="/>
          <p:cNvPicPr>
            <a:picLocks noChangeAspect="1" noChangeArrowheads="1"/>
          </p:cNvPicPr>
          <p:nvPr/>
        </p:nvPicPr>
        <p:blipFill>
          <a:blip r:embed="rId4" cstate="print"/>
          <a:srcRect t="10000" r="69011" b="12500"/>
          <a:stretch>
            <a:fillRect/>
          </a:stretch>
        </p:blipFill>
        <p:spPr bwMode="auto">
          <a:xfrm>
            <a:off x="4025941" y="2236064"/>
            <a:ext cx="1577239" cy="1777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135" descr="http://t1.gstatic.com/images?q=tbn:ANd9GcQusG97VkymT26CXWkX7KTWWWEYCYEj7KRK5BEvzrdpYtSqV-U&amp;t=1&amp;usg=__HgcPm3mex-3xpMp34tCanemoxgk="/>
          <p:cNvPicPr>
            <a:picLocks noChangeAspect="1" noChangeArrowheads="1"/>
          </p:cNvPicPr>
          <p:nvPr/>
        </p:nvPicPr>
        <p:blipFill>
          <a:blip r:embed="rId4" cstate="print"/>
          <a:srcRect l="69302" t="10000" b="12500"/>
          <a:stretch>
            <a:fillRect/>
          </a:stretch>
        </p:blipFill>
        <p:spPr bwMode="auto">
          <a:xfrm>
            <a:off x="7330036" y="2236065"/>
            <a:ext cx="1562444"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35" descr="http://t1.gstatic.com/images?q=tbn:ANd9GcQusG97VkymT26CXWkX7KTWWWEYCYEj7KRK5BEvzrdpYtSqV-U&amp;t=1&amp;usg=__HgcPm3mex-3xpMp34tCanemoxgk="/>
          <p:cNvPicPr>
            <a:picLocks noChangeAspect="1" noChangeArrowheads="1"/>
          </p:cNvPicPr>
          <p:nvPr/>
        </p:nvPicPr>
        <p:blipFill>
          <a:blip r:embed="rId4" cstate="print"/>
          <a:srcRect l="31749" t="10000" r="32445" b="12500"/>
          <a:stretch>
            <a:fillRect/>
          </a:stretch>
        </p:blipFill>
        <p:spPr bwMode="auto">
          <a:xfrm>
            <a:off x="5558730" y="2236064"/>
            <a:ext cx="1822450"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 Box 100"/>
          <p:cNvSpPr txBox="1">
            <a:spLocks noChangeArrowheads="1"/>
          </p:cNvSpPr>
          <p:nvPr/>
        </p:nvSpPr>
        <p:spPr bwMode="auto">
          <a:xfrm>
            <a:off x="-18510" y="2303875"/>
            <a:ext cx="4005445" cy="1631216"/>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lvl="1" algn="l" rtl="0"/>
            <a:r>
              <a:rPr lang="en-US" sz="2000" b="1" dirty="0" smtClean="0">
                <a:latin typeface="Century Gothic" pitchFamily="34" charset="0"/>
                <a:cs typeface="Browallia New" pitchFamily="34" charset="-34"/>
              </a:rPr>
              <a:t>The Watts </a:t>
            </a:r>
            <a:r>
              <a:rPr lang="en-US" sz="2000" b="1" dirty="0" err="1" smtClean="0">
                <a:latin typeface="Century Gothic" pitchFamily="34" charset="0"/>
                <a:cs typeface="Browallia New" pitchFamily="34" charset="-34"/>
              </a:rPr>
              <a:t>Strogatz</a:t>
            </a:r>
            <a:r>
              <a:rPr lang="en-US" sz="2000" b="1" dirty="0" smtClean="0">
                <a:latin typeface="Century Gothic" pitchFamily="34" charset="0"/>
                <a:cs typeface="Browallia New" pitchFamily="34" charset="-34"/>
              </a:rPr>
              <a:t> Model</a:t>
            </a:r>
            <a:r>
              <a:rPr lang="en-US" sz="2000" dirty="0" smtClean="0">
                <a:latin typeface="Century Gothic" pitchFamily="34" charset="0"/>
                <a:cs typeface="Browallia New" pitchFamily="34" charset="-34"/>
              </a:rPr>
              <a:t>:</a:t>
            </a:r>
          </a:p>
          <a:p>
            <a:pPr marL="914400" lvl="1" indent="-457200" algn="l" rtl="0">
              <a:buFont typeface="+mj-lt"/>
              <a:buAutoNum type="arabicPeriod"/>
            </a:pPr>
            <a:r>
              <a:rPr lang="en-US" sz="2000" dirty="0" smtClean="0">
                <a:latin typeface="Century Gothic" pitchFamily="34" charset="0"/>
                <a:cs typeface="Browallia New" pitchFamily="34" charset="-34"/>
              </a:rPr>
              <a:t>Start with a lattice network.</a:t>
            </a:r>
          </a:p>
          <a:p>
            <a:pPr marL="914400" lvl="1" indent="-457200" algn="l" rtl="0">
              <a:buFont typeface="+mj-lt"/>
              <a:buAutoNum type="arabicPeriod"/>
            </a:pPr>
            <a:r>
              <a:rPr lang="en-US" sz="2000" dirty="0" smtClean="0">
                <a:latin typeface="Century Gothic" pitchFamily="34" charset="0"/>
                <a:cs typeface="Browallia New" pitchFamily="34" charset="-34"/>
              </a:rPr>
              <a:t>For every edge rewire with a probability </a:t>
            </a:r>
            <a:r>
              <a:rPr lang="en-US" sz="2000" i="1" dirty="0" smtClean="0">
                <a:latin typeface="Symbol" pitchFamily="18" charset="2"/>
                <a:cs typeface="Browallia New" pitchFamily="34" charset="-34"/>
              </a:rPr>
              <a:t>b.</a:t>
            </a:r>
            <a:r>
              <a:rPr lang="en-US" sz="2000" dirty="0" smtClean="0">
                <a:latin typeface="Century Gothic" pitchFamily="34" charset="0"/>
                <a:cs typeface="Browallia New" pitchFamily="34" charset="-34"/>
              </a:rPr>
              <a:t> </a:t>
            </a:r>
          </a:p>
        </p:txBody>
      </p:sp>
      <p:cxnSp>
        <p:nvCxnSpPr>
          <p:cNvPr id="14" name="Straight Arrow Connector 13"/>
          <p:cNvCxnSpPr/>
          <p:nvPr/>
        </p:nvCxnSpPr>
        <p:spPr>
          <a:xfrm flipV="1">
            <a:off x="4121950" y="5499230"/>
            <a:ext cx="4680520" cy="45005"/>
          </a:xfrm>
          <a:prstGeom prst="straightConnector1">
            <a:avLst/>
          </a:prstGeom>
          <a:ln w="57150">
            <a:solidFill>
              <a:schemeClr val="tx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nvGraphicFramePr>
        <p:xfrm>
          <a:off x="6057165" y="5589240"/>
          <a:ext cx="436240" cy="581653"/>
        </p:xfrm>
        <a:graphic>
          <a:graphicData uri="http://schemas.openxmlformats.org/presentationml/2006/ole">
            <p:oleObj spid="_x0000_s15362" name="Equation" r:id="rId5" imgW="152280" imgH="203040" progId="Equation.3">
              <p:embed/>
            </p:oleObj>
          </a:graphicData>
        </a:graphic>
      </p:graphicFrame>
      <p:graphicFrame>
        <p:nvGraphicFramePr>
          <p:cNvPr id="146435" name="Object 3"/>
          <p:cNvGraphicFramePr>
            <a:graphicFrameLocks noChangeAspect="1"/>
          </p:cNvGraphicFramePr>
          <p:nvPr/>
        </p:nvGraphicFramePr>
        <p:xfrm>
          <a:off x="4068763" y="5626100"/>
          <a:ext cx="233207" cy="327308"/>
        </p:xfrm>
        <a:graphic>
          <a:graphicData uri="http://schemas.openxmlformats.org/presentationml/2006/ole">
            <p:oleObj spid="_x0000_s15363" name="Equation" r:id="rId6" imgW="126720" imgH="177480" progId="Equation.3">
              <p:embed/>
            </p:oleObj>
          </a:graphicData>
        </a:graphic>
      </p:graphicFrame>
      <p:graphicFrame>
        <p:nvGraphicFramePr>
          <p:cNvPr id="146436" name="Object 4"/>
          <p:cNvGraphicFramePr>
            <a:graphicFrameLocks noChangeAspect="1"/>
          </p:cNvGraphicFramePr>
          <p:nvPr/>
        </p:nvGraphicFramePr>
        <p:xfrm>
          <a:off x="8559800" y="5634038"/>
          <a:ext cx="163513" cy="303212"/>
        </p:xfrm>
        <a:graphic>
          <a:graphicData uri="http://schemas.openxmlformats.org/presentationml/2006/ole">
            <p:oleObj spid="_x0000_s15364" name="Equation" r:id="rId7" imgW="88560" imgH="164880" progId="Equation.3">
              <p:embed/>
            </p:oleObj>
          </a:graphicData>
        </a:graphic>
      </p:graphicFrame>
      <p:graphicFrame>
        <p:nvGraphicFramePr>
          <p:cNvPr id="146437" name="Object 5"/>
          <p:cNvGraphicFramePr>
            <a:graphicFrameLocks noChangeAspect="1"/>
          </p:cNvGraphicFramePr>
          <p:nvPr/>
        </p:nvGraphicFramePr>
        <p:xfrm>
          <a:off x="4482933" y="4410683"/>
          <a:ext cx="719137" cy="998537"/>
        </p:xfrm>
        <a:graphic>
          <a:graphicData uri="http://schemas.openxmlformats.org/presentationml/2006/ole">
            <p:oleObj spid="_x0000_s15365" name="Equation" r:id="rId8" imgW="583920" imgH="812520" progId="Equation.3">
              <p:embed/>
            </p:oleObj>
          </a:graphicData>
        </a:graphic>
      </p:graphicFrame>
      <p:graphicFrame>
        <p:nvGraphicFramePr>
          <p:cNvPr id="146438" name="Object 6"/>
          <p:cNvGraphicFramePr>
            <a:graphicFrameLocks noChangeAspect="1"/>
          </p:cNvGraphicFramePr>
          <p:nvPr/>
        </p:nvGraphicFramePr>
        <p:xfrm>
          <a:off x="7751763" y="4410075"/>
          <a:ext cx="844550" cy="998538"/>
        </p:xfrm>
        <a:graphic>
          <a:graphicData uri="http://schemas.openxmlformats.org/presentationml/2006/ole">
            <p:oleObj spid="_x0000_s15366" name="Equation" r:id="rId9" imgW="685800" imgH="81252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451725" y="188913"/>
            <a:ext cx="1350963" cy="1349375"/>
            <a:chOff x="4836" y="62"/>
            <a:chExt cx="851" cy="850"/>
          </a:xfrm>
        </p:grpSpPr>
        <p:pic>
          <p:nvPicPr>
            <p:cNvPr id="107538" name="Picture 28" descr="bo"/>
            <p:cNvPicPr>
              <a:picLocks noChangeAspect="1" noChangeArrowheads="1"/>
            </p:cNvPicPr>
            <p:nvPr/>
          </p:nvPicPr>
          <p:blipFill>
            <a:blip r:embed="rId3" cstate="print"/>
            <a:srcRect/>
            <a:stretch>
              <a:fillRect/>
            </a:stretch>
          </p:blipFill>
          <p:spPr bwMode="auto">
            <a:xfrm>
              <a:off x="4859" y="86"/>
              <a:ext cx="801" cy="804"/>
            </a:xfrm>
            <a:prstGeom prst="rect">
              <a:avLst/>
            </a:prstGeom>
            <a:noFill/>
            <a:ln w="9525">
              <a:noFill/>
              <a:miter lim="800000"/>
              <a:headEnd/>
              <a:tailEnd/>
            </a:ln>
          </p:spPr>
        </p:pic>
        <p:sp>
          <p:nvSpPr>
            <p:cNvPr id="43037" name="Rectangle 29"/>
            <p:cNvSpPr>
              <a:spLocks noChangeArrowheads="1"/>
            </p:cNvSpPr>
            <p:nvPr/>
          </p:nvSpPr>
          <p:spPr bwMode="auto">
            <a:xfrm>
              <a:off x="4836" y="62"/>
              <a:ext cx="851" cy="850"/>
            </a:xfrm>
            <a:prstGeom prst="rect">
              <a:avLst/>
            </a:prstGeom>
            <a:gradFill rotWithShape="1">
              <a:gsLst>
                <a:gs pos="0">
                  <a:schemeClr val="bg1">
                    <a:gamma/>
                    <a:shade val="46275"/>
                    <a:invGamma/>
                    <a:alpha val="0"/>
                  </a:schemeClr>
                </a:gs>
                <a:gs pos="100000">
                  <a:schemeClr val="bg1"/>
                </a:gs>
              </a:gsLst>
              <a:path path="shape">
                <a:fillToRect l="50000" t="50000" r="50000" b="50000"/>
              </a:path>
            </a:gradFill>
            <a:ln w="9525">
              <a:noFill/>
              <a:miter lim="800000"/>
              <a:headEnd/>
              <a:tailEnd/>
            </a:ln>
            <a:effectLst/>
          </p:spPr>
          <p:txBody>
            <a:bodyPr wrap="none" anchor="ctr"/>
            <a:lstStyle/>
            <a:p>
              <a:pPr>
                <a:defRPr/>
              </a:pPr>
              <a:endParaRPr lang="he-IL">
                <a:latin typeface="Arial" pitchFamily="34" charset="0"/>
                <a:cs typeface="Arial" pitchFamily="34" charset="0"/>
              </a:endParaRPr>
            </a:p>
          </p:txBody>
        </p:sp>
      </p:grpSp>
      <p:sp>
        <p:nvSpPr>
          <p:cNvPr id="107522" name="Rectangle 5"/>
          <p:cNvSpPr>
            <a:spLocks noGrp="1" noChangeArrowheads="1"/>
          </p:cNvSpPr>
          <p:nvPr>
            <p:ph type="title" idx="4294967295"/>
          </p:nvPr>
        </p:nvSpPr>
        <p:spPr>
          <a:xfrm>
            <a:off x="0" y="274638"/>
            <a:ext cx="9144000" cy="1143000"/>
          </a:xfrm>
          <a:solidFill>
            <a:schemeClr val="bg1">
              <a:lumMod val="10000"/>
              <a:alpha val="20000"/>
            </a:schemeClr>
          </a:solidFill>
        </p:spPr>
        <p:txBody>
          <a:bodyPr/>
          <a:lstStyle/>
          <a:p>
            <a:pPr rtl="0" eaLnBrk="1" hangingPunct="1"/>
            <a:r>
              <a:rPr lang="en-US" sz="3200" dirty="0" smtClean="0">
                <a:solidFill>
                  <a:schemeClr val="bg1">
                    <a:lumMod val="10000"/>
                  </a:schemeClr>
                </a:solidFill>
                <a:latin typeface="Century Gothic" pitchFamily="34" charset="0"/>
                <a:cs typeface="Browallia New" pitchFamily="34" charset="-34"/>
              </a:rPr>
              <a:t>Watts Going on with Social Networks</a:t>
            </a:r>
          </a:p>
        </p:txBody>
      </p:sp>
      <p:sp>
        <p:nvSpPr>
          <p:cNvPr id="30" name="Text Box 100"/>
          <p:cNvSpPr txBox="1">
            <a:spLocks noChangeArrowheads="1"/>
          </p:cNvSpPr>
          <p:nvPr/>
        </p:nvSpPr>
        <p:spPr bwMode="auto">
          <a:xfrm>
            <a:off x="0" y="1628800"/>
            <a:ext cx="9143999" cy="400110"/>
          </a:xfrm>
          <a:prstGeom prst="rect">
            <a:avLst/>
          </a:prstGeom>
          <a:solidFill>
            <a:srgbClr val="660033">
              <a:alpha val="20000"/>
            </a:srgbClr>
          </a:soli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The solution is to merge structure and randomness</a:t>
            </a:r>
          </a:p>
        </p:txBody>
      </p:sp>
      <p:sp>
        <p:nvSpPr>
          <p:cNvPr id="8" name="Text Box 100"/>
          <p:cNvSpPr txBox="1">
            <a:spLocks noChangeArrowheads="1"/>
          </p:cNvSpPr>
          <p:nvPr/>
        </p:nvSpPr>
        <p:spPr bwMode="auto">
          <a:xfrm>
            <a:off x="5382090" y="6444335"/>
            <a:ext cx="3690410" cy="276999"/>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rtl="0"/>
            <a:r>
              <a:rPr lang="en-US" sz="1200" dirty="0" smtClean="0">
                <a:latin typeface="Century Gothic" pitchFamily="34" charset="0"/>
                <a:cs typeface="Browallia New" pitchFamily="34" charset="-34"/>
              </a:rPr>
              <a:t>Watts and </a:t>
            </a:r>
            <a:r>
              <a:rPr lang="en-US" sz="1200" dirty="0" err="1" smtClean="0">
                <a:latin typeface="Century Gothic" pitchFamily="34" charset="0"/>
                <a:cs typeface="Browallia New" pitchFamily="34" charset="-34"/>
              </a:rPr>
              <a:t>Strogatz</a:t>
            </a:r>
            <a:r>
              <a:rPr lang="en-US" sz="1200" dirty="0" smtClean="0">
                <a:latin typeface="Century Gothic" pitchFamily="34" charset="0"/>
                <a:cs typeface="Browallia New" pitchFamily="34" charset="-34"/>
              </a:rPr>
              <a:t>, Nature </a:t>
            </a:r>
            <a:r>
              <a:rPr lang="en-US" sz="1200" b="1" dirty="0" smtClean="0">
                <a:latin typeface="Century Gothic" pitchFamily="34" charset="0"/>
                <a:cs typeface="Browallia New" pitchFamily="34" charset="-34"/>
              </a:rPr>
              <a:t>393</a:t>
            </a:r>
            <a:r>
              <a:rPr lang="en-US" sz="1200" dirty="0" smtClean="0">
                <a:latin typeface="Century Gothic" pitchFamily="34" charset="0"/>
                <a:cs typeface="Browallia New" pitchFamily="34" charset="-34"/>
              </a:rPr>
              <a:t>,409 (1998)</a:t>
            </a:r>
          </a:p>
        </p:txBody>
      </p:sp>
      <p:pic>
        <p:nvPicPr>
          <p:cNvPr id="9" name="Picture 135" descr="http://t1.gstatic.com/images?q=tbn:ANd9GcQusG97VkymT26CXWkX7KTWWWEYCYEj7KRK5BEvzrdpYtSqV-U&amp;t=1&amp;usg=__HgcPm3mex-3xpMp34tCanemoxgk="/>
          <p:cNvPicPr>
            <a:picLocks noChangeAspect="1" noChangeArrowheads="1"/>
          </p:cNvPicPr>
          <p:nvPr/>
        </p:nvPicPr>
        <p:blipFill>
          <a:blip r:embed="rId4" cstate="print"/>
          <a:srcRect t="10000" r="69011" b="12500"/>
          <a:stretch>
            <a:fillRect/>
          </a:stretch>
        </p:blipFill>
        <p:spPr bwMode="auto">
          <a:xfrm>
            <a:off x="4025941" y="2236064"/>
            <a:ext cx="1577239" cy="1777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135" descr="http://t1.gstatic.com/images?q=tbn:ANd9GcQusG97VkymT26CXWkX7KTWWWEYCYEj7KRK5BEvzrdpYtSqV-U&amp;t=1&amp;usg=__HgcPm3mex-3xpMp34tCanemoxgk="/>
          <p:cNvPicPr>
            <a:picLocks noChangeAspect="1" noChangeArrowheads="1"/>
          </p:cNvPicPr>
          <p:nvPr/>
        </p:nvPicPr>
        <p:blipFill>
          <a:blip r:embed="rId4" cstate="print"/>
          <a:srcRect l="69302" t="10000" b="12500"/>
          <a:stretch>
            <a:fillRect/>
          </a:stretch>
        </p:blipFill>
        <p:spPr bwMode="auto">
          <a:xfrm>
            <a:off x="7330036" y="2236065"/>
            <a:ext cx="1562444"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35" descr="http://t1.gstatic.com/images?q=tbn:ANd9GcQusG97VkymT26CXWkX7KTWWWEYCYEj7KRK5BEvzrdpYtSqV-U&amp;t=1&amp;usg=__HgcPm3mex-3xpMp34tCanemoxgk="/>
          <p:cNvPicPr>
            <a:picLocks noChangeAspect="1" noChangeArrowheads="1"/>
          </p:cNvPicPr>
          <p:nvPr/>
        </p:nvPicPr>
        <p:blipFill>
          <a:blip r:embed="rId4" cstate="print"/>
          <a:srcRect l="31749" t="10000" r="32445" b="12500"/>
          <a:stretch>
            <a:fillRect/>
          </a:stretch>
        </p:blipFill>
        <p:spPr bwMode="auto">
          <a:xfrm>
            <a:off x="5558730" y="2236064"/>
            <a:ext cx="1822450" cy="177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146437" name="Object 5"/>
          <p:cNvGraphicFramePr>
            <a:graphicFrameLocks noChangeAspect="1"/>
          </p:cNvGraphicFramePr>
          <p:nvPr/>
        </p:nvGraphicFramePr>
        <p:xfrm>
          <a:off x="201390" y="2342039"/>
          <a:ext cx="1606998" cy="861935"/>
        </p:xfrm>
        <a:graphic>
          <a:graphicData uri="http://schemas.openxmlformats.org/presentationml/2006/ole">
            <p:oleObj spid="_x0000_s16386" name="Equation" r:id="rId5" imgW="850680" imgH="457200" progId="Equation.3">
              <p:embed/>
            </p:oleObj>
          </a:graphicData>
        </a:graphic>
      </p:graphicFrame>
      <p:sp>
        <p:nvSpPr>
          <p:cNvPr id="18" name="Oval 17"/>
          <p:cNvSpPr/>
          <p:nvPr/>
        </p:nvSpPr>
        <p:spPr>
          <a:xfrm>
            <a:off x="4481990"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87035"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92080"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97125"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147175"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52220"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957265"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362310"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767355" y="5409220"/>
            <a:ext cx="225025" cy="225025"/>
          </a:xfrm>
          <a:prstGeom prst="ellipse">
            <a:avLst/>
          </a:prstGeom>
          <a:solidFill>
            <a:srgbClr val="66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Object 27"/>
          <p:cNvGraphicFramePr>
            <a:graphicFrameLocks noChangeAspect="1"/>
          </p:cNvGraphicFramePr>
          <p:nvPr/>
        </p:nvGraphicFramePr>
        <p:xfrm>
          <a:off x="6643340" y="5694170"/>
          <a:ext cx="88900" cy="165100"/>
        </p:xfrm>
        <a:graphic>
          <a:graphicData uri="http://schemas.openxmlformats.org/presentationml/2006/ole">
            <p:oleObj spid="_x0000_s16387" name="Equation" r:id="rId6" imgW="88560" imgH="164880" progId="Equation.3">
              <p:embed/>
            </p:oleObj>
          </a:graphicData>
        </a:graphic>
      </p:graphicFrame>
      <p:graphicFrame>
        <p:nvGraphicFramePr>
          <p:cNvPr id="147464" name="Object 8"/>
          <p:cNvGraphicFramePr>
            <a:graphicFrameLocks noChangeAspect="1"/>
          </p:cNvGraphicFramePr>
          <p:nvPr/>
        </p:nvGraphicFramePr>
        <p:xfrm>
          <a:off x="7029450" y="5694363"/>
          <a:ext cx="127000" cy="165100"/>
        </p:xfrm>
        <a:graphic>
          <a:graphicData uri="http://schemas.openxmlformats.org/presentationml/2006/ole">
            <p:oleObj spid="_x0000_s16388" name="Equation" r:id="rId7" imgW="126720" imgH="164880" progId="Equation.3">
              <p:embed/>
            </p:oleObj>
          </a:graphicData>
        </a:graphic>
      </p:graphicFrame>
      <p:graphicFrame>
        <p:nvGraphicFramePr>
          <p:cNvPr id="147465" name="Object 9"/>
          <p:cNvGraphicFramePr>
            <a:graphicFrameLocks noChangeAspect="1"/>
          </p:cNvGraphicFramePr>
          <p:nvPr/>
        </p:nvGraphicFramePr>
        <p:xfrm>
          <a:off x="7413625" y="5688013"/>
          <a:ext cx="114300" cy="177800"/>
        </p:xfrm>
        <a:graphic>
          <a:graphicData uri="http://schemas.openxmlformats.org/presentationml/2006/ole">
            <p:oleObj spid="_x0000_s16389" name="Equation" r:id="rId8" imgW="114120" imgH="177480" progId="Equation.3">
              <p:embed/>
            </p:oleObj>
          </a:graphicData>
        </a:graphic>
      </p:graphicFrame>
      <p:graphicFrame>
        <p:nvGraphicFramePr>
          <p:cNvPr id="147466" name="Object 10"/>
          <p:cNvGraphicFramePr>
            <a:graphicFrameLocks noChangeAspect="1"/>
          </p:cNvGraphicFramePr>
          <p:nvPr/>
        </p:nvGraphicFramePr>
        <p:xfrm>
          <a:off x="7826375" y="5684838"/>
          <a:ext cx="127000" cy="165100"/>
        </p:xfrm>
        <a:graphic>
          <a:graphicData uri="http://schemas.openxmlformats.org/presentationml/2006/ole">
            <p:oleObj spid="_x0000_s16390" name="Equation" r:id="rId9" imgW="126720" imgH="164880" progId="Equation.3">
              <p:embed/>
            </p:oleObj>
          </a:graphicData>
        </a:graphic>
      </p:graphicFrame>
      <p:pic>
        <p:nvPicPr>
          <p:cNvPr id="147467" name="Picture 11"/>
          <p:cNvPicPr>
            <a:picLocks noChangeAspect="1" noChangeArrowheads="1"/>
          </p:cNvPicPr>
          <p:nvPr/>
        </p:nvPicPr>
        <p:blipFill>
          <a:blip r:embed="rId10" cstate="print"/>
          <a:srcRect/>
          <a:stretch>
            <a:fillRect/>
          </a:stretch>
        </p:blipFill>
        <p:spPr bwMode="auto">
          <a:xfrm>
            <a:off x="6245225" y="5678488"/>
            <a:ext cx="127000" cy="177800"/>
          </a:xfrm>
          <a:prstGeom prst="rect">
            <a:avLst/>
          </a:prstGeom>
          <a:noFill/>
        </p:spPr>
      </p:pic>
      <p:sp>
        <p:nvSpPr>
          <p:cNvPr id="33" name="Freeform 32"/>
          <p:cNvSpPr/>
          <p:nvPr/>
        </p:nvSpPr>
        <p:spPr>
          <a:xfrm>
            <a:off x="6676845" y="5151407"/>
            <a:ext cx="379563" cy="274608"/>
          </a:xfrm>
          <a:custGeom>
            <a:avLst/>
            <a:gdLst>
              <a:gd name="connsiteX0" fmla="*/ 379563 w 379563"/>
              <a:gd name="connsiteY0" fmla="*/ 274608 h 274608"/>
              <a:gd name="connsiteX1" fmla="*/ 198408 w 379563"/>
              <a:gd name="connsiteY1" fmla="*/ 7189 h 274608"/>
              <a:gd name="connsiteX2" fmla="*/ 0 w 379563"/>
              <a:gd name="connsiteY2" fmla="*/ 231476 h 274608"/>
            </a:gdLst>
            <a:ahLst/>
            <a:cxnLst>
              <a:cxn ang="0">
                <a:pos x="connsiteX0" y="connsiteY0"/>
              </a:cxn>
              <a:cxn ang="0">
                <a:pos x="connsiteX1" y="connsiteY1"/>
              </a:cxn>
              <a:cxn ang="0">
                <a:pos x="connsiteX2" y="connsiteY2"/>
              </a:cxn>
            </a:cxnLst>
            <a:rect l="l" t="t" r="r" b="b"/>
            <a:pathLst>
              <a:path w="379563" h="274608">
                <a:moveTo>
                  <a:pt x="379563" y="274608"/>
                </a:moveTo>
                <a:cubicBezTo>
                  <a:pt x="320616" y="144493"/>
                  <a:pt x="261669" y="14378"/>
                  <a:pt x="198408" y="7189"/>
                </a:cubicBezTo>
                <a:cubicBezTo>
                  <a:pt x="135147" y="0"/>
                  <a:pt x="67573" y="115738"/>
                  <a:pt x="0" y="231476"/>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7099540" y="5198853"/>
            <a:ext cx="379562" cy="227162"/>
          </a:xfrm>
          <a:custGeom>
            <a:avLst/>
            <a:gdLst>
              <a:gd name="connsiteX0" fmla="*/ 0 w 379562"/>
              <a:gd name="connsiteY0" fmla="*/ 209909 h 227162"/>
              <a:gd name="connsiteX1" fmla="*/ 163902 w 379562"/>
              <a:gd name="connsiteY1" fmla="*/ 2875 h 227162"/>
              <a:gd name="connsiteX2" fmla="*/ 379562 w 379562"/>
              <a:gd name="connsiteY2" fmla="*/ 227162 h 227162"/>
            </a:gdLst>
            <a:ahLst/>
            <a:cxnLst>
              <a:cxn ang="0">
                <a:pos x="connsiteX0" y="connsiteY0"/>
              </a:cxn>
              <a:cxn ang="0">
                <a:pos x="connsiteX1" y="connsiteY1"/>
              </a:cxn>
              <a:cxn ang="0">
                <a:pos x="connsiteX2" y="connsiteY2"/>
              </a:cxn>
            </a:cxnLst>
            <a:rect l="l" t="t" r="r" b="b"/>
            <a:pathLst>
              <a:path w="379562" h="227162">
                <a:moveTo>
                  <a:pt x="0" y="209909"/>
                </a:moveTo>
                <a:cubicBezTo>
                  <a:pt x="50321" y="104954"/>
                  <a:pt x="100642" y="0"/>
                  <a:pt x="163902" y="2875"/>
                </a:cubicBezTo>
                <a:cubicBezTo>
                  <a:pt x="227162" y="5750"/>
                  <a:pt x="303362" y="116456"/>
                  <a:pt x="379562" y="227162"/>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7073660" y="4938623"/>
            <a:ext cx="793631" cy="478766"/>
          </a:xfrm>
          <a:custGeom>
            <a:avLst/>
            <a:gdLst>
              <a:gd name="connsiteX0" fmla="*/ 0 w 793631"/>
              <a:gd name="connsiteY0" fmla="*/ 461513 h 478766"/>
              <a:gd name="connsiteX1" fmla="*/ 267419 w 793631"/>
              <a:gd name="connsiteY1" fmla="*/ 90577 h 478766"/>
              <a:gd name="connsiteX2" fmla="*/ 586597 w 793631"/>
              <a:gd name="connsiteY2" fmla="*/ 64698 h 478766"/>
              <a:gd name="connsiteX3" fmla="*/ 793631 w 793631"/>
              <a:gd name="connsiteY3" fmla="*/ 478766 h 478766"/>
            </a:gdLst>
            <a:ahLst/>
            <a:cxnLst>
              <a:cxn ang="0">
                <a:pos x="connsiteX0" y="connsiteY0"/>
              </a:cxn>
              <a:cxn ang="0">
                <a:pos x="connsiteX1" y="connsiteY1"/>
              </a:cxn>
              <a:cxn ang="0">
                <a:pos x="connsiteX2" y="connsiteY2"/>
              </a:cxn>
              <a:cxn ang="0">
                <a:pos x="connsiteX3" y="connsiteY3"/>
              </a:cxn>
            </a:cxnLst>
            <a:rect l="l" t="t" r="r" b="b"/>
            <a:pathLst>
              <a:path w="793631" h="478766">
                <a:moveTo>
                  <a:pt x="0" y="461513"/>
                </a:moveTo>
                <a:cubicBezTo>
                  <a:pt x="84826" y="309113"/>
                  <a:pt x="169653" y="156713"/>
                  <a:pt x="267419" y="90577"/>
                </a:cubicBezTo>
                <a:cubicBezTo>
                  <a:pt x="365185" y="24441"/>
                  <a:pt x="498895" y="0"/>
                  <a:pt x="586597" y="64698"/>
                </a:cubicBezTo>
                <a:cubicBezTo>
                  <a:pt x="674299" y="129396"/>
                  <a:pt x="733965" y="304081"/>
                  <a:pt x="793631" y="478766"/>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5840083" y="4992437"/>
            <a:ext cx="1199072" cy="442205"/>
          </a:xfrm>
          <a:custGeom>
            <a:avLst/>
            <a:gdLst>
              <a:gd name="connsiteX0" fmla="*/ 1199072 w 1199072"/>
              <a:gd name="connsiteY0" fmla="*/ 572220 h 572220"/>
              <a:gd name="connsiteX1" fmla="*/ 1052423 w 1199072"/>
              <a:gd name="connsiteY1" fmla="*/ 123646 h 572220"/>
              <a:gd name="connsiteX2" fmla="*/ 414068 w 1199072"/>
              <a:gd name="connsiteY2" fmla="*/ 71887 h 572220"/>
              <a:gd name="connsiteX3" fmla="*/ 0 w 1199072"/>
              <a:gd name="connsiteY3" fmla="*/ 554967 h 572220"/>
              <a:gd name="connsiteX0" fmla="*/ 1199072 w 1199072"/>
              <a:gd name="connsiteY0" fmla="*/ 561701 h 561701"/>
              <a:gd name="connsiteX1" fmla="*/ 757142 w 1199072"/>
              <a:gd name="connsiteY1" fmla="*/ 176239 h 561701"/>
              <a:gd name="connsiteX2" fmla="*/ 414068 w 1199072"/>
              <a:gd name="connsiteY2" fmla="*/ 61368 h 561701"/>
              <a:gd name="connsiteX3" fmla="*/ 0 w 1199072"/>
              <a:gd name="connsiteY3" fmla="*/ 544448 h 561701"/>
              <a:gd name="connsiteX0" fmla="*/ 1199072 w 1199072"/>
              <a:gd name="connsiteY0" fmla="*/ 442205 h 442205"/>
              <a:gd name="connsiteX1" fmla="*/ 757142 w 1199072"/>
              <a:gd name="connsiteY1" fmla="*/ 56743 h 442205"/>
              <a:gd name="connsiteX2" fmla="*/ 397102 w 1199072"/>
              <a:gd name="connsiteY2" fmla="*/ 101748 h 442205"/>
              <a:gd name="connsiteX3" fmla="*/ 0 w 1199072"/>
              <a:gd name="connsiteY3" fmla="*/ 424952 h 442205"/>
            </a:gdLst>
            <a:ahLst/>
            <a:cxnLst>
              <a:cxn ang="0">
                <a:pos x="connsiteX0" y="connsiteY0"/>
              </a:cxn>
              <a:cxn ang="0">
                <a:pos x="connsiteX1" y="connsiteY1"/>
              </a:cxn>
              <a:cxn ang="0">
                <a:pos x="connsiteX2" y="connsiteY2"/>
              </a:cxn>
              <a:cxn ang="0">
                <a:pos x="connsiteX3" y="connsiteY3"/>
              </a:cxn>
            </a:cxnLst>
            <a:rect l="l" t="t" r="r" b="b"/>
            <a:pathLst>
              <a:path w="1199072" h="442205">
                <a:moveTo>
                  <a:pt x="1199072" y="442205"/>
                </a:moveTo>
                <a:cubicBezTo>
                  <a:pt x="1191164" y="259612"/>
                  <a:pt x="890804" y="113486"/>
                  <a:pt x="757142" y="56743"/>
                </a:cubicBezTo>
                <a:cubicBezTo>
                  <a:pt x="623480" y="0"/>
                  <a:pt x="523292" y="40380"/>
                  <a:pt x="397102" y="101748"/>
                </a:cubicBezTo>
                <a:cubicBezTo>
                  <a:pt x="270912" y="163116"/>
                  <a:pt x="119332" y="219355"/>
                  <a:pt x="0" y="424952"/>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5469147" y="4842277"/>
            <a:ext cx="1648364" cy="575111"/>
          </a:xfrm>
          <a:custGeom>
            <a:avLst/>
            <a:gdLst>
              <a:gd name="connsiteX0" fmla="*/ 1604513 w 1692216"/>
              <a:gd name="connsiteY0" fmla="*/ 500332 h 500332"/>
              <a:gd name="connsiteX1" fmla="*/ 1483744 w 1692216"/>
              <a:gd name="connsiteY1" fmla="*/ 77637 h 500332"/>
              <a:gd name="connsiteX2" fmla="*/ 353683 w 1692216"/>
              <a:gd name="connsiteY2" fmla="*/ 69011 h 500332"/>
              <a:gd name="connsiteX3" fmla="*/ 0 w 1692216"/>
              <a:gd name="connsiteY3" fmla="*/ 491705 h 500332"/>
              <a:gd name="connsiteX0" fmla="*/ 1604513 w 1648364"/>
              <a:gd name="connsiteY0" fmla="*/ 575111 h 575111"/>
              <a:gd name="connsiteX1" fmla="*/ 993063 w 1648364"/>
              <a:gd name="connsiteY1" fmla="*/ 71887 h 575111"/>
              <a:gd name="connsiteX2" fmla="*/ 353683 w 1648364"/>
              <a:gd name="connsiteY2" fmla="*/ 143790 h 575111"/>
              <a:gd name="connsiteX3" fmla="*/ 0 w 1648364"/>
              <a:gd name="connsiteY3" fmla="*/ 566484 h 575111"/>
            </a:gdLst>
            <a:ahLst/>
            <a:cxnLst>
              <a:cxn ang="0">
                <a:pos x="connsiteX0" y="connsiteY0"/>
              </a:cxn>
              <a:cxn ang="0">
                <a:pos x="connsiteX1" y="connsiteY1"/>
              </a:cxn>
              <a:cxn ang="0">
                <a:pos x="connsiteX2" y="connsiteY2"/>
              </a:cxn>
              <a:cxn ang="0">
                <a:pos x="connsiteX3" y="connsiteY3"/>
              </a:cxn>
            </a:cxnLst>
            <a:rect l="l" t="t" r="r" b="b"/>
            <a:pathLst>
              <a:path w="1648364" h="575111">
                <a:moveTo>
                  <a:pt x="1604513" y="575111"/>
                </a:moveTo>
                <a:cubicBezTo>
                  <a:pt x="1648364" y="399707"/>
                  <a:pt x="1201535" y="143774"/>
                  <a:pt x="993063" y="71887"/>
                </a:cubicBezTo>
                <a:cubicBezTo>
                  <a:pt x="784591" y="0"/>
                  <a:pt x="519193" y="61357"/>
                  <a:pt x="353683" y="143790"/>
                </a:cubicBezTo>
                <a:cubicBezTo>
                  <a:pt x="188173" y="226223"/>
                  <a:pt x="53196" y="389642"/>
                  <a:pt x="0" y="566484"/>
                </a:cubicBez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47468" name="Object 12"/>
          <p:cNvGraphicFramePr>
            <a:graphicFrameLocks noChangeAspect="1"/>
          </p:cNvGraphicFramePr>
          <p:nvPr/>
        </p:nvGraphicFramePr>
        <p:xfrm>
          <a:off x="185828" y="3293985"/>
          <a:ext cx="3621087" cy="1150937"/>
        </p:xfrm>
        <a:graphic>
          <a:graphicData uri="http://schemas.openxmlformats.org/presentationml/2006/ole">
            <p:oleObj spid="_x0000_s16391" name="Equation" r:id="rId11" imgW="1917360" imgH="609480" progId="Equation.3">
              <p:embed/>
            </p:oleObj>
          </a:graphicData>
        </a:graphic>
      </p:graphicFrame>
      <p:sp>
        <p:nvSpPr>
          <p:cNvPr id="39" name="Text Box 100"/>
          <p:cNvSpPr txBox="1">
            <a:spLocks noChangeArrowheads="1"/>
          </p:cNvSpPr>
          <p:nvPr/>
        </p:nvSpPr>
        <p:spPr bwMode="auto">
          <a:xfrm>
            <a:off x="0" y="4644135"/>
            <a:ext cx="2880321" cy="400110"/>
          </a:xfrm>
          <a:prstGeom prst="rect">
            <a:avLst/>
          </a:prstGeom>
          <a:gradFill rotWithShape="1">
            <a:gsLst>
              <a:gs pos="0">
                <a:schemeClr val="accent2">
                  <a:alpha val="39999"/>
                </a:schemeClr>
              </a:gs>
              <a:gs pos="100000">
                <a:schemeClr val="accent2">
                  <a:alpha val="39999"/>
                </a:schemeClr>
              </a:gs>
            </a:gsLst>
            <a:lin ang="5400000" scaled="1"/>
          </a:gradFill>
          <a:ln w="9525">
            <a:noFill/>
            <a:miter lim="800000"/>
            <a:headEnd/>
            <a:tailEnd/>
          </a:ln>
          <a:effectLst/>
        </p:spPr>
        <p:txBody>
          <a:bodyPr wrap="square">
            <a:spAutoFit/>
          </a:bodyPr>
          <a:lstStyle/>
          <a:p>
            <a:pPr lvl="1" algn="l" rtl="0"/>
            <a:r>
              <a:rPr lang="en-US" sz="2000" dirty="0" smtClean="0">
                <a:latin typeface="Century Gothic" pitchFamily="34" charset="0"/>
                <a:cs typeface="Browallia New" pitchFamily="34" charset="-34"/>
              </a:rPr>
              <a:t>For </a:t>
            </a:r>
          </a:p>
        </p:txBody>
      </p:sp>
      <p:graphicFrame>
        <p:nvGraphicFramePr>
          <p:cNvPr id="40" name="Object 39"/>
          <p:cNvGraphicFramePr>
            <a:graphicFrameLocks noChangeAspect="1"/>
          </p:cNvGraphicFramePr>
          <p:nvPr/>
        </p:nvGraphicFramePr>
        <p:xfrm>
          <a:off x="971600" y="4734145"/>
          <a:ext cx="540060" cy="288032"/>
        </p:xfrm>
        <a:graphic>
          <a:graphicData uri="http://schemas.openxmlformats.org/presentationml/2006/ole">
            <p:oleObj spid="_x0000_s16392" name="Equation" r:id="rId12" imgW="380880" imgH="203040" progId="Equation.3">
              <p:embed/>
            </p:oleObj>
          </a:graphicData>
        </a:graphic>
      </p:graphicFrame>
      <p:graphicFrame>
        <p:nvGraphicFramePr>
          <p:cNvPr id="147470" name="Object 14"/>
          <p:cNvGraphicFramePr>
            <a:graphicFrameLocks noChangeAspect="1"/>
          </p:cNvGraphicFramePr>
          <p:nvPr/>
        </p:nvGraphicFramePr>
        <p:xfrm>
          <a:off x="926595" y="5219340"/>
          <a:ext cx="2278063" cy="1270000"/>
        </p:xfrm>
        <a:graphic>
          <a:graphicData uri="http://schemas.openxmlformats.org/presentationml/2006/ole">
            <p:oleObj spid="_x0000_s16393" name="Equation" r:id="rId13" imgW="1206360" imgH="672840" progId="Equation.3">
              <p:embed/>
            </p:oleObj>
          </a:graphicData>
        </a:graphic>
      </p:graphicFrame>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3165</Words>
  <Application>Microsoft Macintosh PowerPoint</Application>
  <PresentationFormat>On-screen Show (4:3)</PresentationFormat>
  <Paragraphs>408</Paragraphs>
  <Slides>40</Slides>
  <Notes>12</Notes>
  <HiddenSlides>0</HiddenSlides>
  <MMClips>1</MMClips>
  <ScaleCrop>false</ScaleCrop>
  <HeadingPairs>
    <vt:vector size="8" baseType="variant">
      <vt:variant>
        <vt:lpstr>Design Template</vt:lpstr>
      </vt:variant>
      <vt:variant>
        <vt:i4>1</vt:i4>
      </vt:variant>
      <vt:variant>
        <vt:lpstr>Links</vt:lpstr>
      </vt:variant>
      <vt:variant>
        <vt:i4>2</vt:i4>
      </vt:variant>
      <vt:variant>
        <vt:lpstr>Embedded OLE Servers</vt:lpstr>
      </vt:variant>
      <vt:variant>
        <vt:i4>4</vt:i4>
      </vt:variant>
      <vt:variant>
        <vt:lpstr>Slide Titles</vt:lpstr>
      </vt:variant>
      <vt:variant>
        <vt:i4>40</vt:i4>
      </vt:variant>
    </vt:vector>
  </HeadingPairs>
  <TitlesOfParts>
    <vt:vector size="47" baseType="lpstr">
      <vt:lpstr>Office Theme</vt:lpstr>
      <vt:lpstr>???</vt:lpstr>
      <vt:lpstr>???</vt:lpstr>
      <vt:lpstr>Microsoft Equation</vt:lpstr>
      <vt:lpstr>צילום של Photo Editor</vt:lpstr>
      <vt:lpstr>Equation</vt:lpstr>
      <vt:lpstr>Document</vt:lpstr>
      <vt:lpstr>Slide 1</vt:lpstr>
      <vt:lpstr>Slide 2</vt:lpstr>
      <vt:lpstr>Milgram’s Six Degrees</vt:lpstr>
      <vt:lpstr>The Exploding Volume of Networks</vt:lpstr>
      <vt:lpstr>The Exploding Volume of Networks</vt:lpstr>
      <vt:lpstr>Clustering vs. Randomness</vt:lpstr>
      <vt:lpstr>Watts Going on with Social Networks</vt:lpstr>
      <vt:lpstr>Watts Going on with Social Networks</vt:lpstr>
      <vt:lpstr>Watts Going on with Social Networks</vt:lpstr>
      <vt:lpstr>Watts Going on with Social Networks</vt:lpstr>
      <vt:lpstr>Watts Going on with Social Networks</vt:lpstr>
      <vt:lpstr>Slide 12</vt:lpstr>
      <vt:lpstr>Regular network</vt:lpstr>
      <vt:lpstr>Slide 14</vt:lpstr>
      <vt:lpstr>Slide 15</vt:lpstr>
      <vt:lpstr>Slide 16</vt:lpstr>
      <vt:lpstr>Slide 17</vt:lpstr>
      <vt:lpstr>Slide 18</vt:lpstr>
      <vt:lpstr>Slide 19</vt:lpstr>
      <vt:lpstr>Slide 20</vt:lpstr>
      <vt:lpstr>Slide 21</vt:lpstr>
      <vt:lpstr>Distances in scale-free networks</vt:lpstr>
      <vt:lpstr>Slide 23</vt:lpstr>
      <vt:lpstr>Slide 24</vt:lpstr>
      <vt:lpstr>Slide 25</vt:lpstr>
      <vt:lpstr>Slide 26</vt:lpstr>
      <vt:lpstr>Slide 27</vt:lpstr>
      <vt:lpstr>Slide 28</vt:lpstr>
      <vt:lpstr>Slide 29</vt:lpstr>
      <vt:lpstr>Regular network</vt:lpstr>
      <vt:lpstr>Distances in scale-free networks</vt:lpstr>
      <vt:lpstr>Slide 32</vt:lpstr>
      <vt:lpstr>Slide 33</vt:lpstr>
      <vt:lpstr>Slide 34</vt:lpstr>
      <vt:lpstr> (the simplest way to change the degree exponent) </vt:lpstr>
      <vt:lpstr>Slide 36</vt:lpstr>
      <vt:lpstr>Slide 37</vt:lpstr>
      <vt:lpstr>Slide 38</vt:lpstr>
      <vt:lpstr>Slide 39</vt:lpstr>
      <vt:lpstr>The end</vt:lpstr>
    </vt:vector>
  </TitlesOfParts>
  <Company>Collegium Budapest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George Kampis</dc:creator>
  <cp:lastModifiedBy>George Kampis</cp:lastModifiedBy>
  <cp:revision>1</cp:revision>
  <dcterms:created xsi:type="dcterms:W3CDTF">2012-06-18T16:56:33Z</dcterms:created>
  <dcterms:modified xsi:type="dcterms:W3CDTF">2012-06-18T17:05:03Z</dcterms:modified>
</cp:coreProperties>
</file>