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9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3c636f5b0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3c636f5b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Census groups data together with different Geo_IDs like the United States, or California with different sectors. Then these sectors are split into more granular sectors. Unfortunately, Census data doesn’t get rid of the less granular data in favor of the more granular data, but rather stacks them on top of each other, thus duplicating the data at 2 different levels of granularity. As you can see in the excel cells I am using for my example, we have the Sector Name “Other Nondespository Credit Intermediation” with an employment of 461,990. The next 3 rows are just more granular breakdowns of “Other Nondespository Credit Intermediation” thus the employment is accounted for twice. However we discovered that the employment summation of these 3 rows did not equal the sector that they were derived from. In fact we noticed this occurred often when Census data was broken down into more granular sectors. This led us to conclude that when they were being broken down into more granular sectors, data was often lost.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3c636f5b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3c636f5b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3c636f5b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3c636f5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3c636f5b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3c636f5b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2ae0faf8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2ae0faf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B212C"/>
                </a:solidFill>
              </a:rPr>
              <a:t>Introduction:</a:t>
            </a:r>
            <a:endParaRPr>
              <a:solidFill>
                <a:srgbClr val="1B212C"/>
              </a:solidFill>
            </a:endParaRPr>
          </a:p>
          <a:p>
            <a:pPr marL="0" lvl="0" indent="0" algn="l" rtl="0">
              <a:spcBef>
                <a:spcPts val="0"/>
              </a:spcBef>
              <a:spcAft>
                <a:spcPts val="0"/>
              </a:spcAft>
              <a:buNone/>
            </a:pPr>
            <a:r>
              <a:rPr lang="en">
                <a:solidFill>
                  <a:srgbClr val="1B212C"/>
                </a:solidFill>
              </a:rPr>
              <a:t>In order to determine whether there is a relationship between how well a state’s students perform in school and the state’s financial sector’s payroll, we ran a correlation matrix between the sample variables payroll, NAEP Math Score 4 &amp;8, and NAEP Reading Score 4 &amp; 8. </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n">
                <a:solidFill>
                  <a:srgbClr val="1B212C"/>
                </a:solidFill>
              </a:rPr>
              <a:t>Each sample used to generate the correlation matrix corresponds to a state’s financial sector industry.  </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n">
                <a:solidFill>
                  <a:srgbClr val="1B212C"/>
                </a:solidFill>
              </a:rPr>
              <a:t>The variable Annual Payroll is from the Finance and Insurance Industry Summary Statistics data set. It includes information about the annual payroll of a state’s financial sector industry.</a:t>
            </a:r>
            <a:endParaRPr>
              <a:solidFill>
                <a:srgbClr val="1B212C"/>
              </a:solidFill>
            </a:endParaRPr>
          </a:p>
          <a:p>
            <a:pPr marL="0" lvl="0" indent="0" algn="l" rtl="0">
              <a:spcBef>
                <a:spcPts val="0"/>
              </a:spcBef>
              <a:spcAft>
                <a:spcPts val="0"/>
              </a:spcAft>
              <a:buNone/>
            </a:pPr>
            <a:r>
              <a:rPr lang="en">
                <a:solidFill>
                  <a:srgbClr val="1B212C"/>
                </a:solidFill>
              </a:rPr>
              <a:t>The NAEP Test Score variables were obtained from kaggle’s us-education dataset .It includes information about the average result of a state’s fourth and eighth graders’ performance on the National Assessment of Educational Progress test. </a:t>
            </a:r>
            <a:endParaRPr>
              <a:solidFill>
                <a:srgbClr val="1B212C"/>
              </a:solidFill>
            </a:endParaRPr>
          </a:p>
          <a:p>
            <a:pPr marL="0" lvl="0" indent="0" algn="l" rtl="0">
              <a:spcBef>
                <a:spcPts val="0"/>
              </a:spcBef>
              <a:spcAft>
                <a:spcPts val="0"/>
              </a:spcAft>
              <a:buNone/>
            </a:pPr>
            <a:r>
              <a:rPr lang="en">
                <a:solidFill>
                  <a:srgbClr val="1B212C"/>
                </a:solidFill>
              </a:rPr>
              <a:t> </a:t>
            </a:r>
            <a:endParaRPr>
              <a:solidFill>
                <a:srgbClr val="1B212C"/>
              </a:solidFill>
            </a:endParaRPr>
          </a:p>
          <a:p>
            <a:pPr marL="0" lvl="0" indent="0" algn="l" rtl="0">
              <a:spcBef>
                <a:spcPts val="0"/>
              </a:spcBef>
              <a:spcAft>
                <a:spcPts val="0"/>
              </a:spcAft>
              <a:buNone/>
            </a:pPr>
            <a:r>
              <a:rPr lang="en">
                <a:solidFill>
                  <a:srgbClr val="1B212C"/>
                </a:solidFill>
              </a:rPr>
              <a:t>Observation:</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n">
                <a:solidFill>
                  <a:srgbClr val="1B212C"/>
                </a:solidFill>
              </a:rPr>
              <a:t>Take Away:</a:t>
            </a:r>
            <a:endParaRPr>
              <a:solidFill>
                <a:srgbClr val="1B212C"/>
              </a:solidFill>
            </a:endParaRPr>
          </a:p>
          <a:p>
            <a:pPr marL="0" lvl="0" indent="0" algn="l" rtl="0">
              <a:spcBef>
                <a:spcPts val="0"/>
              </a:spcBef>
              <a:spcAft>
                <a:spcPts val="0"/>
              </a:spcAft>
              <a:buClr>
                <a:schemeClr val="dk1"/>
              </a:buClr>
              <a:buSzPts val="1100"/>
              <a:buFont typeface="Arial"/>
              <a:buNone/>
            </a:pPr>
            <a:r>
              <a:rPr lang="en">
                <a:solidFill>
                  <a:srgbClr val="1B212C"/>
                </a:solidFill>
              </a:rPr>
              <a:t>Transition: </a:t>
            </a:r>
            <a:endParaRPr>
              <a:solidFill>
                <a:srgbClr val="1B212C"/>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3c636f5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3c636f5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B212C"/>
                </a:solidFill>
              </a:rPr>
              <a:t>Be careful to explain since this is complex</a:t>
            </a:r>
            <a:endParaRPr>
              <a:solidFill>
                <a:srgbClr val="1B212C"/>
              </a:solidFill>
            </a:endParaRPr>
          </a:p>
          <a:p>
            <a:pPr marL="0" lvl="0" indent="0" algn="l" rtl="0">
              <a:spcBef>
                <a:spcPts val="0"/>
              </a:spcBef>
              <a:spcAft>
                <a:spcPts val="0"/>
              </a:spcAft>
              <a:buNone/>
            </a:pPr>
            <a:r>
              <a:rPr lang="en">
                <a:solidFill>
                  <a:srgbClr val="1B212C"/>
                </a:solidFill>
              </a:rPr>
              <a:t>Introduction:</a:t>
            </a:r>
            <a:endParaRPr>
              <a:solidFill>
                <a:srgbClr val="1B212C"/>
              </a:solidFill>
            </a:endParaRPr>
          </a:p>
          <a:p>
            <a:pPr marL="0" lvl="0" indent="0" algn="l" rtl="0">
              <a:spcBef>
                <a:spcPts val="0"/>
              </a:spcBef>
              <a:spcAft>
                <a:spcPts val="0"/>
              </a:spcAft>
              <a:buNone/>
            </a:pPr>
            <a:r>
              <a:rPr lang="en">
                <a:solidFill>
                  <a:srgbClr val="1B212C"/>
                </a:solidFill>
              </a:rPr>
              <a:t>Observation:</a:t>
            </a:r>
            <a:endParaRPr>
              <a:solidFill>
                <a:srgbClr val="1B212C"/>
              </a:solidFill>
            </a:endParaRPr>
          </a:p>
          <a:p>
            <a:pPr marL="0" lvl="0" indent="0" algn="l" rtl="0">
              <a:spcBef>
                <a:spcPts val="0"/>
              </a:spcBef>
              <a:spcAft>
                <a:spcPts val="0"/>
              </a:spcAft>
              <a:buNone/>
            </a:pPr>
            <a:r>
              <a:rPr lang="en">
                <a:solidFill>
                  <a:srgbClr val="1B212C"/>
                </a:solidFill>
              </a:rPr>
              <a:t>Take Away:</a:t>
            </a:r>
            <a:endParaRPr>
              <a:solidFill>
                <a:srgbClr val="1B212C"/>
              </a:solidFill>
            </a:endParaRPr>
          </a:p>
          <a:p>
            <a:pPr marL="0" lvl="0" indent="0" algn="l" rtl="0">
              <a:spcBef>
                <a:spcPts val="0"/>
              </a:spcBef>
              <a:spcAft>
                <a:spcPts val="0"/>
              </a:spcAft>
              <a:buClr>
                <a:schemeClr val="dk1"/>
              </a:buClr>
              <a:buSzPts val="1100"/>
              <a:buFont typeface="Arial"/>
              <a:buNone/>
            </a:pPr>
            <a:r>
              <a:rPr lang="en">
                <a:solidFill>
                  <a:srgbClr val="1B212C"/>
                </a:solidFill>
              </a:rPr>
              <a:t>Transition: </a:t>
            </a:r>
            <a:endParaRPr>
              <a:solidFill>
                <a:srgbClr val="1B212C"/>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2ae0faf8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2ae0faf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B212C"/>
                </a:solidFill>
              </a:rPr>
              <a:t>The top left is so dark it takes away from the fact that these correlations are much more significant than the last matrix showed. Maybe don’t show the top 4X4 grid? </a:t>
            </a:r>
            <a:endParaRPr>
              <a:solidFill>
                <a:srgbClr val="1B212C"/>
              </a:solidFill>
            </a:endParaRPr>
          </a:p>
          <a:p>
            <a:pPr marL="0" lvl="0" indent="0" algn="l" rtl="0">
              <a:spcBef>
                <a:spcPts val="0"/>
              </a:spcBef>
              <a:spcAft>
                <a:spcPts val="0"/>
              </a:spcAft>
              <a:buNone/>
            </a:pPr>
            <a:r>
              <a:rPr lang="en">
                <a:solidFill>
                  <a:srgbClr val="1B212C"/>
                </a:solidFill>
              </a:rPr>
              <a:t>Introduction:</a:t>
            </a:r>
            <a:endParaRPr>
              <a:solidFill>
                <a:srgbClr val="1B212C"/>
              </a:solidFill>
            </a:endParaRPr>
          </a:p>
          <a:p>
            <a:pPr marL="0" lvl="0" indent="0" algn="l" rtl="0">
              <a:spcBef>
                <a:spcPts val="0"/>
              </a:spcBef>
              <a:spcAft>
                <a:spcPts val="0"/>
              </a:spcAft>
              <a:buNone/>
            </a:pPr>
            <a:r>
              <a:rPr lang="en">
                <a:solidFill>
                  <a:srgbClr val="1B212C"/>
                </a:solidFill>
              </a:rPr>
              <a:t>Observation:</a:t>
            </a:r>
            <a:endParaRPr>
              <a:solidFill>
                <a:srgbClr val="1B212C"/>
              </a:solidFill>
            </a:endParaRPr>
          </a:p>
          <a:p>
            <a:pPr marL="0" lvl="0" indent="0" algn="l" rtl="0">
              <a:spcBef>
                <a:spcPts val="0"/>
              </a:spcBef>
              <a:spcAft>
                <a:spcPts val="0"/>
              </a:spcAft>
              <a:buNone/>
            </a:pPr>
            <a:r>
              <a:rPr lang="en">
                <a:solidFill>
                  <a:srgbClr val="1B212C"/>
                </a:solidFill>
              </a:rPr>
              <a:t>Take Away:</a:t>
            </a:r>
            <a:endParaRPr>
              <a:solidFill>
                <a:srgbClr val="1B212C"/>
              </a:solidFill>
            </a:endParaRPr>
          </a:p>
          <a:p>
            <a:pPr marL="0" lvl="0" indent="0" algn="l" rtl="0">
              <a:spcBef>
                <a:spcPts val="0"/>
              </a:spcBef>
              <a:spcAft>
                <a:spcPts val="0"/>
              </a:spcAft>
              <a:buClr>
                <a:schemeClr val="dk1"/>
              </a:buClr>
              <a:buSzPts val="1100"/>
              <a:buFont typeface="Arial"/>
              <a:buNone/>
            </a:pPr>
            <a:r>
              <a:rPr lang="en">
                <a:solidFill>
                  <a:srgbClr val="1B212C"/>
                </a:solidFill>
              </a:rPr>
              <a:t>Transition: </a:t>
            </a:r>
            <a:endParaRPr>
              <a:solidFill>
                <a:srgbClr val="1B212C"/>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e0faf8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2ae0faf8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B212C"/>
                </a:solidFill>
              </a:rPr>
              <a:t>Maybe not necessary to show rows of data at top.</a:t>
            </a:r>
            <a:endParaRPr>
              <a:solidFill>
                <a:srgbClr val="1B212C"/>
              </a:solidFill>
            </a:endParaRPr>
          </a:p>
          <a:p>
            <a:pPr marL="0" lvl="0" indent="0" algn="l" rtl="0">
              <a:spcBef>
                <a:spcPts val="0"/>
              </a:spcBef>
              <a:spcAft>
                <a:spcPts val="0"/>
              </a:spcAft>
              <a:buNone/>
            </a:pPr>
            <a:r>
              <a:rPr lang="en">
                <a:solidFill>
                  <a:srgbClr val="1B212C"/>
                </a:solidFill>
              </a:rPr>
              <a:t>Introduction:</a:t>
            </a:r>
            <a:endParaRPr>
              <a:solidFill>
                <a:srgbClr val="1B212C"/>
              </a:solidFill>
            </a:endParaRPr>
          </a:p>
          <a:p>
            <a:pPr marL="0" lvl="0" indent="0" algn="l" rtl="0">
              <a:spcBef>
                <a:spcPts val="0"/>
              </a:spcBef>
              <a:spcAft>
                <a:spcPts val="0"/>
              </a:spcAft>
              <a:buNone/>
            </a:pPr>
            <a:r>
              <a:rPr lang="en">
                <a:solidFill>
                  <a:srgbClr val="1B212C"/>
                </a:solidFill>
              </a:rPr>
              <a:t>Observation:</a:t>
            </a:r>
            <a:endParaRPr>
              <a:solidFill>
                <a:srgbClr val="1B212C"/>
              </a:solidFill>
            </a:endParaRPr>
          </a:p>
          <a:p>
            <a:pPr marL="0" lvl="0" indent="0" algn="l" rtl="0">
              <a:spcBef>
                <a:spcPts val="0"/>
              </a:spcBef>
              <a:spcAft>
                <a:spcPts val="0"/>
              </a:spcAft>
              <a:buNone/>
            </a:pPr>
            <a:r>
              <a:rPr lang="en">
                <a:solidFill>
                  <a:srgbClr val="1B212C"/>
                </a:solidFill>
              </a:rPr>
              <a:t>Take Away:</a:t>
            </a:r>
            <a:endParaRPr>
              <a:solidFill>
                <a:srgbClr val="1B212C"/>
              </a:solidFill>
            </a:endParaRPr>
          </a:p>
          <a:p>
            <a:pPr marL="0" lvl="0" indent="0" algn="l" rtl="0">
              <a:spcBef>
                <a:spcPts val="0"/>
              </a:spcBef>
              <a:spcAft>
                <a:spcPts val="0"/>
              </a:spcAft>
              <a:buClr>
                <a:schemeClr val="dk1"/>
              </a:buClr>
              <a:buSzPts val="1100"/>
              <a:buFont typeface="Arial"/>
              <a:buNone/>
            </a:pPr>
            <a:r>
              <a:rPr lang="en">
                <a:solidFill>
                  <a:srgbClr val="1B212C"/>
                </a:solidFill>
              </a:rPr>
              <a:t>Transition: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3f58c1d6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3f58c1d6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3c636f5b0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3c636f5b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3c636f5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3c636f5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3c636f5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3c636f5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3c636f5b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3c636f5b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3c636f5b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3c636f5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3c636f5b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3c636f5b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43423db3c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43423db3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43423db3c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43423db3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3c636f5b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3c636f5b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use some blank space to indicate what the outliers are. Use text and arrows pointing to points far from the 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data/tables/2017/econ/economic-census/naics-sector-52.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kaggle.com/noriuk/us-education-datasets-unification-project?select=states_all_extended.csv" TargetMode="External"/><Relationship Id="rId4" Type="http://schemas.openxmlformats.org/officeDocument/2006/relationships/hyperlink" Target="https://www.census.gov/data/tables/2017/econ/school-finances/secondary-education-financ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9625" y="938525"/>
            <a:ext cx="5422200" cy="24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400"/>
              <a:t>High Paying Jobs in the Finance Sector and their Relationship with Educational Investment</a:t>
            </a:r>
            <a:endParaRPr sz="3400"/>
          </a:p>
        </p:txBody>
      </p:sp>
      <p:sp>
        <p:nvSpPr>
          <p:cNvPr id="135" name="Google Shape;135;p13"/>
          <p:cNvSpPr txBox="1">
            <a:spLocks noGrp="1"/>
          </p:cNvSpPr>
          <p:nvPr>
            <p:ph type="subTitle" idx="1"/>
          </p:nvPr>
        </p:nvSpPr>
        <p:spPr>
          <a:xfrm>
            <a:off x="3956550" y="3827150"/>
            <a:ext cx="4598100" cy="60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4: Jack O’Connor, Michael Zheng, and Tyler Panfil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Lost Census Data</a:t>
            </a:r>
            <a:endParaRPr/>
          </a:p>
        </p:txBody>
      </p:sp>
      <p:sp>
        <p:nvSpPr>
          <p:cNvPr id="193" name="Google Shape;193;p22"/>
          <p:cNvSpPr txBox="1">
            <a:spLocks noGrp="1"/>
          </p:cNvSpPr>
          <p:nvPr>
            <p:ph type="body" idx="1"/>
          </p:nvPr>
        </p:nvSpPr>
        <p:spPr>
          <a:xfrm>
            <a:off x="1297500" y="10556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Census Data breaks down into more granular industry categories</a:t>
            </a:r>
            <a:endParaRPr sz="1600"/>
          </a:p>
          <a:p>
            <a:pPr marL="457200" lvl="0" indent="-330200" algn="l" rtl="0">
              <a:spcBef>
                <a:spcPts val="0"/>
              </a:spcBef>
              <a:spcAft>
                <a:spcPts val="0"/>
              </a:spcAft>
              <a:buSzPts val="1600"/>
              <a:buChar char="●"/>
            </a:pPr>
            <a:r>
              <a:rPr lang="en" sz="1600"/>
              <a:t>The less granular data is not replaced</a:t>
            </a:r>
            <a:endParaRPr sz="1600"/>
          </a:p>
          <a:p>
            <a:pPr marL="457200" lvl="0" indent="-330200" algn="l" rtl="0">
              <a:spcBef>
                <a:spcPts val="0"/>
              </a:spcBef>
              <a:spcAft>
                <a:spcPts val="0"/>
              </a:spcAft>
              <a:buSzPts val="1600"/>
              <a:buChar char="●"/>
            </a:pPr>
            <a:r>
              <a:rPr lang="en" sz="1600"/>
              <a:t>More granular data is simply placed on the lower row</a:t>
            </a:r>
            <a:endParaRPr sz="1600"/>
          </a:p>
          <a:p>
            <a:pPr marL="457200" lvl="0" indent="-330200" algn="l" rtl="0">
              <a:spcBef>
                <a:spcPts val="0"/>
              </a:spcBef>
              <a:spcAft>
                <a:spcPts val="0"/>
              </a:spcAft>
              <a:buSzPts val="1600"/>
              <a:buChar char="●"/>
            </a:pPr>
            <a:r>
              <a:rPr lang="en" sz="1600"/>
              <a:t>This effectively duplicates the data in a different levels of granularity</a:t>
            </a:r>
            <a:endParaRPr sz="1600"/>
          </a:p>
        </p:txBody>
      </p:sp>
      <p:pic>
        <p:nvPicPr>
          <p:cNvPr id="194" name="Google Shape;194;p22"/>
          <p:cNvPicPr preferRelativeResize="0"/>
          <p:nvPr/>
        </p:nvPicPr>
        <p:blipFill>
          <a:blip r:embed="rId3">
            <a:alphaModFix/>
          </a:blip>
          <a:stretch>
            <a:fillRect/>
          </a:stretch>
        </p:blipFill>
        <p:spPr>
          <a:xfrm>
            <a:off x="220425" y="2897750"/>
            <a:ext cx="8703150" cy="183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Lost Census Data- Continued</a:t>
            </a:r>
            <a:endParaRPr/>
          </a:p>
        </p:txBody>
      </p:sp>
      <p:sp>
        <p:nvSpPr>
          <p:cNvPr id="200" name="Google Shape;200;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23"/>
          <p:cNvPicPr preferRelativeResize="0"/>
          <p:nvPr/>
        </p:nvPicPr>
        <p:blipFill>
          <a:blip r:embed="rId3">
            <a:alphaModFix/>
          </a:blip>
          <a:stretch>
            <a:fillRect/>
          </a:stretch>
        </p:blipFill>
        <p:spPr>
          <a:xfrm>
            <a:off x="0" y="1436288"/>
            <a:ext cx="9143999" cy="3707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States’ total education revenue broken down by Federal, State, and Local revenue</a:t>
            </a:r>
            <a:endParaRPr/>
          </a:p>
        </p:txBody>
      </p:sp>
      <p:pic>
        <p:nvPicPr>
          <p:cNvPr id="207" name="Google Shape;207;p24"/>
          <p:cNvPicPr preferRelativeResize="0"/>
          <p:nvPr/>
        </p:nvPicPr>
        <p:blipFill>
          <a:blip r:embed="rId3">
            <a:alphaModFix/>
          </a:blip>
          <a:stretch>
            <a:fillRect/>
          </a:stretch>
        </p:blipFill>
        <p:spPr>
          <a:xfrm>
            <a:off x="211675" y="1414975"/>
            <a:ext cx="7371700" cy="246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states spend the most on primary and secondary education per pupil?</a:t>
            </a:r>
            <a:endParaRPr/>
          </a:p>
        </p:txBody>
      </p:sp>
      <p:pic>
        <p:nvPicPr>
          <p:cNvPr id="213" name="Google Shape;213;p25"/>
          <p:cNvPicPr preferRelativeResize="0"/>
          <p:nvPr/>
        </p:nvPicPr>
        <p:blipFill>
          <a:blip r:embed="rId3">
            <a:alphaModFix/>
          </a:blip>
          <a:stretch>
            <a:fillRect/>
          </a:stretch>
        </p:blipFill>
        <p:spPr>
          <a:xfrm>
            <a:off x="107300" y="1649325"/>
            <a:ext cx="6833401" cy="2289025"/>
          </a:xfrm>
          <a:prstGeom prst="rect">
            <a:avLst/>
          </a:prstGeom>
          <a:noFill/>
          <a:ln>
            <a:noFill/>
          </a:ln>
        </p:spPr>
      </p:pic>
      <p:sp>
        <p:nvSpPr>
          <p:cNvPr id="214" name="Google Shape;214;p25"/>
          <p:cNvSpPr txBox="1"/>
          <p:nvPr/>
        </p:nvSpPr>
        <p:spPr>
          <a:xfrm>
            <a:off x="7133675" y="1627100"/>
            <a:ext cx="1775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States with Highest Incomes: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New York</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California</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Texas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Illinois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DC</a:t>
            </a:r>
            <a:endParaRPr>
              <a:solidFill>
                <a:schemeClr val="lt1"/>
              </a:solidFill>
              <a:latin typeface="Lato"/>
              <a:ea typeface="Lato"/>
              <a:cs typeface="Lato"/>
              <a:sym typeface="Lato"/>
            </a:endParaRPr>
          </a:p>
        </p:txBody>
      </p:sp>
      <p:sp>
        <p:nvSpPr>
          <p:cNvPr id="215" name="Google Shape;215;p25"/>
          <p:cNvSpPr/>
          <p:nvPr/>
        </p:nvSpPr>
        <p:spPr>
          <a:xfrm>
            <a:off x="934600" y="3388650"/>
            <a:ext cx="87300" cy="24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1055500" y="3742775"/>
            <a:ext cx="87300" cy="24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1532825" y="3494075"/>
            <a:ext cx="87300" cy="24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4966300" y="3494075"/>
            <a:ext cx="87300" cy="24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3424375" y="3464925"/>
            <a:ext cx="87300" cy="2487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1242450" y="181500"/>
            <a:ext cx="7038900" cy="91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560"/>
              <a:t>Is there a relationship between how a state’s primary education performance, and a state’s financial sector payroll? </a:t>
            </a:r>
            <a:endParaRPr sz="1560"/>
          </a:p>
        </p:txBody>
      </p:sp>
      <p:pic>
        <p:nvPicPr>
          <p:cNvPr id="225" name="Google Shape;225;p26"/>
          <p:cNvPicPr preferRelativeResize="0"/>
          <p:nvPr/>
        </p:nvPicPr>
        <p:blipFill>
          <a:blip r:embed="rId3">
            <a:alphaModFix/>
          </a:blip>
          <a:stretch>
            <a:fillRect/>
          </a:stretch>
        </p:blipFill>
        <p:spPr>
          <a:xfrm>
            <a:off x="6150" y="847976"/>
            <a:ext cx="9143999" cy="1473868"/>
          </a:xfrm>
          <a:prstGeom prst="rect">
            <a:avLst/>
          </a:prstGeom>
          <a:noFill/>
          <a:ln>
            <a:noFill/>
          </a:ln>
        </p:spPr>
      </p:pic>
      <p:sp>
        <p:nvSpPr>
          <p:cNvPr id="226" name="Google Shape;226;p26"/>
          <p:cNvSpPr txBox="1"/>
          <p:nvPr/>
        </p:nvSpPr>
        <p:spPr>
          <a:xfrm>
            <a:off x="200700" y="2475175"/>
            <a:ext cx="87426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lt1"/>
                </a:solidFill>
                <a:latin typeface="Lato"/>
                <a:ea typeface="Lato"/>
                <a:cs typeface="Lato"/>
                <a:sym typeface="Lato"/>
              </a:rPr>
              <a:t>Census Finance &amp; Insurance Summary Statistics:</a:t>
            </a:r>
            <a:endParaRPr u="sng">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Annual Payroll:</a:t>
            </a:r>
            <a:r>
              <a:rPr lang="en" sz="1600">
                <a:solidFill>
                  <a:schemeClr val="lt1"/>
                </a:solidFill>
                <a:latin typeface="Lato"/>
                <a:ea typeface="Lato"/>
                <a:cs typeface="Lato"/>
                <a:sym typeface="Lato"/>
              </a:rPr>
              <a:t> </a:t>
            </a:r>
            <a:r>
              <a:rPr lang="en" sz="1300">
                <a:solidFill>
                  <a:schemeClr val="lt1"/>
                </a:solidFill>
              </a:rPr>
              <a:t>annual payroll of a state’s financial sector industry</a:t>
            </a:r>
            <a:endParaRPr sz="1300">
              <a:solidFill>
                <a:schemeClr val="lt1"/>
              </a:solidFill>
            </a:endParaRPr>
          </a:p>
          <a:p>
            <a:pPr marL="91440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sz="1300">
                <a:solidFill>
                  <a:schemeClr val="lt1"/>
                </a:solidFill>
              </a:rPr>
              <a:t>LEFT JOINED (Primary/Foreign Key = GEO_TTL/STATE) w/</a:t>
            </a:r>
            <a:endParaRPr sz="1300">
              <a:solidFill>
                <a:schemeClr val="lt1"/>
              </a:solidFill>
            </a:endParaRPr>
          </a:p>
          <a:p>
            <a:pPr marL="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u="sng">
                <a:solidFill>
                  <a:schemeClr val="lt1"/>
                </a:solidFill>
                <a:latin typeface="Lato"/>
                <a:ea typeface="Lato"/>
                <a:cs typeface="Lato"/>
                <a:sym typeface="Lato"/>
              </a:rPr>
              <a:t>Kaggle School Data:</a:t>
            </a:r>
            <a:endParaRPr sz="1300">
              <a:solidFill>
                <a:schemeClr val="lt1"/>
              </a:solidFill>
            </a:endParaRPr>
          </a:p>
          <a:p>
            <a:pPr marL="914400" lvl="0" indent="0" algn="l" rtl="0">
              <a:spcBef>
                <a:spcPts val="0"/>
              </a:spcBef>
              <a:spcAft>
                <a:spcPts val="0"/>
              </a:spcAft>
              <a:buNone/>
            </a:pPr>
            <a:endParaRPr sz="1300">
              <a:solidFill>
                <a:schemeClr val="lt1"/>
              </a:solidFill>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NAEP Math Score 4: Average score of a state’s fourth graders on the NAEP Math exam.</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NAEP Math Score 8: Average score of a state’s eighth  graders on the NAEP Math exam.</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NAEP Reading Score 4: Average score of a state’s eighth  graders on the NAEP Reading exam.</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NAEP Reading Score 8:  Average score of a state’s eighth  graders on the NAEP Reading exam. </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7"/>
          <p:cNvPicPr preferRelativeResize="0"/>
          <p:nvPr/>
        </p:nvPicPr>
        <p:blipFill>
          <a:blip r:embed="rId3">
            <a:alphaModFix/>
          </a:blip>
          <a:stretch>
            <a:fillRect/>
          </a:stretch>
        </p:blipFill>
        <p:spPr>
          <a:xfrm>
            <a:off x="50850" y="0"/>
            <a:ext cx="9042301" cy="3722875"/>
          </a:xfrm>
          <a:prstGeom prst="rect">
            <a:avLst/>
          </a:prstGeom>
          <a:noFill/>
          <a:ln>
            <a:noFill/>
          </a:ln>
        </p:spPr>
      </p:pic>
      <p:sp>
        <p:nvSpPr>
          <p:cNvPr id="232" name="Google Shape;232;p27"/>
          <p:cNvSpPr txBox="1"/>
          <p:nvPr/>
        </p:nvSpPr>
        <p:spPr>
          <a:xfrm>
            <a:off x="185900" y="4028050"/>
            <a:ext cx="8551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As exam scores increase, annual payroll does not change based on a predictable pattern. </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Outliers alongs the Annual Pay Roll axis are from samples belonging to California, New York, and Texas.</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1220950" y="209875"/>
            <a:ext cx="7038900" cy="8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560"/>
              <a:t>Is there a relationship between a state’s primary education expenditure, and a state’s financial sector payroll? </a:t>
            </a:r>
            <a:endParaRPr sz="1560"/>
          </a:p>
        </p:txBody>
      </p:sp>
      <p:pic>
        <p:nvPicPr>
          <p:cNvPr id="238" name="Google Shape;238;p28"/>
          <p:cNvPicPr preferRelativeResize="0"/>
          <p:nvPr/>
        </p:nvPicPr>
        <p:blipFill>
          <a:blip r:embed="rId3">
            <a:alphaModFix/>
          </a:blip>
          <a:stretch>
            <a:fillRect/>
          </a:stretch>
        </p:blipFill>
        <p:spPr>
          <a:xfrm>
            <a:off x="75088" y="870650"/>
            <a:ext cx="8993824" cy="1525200"/>
          </a:xfrm>
          <a:prstGeom prst="rect">
            <a:avLst/>
          </a:prstGeom>
          <a:noFill/>
          <a:ln>
            <a:noFill/>
          </a:ln>
        </p:spPr>
      </p:pic>
      <p:sp>
        <p:nvSpPr>
          <p:cNvPr id="239" name="Google Shape;239;p28"/>
          <p:cNvSpPr txBox="1"/>
          <p:nvPr/>
        </p:nvSpPr>
        <p:spPr>
          <a:xfrm>
            <a:off x="141000" y="2571750"/>
            <a:ext cx="8862000" cy="232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lt1"/>
                </a:solidFill>
                <a:latin typeface="Lato"/>
                <a:ea typeface="Lato"/>
                <a:cs typeface="Lato"/>
                <a:sym typeface="Lato"/>
              </a:rPr>
              <a:t>Census Finance &amp; Insurance Summary Statistics: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Annual Payroll:</a:t>
            </a:r>
            <a:r>
              <a:rPr lang="en" sz="1600">
                <a:solidFill>
                  <a:schemeClr val="lt1"/>
                </a:solidFill>
                <a:latin typeface="Lato"/>
                <a:ea typeface="Lato"/>
                <a:cs typeface="Lato"/>
                <a:sym typeface="Lato"/>
              </a:rPr>
              <a:t> </a:t>
            </a:r>
            <a:r>
              <a:rPr lang="en" sz="1300">
                <a:solidFill>
                  <a:schemeClr val="lt1"/>
                </a:solidFill>
              </a:rPr>
              <a:t>annual payroll of a state’s financial sector industry</a:t>
            </a:r>
            <a:endParaRPr sz="1300">
              <a:solidFill>
                <a:schemeClr val="lt1"/>
              </a:solidFill>
            </a:endParaRPr>
          </a:p>
          <a:p>
            <a:pPr marL="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sz="1300">
                <a:solidFill>
                  <a:schemeClr val="lt1"/>
                </a:solidFill>
              </a:rPr>
              <a:t>LEFT JOINED (Primary/Foreign Key = GEO_TTL/STATE) w/</a:t>
            </a:r>
            <a:endParaRPr sz="1300">
              <a:solidFill>
                <a:schemeClr val="lt1"/>
              </a:solidFill>
            </a:endParaRPr>
          </a:p>
          <a:p>
            <a:pPr marL="0" lvl="0" indent="0" algn="l" rtl="0">
              <a:spcBef>
                <a:spcPts val="0"/>
              </a:spcBef>
              <a:spcAft>
                <a:spcPts val="0"/>
              </a:spcAft>
              <a:buNone/>
            </a:pPr>
            <a:endParaRPr sz="1300">
              <a:solidFill>
                <a:schemeClr val="lt1"/>
              </a:solidFill>
            </a:endParaRPr>
          </a:p>
          <a:p>
            <a:pPr marL="0" lvl="0" indent="0" algn="l" rtl="0">
              <a:spcBef>
                <a:spcPts val="0"/>
              </a:spcBef>
              <a:spcAft>
                <a:spcPts val="0"/>
              </a:spcAft>
              <a:buNone/>
            </a:pPr>
            <a:r>
              <a:rPr lang="en" u="sng">
                <a:solidFill>
                  <a:schemeClr val="lt1"/>
                </a:solidFill>
                <a:latin typeface="Lato"/>
                <a:ea typeface="Lato"/>
                <a:cs typeface="Lato"/>
                <a:sym typeface="Lato"/>
              </a:rPr>
              <a:t>Kaggle School Data:</a:t>
            </a:r>
            <a:endParaRPr sz="1300">
              <a:solidFill>
                <a:schemeClr val="lt1"/>
              </a:solidFill>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Support Services Expenditure</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Instruction Expenditure</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Capital Outlay Expenditure</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Students Enrolled</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76200" y="57350"/>
            <a:ext cx="8991599" cy="3627839"/>
          </a:xfrm>
          <a:prstGeom prst="rect">
            <a:avLst/>
          </a:prstGeom>
          <a:noFill/>
          <a:ln>
            <a:noFill/>
          </a:ln>
        </p:spPr>
      </p:pic>
      <p:sp>
        <p:nvSpPr>
          <p:cNvPr id="245" name="Google Shape;245;p29"/>
          <p:cNvSpPr txBox="1"/>
          <p:nvPr/>
        </p:nvSpPr>
        <p:spPr>
          <a:xfrm>
            <a:off x="185900" y="4028050"/>
            <a:ext cx="8551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As exam scores increase, annual payroll increases.</a:t>
            </a: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Outliers alongs the Annual Pay Roll axis are from samples belonging to California, New York, and Texas.</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Areas of further study</a:t>
            </a:r>
            <a:endParaRPr/>
          </a:p>
        </p:txBody>
      </p:sp>
      <p:sp>
        <p:nvSpPr>
          <p:cNvPr id="251" name="Google Shape;251;p30"/>
          <p:cNvSpPr txBox="1"/>
          <p:nvPr/>
        </p:nvSpPr>
        <p:spPr>
          <a:xfrm>
            <a:off x="1048975" y="1509750"/>
            <a:ext cx="66456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For further analysis on the impact of education on the finance &amp; insurance sector:</a:t>
            </a:r>
            <a:endParaRPr>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a:p>
            <a:pPr marL="9144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Acquire academic performance and expenditure data for higher education, specifically business colleges. </a:t>
            </a:r>
            <a:endParaRPr>
              <a:solidFill>
                <a:schemeClr val="lt1"/>
              </a:solidFill>
              <a:latin typeface="Lato"/>
              <a:ea typeface="Lato"/>
              <a:cs typeface="Lato"/>
              <a:sym typeface="Lato"/>
            </a:endParaRPr>
          </a:p>
          <a:p>
            <a:pPr marL="91440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For  a more detailed analysis of the finance &amp; insurance sector:</a:t>
            </a:r>
            <a:endParaRPr>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a:p>
            <a:pPr marL="9144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Acquire employee level data such as average age, number of years of experience, college degree obtained, etc.</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a:t>Thank you!</a:t>
            </a:r>
            <a:endParaRPr sz="4000"/>
          </a:p>
          <a:p>
            <a:pPr marL="0" lvl="0" indent="0" algn="ctr" rtl="0">
              <a:spcBef>
                <a:spcPts val="1200"/>
              </a:spcBef>
              <a:spcAft>
                <a:spcPts val="1200"/>
              </a:spcAft>
              <a:buNone/>
            </a:pPr>
            <a:r>
              <a:rPr lang="en" sz="4000"/>
              <a:t>Questions?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Explain the Datasets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Census Finance and Insurance Summary Statistics </a:t>
            </a:r>
            <a:r>
              <a:rPr lang="en" u="sng">
                <a:solidFill>
                  <a:schemeClr val="hlink"/>
                </a:solidFill>
                <a:hlinkClick r:id="rId3"/>
              </a:rPr>
              <a:t>https://www.census.gov/data/tables/2017/econ/economic-census/naics-sector-52.html</a:t>
            </a:r>
            <a:endParaRPr/>
          </a:p>
          <a:p>
            <a:pPr marL="457200" lvl="0" indent="0" algn="l" rtl="0">
              <a:spcBef>
                <a:spcPts val="0"/>
              </a:spcBef>
              <a:spcAft>
                <a:spcPts val="0"/>
              </a:spcAft>
              <a:buNone/>
            </a:pPr>
            <a:endParaRPr/>
          </a:p>
          <a:p>
            <a:pPr marL="457200" lvl="0" indent="-311150" algn="l" rtl="0">
              <a:spcBef>
                <a:spcPts val="0"/>
              </a:spcBef>
              <a:spcAft>
                <a:spcPts val="0"/>
              </a:spcAft>
              <a:buSzPts val="1300"/>
              <a:buAutoNum type="arabicPeriod"/>
            </a:pPr>
            <a:r>
              <a:rPr lang="en"/>
              <a:t>School Data</a:t>
            </a:r>
            <a:endParaRPr/>
          </a:p>
          <a:p>
            <a:pPr marL="457200" lvl="0" indent="0" algn="l" rtl="0">
              <a:spcBef>
                <a:spcPts val="0"/>
              </a:spcBef>
              <a:spcAft>
                <a:spcPts val="0"/>
              </a:spcAft>
              <a:buNone/>
            </a:pPr>
            <a:r>
              <a:rPr lang="en" u="sng">
                <a:solidFill>
                  <a:schemeClr val="hlink"/>
                </a:solidFill>
                <a:hlinkClick r:id="rId4"/>
              </a:rPr>
              <a:t>https://www.census.gov/data/tables/2017/econ/school-finances/secondary-education-finance.html</a:t>
            </a:r>
            <a:endParaRPr/>
          </a:p>
          <a:p>
            <a:pPr marL="457200" lvl="0" indent="0" algn="l" rtl="0">
              <a:spcBef>
                <a:spcPts val="0"/>
              </a:spcBef>
              <a:spcAft>
                <a:spcPts val="0"/>
              </a:spcAft>
              <a:buNone/>
            </a:pPr>
            <a:endParaRPr/>
          </a:p>
          <a:p>
            <a:pPr marL="457200" lvl="0" indent="-311150" algn="l" rtl="0">
              <a:spcBef>
                <a:spcPts val="0"/>
              </a:spcBef>
              <a:spcAft>
                <a:spcPts val="0"/>
              </a:spcAft>
              <a:buSzPts val="1300"/>
              <a:buAutoNum type="arabicPeriod"/>
            </a:pPr>
            <a:r>
              <a:rPr lang="en"/>
              <a:t>Kaggle School Data</a:t>
            </a:r>
            <a:endParaRPr/>
          </a:p>
          <a:p>
            <a:pPr marL="457200" lvl="0" indent="0" algn="l" rtl="0">
              <a:spcBef>
                <a:spcPts val="0"/>
              </a:spcBef>
              <a:spcAft>
                <a:spcPts val="0"/>
              </a:spcAft>
              <a:buNone/>
            </a:pPr>
            <a:r>
              <a:rPr lang="en" u="sng">
                <a:solidFill>
                  <a:schemeClr val="hlink"/>
                </a:solidFill>
                <a:hlinkClick r:id="rId5"/>
              </a:rPr>
              <a:t>https://www.kaggle.com/noriuk/us-education-datasets-unification-project?select=states_all_extended.csv</a:t>
            </a:r>
            <a:endParaRPr/>
          </a:p>
          <a:p>
            <a:pPr marL="45720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60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industries have the highest salaries?</a:t>
            </a:r>
            <a:endParaRPr/>
          </a:p>
        </p:txBody>
      </p:sp>
      <p:sp>
        <p:nvSpPr>
          <p:cNvPr id="147" name="Google Shape;147;p15"/>
          <p:cNvSpPr txBox="1"/>
          <p:nvPr/>
        </p:nvSpPr>
        <p:spPr>
          <a:xfrm>
            <a:off x="6804225" y="1453300"/>
            <a:ext cx="2165100" cy="2586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Investment banking and securities dealing ($223,619 average salary)</a:t>
            </a:r>
            <a:endParaRPr sz="1200">
              <a:solidFill>
                <a:schemeClr val="lt1"/>
              </a:solidFill>
              <a:latin typeface="Lato"/>
              <a:ea typeface="Lato"/>
              <a:cs typeface="Lato"/>
              <a:sym typeface="Lato"/>
            </a:endParaRPr>
          </a:p>
          <a:p>
            <a:pPr marL="457200" lvl="0" indent="-304800" algn="l" rtl="0">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Securities and commodity exchanges ($205,300 average salary)</a:t>
            </a:r>
            <a:endParaRPr sz="1200">
              <a:solidFill>
                <a:schemeClr val="lt1"/>
              </a:solidFill>
              <a:latin typeface="Lato"/>
              <a:ea typeface="Lato"/>
              <a:cs typeface="Lato"/>
              <a:sym typeface="Lato"/>
            </a:endParaRPr>
          </a:p>
          <a:p>
            <a:pPr marL="457200" lvl="0" indent="-304800" algn="l" rtl="0">
              <a:spcBef>
                <a:spcPts val="0"/>
              </a:spcBef>
              <a:spcAft>
                <a:spcPts val="0"/>
              </a:spcAft>
              <a:buClr>
                <a:schemeClr val="lt1"/>
              </a:buClr>
              <a:buSzPts val="1200"/>
              <a:buFont typeface="Lato"/>
              <a:buAutoNum type="arabicPeriod"/>
            </a:pPr>
            <a:r>
              <a:rPr lang="en" sz="1200">
                <a:solidFill>
                  <a:schemeClr val="lt1"/>
                </a:solidFill>
                <a:latin typeface="Lato"/>
                <a:ea typeface="Lato"/>
                <a:cs typeface="Lato"/>
                <a:sym typeface="Lato"/>
              </a:rPr>
              <a:t>Securities and commodity contracts intermediation and brokerage ($160,014 average salary)</a:t>
            </a:r>
            <a:endParaRPr sz="1200">
              <a:solidFill>
                <a:schemeClr val="lt1"/>
              </a:solidFill>
              <a:latin typeface="Lato"/>
              <a:ea typeface="Lato"/>
              <a:cs typeface="Lato"/>
              <a:sym typeface="Lato"/>
            </a:endParaRPr>
          </a:p>
        </p:txBody>
      </p:sp>
      <p:pic>
        <p:nvPicPr>
          <p:cNvPr id="148" name="Google Shape;148;p15"/>
          <p:cNvPicPr preferRelativeResize="0"/>
          <p:nvPr/>
        </p:nvPicPr>
        <p:blipFill>
          <a:blip r:embed="rId3">
            <a:alphaModFix/>
          </a:blip>
          <a:stretch>
            <a:fillRect/>
          </a:stretch>
        </p:blipFill>
        <p:spPr>
          <a:xfrm>
            <a:off x="152400" y="1426725"/>
            <a:ext cx="6352831" cy="356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60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Distribution of Average Salaries</a:t>
            </a:r>
            <a:endParaRPr/>
          </a:p>
        </p:txBody>
      </p:sp>
      <p:pic>
        <p:nvPicPr>
          <p:cNvPr id="154" name="Google Shape;154;p16"/>
          <p:cNvPicPr preferRelativeResize="0"/>
          <p:nvPr/>
        </p:nvPicPr>
        <p:blipFill>
          <a:blip r:embed="rId3">
            <a:alphaModFix/>
          </a:blip>
          <a:stretch>
            <a:fillRect/>
          </a:stretch>
        </p:blipFill>
        <p:spPr>
          <a:xfrm>
            <a:off x="152400" y="1426725"/>
            <a:ext cx="7381875" cy="32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states have the highest salaries for the three top paying industries?</a:t>
            </a:r>
            <a:endParaRPr/>
          </a:p>
        </p:txBody>
      </p:sp>
      <p:pic>
        <p:nvPicPr>
          <p:cNvPr id="160" name="Google Shape;160;p17"/>
          <p:cNvPicPr preferRelativeResize="0"/>
          <p:nvPr/>
        </p:nvPicPr>
        <p:blipFill>
          <a:blip r:embed="rId3">
            <a:alphaModFix/>
          </a:blip>
          <a:stretch>
            <a:fillRect/>
          </a:stretch>
        </p:blipFill>
        <p:spPr>
          <a:xfrm>
            <a:off x="152400" y="1460250"/>
            <a:ext cx="8839201" cy="31434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are the jobs in the high paying industries?</a:t>
            </a:r>
            <a:endParaRPr/>
          </a:p>
        </p:txBody>
      </p:sp>
      <p:pic>
        <p:nvPicPr>
          <p:cNvPr id="166" name="Google Shape;166;p18"/>
          <p:cNvPicPr preferRelativeResize="0"/>
          <p:nvPr/>
        </p:nvPicPr>
        <p:blipFill>
          <a:blip r:embed="rId3">
            <a:alphaModFix/>
          </a:blip>
          <a:stretch>
            <a:fillRect/>
          </a:stretch>
        </p:blipFill>
        <p:spPr>
          <a:xfrm>
            <a:off x="1297500" y="1455175"/>
            <a:ext cx="5575075" cy="320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Securities and Commodity Contracts Intermediation and Brokerage</a:t>
            </a:r>
            <a:endParaRPr/>
          </a:p>
        </p:txBody>
      </p:sp>
      <p:pic>
        <p:nvPicPr>
          <p:cNvPr id="172" name="Google Shape;172;p19"/>
          <p:cNvPicPr preferRelativeResize="0"/>
          <p:nvPr/>
        </p:nvPicPr>
        <p:blipFill>
          <a:blip r:embed="rId3">
            <a:alphaModFix/>
          </a:blip>
          <a:stretch>
            <a:fillRect/>
          </a:stretch>
        </p:blipFill>
        <p:spPr>
          <a:xfrm>
            <a:off x="1376125" y="1706375"/>
            <a:ext cx="5667526" cy="301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Securities and Commodity Exchanges</a:t>
            </a:r>
            <a:endParaRPr/>
          </a:p>
        </p:txBody>
      </p:sp>
      <p:pic>
        <p:nvPicPr>
          <p:cNvPr id="178" name="Google Shape;178;p20"/>
          <p:cNvPicPr preferRelativeResize="0"/>
          <p:nvPr/>
        </p:nvPicPr>
        <p:blipFill>
          <a:blip r:embed="rId3">
            <a:alphaModFix/>
          </a:blip>
          <a:stretch>
            <a:fillRect/>
          </a:stretch>
        </p:blipFill>
        <p:spPr>
          <a:xfrm>
            <a:off x="1297500" y="1649350"/>
            <a:ext cx="5946424" cy="293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Multivariate ML Prediction for Industry Payroll</a:t>
            </a:r>
            <a:endParaRPr sz="2700"/>
          </a:p>
        </p:txBody>
      </p:sp>
      <p:sp>
        <p:nvSpPr>
          <p:cNvPr id="184" name="Google Shape;184;p21"/>
          <p:cNvSpPr txBox="1">
            <a:spLocks noGrp="1"/>
          </p:cNvSpPr>
          <p:nvPr>
            <p:ph type="body" idx="1"/>
          </p:nvPr>
        </p:nvSpPr>
        <p:spPr>
          <a:xfrm>
            <a:off x="5594475" y="1450400"/>
            <a:ext cx="3327300" cy="3546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Prediction of  Industry  Payroll</a:t>
            </a:r>
            <a:endParaRPr/>
          </a:p>
          <a:p>
            <a:pPr marL="457200" lvl="0" indent="-311150" algn="l" rtl="0">
              <a:spcBef>
                <a:spcPts val="0"/>
              </a:spcBef>
              <a:spcAft>
                <a:spcPts val="0"/>
              </a:spcAft>
              <a:buSzPts val="1300"/>
              <a:buChar char="●"/>
            </a:pPr>
            <a:r>
              <a:rPr lang="en"/>
              <a:t>Each Dot Represents a State and Industry in the Financial Sector  resulting in about 1000 dots in this graph</a:t>
            </a:r>
            <a:endParaRPr/>
          </a:p>
          <a:p>
            <a:pPr marL="457200" lvl="0" indent="-311150" algn="l" rtl="0">
              <a:spcBef>
                <a:spcPts val="0"/>
              </a:spcBef>
              <a:spcAft>
                <a:spcPts val="0"/>
              </a:spcAft>
              <a:buSzPts val="1300"/>
              <a:buChar char="●"/>
            </a:pPr>
            <a:r>
              <a:rPr lang="en"/>
              <a:t>Only 2 significant predictive variables </a:t>
            </a:r>
            <a:endParaRPr/>
          </a:p>
          <a:p>
            <a:pPr marL="457200" lvl="0" indent="-311150" algn="l" rtl="0">
              <a:spcBef>
                <a:spcPts val="0"/>
              </a:spcBef>
              <a:spcAft>
                <a:spcPts val="0"/>
              </a:spcAft>
              <a:buSzPts val="1300"/>
              <a:buChar char="●"/>
            </a:pPr>
            <a:r>
              <a:rPr lang="en"/>
              <a:t>Number of Employees was the most important variable</a:t>
            </a:r>
            <a:endParaRPr/>
          </a:p>
          <a:p>
            <a:pPr marL="457200" lvl="0" indent="-311150" algn="l" rtl="0">
              <a:spcBef>
                <a:spcPts val="0"/>
              </a:spcBef>
              <a:spcAft>
                <a:spcPts val="0"/>
              </a:spcAft>
              <a:buSzPts val="1300"/>
              <a:buChar char="●"/>
            </a:pPr>
            <a:r>
              <a:rPr lang="en"/>
              <a:t>The 2nd most important  variable was Company  Revenue</a:t>
            </a:r>
            <a:endParaRPr/>
          </a:p>
        </p:txBody>
      </p:sp>
      <p:pic>
        <p:nvPicPr>
          <p:cNvPr id="185" name="Google Shape;185;p21"/>
          <p:cNvPicPr preferRelativeResize="0"/>
          <p:nvPr/>
        </p:nvPicPr>
        <p:blipFill>
          <a:blip r:embed="rId3">
            <a:alphaModFix/>
          </a:blip>
          <a:stretch>
            <a:fillRect/>
          </a:stretch>
        </p:blipFill>
        <p:spPr>
          <a:xfrm>
            <a:off x="152400" y="1460250"/>
            <a:ext cx="5289675" cy="3464364"/>
          </a:xfrm>
          <a:prstGeom prst="rect">
            <a:avLst/>
          </a:prstGeom>
          <a:noFill/>
          <a:ln>
            <a:noFill/>
          </a:ln>
        </p:spPr>
      </p:pic>
      <p:sp>
        <p:nvSpPr>
          <p:cNvPr id="186" name="Google Shape;186;p21"/>
          <p:cNvSpPr txBox="1"/>
          <p:nvPr/>
        </p:nvSpPr>
        <p:spPr>
          <a:xfrm>
            <a:off x="2913025" y="1669800"/>
            <a:ext cx="184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NY- Investment banking and securities dealing</a:t>
            </a:r>
            <a:endParaRPr sz="1000">
              <a:latin typeface="Lato"/>
              <a:ea typeface="Lato"/>
              <a:cs typeface="Lato"/>
              <a:sym typeface="Lato"/>
            </a:endParaRPr>
          </a:p>
        </p:txBody>
      </p:sp>
      <p:sp>
        <p:nvSpPr>
          <p:cNvPr id="187" name="Google Shape;187;p21"/>
          <p:cNvSpPr txBox="1"/>
          <p:nvPr/>
        </p:nvSpPr>
        <p:spPr>
          <a:xfrm>
            <a:off x="1438225" y="1901400"/>
            <a:ext cx="1474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NY- Portfolio management</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1089</Words>
  <Application>Microsoft Office PowerPoint</Application>
  <PresentationFormat>On-screen Show (16:9)</PresentationFormat>
  <Paragraphs>107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Lato</vt:lpstr>
      <vt:lpstr>Montserrat</vt:lpstr>
      <vt:lpstr>Arial</vt:lpstr>
      <vt:lpstr>Focus</vt:lpstr>
      <vt:lpstr>High Paying Jobs in the Finance Sector and their Relationship with Educational Investment</vt:lpstr>
      <vt:lpstr>Explain the Datasets</vt:lpstr>
      <vt:lpstr>Which industries have the highest salaries?</vt:lpstr>
      <vt:lpstr>Distribution of Average Salaries</vt:lpstr>
      <vt:lpstr>Which states have the highest salaries for the three top paying industries?</vt:lpstr>
      <vt:lpstr>Where are the jobs in the high paying industries?</vt:lpstr>
      <vt:lpstr>Securities and Commodity Contracts Intermediation and Brokerage</vt:lpstr>
      <vt:lpstr>Securities and Commodity Exchanges</vt:lpstr>
      <vt:lpstr>Multivariate ML Prediction for Industry Payroll</vt:lpstr>
      <vt:lpstr>Lost Census Data</vt:lpstr>
      <vt:lpstr>Lost Census Data- Continued</vt:lpstr>
      <vt:lpstr>States’ total education revenue broken down by Federal, State, and Local revenue</vt:lpstr>
      <vt:lpstr>Which states spend the most on primary and secondary education per pupil?</vt:lpstr>
      <vt:lpstr>Is there a relationship between how a state’s primary education performance, and a state’s financial sector payroll? </vt:lpstr>
      <vt:lpstr>PowerPoint Presentation</vt:lpstr>
      <vt:lpstr>Is there a relationship between a state’s primary education expenditure, and a state’s financial sector payroll? </vt:lpstr>
      <vt:lpstr>PowerPoint Presentation</vt:lpstr>
      <vt:lpstr>Areas of further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Paying Jobs in the Finance Sector and their Relationship with Educational Investment</dc:title>
  <dc:creator>Jack OConnor</dc:creator>
  <cp:lastModifiedBy>Jack OConnor</cp:lastModifiedBy>
  <cp:revision>1</cp:revision>
  <dcterms:modified xsi:type="dcterms:W3CDTF">2021-07-09T18:10:26Z</dcterms:modified>
</cp:coreProperties>
</file>