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8E4476-AB4D-4E9A-AE5D-69817B5D0558}">
  <a:tblStyle styleId="{A38E4476-AB4D-4E9A-AE5D-69817B5D05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AlfaSlabOn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9a83e70c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9a83e70c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9a83e70c4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9a83e70c4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9a83e70c4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9a83e70c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9a83e70c4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a83e70c4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9a83e70c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9a83e70c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9a83e70c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9a83e70c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9a83e70c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9a83e70c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9a83e70c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9a83e70c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9a83e70c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9a83e70c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9a83e70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9a83e70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9a83e70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9a83e70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9a83e70c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9a83e70c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9a83e70c4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a83e70c4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Fudgemart, Inc Integration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Detailed Look Into Order Fulfillment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Tajudeen Abdulazeez, Jack O’Connor and Keith Kunz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Lag Time</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22"/>
          <p:cNvPicPr preferRelativeResize="0"/>
          <p:nvPr/>
        </p:nvPicPr>
        <p:blipFill>
          <a:blip r:embed="rId3">
            <a:alphaModFix/>
          </a:blip>
          <a:stretch>
            <a:fillRect/>
          </a:stretch>
        </p:blipFill>
        <p:spPr>
          <a:xfrm>
            <a:off x="311696" y="1152463"/>
            <a:ext cx="6653778" cy="353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On-time and Late Orders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311700" y="1152475"/>
            <a:ext cx="6534049"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Seasonality</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311700" y="1165225"/>
            <a:ext cx="6781800" cy="339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Data Capture</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Shipment accuracy</a:t>
            </a:r>
            <a:endParaRPr/>
          </a:p>
          <a:p>
            <a:pPr indent="-342900" lvl="0" marL="457200" rtl="0" algn="l">
              <a:spcBef>
                <a:spcPts val="0"/>
              </a:spcBef>
              <a:spcAft>
                <a:spcPts val="0"/>
              </a:spcAft>
              <a:buSzPts val="1800"/>
              <a:buChar char="●"/>
            </a:pPr>
            <a:r>
              <a:rPr lang="en"/>
              <a:t>Delivery Dates</a:t>
            </a:r>
            <a:endParaRPr/>
          </a:p>
          <a:p>
            <a:pPr indent="-342900" lvl="0" marL="457200" rtl="0" algn="l">
              <a:spcBef>
                <a:spcPts val="0"/>
              </a:spcBef>
              <a:spcAft>
                <a:spcPts val="0"/>
              </a:spcAft>
              <a:buSzPts val="1800"/>
              <a:buChar char="●"/>
            </a:pPr>
            <a:r>
              <a:rPr lang="en"/>
              <a:t>Freight charges by shipper</a:t>
            </a:r>
            <a:endParaRPr/>
          </a:p>
          <a:p>
            <a:pPr indent="-342900" lvl="0" marL="457200" rtl="0" algn="l">
              <a:spcBef>
                <a:spcPts val="0"/>
              </a:spcBef>
              <a:spcAft>
                <a:spcPts val="0"/>
              </a:spcAft>
              <a:buSzPts val="1800"/>
              <a:buChar char="●"/>
            </a:pPr>
            <a:r>
              <a:rPr lang="en"/>
              <a:t>Transit times to various customer locations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a:t>
            </a:r>
            <a:endParaRPr/>
          </a:p>
          <a:p>
            <a:pPr indent="0" lvl="0" marL="0" rtl="0" algn="l">
              <a:spcBef>
                <a:spcPts val="1600"/>
              </a:spcBef>
              <a:spcAft>
                <a:spcPts val="0"/>
              </a:spcAft>
              <a:buNone/>
            </a:pPr>
            <a:r>
              <a:rPr lang="en" sz="1700"/>
              <a:t>Two separate subsidiaries of Fudgemart Incorporated have their down databases that contain siloed information. Fudgemart, which is a retail centric business, and Fudgeflix, a media-services provider, do not have a combined data solution for Fudgemart Inc. to understand their products, </a:t>
            </a:r>
            <a:r>
              <a:rPr lang="en" sz="1700"/>
              <a:t>customers</a:t>
            </a:r>
            <a:r>
              <a:rPr lang="en" sz="1700"/>
              <a:t>, vendors, or any relationships between. </a:t>
            </a:r>
            <a:endParaRPr sz="1700"/>
          </a:p>
          <a:p>
            <a:pPr indent="-342900" lvl="0" marL="457200" rtl="0" algn="l">
              <a:spcBef>
                <a:spcPts val="1600"/>
              </a:spcBef>
              <a:spcAft>
                <a:spcPts val="0"/>
              </a:spcAft>
              <a:buSzPts val="1800"/>
              <a:buChar char="●"/>
            </a:pPr>
            <a:r>
              <a:rPr lang="en"/>
              <a:t>Goal:</a:t>
            </a:r>
            <a:endParaRPr/>
          </a:p>
          <a:p>
            <a:pPr indent="0" lvl="0" marL="0" rtl="0" algn="l">
              <a:spcBef>
                <a:spcPts val="1600"/>
              </a:spcBef>
              <a:spcAft>
                <a:spcPts val="0"/>
              </a:spcAft>
              <a:buNone/>
            </a:pPr>
            <a:r>
              <a:rPr lang="en"/>
              <a:t>Design a </a:t>
            </a:r>
            <a:r>
              <a:rPr lang="en" u="sng"/>
              <a:t>BI solution</a:t>
            </a:r>
            <a:r>
              <a:rPr lang="en"/>
              <a:t> based on an </a:t>
            </a:r>
            <a:r>
              <a:rPr lang="en" u="sng"/>
              <a:t>developed, integrated data warehouse</a:t>
            </a:r>
            <a:r>
              <a:rPr lang="en"/>
              <a:t> that combines data for both Fudgemart and Fudgeflix to allow users to easily gain knowledge from data analytics. </a:t>
            </a:r>
            <a:endParaRPr/>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 certain customers receive orders faster than others? </a:t>
            </a:r>
            <a:endParaRPr/>
          </a:p>
          <a:p>
            <a:pPr indent="-317500" lvl="1" marL="914400" rtl="0" algn="l">
              <a:spcBef>
                <a:spcPts val="0"/>
              </a:spcBef>
              <a:spcAft>
                <a:spcPts val="0"/>
              </a:spcAft>
              <a:buSzPts val="1400"/>
              <a:buChar char="○"/>
            </a:pPr>
            <a:r>
              <a:rPr lang="en"/>
              <a:t>Is this intentional or unintentional? </a:t>
            </a:r>
            <a:endParaRPr/>
          </a:p>
          <a:p>
            <a:pPr indent="-342900" lvl="0" marL="457200" rtl="0" algn="l">
              <a:spcBef>
                <a:spcPts val="0"/>
              </a:spcBef>
              <a:spcAft>
                <a:spcPts val="0"/>
              </a:spcAft>
              <a:buSzPts val="1800"/>
              <a:buChar char="●"/>
            </a:pPr>
            <a:r>
              <a:rPr lang="en"/>
              <a:t>Do certain products or product categories take longer to ship? </a:t>
            </a:r>
            <a:endParaRPr/>
          </a:p>
          <a:p>
            <a:pPr indent="-342900" lvl="0" marL="457200" rtl="0" algn="l">
              <a:spcBef>
                <a:spcPts val="0"/>
              </a:spcBef>
              <a:spcAft>
                <a:spcPts val="0"/>
              </a:spcAft>
              <a:buSzPts val="1800"/>
              <a:buChar char="●"/>
            </a:pPr>
            <a:r>
              <a:rPr lang="en"/>
              <a:t>Do </a:t>
            </a:r>
            <a:r>
              <a:rPr lang="en"/>
              <a:t>certain</a:t>
            </a:r>
            <a:r>
              <a:rPr lang="en"/>
              <a:t> shippers perform better than others? </a:t>
            </a:r>
            <a:endParaRPr/>
          </a:p>
          <a:p>
            <a:pPr indent="-317500" lvl="1" marL="914400" rtl="0" algn="l">
              <a:spcBef>
                <a:spcPts val="0"/>
              </a:spcBef>
              <a:spcAft>
                <a:spcPts val="0"/>
              </a:spcAft>
              <a:buSzPts val="1400"/>
              <a:buChar char="○"/>
            </a:pPr>
            <a:r>
              <a:rPr lang="en"/>
              <a:t>Can that info be leveraged for better rates or discounts? </a:t>
            </a:r>
            <a:endParaRPr/>
          </a:p>
          <a:p>
            <a:pPr indent="-342900" lvl="0" marL="457200" rtl="0" algn="l">
              <a:spcBef>
                <a:spcPts val="0"/>
              </a:spcBef>
              <a:spcAft>
                <a:spcPts val="0"/>
              </a:spcAft>
              <a:buSzPts val="1800"/>
              <a:buChar char="●"/>
            </a:pPr>
            <a:r>
              <a:rPr lang="en"/>
              <a:t>Do customers reorder certain products or films regularly? </a:t>
            </a:r>
            <a:endParaRPr/>
          </a:p>
          <a:p>
            <a:pPr indent="-317500" lvl="1" marL="914400" rtl="0" algn="l">
              <a:spcBef>
                <a:spcPts val="0"/>
              </a:spcBef>
              <a:spcAft>
                <a:spcPts val="0"/>
              </a:spcAft>
              <a:buSzPts val="1400"/>
              <a:buChar char="○"/>
            </a:pPr>
            <a:r>
              <a:rPr lang="en"/>
              <a:t>If so, can we use that data for demand planning?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Order Fulfillment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long does it take to ship a product from the order? (Lag Time)</a:t>
            </a:r>
            <a:endParaRPr/>
          </a:p>
          <a:p>
            <a:pPr indent="-342900" lvl="0" marL="457200" rtl="0" algn="l">
              <a:spcBef>
                <a:spcPts val="0"/>
              </a:spcBef>
              <a:spcAft>
                <a:spcPts val="0"/>
              </a:spcAft>
              <a:buSzPts val="1800"/>
              <a:buChar char="●"/>
            </a:pPr>
            <a:r>
              <a:rPr lang="en"/>
              <a:t>Are orders accurate? </a:t>
            </a:r>
            <a:r>
              <a:rPr lang="en"/>
              <a:t>(Not available in the data)</a:t>
            </a:r>
            <a:endParaRPr/>
          </a:p>
          <a:p>
            <a:pPr indent="-342900" lvl="0" marL="457200" rtl="0" algn="l">
              <a:spcBef>
                <a:spcPts val="0"/>
              </a:spcBef>
              <a:spcAft>
                <a:spcPts val="0"/>
              </a:spcAft>
              <a:buSzPts val="1800"/>
              <a:buChar char="●"/>
            </a:pPr>
            <a:r>
              <a:rPr lang="en"/>
              <a:t>Are orders received on time? (Not available in the data)</a:t>
            </a:r>
            <a:endParaRPr/>
          </a:p>
          <a:p>
            <a:pPr indent="-342900" lvl="0" marL="457200" rtl="0" algn="l">
              <a:spcBef>
                <a:spcPts val="0"/>
              </a:spcBef>
              <a:spcAft>
                <a:spcPts val="0"/>
              </a:spcAft>
              <a:buSzPts val="1800"/>
              <a:buChar char="●"/>
            </a:pPr>
            <a:r>
              <a:rPr lang="en"/>
              <a:t>How are our shippers performing? (Discussed later next slide)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graphicFrame>
        <p:nvGraphicFramePr>
          <p:cNvPr id="76" name="Google Shape;76;p16"/>
          <p:cNvGraphicFramePr/>
          <p:nvPr/>
        </p:nvGraphicFramePr>
        <p:xfrm>
          <a:off x="713650" y="2630275"/>
          <a:ext cx="3000000" cy="3000000"/>
        </p:xfrm>
        <a:graphic>
          <a:graphicData uri="http://schemas.openxmlformats.org/drawingml/2006/table">
            <a:tbl>
              <a:tblPr>
                <a:noFill/>
                <a:tableStyleId>{A38E4476-AB4D-4E9A-AE5D-69817B5D0558}</a:tableStyleId>
              </a:tblPr>
              <a:tblGrid>
                <a:gridCol w="3665275"/>
                <a:gridCol w="3665275"/>
              </a:tblGrid>
              <a:tr h="389950">
                <a:tc>
                  <a:txBody>
                    <a:bodyPr/>
                    <a:lstStyle/>
                    <a:p>
                      <a:pPr indent="0" lvl="0" marL="0" rtl="0" algn="l">
                        <a:spcBef>
                          <a:spcPts val="0"/>
                        </a:spcBef>
                        <a:spcAft>
                          <a:spcPts val="0"/>
                        </a:spcAft>
                        <a:buNone/>
                      </a:pPr>
                      <a:r>
                        <a:rPr b="1" lang="en"/>
                        <a:t>Fudgeflix</a:t>
                      </a:r>
                      <a:endParaRPr b="1"/>
                    </a:p>
                  </a:txBody>
                  <a:tcPr marT="91425" marB="91425" marR="91425" marL="91425"/>
                </a:tc>
                <a:tc>
                  <a:txBody>
                    <a:bodyPr/>
                    <a:lstStyle/>
                    <a:p>
                      <a:pPr indent="0" lvl="0" marL="0" rtl="0" algn="l">
                        <a:spcBef>
                          <a:spcPts val="0"/>
                        </a:spcBef>
                        <a:spcAft>
                          <a:spcPts val="0"/>
                        </a:spcAft>
                        <a:buNone/>
                      </a:pPr>
                      <a:r>
                        <a:rPr b="1" lang="en"/>
                        <a:t>Fudgemart</a:t>
                      </a:r>
                      <a:endParaRPr b="1"/>
                    </a:p>
                  </a:txBody>
                  <a:tcPr marT="91425" marB="91425" marR="91425" marL="91425"/>
                </a:tc>
              </a:tr>
              <a:tr h="389950">
                <a:tc>
                  <a:txBody>
                    <a:bodyPr/>
                    <a:lstStyle/>
                    <a:p>
                      <a:pPr indent="0" lvl="0" marL="0" rtl="0" algn="l">
                        <a:spcBef>
                          <a:spcPts val="0"/>
                        </a:spcBef>
                        <a:spcAft>
                          <a:spcPts val="0"/>
                        </a:spcAft>
                        <a:buNone/>
                      </a:pPr>
                      <a:r>
                        <a:rPr lang="en"/>
                        <a:t>Queue Date (Order Date)</a:t>
                      </a:r>
                      <a:endParaRPr/>
                    </a:p>
                  </a:txBody>
                  <a:tcPr marT="91425" marB="91425" marR="91425" marL="91425"/>
                </a:tc>
                <a:tc>
                  <a:txBody>
                    <a:bodyPr/>
                    <a:lstStyle/>
                    <a:p>
                      <a:pPr indent="0" lvl="0" marL="0" rtl="0" algn="l">
                        <a:spcBef>
                          <a:spcPts val="0"/>
                        </a:spcBef>
                        <a:spcAft>
                          <a:spcPts val="0"/>
                        </a:spcAft>
                        <a:buNone/>
                      </a:pPr>
                      <a:r>
                        <a:rPr lang="en"/>
                        <a:t>Order Date </a:t>
                      </a:r>
                      <a:endParaRPr/>
                    </a:p>
                  </a:txBody>
                  <a:tcPr marT="91425" marB="91425" marR="91425" marL="91425"/>
                </a:tc>
              </a:tr>
              <a:tr h="389950">
                <a:tc>
                  <a:txBody>
                    <a:bodyPr/>
                    <a:lstStyle/>
                    <a:p>
                      <a:pPr indent="0" lvl="0" marL="0" rtl="0" algn="l">
                        <a:spcBef>
                          <a:spcPts val="0"/>
                        </a:spcBef>
                        <a:spcAft>
                          <a:spcPts val="0"/>
                        </a:spcAft>
                        <a:buNone/>
                      </a:pPr>
                      <a:r>
                        <a:rPr lang="en"/>
                        <a:t>Shipped Date </a:t>
                      </a:r>
                      <a:endParaRPr/>
                    </a:p>
                  </a:txBody>
                  <a:tcPr marT="91425" marB="91425" marR="91425" marL="91425"/>
                </a:tc>
                <a:tc>
                  <a:txBody>
                    <a:bodyPr/>
                    <a:lstStyle/>
                    <a:p>
                      <a:pPr indent="0" lvl="0" marL="0" rtl="0" algn="l">
                        <a:spcBef>
                          <a:spcPts val="0"/>
                        </a:spcBef>
                        <a:spcAft>
                          <a:spcPts val="0"/>
                        </a:spcAft>
                        <a:buNone/>
                      </a:pPr>
                      <a:r>
                        <a:rPr lang="en"/>
                        <a:t>Shipped Date </a:t>
                      </a:r>
                      <a:endParaRPr/>
                    </a:p>
                  </a:txBody>
                  <a:tcPr marT="91425" marB="91425" marR="91425" marL="91425"/>
                </a:tc>
              </a:tr>
              <a:tr h="389950">
                <a:tc>
                  <a:txBody>
                    <a:bodyPr/>
                    <a:lstStyle/>
                    <a:p>
                      <a:pPr indent="0" lvl="0" marL="0" rtl="0" algn="l">
                        <a:spcBef>
                          <a:spcPts val="0"/>
                        </a:spcBef>
                        <a:spcAft>
                          <a:spcPts val="0"/>
                        </a:spcAft>
                        <a:buNone/>
                      </a:pPr>
                      <a:r>
                        <a:rPr lang="en"/>
                        <a:t>Return Date</a:t>
                      </a:r>
                      <a:endParaRPr/>
                    </a:p>
                  </a:txBody>
                  <a:tcPr marT="91425" marB="91425" marR="91425" marL="91425"/>
                </a:tc>
                <a:tc>
                  <a:txBody>
                    <a:bodyPr/>
                    <a:lstStyle/>
                    <a:p>
                      <a:pPr indent="0" lvl="0" marL="0" rtl="0" algn="l">
                        <a:spcBef>
                          <a:spcPts val="0"/>
                        </a:spcBef>
                        <a:spcAft>
                          <a:spcPts val="0"/>
                        </a:spcAft>
                        <a:buNone/>
                      </a:pPr>
                      <a:r>
                        <a:rPr lang="en"/>
                        <a:t>No Return Data</a:t>
                      </a:r>
                      <a:endParaRPr/>
                    </a:p>
                  </a:txBody>
                  <a:tcPr marT="91425" marB="91425" marR="91425" marL="91425"/>
                </a:tc>
              </a:tr>
              <a:tr h="389950">
                <a:tc>
                  <a:txBody>
                    <a:bodyPr/>
                    <a:lstStyle/>
                    <a:p>
                      <a:pPr indent="0" lvl="0" marL="0" rtl="0" algn="l">
                        <a:spcBef>
                          <a:spcPts val="0"/>
                        </a:spcBef>
                        <a:spcAft>
                          <a:spcPts val="0"/>
                        </a:spcAft>
                        <a:buNone/>
                      </a:pPr>
                      <a:r>
                        <a:rPr lang="en"/>
                        <a:t>On time (&lt;5 days order to ship)</a:t>
                      </a:r>
                      <a:endParaRPr/>
                    </a:p>
                  </a:txBody>
                  <a:tcPr marT="91425" marB="91425" marR="91425" marL="91425"/>
                </a:tc>
                <a:tc>
                  <a:txBody>
                    <a:bodyPr/>
                    <a:lstStyle/>
                    <a:p>
                      <a:pPr indent="0" lvl="0" marL="0" rtl="0" algn="l">
                        <a:spcBef>
                          <a:spcPts val="0"/>
                        </a:spcBef>
                        <a:spcAft>
                          <a:spcPts val="0"/>
                        </a:spcAft>
                        <a:buNone/>
                      </a:pPr>
                      <a:r>
                        <a:rPr lang="en"/>
                        <a:t>On time (&lt;5 days order to ship)</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Better Together </a:t>
            </a:r>
            <a:endParaRPr/>
          </a:p>
        </p:txBody>
      </p:sp>
      <p:pic>
        <p:nvPicPr>
          <p:cNvPr id="82" name="Google Shape;82;p17"/>
          <p:cNvPicPr preferRelativeResize="0"/>
          <p:nvPr/>
        </p:nvPicPr>
        <p:blipFill>
          <a:blip r:embed="rId3">
            <a:alphaModFix/>
          </a:blip>
          <a:stretch>
            <a:fillRect/>
          </a:stretch>
        </p:blipFill>
        <p:spPr>
          <a:xfrm>
            <a:off x="4024877" y="79625"/>
            <a:ext cx="4661297"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Star Schema</a:t>
            </a:r>
            <a:endParaRPr/>
          </a:p>
        </p:txBody>
      </p:sp>
      <p:pic>
        <p:nvPicPr>
          <p:cNvPr id="88" name="Google Shape;88;p18"/>
          <p:cNvPicPr preferRelativeResize="0"/>
          <p:nvPr/>
        </p:nvPicPr>
        <p:blipFill>
          <a:blip r:embed="rId3">
            <a:alphaModFix/>
          </a:blip>
          <a:stretch>
            <a:fillRect/>
          </a:stretch>
        </p:blipFill>
        <p:spPr>
          <a:xfrm>
            <a:off x="900825" y="979025"/>
            <a:ext cx="6720130"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Shipper Debate</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decided to exclude shipper information due to the fact that neither company keeps record of delivery date to the customer nor of any freight claims. </a:t>
            </a:r>
            <a:endParaRPr/>
          </a:p>
          <a:p>
            <a:pPr indent="-342900" lvl="0" marL="457200" rtl="0" algn="l">
              <a:spcBef>
                <a:spcPts val="0"/>
              </a:spcBef>
              <a:spcAft>
                <a:spcPts val="0"/>
              </a:spcAft>
              <a:buSzPts val="1800"/>
              <a:buChar char="●"/>
            </a:pPr>
            <a:r>
              <a:rPr lang="en"/>
              <a:t>Analysis on shippers would be great if we had data on freight claims, transit times to our customers’ cities, and freight rates between shippers. This would allow us to choose the best shippers for different locations and base the decision around price.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Challenges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Condensing tables where possible:</a:t>
            </a:r>
            <a:endParaRPr/>
          </a:p>
          <a:p>
            <a:pPr indent="-317500" lvl="1" marL="914400" rtl="0" algn="l">
              <a:spcBef>
                <a:spcPts val="0"/>
              </a:spcBef>
              <a:spcAft>
                <a:spcPts val="0"/>
              </a:spcAft>
              <a:buSzPts val="1400"/>
              <a:buChar char="○"/>
            </a:pPr>
            <a:r>
              <a:rPr lang="en"/>
              <a:t>Products and Titles</a:t>
            </a:r>
            <a:endParaRPr/>
          </a:p>
          <a:p>
            <a:pPr indent="-317500" lvl="1" marL="914400" rtl="0" algn="l">
              <a:spcBef>
                <a:spcPts val="0"/>
              </a:spcBef>
              <a:spcAft>
                <a:spcPts val="0"/>
              </a:spcAft>
              <a:buSzPts val="1400"/>
              <a:buChar char="○"/>
            </a:pPr>
            <a:r>
              <a:rPr lang="en"/>
              <a:t>Customers and Accounts</a:t>
            </a:r>
            <a:endParaRPr/>
          </a:p>
          <a:p>
            <a:pPr indent="-317500" lvl="1" marL="914400" rtl="0" algn="l">
              <a:spcBef>
                <a:spcPts val="0"/>
              </a:spcBef>
              <a:spcAft>
                <a:spcPts val="0"/>
              </a:spcAft>
              <a:buSzPts val="1400"/>
              <a:buChar char="○"/>
            </a:pPr>
            <a:r>
              <a:rPr lang="en"/>
              <a:t>Orders and Account Titles</a:t>
            </a:r>
            <a:endParaRPr/>
          </a:p>
          <a:p>
            <a:pPr indent="-317500" lvl="1" marL="914400" rtl="0" algn="l">
              <a:spcBef>
                <a:spcPts val="0"/>
              </a:spcBef>
              <a:spcAft>
                <a:spcPts val="0"/>
              </a:spcAft>
              <a:buSzPts val="1400"/>
              <a:buChar char="○"/>
            </a:pPr>
            <a:r>
              <a:rPr lang="en"/>
              <a:t>Order Date and Queue Date</a:t>
            </a:r>
            <a:endParaRPr/>
          </a:p>
          <a:p>
            <a:pPr indent="-342900" lvl="0" marL="457200" rtl="0" algn="l">
              <a:spcBef>
                <a:spcPts val="0"/>
              </a:spcBef>
              <a:spcAft>
                <a:spcPts val="0"/>
              </a:spcAft>
              <a:buSzPts val="1800"/>
              <a:buChar char="●"/>
            </a:pPr>
            <a:r>
              <a:rPr lang="en"/>
              <a:t>Minimizing sparsely populated tables by specifying from which company each record in the fact table came. </a:t>
            </a:r>
            <a:endParaRPr/>
          </a:p>
          <a:p>
            <a:pPr indent="-317500" lvl="1" marL="914400" rtl="0" algn="l">
              <a:spcBef>
                <a:spcPts val="0"/>
              </a:spcBef>
              <a:spcAft>
                <a:spcPts val="0"/>
              </a:spcAft>
              <a:buSzPts val="1400"/>
              <a:buChar char="○"/>
            </a:pPr>
            <a:r>
              <a:rPr lang="en"/>
              <a:t>By using a composite key of OrderID and Company Code for the PK of the fact table, we eliminated the chance of overlapping OrderID’s from each company.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Orders by Department</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7" name="Google Shape;107;p21"/>
          <p:cNvPicPr preferRelativeResize="0"/>
          <p:nvPr/>
        </p:nvPicPr>
        <p:blipFill>
          <a:blip r:embed="rId3">
            <a:alphaModFix/>
          </a:blip>
          <a:stretch>
            <a:fillRect/>
          </a:stretch>
        </p:blipFill>
        <p:spPr>
          <a:xfrm>
            <a:off x="311700" y="1169975"/>
            <a:ext cx="6610350" cy="338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