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2" r:id="rId2"/>
  </p:sldMasterIdLst>
  <p:notesMasterIdLst>
    <p:notesMasterId r:id="rId16"/>
  </p:notesMasterIdLst>
  <p:sldIdLst>
    <p:sldId id="256" r:id="rId3"/>
    <p:sldId id="266" r:id="rId4"/>
    <p:sldId id="257" r:id="rId5"/>
    <p:sldId id="264" r:id="rId6"/>
    <p:sldId id="265" r:id="rId7"/>
    <p:sldId id="258" r:id="rId8"/>
    <p:sldId id="269" r:id="rId9"/>
    <p:sldId id="262" r:id="rId10"/>
    <p:sldId id="270" r:id="rId11"/>
    <p:sldId id="273" r:id="rId12"/>
    <p:sldId id="271" r:id="rId13"/>
    <p:sldId id="272" r:id="rId14"/>
    <p:sldId id="268" r:id="rId15"/>
  </p:sldIdLst>
  <p:sldSz cx="12192000" cy="6858000"/>
  <p:notesSz cx="7010400" cy="92964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4K2u99O6mStfEDClMTQZKJLNV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F7534-DACB-459A-A8BC-869C8A8E3140}">
  <a:tblStyle styleId="{BE0F7534-DACB-459A-A8BC-869C8A8E3140}" styleName="Table_0">
    <a:wholeTbl>
      <a:tcTxStyle b="off" i="off">
        <a:font>
          <a:latin typeface="Century Gothic"/>
          <a:ea typeface="Century Gothic"/>
          <a:cs typeface="Century Gothic"/>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4" autoAdjust="0"/>
    <p:restoredTop sz="94660"/>
  </p:normalViewPr>
  <p:slideViewPr>
    <p:cSldViewPr snapToGrid="0">
      <p:cViewPr varScale="1">
        <p:scale>
          <a:sx n="63" d="100"/>
          <a:sy n="63" d="100"/>
        </p:scale>
        <p:origin x="8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6434"/>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6434"/>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8"/>
            <a:ext cx="3037840" cy="466433"/>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66780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1: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br>
              <a:rPr lang="en-US"/>
            </a:br>
            <a:endParaRPr/>
          </a:p>
        </p:txBody>
      </p:sp>
      <p:sp>
        <p:nvSpPr>
          <p:cNvPr id="833" name="Google Shape;833;p1: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02620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3:notes"/>
          <p:cNvSpPr txBox="1">
            <a:spLocks noGrp="1"/>
          </p:cNvSpPr>
          <p:nvPr>
            <p:ph type="body" idx="1"/>
          </p:nvPr>
        </p:nvSpPr>
        <p:spPr>
          <a:xfrm>
            <a:off x="701040" y="4473892"/>
            <a:ext cx="5608320" cy="3660458"/>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43" name="Google Shape;843;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24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4: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0" name="Google Shape;850;p4: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03208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4: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0" name="Google Shape;850;p4: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4211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8: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9" name="Google Shape;879;p8: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4596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8: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9" name="Google Shape;879;p8: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04159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8: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9" name="Google Shape;879;p8: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55599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8: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9" name="Google Shape;879;p8: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125914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8:notes"/>
          <p:cNvSpPr txBox="1">
            <a:spLocks noGrp="1"/>
          </p:cNvSpPr>
          <p:nvPr>
            <p:ph type="body" idx="1"/>
          </p:nvPr>
        </p:nvSpPr>
        <p:spPr>
          <a:xfrm>
            <a:off x="701040" y="4473892"/>
            <a:ext cx="5608320" cy="3660458"/>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9" name="Google Shape;879;p8:notes"/>
          <p:cNvSpPr txBox="1">
            <a:spLocks noGrp="1"/>
          </p:cNvSpPr>
          <p:nvPr>
            <p:ph type="sldNum" idx="12"/>
          </p:nvPr>
        </p:nvSpPr>
        <p:spPr>
          <a:xfrm>
            <a:off x="3970938" y="8829968"/>
            <a:ext cx="3037840" cy="466433"/>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3036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 Images">
  <p:cSld name="3 Images">
    <p:spTree>
      <p:nvGrpSpPr>
        <p:cNvPr id="1" name="Shape 14"/>
        <p:cNvGrpSpPr/>
        <p:nvPr/>
      </p:nvGrpSpPr>
      <p:grpSpPr>
        <a:xfrm>
          <a:off x="0" y="0"/>
          <a:ext cx="0" cy="0"/>
          <a:chOff x="0" y="0"/>
          <a:chExt cx="0" cy="0"/>
        </a:xfrm>
      </p:grpSpPr>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p:nvPr/>
        </p:nvSpPr>
        <p:spPr>
          <a:xfrm>
            <a:off x="50800" y="312655"/>
            <a:ext cx="10731499" cy="1143385"/>
          </a:xfrm>
          <a:custGeom>
            <a:avLst/>
            <a:gdLst/>
            <a:ahLst/>
            <a:cxnLst/>
            <a:rect l="l" t="t" r="r" b="b"/>
            <a:pathLst>
              <a:path w="752791" h="725166" extrusionOk="0">
                <a:moveTo>
                  <a:pt x="378122" y="5180"/>
                </a:moveTo>
                <a:cubicBezTo>
                  <a:pt x="603732" y="5180"/>
                  <a:pt x="721140" y="12086"/>
                  <a:pt x="730346" y="25899"/>
                </a:cubicBezTo>
                <a:cubicBezTo>
                  <a:pt x="744159" y="39711"/>
                  <a:pt x="751065" y="147911"/>
                  <a:pt x="751065" y="350497"/>
                </a:cubicBezTo>
                <a:cubicBezTo>
                  <a:pt x="751065" y="557687"/>
                  <a:pt x="744159" y="670489"/>
                  <a:pt x="730346" y="688908"/>
                </a:cubicBezTo>
                <a:cubicBezTo>
                  <a:pt x="716533" y="702721"/>
                  <a:pt x="601425" y="711927"/>
                  <a:pt x="385029" y="716533"/>
                </a:cubicBezTo>
                <a:cubicBezTo>
                  <a:pt x="168632" y="721140"/>
                  <a:pt x="55824" y="721140"/>
                  <a:pt x="46618" y="716533"/>
                </a:cubicBezTo>
                <a:cubicBezTo>
                  <a:pt x="37412" y="711927"/>
                  <a:pt x="28199" y="705020"/>
                  <a:pt x="18992" y="695814"/>
                </a:cubicBezTo>
                <a:cubicBezTo>
                  <a:pt x="9786" y="682002"/>
                  <a:pt x="5180" y="571500"/>
                  <a:pt x="5180" y="364310"/>
                </a:cubicBezTo>
                <a:cubicBezTo>
                  <a:pt x="5180" y="157119"/>
                  <a:pt x="9786" y="44316"/>
                  <a:pt x="18992" y="25899"/>
                </a:cubicBezTo>
                <a:cubicBezTo>
                  <a:pt x="32805" y="12086"/>
                  <a:pt x="152513" y="5180"/>
                  <a:pt x="378122" y="5180"/>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nvGrpSpPr>
          <p:cNvPr id="17" name="Google Shape;17;p13"/>
          <p:cNvGrpSpPr/>
          <p:nvPr/>
        </p:nvGrpSpPr>
        <p:grpSpPr>
          <a:xfrm flipH="1">
            <a:off x="8781446" y="312654"/>
            <a:ext cx="3359753" cy="6336000"/>
            <a:chOff x="-2" y="261001"/>
            <a:chExt cx="3359753" cy="6336000"/>
          </a:xfrm>
        </p:grpSpPr>
        <p:grpSp>
          <p:nvGrpSpPr>
            <p:cNvPr id="18" name="Google Shape;18;p13"/>
            <p:cNvGrpSpPr/>
            <p:nvPr/>
          </p:nvGrpSpPr>
          <p:grpSpPr>
            <a:xfrm rot="5400000">
              <a:off x="-1488126" y="1749124"/>
              <a:ext cx="6336000" cy="3359753"/>
              <a:chOff x="189765" y="278360"/>
              <a:chExt cx="6823467" cy="3700166"/>
            </a:xfrm>
          </p:grpSpPr>
          <p:sp>
            <p:nvSpPr>
              <p:cNvPr id="19" name="Google Shape;19;p13"/>
              <p:cNvSpPr/>
              <p:nvPr/>
            </p:nvSpPr>
            <p:spPr>
              <a:xfrm>
                <a:off x="4830828" y="1678045"/>
                <a:ext cx="669915" cy="663009"/>
              </a:xfrm>
              <a:custGeom>
                <a:avLst/>
                <a:gdLst/>
                <a:ahLst/>
                <a:cxnLst/>
                <a:rect l="l" t="t" r="r" b="b"/>
                <a:pathLst>
                  <a:path w="669915" h="663009" extrusionOk="0">
                    <a:moveTo>
                      <a:pt x="336684" y="7482"/>
                    </a:moveTo>
                    <a:cubicBezTo>
                      <a:pt x="493230" y="2876"/>
                      <a:pt x="578406" y="5183"/>
                      <a:pt x="592219" y="14389"/>
                    </a:cubicBezTo>
                    <a:cubicBezTo>
                      <a:pt x="606032" y="23595"/>
                      <a:pt x="622144" y="42014"/>
                      <a:pt x="640563" y="69639"/>
                    </a:cubicBezTo>
                    <a:cubicBezTo>
                      <a:pt x="658983" y="92658"/>
                      <a:pt x="668189" y="175534"/>
                      <a:pt x="668189" y="318268"/>
                    </a:cubicBezTo>
                    <a:cubicBezTo>
                      <a:pt x="668189" y="461001"/>
                      <a:pt x="665889" y="543877"/>
                      <a:pt x="661282" y="566896"/>
                    </a:cubicBezTo>
                    <a:cubicBezTo>
                      <a:pt x="656676" y="585315"/>
                      <a:pt x="642863" y="603728"/>
                      <a:pt x="619844" y="622147"/>
                    </a:cubicBezTo>
                    <a:cubicBezTo>
                      <a:pt x="601425" y="640566"/>
                      <a:pt x="511643" y="652072"/>
                      <a:pt x="350497" y="656679"/>
                    </a:cubicBezTo>
                    <a:cubicBezTo>
                      <a:pt x="189351" y="661285"/>
                      <a:pt x="101869" y="658979"/>
                      <a:pt x="88056" y="649772"/>
                    </a:cubicBezTo>
                    <a:cubicBezTo>
                      <a:pt x="69637" y="640566"/>
                      <a:pt x="53524" y="624447"/>
                      <a:pt x="39711" y="601428"/>
                    </a:cubicBezTo>
                    <a:cubicBezTo>
                      <a:pt x="25899" y="583009"/>
                      <a:pt x="18992" y="557690"/>
                      <a:pt x="18992" y="525458"/>
                    </a:cubicBezTo>
                    <a:cubicBezTo>
                      <a:pt x="9786" y="493226"/>
                      <a:pt x="5180" y="431069"/>
                      <a:pt x="5180" y="338987"/>
                    </a:cubicBezTo>
                    <a:cubicBezTo>
                      <a:pt x="5180" y="246905"/>
                      <a:pt x="9786" y="180141"/>
                      <a:pt x="18992" y="138703"/>
                    </a:cubicBezTo>
                    <a:cubicBezTo>
                      <a:pt x="28199" y="97265"/>
                      <a:pt x="42011" y="65033"/>
                      <a:pt x="60431" y="42014"/>
                    </a:cubicBezTo>
                    <a:cubicBezTo>
                      <a:pt x="83449" y="23595"/>
                      <a:pt x="175538" y="12089"/>
                      <a:pt x="336684" y="7482"/>
                    </a:cubicBezTo>
                    <a:close/>
                    <a:moveTo>
                      <a:pt x="150213" y="318268"/>
                    </a:moveTo>
                    <a:lnTo>
                      <a:pt x="150213" y="145609"/>
                    </a:lnTo>
                    <a:lnTo>
                      <a:pt x="336684" y="145609"/>
                    </a:lnTo>
                    <a:lnTo>
                      <a:pt x="530062" y="152516"/>
                    </a:lnTo>
                    <a:cubicBezTo>
                      <a:pt x="530062" y="152516"/>
                      <a:pt x="530062" y="212373"/>
                      <a:pt x="530062" y="332081"/>
                    </a:cubicBezTo>
                    <a:cubicBezTo>
                      <a:pt x="530062" y="456395"/>
                      <a:pt x="467905" y="520852"/>
                      <a:pt x="343591" y="525458"/>
                    </a:cubicBezTo>
                    <a:lnTo>
                      <a:pt x="150213" y="525458"/>
                    </a:lnTo>
                    <a:lnTo>
                      <a:pt x="150213" y="504739"/>
                    </a:lnTo>
                    <a:cubicBezTo>
                      <a:pt x="145607" y="490927"/>
                      <a:pt x="145607" y="428769"/>
                      <a:pt x="150213" y="318268"/>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 name="Google Shape;20;p13"/>
              <p:cNvSpPr/>
              <p:nvPr/>
            </p:nvSpPr>
            <p:spPr>
              <a:xfrm>
                <a:off x="1239531" y="3503623"/>
                <a:ext cx="759698" cy="474900"/>
              </a:xfrm>
              <a:custGeom>
                <a:avLst/>
                <a:gdLst/>
                <a:ahLst/>
                <a:cxnLst/>
                <a:rect l="l" t="t" r="r" b="b"/>
                <a:pathLst>
                  <a:path w="759697" h="752791" extrusionOk="0">
                    <a:moveTo>
                      <a:pt x="592219" y="12086"/>
                    </a:moveTo>
                    <a:lnTo>
                      <a:pt x="592219" y="5180"/>
                    </a:lnTo>
                    <a:lnTo>
                      <a:pt x="599125" y="5180"/>
                    </a:lnTo>
                    <a:lnTo>
                      <a:pt x="599125" y="18992"/>
                    </a:lnTo>
                    <a:lnTo>
                      <a:pt x="675095" y="18992"/>
                    </a:lnTo>
                    <a:lnTo>
                      <a:pt x="702721" y="39711"/>
                    </a:lnTo>
                    <a:cubicBezTo>
                      <a:pt x="716533" y="48918"/>
                      <a:pt x="728046" y="60431"/>
                      <a:pt x="737252" y="74243"/>
                    </a:cubicBezTo>
                    <a:cubicBezTo>
                      <a:pt x="746458" y="88056"/>
                      <a:pt x="751065" y="113381"/>
                      <a:pt x="751065" y="150213"/>
                    </a:cubicBezTo>
                    <a:lnTo>
                      <a:pt x="751065" y="198557"/>
                    </a:lnTo>
                    <a:lnTo>
                      <a:pt x="757971" y="198557"/>
                    </a:lnTo>
                    <a:lnTo>
                      <a:pt x="757971" y="205464"/>
                    </a:lnTo>
                    <a:lnTo>
                      <a:pt x="751065" y="205464"/>
                    </a:lnTo>
                    <a:lnTo>
                      <a:pt x="751065" y="281434"/>
                    </a:lnTo>
                    <a:lnTo>
                      <a:pt x="757971" y="288340"/>
                    </a:lnTo>
                    <a:lnTo>
                      <a:pt x="751065" y="288340"/>
                    </a:lnTo>
                    <a:lnTo>
                      <a:pt x="751065" y="488624"/>
                    </a:lnTo>
                    <a:cubicBezTo>
                      <a:pt x="751065" y="622144"/>
                      <a:pt x="741859" y="698114"/>
                      <a:pt x="723440" y="716533"/>
                    </a:cubicBezTo>
                    <a:cubicBezTo>
                      <a:pt x="709627" y="734952"/>
                      <a:pt x="594519" y="746459"/>
                      <a:pt x="378122" y="751065"/>
                    </a:cubicBezTo>
                    <a:cubicBezTo>
                      <a:pt x="161726" y="755671"/>
                      <a:pt x="46618" y="753365"/>
                      <a:pt x="32805" y="744159"/>
                    </a:cubicBezTo>
                    <a:cubicBezTo>
                      <a:pt x="18992" y="734952"/>
                      <a:pt x="9786" y="725739"/>
                      <a:pt x="5180" y="716533"/>
                    </a:cubicBezTo>
                    <a:cubicBezTo>
                      <a:pt x="5180" y="711927"/>
                      <a:pt x="5180" y="603732"/>
                      <a:pt x="5180" y="391935"/>
                    </a:cubicBezTo>
                    <a:cubicBezTo>
                      <a:pt x="5180" y="180138"/>
                      <a:pt x="12086" y="67337"/>
                      <a:pt x="25899" y="53524"/>
                    </a:cubicBezTo>
                    <a:cubicBezTo>
                      <a:pt x="39711" y="35105"/>
                      <a:pt x="138700" y="25899"/>
                      <a:pt x="322872" y="25899"/>
                    </a:cubicBezTo>
                    <a:lnTo>
                      <a:pt x="592219" y="18992"/>
                    </a:lnTo>
                    <a:lnTo>
                      <a:pt x="592219" y="12086"/>
                    </a:ln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 name="Google Shape;21;p13"/>
              <p:cNvSpPr/>
              <p:nvPr/>
            </p:nvSpPr>
            <p:spPr>
              <a:xfrm>
                <a:off x="818242" y="2674861"/>
                <a:ext cx="234816" cy="179565"/>
              </a:xfrm>
              <a:custGeom>
                <a:avLst/>
                <a:gdLst/>
                <a:ahLst/>
                <a:cxnLst/>
                <a:rect l="l" t="t" r="r" b="b"/>
                <a:pathLst>
                  <a:path w="234815" h="179564" extrusionOk="0">
                    <a:moveTo>
                      <a:pt x="5180" y="12086"/>
                    </a:moveTo>
                    <a:lnTo>
                      <a:pt x="5180" y="5180"/>
                    </a:lnTo>
                    <a:lnTo>
                      <a:pt x="108775" y="12086"/>
                    </a:lnTo>
                    <a:cubicBezTo>
                      <a:pt x="177838" y="12086"/>
                      <a:pt x="214670" y="18992"/>
                      <a:pt x="219276" y="32805"/>
                    </a:cubicBezTo>
                    <a:cubicBezTo>
                      <a:pt x="228483" y="42011"/>
                      <a:pt x="233089" y="67337"/>
                      <a:pt x="233089" y="108775"/>
                    </a:cubicBezTo>
                    <a:lnTo>
                      <a:pt x="233089" y="177838"/>
                    </a:lnTo>
                    <a:lnTo>
                      <a:pt x="184745" y="177838"/>
                    </a:lnTo>
                    <a:cubicBezTo>
                      <a:pt x="152513" y="177838"/>
                      <a:pt x="131794" y="173232"/>
                      <a:pt x="122588" y="164026"/>
                    </a:cubicBezTo>
                    <a:cubicBezTo>
                      <a:pt x="113381" y="164026"/>
                      <a:pt x="99569" y="154819"/>
                      <a:pt x="81150" y="136400"/>
                    </a:cubicBezTo>
                    <a:cubicBezTo>
                      <a:pt x="62730" y="122588"/>
                      <a:pt x="44318" y="99569"/>
                      <a:pt x="25899" y="67337"/>
                    </a:cubicBezTo>
                    <a:lnTo>
                      <a:pt x="5180" y="25899"/>
                    </a:lnTo>
                    <a:lnTo>
                      <a:pt x="5180" y="12086"/>
                    </a:lnTo>
                    <a:close/>
                  </a:path>
                </a:pathLst>
              </a:custGeom>
              <a:solidFill>
                <a:srgbClr val="FAFCFB"/>
              </a:solidFill>
              <a:ln w="9525" cap="flat" cmpd="sng">
                <a:solidFill>
                  <a:srgbClr val="FAFCF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 name="Google Shape;22;p13"/>
              <p:cNvSpPr/>
              <p:nvPr/>
            </p:nvSpPr>
            <p:spPr>
              <a:xfrm>
                <a:off x="4375009" y="3419113"/>
                <a:ext cx="656103" cy="559411"/>
              </a:xfrm>
              <a:custGeom>
                <a:avLst/>
                <a:gdLst/>
                <a:ahLst/>
                <a:cxnLst/>
                <a:rect l="l" t="t" r="r" b="b"/>
                <a:pathLst>
                  <a:path w="656102" h="663009" extrusionOk="0">
                    <a:moveTo>
                      <a:pt x="315965" y="7482"/>
                    </a:moveTo>
                    <a:cubicBezTo>
                      <a:pt x="472511" y="2876"/>
                      <a:pt x="559987" y="5183"/>
                      <a:pt x="578406" y="14389"/>
                    </a:cubicBezTo>
                    <a:cubicBezTo>
                      <a:pt x="592219" y="23595"/>
                      <a:pt x="608332" y="42014"/>
                      <a:pt x="626751" y="69639"/>
                    </a:cubicBezTo>
                    <a:cubicBezTo>
                      <a:pt x="645170" y="92658"/>
                      <a:pt x="654376" y="175535"/>
                      <a:pt x="654376" y="318268"/>
                    </a:cubicBezTo>
                    <a:cubicBezTo>
                      <a:pt x="654376" y="461001"/>
                      <a:pt x="654376" y="539271"/>
                      <a:pt x="654376" y="553084"/>
                    </a:cubicBezTo>
                    <a:cubicBezTo>
                      <a:pt x="645170" y="571503"/>
                      <a:pt x="633657" y="589915"/>
                      <a:pt x="619844" y="608334"/>
                    </a:cubicBezTo>
                    <a:cubicBezTo>
                      <a:pt x="606032" y="631353"/>
                      <a:pt x="585313" y="647473"/>
                      <a:pt x="557687" y="656679"/>
                    </a:cubicBezTo>
                    <a:cubicBezTo>
                      <a:pt x="534668" y="661285"/>
                      <a:pt x="460998" y="663585"/>
                      <a:pt x="336684" y="663585"/>
                    </a:cubicBezTo>
                    <a:cubicBezTo>
                      <a:pt x="216977" y="663585"/>
                      <a:pt x="147913" y="663585"/>
                      <a:pt x="129494" y="663585"/>
                    </a:cubicBezTo>
                    <a:cubicBezTo>
                      <a:pt x="106475" y="663585"/>
                      <a:pt x="85756" y="656679"/>
                      <a:pt x="67337" y="642866"/>
                    </a:cubicBezTo>
                    <a:cubicBezTo>
                      <a:pt x="53524" y="633660"/>
                      <a:pt x="37412" y="615241"/>
                      <a:pt x="18992" y="587615"/>
                    </a:cubicBezTo>
                    <a:cubicBezTo>
                      <a:pt x="9786" y="559990"/>
                      <a:pt x="5180" y="474814"/>
                      <a:pt x="5180" y="332081"/>
                    </a:cubicBezTo>
                    <a:cubicBezTo>
                      <a:pt x="5180" y="189347"/>
                      <a:pt x="7480" y="111078"/>
                      <a:pt x="12086" y="97265"/>
                    </a:cubicBezTo>
                    <a:cubicBezTo>
                      <a:pt x="16693" y="78846"/>
                      <a:pt x="30505" y="60433"/>
                      <a:pt x="53524" y="42014"/>
                    </a:cubicBezTo>
                    <a:cubicBezTo>
                      <a:pt x="71943" y="23595"/>
                      <a:pt x="159419" y="12089"/>
                      <a:pt x="315965" y="7482"/>
                    </a:cubicBezTo>
                    <a:close/>
                    <a:moveTo>
                      <a:pt x="329778" y="97265"/>
                    </a:moveTo>
                    <a:cubicBezTo>
                      <a:pt x="481718" y="97265"/>
                      <a:pt x="559987" y="101871"/>
                      <a:pt x="564594" y="111078"/>
                    </a:cubicBezTo>
                    <a:cubicBezTo>
                      <a:pt x="569200" y="115684"/>
                      <a:pt x="571500" y="189347"/>
                      <a:pt x="571500" y="332081"/>
                    </a:cubicBezTo>
                    <a:cubicBezTo>
                      <a:pt x="571500" y="470207"/>
                      <a:pt x="569200" y="543877"/>
                      <a:pt x="564594" y="553084"/>
                    </a:cubicBezTo>
                    <a:cubicBezTo>
                      <a:pt x="555387" y="562290"/>
                      <a:pt x="479418" y="569196"/>
                      <a:pt x="336684" y="573803"/>
                    </a:cubicBezTo>
                    <a:cubicBezTo>
                      <a:pt x="189351" y="578409"/>
                      <a:pt x="113381" y="576103"/>
                      <a:pt x="108775" y="566896"/>
                    </a:cubicBezTo>
                    <a:cubicBezTo>
                      <a:pt x="104168" y="566896"/>
                      <a:pt x="97262" y="555383"/>
                      <a:pt x="88056" y="532365"/>
                    </a:cubicBezTo>
                    <a:cubicBezTo>
                      <a:pt x="78850" y="509346"/>
                      <a:pt x="76543" y="437976"/>
                      <a:pt x="81150" y="318268"/>
                    </a:cubicBezTo>
                    <a:cubicBezTo>
                      <a:pt x="85756" y="193954"/>
                      <a:pt x="90356" y="124890"/>
                      <a:pt x="94962" y="111078"/>
                    </a:cubicBezTo>
                    <a:cubicBezTo>
                      <a:pt x="99569" y="101871"/>
                      <a:pt x="177838" y="97265"/>
                      <a:pt x="329778" y="97265"/>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 name="Google Shape;23;p13"/>
              <p:cNvSpPr/>
              <p:nvPr/>
            </p:nvSpPr>
            <p:spPr>
              <a:xfrm>
                <a:off x="6446912" y="2391701"/>
                <a:ext cx="138127" cy="448912"/>
              </a:xfrm>
              <a:custGeom>
                <a:avLst/>
                <a:gdLst/>
                <a:ahLst/>
                <a:cxnLst/>
                <a:rect l="l" t="t" r="r" b="b"/>
                <a:pathLst>
                  <a:path w="138126" h="448912" extrusionOk="0">
                    <a:moveTo>
                      <a:pt x="25899" y="32805"/>
                    </a:moveTo>
                    <a:lnTo>
                      <a:pt x="39711" y="5180"/>
                    </a:lnTo>
                    <a:lnTo>
                      <a:pt x="88056" y="5180"/>
                    </a:lnTo>
                    <a:cubicBezTo>
                      <a:pt x="120288" y="5180"/>
                      <a:pt x="136400" y="7480"/>
                      <a:pt x="136400" y="12086"/>
                    </a:cubicBezTo>
                    <a:lnTo>
                      <a:pt x="129494" y="198557"/>
                    </a:lnTo>
                    <a:cubicBezTo>
                      <a:pt x="129494" y="327478"/>
                      <a:pt x="120288" y="398841"/>
                      <a:pt x="101869" y="412654"/>
                    </a:cubicBezTo>
                    <a:cubicBezTo>
                      <a:pt x="88056" y="426467"/>
                      <a:pt x="78850" y="435673"/>
                      <a:pt x="74243" y="440279"/>
                    </a:cubicBezTo>
                    <a:lnTo>
                      <a:pt x="60431" y="447186"/>
                    </a:lnTo>
                    <a:lnTo>
                      <a:pt x="5180" y="447186"/>
                    </a:lnTo>
                    <a:lnTo>
                      <a:pt x="5180" y="253808"/>
                    </a:lnTo>
                    <a:cubicBezTo>
                      <a:pt x="5180" y="120288"/>
                      <a:pt x="12086" y="46618"/>
                      <a:pt x="25899" y="32805"/>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4" name="Google Shape;24;p13"/>
              <p:cNvSpPr/>
              <p:nvPr/>
            </p:nvSpPr>
            <p:spPr>
              <a:xfrm>
                <a:off x="2855614" y="3721172"/>
                <a:ext cx="517976" cy="257354"/>
              </a:xfrm>
              <a:custGeom>
                <a:avLst/>
                <a:gdLst/>
                <a:ahLst/>
                <a:cxnLst/>
                <a:rect l="l" t="t" r="r" b="b"/>
                <a:pathLst>
                  <a:path w="517975" h="511069" extrusionOk="0">
                    <a:moveTo>
                      <a:pt x="18992" y="8635"/>
                    </a:moveTo>
                    <a:cubicBezTo>
                      <a:pt x="28199" y="4028"/>
                      <a:pt x="111075" y="4028"/>
                      <a:pt x="267621" y="8635"/>
                    </a:cubicBezTo>
                    <a:cubicBezTo>
                      <a:pt x="419560" y="13241"/>
                      <a:pt x="500137" y="20147"/>
                      <a:pt x="509343" y="29354"/>
                    </a:cubicBezTo>
                    <a:cubicBezTo>
                      <a:pt x="513949" y="38560"/>
                      <a:pt x="516249" y="116836"/>
                      <a:pt x="516249" y="264169"/>
                    </a:cubicBezTo>
                    <a:cubicBezTo>
                      <a:pt x="516249" y="411502"/>
                      <a:pt x="509343" y="489779"/>
                      <a:pt x="495530" y="498985"/>
                    </a:cubicBezTo>
                    <a:cubicBezTo>
                      <a:pt x="486324" y="508191"/>
                      <a:pt x="405748" y="510498"/>
                      <a:pt x="253808" y="505891"/>
                    </a:cubicBezTo>
                    <a:cubicBezTo>
                      <a:pt x="101869" y="501285"/>
                      <a:pt x="21292" y="494379"/>
                      <a:pt x="12086" y="485172"/>
                    </a:cubicBezTo>
                    <a:cubicBezTo>
                      <a:pt x="7480" y="475966"/>
                      <a:pt x="5180" y="397690"/>
                      <a:pt x="5180" y="250357"/>
                    </a:cubicBezTo>
                    <a:cubicBezTo>
                      <a:pt x="5180" y="103024"/>
                      <a:pt x="7480" y="27054"/>
                      <a:pt x="12086" y="22447"/>
                    </a:cubicBezTo>
                    <a:cubicBezTo>
                      <a:pt x="12086" y="17841"/>
                      <a:pt x="14386" y="13241"/>
                      <a:pt x="18992" y="8635"/>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 name="Google Shape;25;p13"/>
              <p:cNvSpPr/>
              <p:nvPr/>
            </p:nvSpPr>
            <p:spPr>
              <a:xfrm>
                <a:off x="189765" y="2488390"/>
                <a:ext cx="1111921" cy="1063577"/>
              </a:xfrm>
              <a:custGeom>
                <a:avLst/>
                <a:gdLst/>
                <a:ahLst/>
                <a:cxnLst/>
                <a:rect l="l" t="t" r="r" b="b"/>
                <a:pathLst>
                  <a:path w="1111921" h="1063577" extrusionOk="0">
                    <a:moveTo>
                      <a:pt x="350497" y="12086"/>
                    </a:moveTo>
                    <a:lnTo>
                      <a:pt x="571500" y="5180"/>
                    </a:lnTo>
                    <a:lnTo>
                      <a:pt x="619844" y="5180"/>
                    </a:lnTo>
                    <a:lnTo>
                      <a:pt x="751065" y="12086"/>
                    </a:lnTo>
                    <a:cubicBezTo>
                      <a:pt x="838548" y="16693"/>
                      <a:pt x="893798" y="28199"/>
                      <a:pt x="916817" y="46618"/>
                    </a:cubicBezTo>
                    <a:cubicBezTo>
                      <a:pt x="944443" y="65037"/>
                      <a:pt x="967461" y="85756"/>
                      <a:pt x="985881" y="108775"/>
                    </a:cubicBezTo>
                    <a:cubicBezTo>
                      <a:pt x="1004300" y="136400"/>
                      <a:pt x="1015806" y="161726"/>
                      <a:pt x="1020412" y="184745"/>
                    </a:cubicBezTo>
                    <a:cubicBezTo>
                      <a:pt x="1025019" y="212370"/>
                      <a:pt x="1029618" y="249202"/>
                      <a:pt x="1034225" y="295246"/>
                    </a:cubicBezTo>
                    <a:cubicBezTo>
                      <a:pt x="1038832" y="336684"/>
                      <a:pt x="1041131" y="359703"/>
                      <a:pt x="1041131" y="364310"/>
                    </a:cubicBezTo>
                    <a:lnTo>
                      <a:pt x="1041131" y="385029"/>
                    </a:lnTo>
                    <a:lnTo>
                      <a:pt x="1034225" y="385029"/>
                    </a:lnTo>
                    <a:lnTo>
                      <a:pt x="1034225" y="391935"/>
                    </a:lnTo>
                    <a:lnTo>
                      <a:pt x="1041131" y="391935"/>
                    </a:lnTo>
                    <a:lnTo>
                      <a:pt x="1041131" y="412654"/>
                    </a:lnTo>
                    <a:lnTo>
                      <a:pt x="1110195" y="412654"/>
                    </a:lnTo>
                    <a:lnTo>
                      <a:pt x="1110195" y="419560"/>
                    </a:lnTo>
                    <a:lnTo>
                      <a:pt x="1034225" y="419560"/>
                    </a:lnTo>
                    <a:lnTo>
                      <a:pt x="1034225" y="633657"/>
                    </a:lnTo>
                    <a:cubicBezTo>
                      <a:pt x="1029618" y="776390"/>
                      <a:pt x="1027319" y="854660"/>
                      <a:pt x="1027319" y="868473"/>
                    </a:cubicBezTo>
                    <a:cubicBezTo>
                      <a:pt x="1027319" y="882286"/>
                      <a:pt x="1018113" y="907611"/>
                      <a:pt x="999693" y="944443"/>
                    </a:cubicBezTo>
                    <a:cubicBezTo>
                      <a:pt x="981274" y="981274"/>
                      <a:pt x="955955" y="1008900"/>
                      <a:pt x="923724" y="1027319"/>
                    </a:cubicBezTo>
                    <a:cubicBezTo>
                      <a:pt x="896098" y="1045738"/>
                      <a:pt x="764878" y="1057244"/>
                      <a:pt x="530062" y="1061851"/>
                    </a:cubicBezTo>
                    <a:cubicBezTo>
                      <a:pt x="290642" y="1066457"/>
                      <a:pt x="159421" y="1064150"/>
                      <a:pt x="136400" y="1054944"/>
                    </a:cubicBezTo>
                    <a:cubicBezTo>
                      <a:pt x="113379" y="1045738"/>
                      <a:pt x="92660" y="1034225"/>
                      <a:pt x="74243" y="1020412"/>
                    </a:cubicBezTo>
                    <a:cubicBezTo>
                      <a:pt x="55826" y="1006600"/>
                      <a:pt x="39711" y="985881"/>
                      <a:pt x="25899" y="958255"/>
                    </a:cubicBezTo>
                    <a:cubicBezTo>
                      <a:pt x="12086" y="935236"/>
                      <a:pt x="5180" y="794803"/>
                      <a:pt x="5180" y="536968"/>
                    </a:cubicBezTo>
                    <a:cubicBezTo>
                      <a:pt x="5180" y="279134"/>
                      <a:pt x="14388" y="136400"/>
                      <a:pt x="32805" y="108775"/>
                    </a:cubicBezTo>
                    <a:cubicBezTo>
                      <a:pt x="51222" y="81150"/>
                      <a:pt x="71941" y="60431"/>
                      <a:pt x="94962" y="46618"/>
                    </a:cubicBezTo>
                    <a:cubicBezTo>
                      <a:pt x="117983" y="28199"/>
                      <a:pt x="203162" y="16693"/>
                      <a:pt x="350497" y="12086"/>
                    </a:cubicBezTo>
                    <a:close/>
                    <a:moveTo>
                      <a:pt x="378122" y="198557"/>
                    </a:moveTo>
                    <a:lnTo>
                      <a:pt x="578406" y="198557"/>
                    </a:lnTo>
                    <a:lnTo>
                      <a:pt x="599125" y="191651"/>
                    </a:lnTo>
                    <a:cubicBezTo>
                      <a:pt x="617543" y="191651"/>
                      <a:pt x="626751" y="193951"/>
                      <a:pt x="626751" y="198557"/>
                    </a:cubicBezTo>
                    <a:cubicBezTo>
                      <a:pt x="626751" y="207764"/>
                      <a:pt x="629051" y="212370"/>
                      <a:pt x="633657" y="212370"/>
                    </a:cubicBezTo>
                    <a:lnTo>
                      <a:pt x="633657" y="191651"/>
                    </a:lnTo>
                    <a:lnTo>
                      <a:pt x="737252" y="198557"/>
                    </a:lnTo>
                    <a:cubicBezTo>
                      <a:pt x="806316" y="198557"/>
                      <a:pt x="843147" y="205464"/>
                      <a:pt x="847754" y="219276"/>
                    </a:cubicBezTo>
                    <a:cubicBezTo>
                      <a:pt x="856960" y="228483"/>
                      <a:pt x="861566" y="253808"/>
                      <a:pt x="861566" y="295246"/>
                    </a:cubicBezTo>
                    <a:lnTo>
                      <a:pt x="861566" y="412654"/>
                    </a:lnTo>
                    <a:lnTo>
                      <a:pt x="827035" y="412654"/>
                    </a:lnTo>
                    <a:cubicBezTo>
                      <a:pt x="827035" y="417261"/>
                      <a:pt x="833941" y="419560"/>
                      <a:pt x="847754" y="419560"/>
                    </a:cubicBezTo>
                    <a:cubicBezTo>
                      <a:pt x="856960" y="419560"/>
                      <a:pt x="861566" y="488624"/>
                      <a:pt x="861566" y="626751"/>
                    </a:cubicBezTo>
                    <a:cubicBezTo>
                      <a:pt x="861566" y="769484"/>
                      <a:pt x="856960" y="847754"/>
                      <a:pt x="847754" y="861566"/>
                    </a:cubicBezTo>
                    <a:cubicBezTo>
                      <a:pt x="838548" y="870773"/>
                      <a:pt x="728046" y="877679"/>
                      <a:pt x="516249" y="882286"/>
                    </a:cubicBezTo>
                    <a:cubicBezTo>
                      <a:pt x="299851" y="886892"/>
                      <a:pt x="187047" y="882286"/>
                      <a:pt x="177838" y="868473"/>
                    </a:cubicBezTo>
                    <a:cubicBezTo>
                      <a:pt x="164026" y="854660"/>
                      <a:pt x="157119" y="748765"/>
                      <a:pt x="157119" y="550781"/>
                    </a:cubicBezTo>
                    <a:cubicBezTo>
                      <a:pt x="157119" y="352797"/>
                      <a:pt x="159421" y="244602"/>
                      <a:pt x="164026" y="226183"/>
                    </a:cubicBezTo>
                    <a:cubicBezTo>
                      <a:pt x="168630" y="207764"/>
                      <a:pt x="239995" y="198557"/>
                      <a:pt x="378122" y="198557"/>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6" name="Google Shape;26;p13"/>
              <p:cNvSpPr/>
              <p:nvPr/>
            </p:nvSpPr>
            <p:spPr>
              <a:xfrm>
                <a:off x="756085" y="1590565"/>
                <a:ext cx="1194798" cy="1312205"/>
              </a:xfrm>
              <a:custGeom>
                <a:avLst/>
                <a:gdLst/>
                <a:ahLst/>
                <a:cxnLst/>
                <a:rect l="l" t="t" r="r" b="b"/>
                <a:pathLst>
                  <a:path w="1194797" h="1312205" extrusionOk="0">
                    <a:moveTo>
                      <a:pt x="751065" y="1310479"/>
                    </a:moveTo>
                    <a:lnTo>
                      <a:pt x="474811" y="1310479"/>
                    </a:lnTo>
                    <a:lnTo>
                      <a:pt x="474811" y="1289760"/>
                    </a:lnTo>
                    <a:lnTo>
                      <a:pt x="467905" y="1289760"/>
                    </a:lnTo>
                    <a:lnTo>
                      <a:pt x="467905" y="1282854"/>
                    </a:lnTo>
                    <a:lnTo>
                      <a:pt x="474811" y="1282854"/>
                    </a:lnTo>
                    <a:lnTo>
                      <a:pt x="474811" y="1262135"/>
                    </a:lnTo>
                    <a:lnTo>
                      <a:pt x="716533" y="1262135"/>
                    </a:lnTo>
                    <a:cubicBezTo>
                      <a:pt x="877679" y="1262135"/>
                      <a:pt x="962862" y="1257528"/>
                      <a:pt x="972068" y="1248322"/>
                    </a:cubicBezTo>
                    <a:cubicBezTo>
                      <a:pt x="985881" y="1248322"/>
                      <a:pt x="1004300" y="1236809"/>
                      <a:pt x="1027319" y="1213790"/>
                    </a:cubicBezTo>
                    <a:cubicBezTo>
                      <a:pt x="1045738" y="1190771"/>
                      <a:pt x="1061850" y="1165446"/>
                      <a:pt x="1075663" y="1137820"/>
                    </a:cubicBezTo>
                    <a:cubicBezTo>
                      <a:pt x="1089476" y="1110195"/>
                      <a:pt x="1096382" y="985881"/>
                      <a:pt x="1096382" y="764878"/>
                    </a:cubicBezTo>
                    <a:cubicBezTo>
                      <a:pt x="1096382" y="548481"/>
                      <a:pt x="1094082" y="421860"/>
                      <a:pt x="1089476" y="385029"/>
                    </a:cubicBezTo>
                    <a:cubicBezTo>
                      <a:pt x="1080270" y="348197"/>
                      <a:pt x="1045738" y="329778"/>
                      <a:pt x="985881" y="329778"/>
                    </a:cubicBezTo>
                    <a:cubicBezTo>
                      <a:pt x="921424" y="325171"/>
                      <a:pt x="886892" y="320572"/>
                      <a:pt x="882285" y="315965"/>
                    </a:cubicBezTo>
                    <a:cubicBezTo>
                      <a:pt x="877679" y="311359"/>
                      <a:pt x="873079" y="295246"/>
                      <a:pt x="868473" y="267621"/>
                    </a:cubicBezTo>
                    <a:lnTo>
                      <a:pt x="861566" y="219276"/>
                    </a:lnTo>
                    <a:lnTo>
                      <a:pt x="516249" y="226183"/>
                    </a:lnTo>
                    <a:cubicBezTo>
                      <a:pt x="290640" y="226183"/>
                      <a:pt x="168632" y="233089"/>
                      <a:pt x="150213" y="246902"/>
                    </a:cubicBezTo>
                    <a:cubicBezTo>
                      <a:pt x="127194" y="260715"/>
                      <a:pt x="108775" y="281434"/>
                      <a:pt x="94962" y="309059"/>
                    </a:cubicBezTo>
                    <a:cubicBezTo>
                      <a:pt x="81150" y="332078"/>
                      <a:pt x="69637" y="352797"/>
                      <a:pt x="60431" y="371216"/>
                    </a:cubicBezTo>
                    <a:cubicBezTo>
                      <a:pt x="60431" y="389635"/>
                      <a:pt x="58129" y="484017"/>
                      <a:pt x="53524" y="654376"/>
                    </a:cubicBezTo>
                    <a:lnTo>
                      <a:pt x="53524" y="903005"/>
                    </a:lnTo>
                    <a:lnTo>
                      <a:pt x="5180" y="903005"/>
                    </a:lnTo>
                    <a:lnTo>
                      <a:pt x="5180" y="654376"/>
                    </a:lnTo>
                    <a:cubicBezTo>
                      <a:pt x="5180" y="493230"/>
                      <a:pt x="9784" y="396542"/>
                      <a:pt x="18992" y="364310"/>
                    </a:cubicBezTo>
                    <a:cubicBezTo>
                      <a:pt x="28201" y="332078"/>
                      <a:pt x="44316" y="302153"/>
                      <a:pt x="67337" y="274527"/>
                    </a:cubicBezTo>
                    <a:cubicBezTo>
                      <a:pt x="85756" y="242295"/>
                      <a:pt x="106475" y="219276"/>
                      <a:pt x="129494" y="205464"/>
                    </a:cubicBezTo>
                    <a:cubicBezTo>
                      <a:pt x="152513" y="191651"/>
                      <a:pt x="281434" y="182445"/>
                      <a:pt x="516249" y="177838"/>
                    </a:cubicBezTo>
                    <a:lnTo>
                      <a:pt x="861566" y="170932"/>
                    </a:lnTo>
                    <a:lnTo>
                      <a:pt x="868473" y="88056"/>
                    </a:lnTo>
                    <a:cubicBezTo>
                      <a:pt x="873079" y="37412"/>
                      <a:pt x="877679" y="9786"/>
                      <a:pt x="882285" y="5180"/>
                    </a:cubicBezTo>
                    <a:cubicBezTo>
                      <a:pt x="886892" y="5180"/>
                      <a:pt x="939836" y="5180"/>
                      <a:pt x="1041131" y="5180"/>
                    </a:cubicBezTo>
                    <a:cubicBezTo>
                      <a:pt x="1137820" y="5180"/>
                      <a:pt x="1188465" y="7480"/>
                      <a:pt x="1193071" y="12086"/>
                    </a:cubicBezTo>
                    <a:cubicBezTo>
                      <a:pt x="1193071" y="16693"/>
                      <a:pt x="1193071" y="69637"/>
                      <a:pt x="1193071" y="170932"/>
                    </a:cubicBezTo>
                    <a:cubicBezTo>
                      <a:pt x="1193071" y="267621"/>
                      <a:pt x="1181558" y="320572"/>
                      <a:pt x="1158539" y="329778"/>
                    </a:cubicBezTo>
                    <a:cubicBezTo>
                      <a:pt x="1135520" y="334385"/>
                      <a:pt x="1126307" y="345890"/>
                      <a:pt x="1130914" y="364310"/>
                    </a:cubicBezTo>
                    <a:cubicBezTo>
                      <a:pt x="1135520" y="382729"/>
                      <a:pt x="1137820" y="511643"/>
                      <a:pt x="1137820" y="751065"/>
                    </a:cubicBezTo>
                    <a:cubicBezTo>
                      <a:pt x="1137820" y="995087"/>
                      <a:pt x="1128614" y="1135520"/>
                      <a:pt x="1110195" y="1172352"/>
                    </a:cubicBezTo>
                    <a:cubicBezTo>
                      <a:pt x="1091776" y="1209184"/>
                      <a:pt x="1071057" y="1236809"/>
                      <a:pt x="1048038" y="1255228"/>
                    </a:cubicBezTo>
                    <a:cubicBezTo>
                      <a:pt x="1025019" y="1278247"/>
                      <a:pt x="1004300" y="1292060"/>
                      <a:pt x="985881" y="1296666"/>
                    </a:cubicBezTo>
                    <a:cubicBezTo>
                      <a:pt x="967461" y="1301273"/>
                      <a:pt x="889192" y="1305872"/>
                      <a:pt x="751065" y="1310479"/>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 name="Google Shape;27;p13"/>
              <p:cNvSpPr/>
              <p:nvPr/>
            </p:nvSpPr>
            <p:spPr>
              <a:xfrm>
                <a:off x="2682955" y="1562940"/>
                <a:ext cx="794230" cy="835668"/>
              </a:xfrm>
              <a:custGeom>
                <a:avLst/>
                <a:gdLst/>
                <a:ahLst/>
                <a:cxnLst/>
                <a:rect l="l" t="t" r="r" b="b"/>
                <a:pathLst>
                  <a:path w="794229" h="835667" extrusionOk="0">
                    <a:moveTo>
                      <a:pt x="495530" y="5180"/>
                    </a:moveTo>
                    <a:lnTo>
                      <a:pt x="502437" y="101869"/>
                    </a:lnTo>
                    <a:cubicBezTo>
                      <a:pt x="507043" y="166325"/>
                      <a:pt x="513949" y="205464"/>
                      <a:pt x="523156" y="219276"/>
                    </a:cubicBezTo>
                    <a:cubicBezTo>
                      <a:pt x="536968" y="233089"/>
                      <a:pt x="546174" y="239995"/>
                      <a:pt x="550781" y="239995"/>
                    </a:cubicBezTo>
                    <a:cubicBezTo>
                      <a:pt x="555387" y="239995"/>
                      <a:pt x="596826" y="242295"/>
                      <a:pt x="675095" y="246902"/>
                    </a:cubicBezTo>
                    <a:lnTo>
                      <a:pt x="792503" y="246902"/>
                    </a:lnTo>
                    <a:lnTo>
                      <a:pt x="792503" y="253808"/>
                    </a:lnTo>
                    <a:lnTo>
                      <a:pt x="764878" y="253808"/>
                    </a:lnTo>
                    <a:lnTo>
                      <a:pt x="764878" y="474811"/>
                    </a:lnTo>
                    <a:cubicBezTo>
                      <a:pt x="760271" y="617545"/>
                      <a:pt x="757971" y="691208"/>
                      <a:pt x="757971" y="695814"/>
                    </a:cubicBezTo>
                    <a:cubicBezTo>
                      <a:pt x="757971" y="700421"/>
                      <a:pt x="751065" y="709627"/>
                      <a:pt x="737252" y="723440"/>
                    </a:cubicBezTo>
                    <a:cubicBezTo>
                      <a:pt x="723440" y="732646"/>
                      <a:pt x="658983" y="741859"/>
                      <a:pt x="543875" y="751065"/>
                    </a:cubicBezTo>
                    <a:cubicBezTo>
                      <a:pt x="428767" y="751065"/>
                      <a:pt x="368916" y="764878"/>
                      <a:pt x="364310" y="792503"/>
                    </a:cubicBezTo>
                    <a:lnTo>
                      <a:pt x="357403" y="833941"/>
                    </a:lnTo>
                    <a:lnTo>
                      <a:pt x="357403" y="792503"/>
                    </a:lnTo>
                    <a:cubicBezTo>
                      <a:pt x="357403" y="769484"/>
                      <a:pt x="306759" y="755671"/>
                      <a:pt x="205464" y="751065"/>
                    </a:cubicBezTo>
                    <a:cubicBezTo>
                      <a:pt x="104168" y="741859"/>
                      <a:pt x="44318" y="728046"/>
                      <a:pt x="25899" y="709627"/>
                    </a:cubicBezTo>
                    <a:lnTo>
                      <a:pt x="5180" y="682002"/>
                    </a:lnTo>
                    <a:lnTo>
                      <a:pt x="12086" y="378122"/>
                    </a:lnTo>
                    <a:cubicBezTo>
                      <a:pt x="12086" y="170932"/>
                      <a:pt x="18992" y="60431"/>
                      <a:pt x="32805" y="46618"/>
                    </a:cubicBezTo>
                    <a:cubicBezTo>
                      <a:pt x="46618" y="37412"/>
                      <a:pt x="58131" y="28199"/>
                      <a:pt x="67337" y="18992"/>
                    </a:cubicBezTo>
                    <a:cubicBezTo>
                      <a:pt x="76543" y="18992"/>
                      <a:pt x="150213" y="16693"/>
                      <a:pt x="288340" y="12086"/>
                    </a:cubicBezTo>
                    <a:cubicBezTo>
                      <a:pt x="421860" y="7480"/>
                      <a:pt x="490924" y="5180"/>
                      <a:pt x="495530" y="5180"/>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 name="Google Shape;28;p13"/>
              <p:cNvSpPr/>
              <p:nvPr/>
            </p:nvSpPr>
            <p:spPr>
              <a:xfrm>
                <a:off x="762991" y="2674861"/>
                <a:ext cx="290066" cy="227909"/>
              </a:xfrm>
              <a:custGeom>
                <a:avLst/>
                <a:gdLst/>
                <a:ahLst/>
                <a:cxnLst/>
                <a:rect l="l" t="t" r="r" b="b"/>
                <a:pathLst>
                  <a:path w="290066" h="227909" extrusionOk="0">
                    <a:moveTo>
                      <a:pt x="5180" y="12086"/>
                    </a:moveTo>
                    <a:lnTo>
                      <a:pt x="25899" y="5180"/>
                    </a:lnTo>
                    <a:cubicBezTo>
                      <a:pt x="44316" y="5180"/>
                      <a:pt x="53524" y="7480"/>
                      <a:pt x="53524" y="12086"/>
                    </a:cubicBezTo>
                    <a:cubicBezTo>
                      <a:pt x="53524" y="21292"/>
                      <a:pt x="55824" y="25899"/>
                      <a:pt x="60431" y="25899"/>
                    </a:cubicBezTo>
                    <a:lnTo>
                      <a:pt x="81150" y="67337"/>
                    </a:lnTo>
                    <a:cubicBezTo>
                      <a:pt x="99569" y="99569"/>
                      <a:pt x="117981" y="122588"/>
                      <a:pt x="136400" y="136400"/>
                    </a:cubicBezTo>
                    <a:cubicBezTo>
                      <a:pt x="154820" y="154819"/>
                      <a:pt x="168632" y="164026"/>
                      <a:pt x="177838" y="164026"/>
                    </a:cubicBezTo>
                    <a:cubicBezTo>
                      <a:pt x="187045" y="173232"/>
                      <a:pt x="207764" y="177838"/>
                      <a:pt x="239995" y="177838"/>
                    </a:cubicBezTo>
                    <a:lnTo>
                      <a:pt x="288340" y="177838"/>
                    </a:lnTo>
                    <a:lnTo>
                      <a:pt x="288340" y="226183"/>
                    </a:lnTo>
                    <a:lnTo>
                      <a:pt x="219276" y="226183"/>
                    </a:lnTo>
                    <a:cubicBezTo>
                      <a:pt x="191651" y="221576"/>
                      <a:pt x="166325" y="214670"/>
                      <a:pt x="143307" y="205464"/>
                    </a:cubicBezTo>
                    <a:cubicBezTo>
                      <a:pt x="120288" y="191651"/>
                      <a:pt x="99569" y="173232"/>
                      <a:pt x="81150" y="150213"/>
                    </a:cubicBezTo>
                    <a:cubicBezTo>
                      <a:pt x="62730" y="131794"/>
                      <a:pt x="44316" y="104168"/>
                      <a:pt x="25899" y="67337"/>
                    </a:cubicBezTo>
                    <a:lnTo>
                      <a:pt x="5180" y="12086"/>
                    </a:ln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9" name="Google Shape;29;p13"/>
              <p:cNvSpPr/>
              <p:nvPr/>
            </p:nvSpPr>
            <p:spPr>
              <a:xfrm>
                <a:off x="6350223" y="2284941"/>
                <a:ext cx="663009" cy="676822"/>
              </a:xfrm>
              <a:custGeom>
                <a:avLst/>
                <a:gdLst/>
                <a:ahLst/>
                <a:cxnLst/>
                <a:rect l="l" t="t" r="r" b="b"/>
                <a:pathLst>
                  <a:path w="663009" h="676821" extrusionOk="0">
                    <a:moveTo>
                      <a:pt x="233089" y="5180"/>
                    </a:moveTo>
                    <a:cubicBezTo>
                      <a:pt x="237696" y="5180"/>
                      <a:pt x="239995" y="5180"/>
                      <a:pt x="239995" y="5180"/>
                    </a:cubicBezTo>
                    <a:cubicBezTo>
                      <a:pt x="239995" y="5180"/>
                      <a:pt x="299853" y="9786"/>
                      <a:pt x="419560" y="18992"/>
                    </a:cubicBezTo>
                    <a:cubicBezTo>
                      <a:pt x="539268" y="28199"/>
                      <a:pt x="608332" y="42011"/>
                      <a:pt x="626751" y="60431"/>
                    </a:cubicBezTo>
                    <a:cubicBezTo>
                      <a:pt x="645170" y="78850"/>
                      <a:pt x="656676" y="175539"/>
                      <a:pt x="661282" y="350497"/>
                    </a:cubicBezTo>
                    <a:cubicBezTo>
                      <a:pt x="665889" y="520856"/>
                      <a:pt x="656676" y="617545"/>
                      <a:pt x="633657" y="640563"/>
                    </a:cubicBezTo>
                    <a:cubicBezTo>
                      <a:pt x="610638" y="658983"/>
                      <a:pt x="520856" y="670489"/>
                      <a:pt x="364310" y="675095"/>
                    </a:cubicBezTo>
                    <a:cubicBezTo>
                      <a:pt x="203164" y="679702"/>
                      <a:pt x="111075" y="675095"/>
                      <a:pt x="88056" y="661283"/>
                    </a:cubicBezTo>
                    <a:cubicBezTo>
                      <a:pt x="69637" y="647470"/>
                      <a:pt x="53524" y="626751"/>
                      <a:pt x="39711" y="599125"/>
                    </a:cubicBezTo>
                    <a:cubicBezTo>
                      <a:pt x="25899" y="566894"/>
                      <a:pt x="16693" y="548481"/>
                      <a:pt x="12086" y="543875"/>
                    </a:cubicBezTo>
                    <a:lnTo>
                      <a:pt x="5180" y="543875"/>
                    </a:lnTo>
                    <a:lnTo>
                      <a:pt x="12086" y="543875"/>
                    </a:lnTo>
                    <a:lnTo>
                      <a:pt x="12086" y="536968"/>
                    </a:lnTo>
                    <a:lnTo>
                      <a:pt x="18992" y="536968"/>
                    </a:lnTo>
                    <a:lnTo>
                      <a:pt x="18992" y="322872"/>
                    </a:lnTo>
                    <a:cubicBezTo>
                      <a:pt x="28199" y="180138"/>
                      <a:pt x="39711" y="97262"/>
                      <a:pt x="53524" y="74243"/>
                    </a:cubicBezTo>
                    <a:cubicBezTo>
                      <a:pt x="67337" y="55824"/>
                      <a:pt x="81150" y="42011"/>
                      <a:pt x="94962" y="32805"/>
                    </a:cubicBezTo>
                    <a:cubicBezTo>
                      <a:pt x="108775" y="23599"/>
                      <a:pt x="134100" y="18992"/>
                      <a:pt x="170932" y="18992"/>
                    </a:cubicBezTo>
                    <a:cubicBezTo>
                      <a:pt x="212370" y="9786"/>
                      <a:pt x="233089" y="5180"/>
                      <a:pt x="233089" y="5180"/>
                    </a:cubicBezTo>
                    <a:close/>
                    <a:moveTo>
                      <a:pt x="122588" y="129494"/>
                    </a:moveTo>
                    <a:lnTo>
                      <a:pt x="136400" y="101869"/>
                    </a:lnTo>
                    <a:lnTo>
                      <a:pt x="184745" y="101869"/>
                    </a:lnTo>
                    <a:cubicBezTo>
                      <a:pt x="216977" y="101869"/>
                      <a:pt x="233089" y="104168"/>
                      <a:pt x="233089" y="108775"/>
                    </a:cubicBezTo>
                    <a:cubicBezTo>
                      <a:pt x="237696" y="108775"/>
                      <a:pt x="239995" y="108775"/>
                      <a:pt x="239995" y="108775"/>
                    </a:cubicBezTo>
                    <a:lnTo>
                      <a:pt x="239995" y="101869"/>
                    </a:lnTo>
                    <a:lnTo>
                      <a:pt x="405748" y="108775"/>
                    </a:lnTo>
                    <a:cubicBezTo>
                      <a:pt x="516249" y="113381"/>
                      <a:pt x="576106" y="122588"/>
                      <a:pt x="585313" y="136400"/>
                    </a:cubicBezTo>
                    <a:cubicBezTo>
                      <a:pt x="594519" y="150213"/>
                      <a:pt x="596826" y="226183"/>
                      <a:pt x="592219" y="364310"/>
                    </a:cubicBezTo>
                    <a:cubicBezTo>
                      <a:pt x="587613" y="497830"/>
                      <a:pt x="580706" y="569200"/>
                      <a:pt x="571500" y="578406"/>
                    </a:cubicBezTo>
                    <a:cubicBezTo>
                      <a:pt x="562294" y="592219"/>
                      <a:pt x="488624" y="599125"/>
                      <a:pt x="350497" y="599125"/>
                    </a:cubicBezTo>
                    <a:lnTo>
                      <a:pt x="143307" y="599125"/>
                    </a:lnTo>
                    <a:lnTo>
                      <a:pt x="136400" y="592219"/>
                    </a:lnTo>
                    <a:lnTo>
                      <a:pt x="129494" y="585313"/>
                    </a:lnTo>
                    <a:lnTo>
                      <a:pt x="122588" y="585313"/>
                    </a:lnTo>
                    <a:lnTo>
                      <a:pt x="122588" y="578406"/>
                    </a:lnTo>
                    <a:lnTo>
                      <a:pt x="115681" y="578406"/>
                    </a:lnTo>
                    <a:lnTo>
                      <a:pt x="115681" y="543875"/>
                    </a:lnTo>
                    <a:lnTo>
                      <a:pt x="101869" y="543875"/>
                    </a:lnTo>
                    <a:lnTo>
                      <a:pt x="101869" y="350497"/>
                    </a:lnTo>
                    <a:cubicBezTo>
                      <a:pt x="101869" y="216977"/>
                      <a:pt x="108775" y="143307"/>
                      <a:pt x="122588" y="129494"/>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0" name="Google Shape;30;p13"/>
              <p:cNvSpPr/>
              <p:nvPr/>
            </p:nvSpPr>
            <p:spPr>
              <a:xfrm>
                <a:off x="2524109" y="278360"/>
                <a:ext cx="752791" cy="725166"/>
              </a:xfrm>
              <a:custGeom>
                <a:avLst/>
                <a:gdLst/>
                <a:ahLst/>
                <a:cxnLst/>
                <a:rect l="l" t="t" r="r" b="b"/>
                <a:pathLst>
                  <a:path w="752791" h="725166" extrusionOk="0">
                    <a:moveTo>
                      <a:pt x="378122" y="5180"/>
                    </a:moveTo>
                    <a:cubicBezTo>
                      <a:pt x="603732" y="5180"/>
                      <a:pt x="721140" y="12086"/>
                      <a:pt x="730346" y="25899"/>
                    </a:cubicBezTo>
                    <a:cubicBezTo>
                      <a:pt x="744159" y="39711"/>
                      <a:pt x="751065" y="147911"/>
                      <a:pt x="751065" y="350497"/>
                    </a:cubicBezTo>
                    <a:cubicBezTo>
                      <a:pt x="751065" y="557687"/>
                      <a:pt x="744159" y="670489"/>
                      <a:pt x="730346" y="688908"/>
                    </a:cubicBezTo>
                    <a:cubicBezTo>
                      <a:pt x="716533" y="702721"/>
                      <a:pt x="601425" y="711927"/>
                      <a:pt x="385029" y="716533"/>
                    </a:cubicBezTo>
                    <a:cubicBezTo>
                      <a:pt x="168632" y="721140"/>
                      <a:pt x="55824" y="721140"/>
                      <a:pt x="46618" y="716533"/>
                    </a:cubicBezTo>
                    <a:cubicBezTo>
                      <a:pt x="37412" y="711927"/>
                      <a:pt x="28199" y="705020"/>
                      <a:pt x="18992" y="695814"/>
                    </a:cubicBezTo>
                    <a:cubicBezTo>
                      <a:pt x="9786" y="682002"/>
                      <a:pt x="5180" y="571500"/>
                      <a:pt x="5180" y="364310"/>
                    </a:cubicBezTo>
                    <a:cubicBezTo>
                      <a:pt x="5180" y="157119"/>
                      <a:pt x="9786" y="44316"/>
                      <a:pt x="18992" y="25899"/>
                    </a:cubicBezTo>
                    <a:cubicBezTo>
                      <a:pt x="32805" y="12086"/>
                      <a:pt x="152513" y="5180"/>
                      <a:pt x="378122" y="5180"/>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1" name="Google Shape;31;p13"/>
              <p:cNvSpPr/>
              <p:nvPr/>
            </p:nvSpPr>
            <p:spPr>
              <a:xfrm>
                <a:off x="5166116" y="941369"/>
                <a:ext cx="345317" cy="324598"/>
              </a:xfrm>
              <a:custGeom>
                <a:avLst/>
                <a:gdLst/>
                <a:ahLst/>
                <a:cxnLst/>
                <a:rect l="l" t="t" r="r" b="b"/>
                <a:pathLst>
                  <a:path w="345317" h="324598" extrusionOk="0">
                    <a:moveTo>
                      <a:pt x="35108" y="5180"/>
                    </a:moveTo>
                    <a:cubicBezTo>
                      <a:pt x="44314" y="5180"/>
                      <a:pt x="92658" y="5180"/>
                      <a:pt x="180141" y="5180"/>
                    </a:cubicBezTo>
                    <a:cubicBezTo>
                      <a:pt x="263017" y="5180"/>
                      <a:pt x="309062" y="7480"/>
                      <a:pt x="318268" y="12086"/>
                    </a:cubicBezTo>
                    <a:cubicBezTo>
                      <a:pt x="327474" y="16693"/>
                      <a:pt x="334380" y="65037"/>
                      <a:pt x="338987" y="157119"/>
                    </a:cubicBezTo>
                    <a:cubicBezTo>
                      <a:pt x="343593" y="253808"/>
                      <a:pt x="343593" y="304452"/>
                      <a:pt x="338987" y="309059"/>
                    </a:cubicBezTo>
                    <a:cubicBezTo>
                      <a:pt x="334380" y="318265"/>
                      <a:pt x="279130" y="322872"/>
                      <a:pt x="173235" y="322872"/>
                    </a:cubicBezTo>
                    <a:cubicBezTo>
                      <a:pt x="67340" y="322872"/>
                      <a:pt x="14389" y="320572"/>
                      <a:pt x="14389" y="315965"/>
                    </a:cubicBezTo>
                    <a:cubicBezTo>
                      <a:pt x="14389" y="311359"/>
                      <a:pt x="12089" y="263014"/>
                      <a:pt x="7482" y="170932"/>
                    </a:cubicBezTo>
                    <a:cubicBezTo>
                      <a:pt x="2876" y="83449"/>
                      <a:pt x="5183" y="35105"/>
                      <a:pt x="14389" y="25899"/>
                    </a:cubicBezTo>
                    <a:cubicBezTo>
                      <a:pt x="18995" y="12086"/>
                      <a:pt x="25902" y="5180"/>
                      <a:pt x="35108" y="5180"/>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 name="Google Shape;32;p13"/>
              <p:cNvSpPr/>
              <p:nvPr/>
            </p:nvSpPr>
            <p:spPr>
              <a:xfrm>
                <a:off x="2474037" y="2239762"/>
                <a:ext cx="566320" cy="552508"/>
              </a:xfrm>
              <a:custGeom>
                <a:avLst/>
                <a:gdLst/>
                <a:ahLst/>
                <a:cxnLst/>
                <a:rect l="l" t="t" r="r" b="b"/>
                <a:pathLst>
                  <a:path w="566320" h="552507" extrusionOk="0">
                    <a:moveTo>
                      <a:pt x="124315" y="12086"/>
                    </a:moveTo>
                    <a:lnTo>
                      <a:pt x="214098" y="5180"/>
                    </a:lnTo>
                    <a:lnTo>
                      <a:pt x="234817" y="32805"/>
                    </a:lnTo>
                    <a:cubicBezTo>
                      <a:pt x="253236" y="51224"/>
                      <a:pt x="313086" y="65037"/>
                      <a:pt x="414382" y="74243"/>
                    </a:cubicBezTo>
                    <a:cubicBezTo>
                      <a:pt x="515677" y="78850"/>
                      <a:pt x="566321" y="92662"/>
                      <a:pt x="566321" y="115681"/>
                    </a:cubicBezTo>
                    <a:lnTo>
                      <a:pt x="566321" y="336684"/>
                    </a:lnTo>
                    <a:cubicBezTo>
                      <a:pt x="566321" y="456392"/>
                      <a:pt x="559415" y="520856"/>
                      <a:pt x="545602" y="530062"/>
                    </a:cubicBezTo>
                    <a:cubicBezTo>
                      <a:pt x="536396" y="539268"/>
                      <a:pt x="451213" y="546175"/>
                      <a:pt x="290067" y="550781"/>
                    </a:cubicBezTo>
                    <a:cubicBezTo>
                      <a:pt x="133521" y="555387"/>
                      <a:pt x="48345" y="550781"/>
                      <a:pt x="34533" y="536968"/>
                    </a:cubicBezTo>
                    <a:cubicBezTo>
                      <a:pt x="20720" y="527762"/>
                      <a:pt x="11514" y="447186"/>
                      <a:pt x="6907" y="295246"/>
                    </a:cubicBezTo>
                    <a:cubicBezTo>
                      <a:pt x="2301" y="138700"/>
                      <a:pt x="6907" y="53524"/>
                      <a:pt x="20720" y="39711"/>
                    </a:cubicBezTo>
                    <a:cubicBezTo>
                      <a:pt x="29926" y="25899"/>
                      <a:pt x="64458" y="16693"/>
                      <a:pt x="124315" y="12086"/>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 name="Google Shape;33;p13"/>
              <p:cNvSpPr/>
              <p:nvPr/>
            </p:nvSpPr>
            <p:spPr>
              <a:xfrm>
                <a:off x="3173305" y="955182"/>
                <a:ext cx="732072" cy="856387"/>
              </a:xfrm>
              <a:custGeom>
                <a:avLst/>
                <a:gdLst/>
                <a:ahLst/>
                <a:cxnLst/>
                <a:rect l="l" t="t" r="r" b="b"/>
                <a:pathLst>
                  <a:path w="732072" h="856386" extrusionOk="0">
                    <a:moveTo>
                      <a:pt x="170932" y="18992"/>
                    </a:moveTo>
                    <a:lnTo>
                      <a:pt x="191651" y="5180"/>
                    </a:lnTo>
                    <a:lnTo>
                      <a:pt x="191651" y="12086"/>
                    </a:lnTo>
                    <a:cubicBezTo>
                      <a:pt x="187045" y="16693"/>
                      <a:pt x="184745" y="18992"/>
                      <a:pt x="184745" y="18992"/>
                    </a:cubicBezTo>
                    <a:cubicBezTo>
                      <a:pt x="184745" y="23599"/>
                      <a:pt x="182445" y="25899"/>
                      <a:pt x="177838" y="25899"/>
                    </a:cubicBezTo>
                    <a:lnTo>
                      <a:pt x="177838" y="32805"/>
                    </a:lnTo>
                    <a:cubicBezTo>
                      <a:pt x="173232" y="32805"/>
                      <a:pt x="170932" y="32805"/>
                      <a:pt x="170932" y="32805"/>
                    </a:cubicBezTo>
                    <a:cubicBezTo>
                      <a:pt x="170932" y="37412"/>
                      <a:pt x="168632" y="42011"/>
                      <a:pt x="164026" y="46618"/>
                    </a:cubicBezTo>
                    <a:lnTo>
                      <a:pt x="157119" y="53524"/>
                    </a:lnTo>
                    <a:cubicBezTo>
                      <a:pt x="157119" y="58131"/>
                      <a:pt x="152513" y="69637"/>
                      <a:pt x="143307" y="88056"/>
                    </a:cubicBezTo>
                    <a:lnTo>
                      <a:pt x="129494" y="115681"/>
                    </a:lnTo>
                    <a:lnTo>
                      <a:pt x="122588" y="122588"/>
                    </a:lnTo>
                    <a:lnTo>
                      <a:pt x="115681" y="129494"/>
                    </a:lnTo>
                    <a:lnTo>
                      <a:pt x="115681" y="150213"/>
                    </a:lnTo>
                    <a:lnTo>
                      <a:pt x="606032" y="150213"/>
                    </a:lnTo>
                    <a:lnTo>
                      <a:pt x="640563" y="157119"/>
                    </a:lnTo>
                    <a:cubicBezTo>
                      <a:pt x="668189" y="157119"/>
                      <a:pt x="688908" y="164026"/>
                      <a:pt x="702721" y="177838"/>
                    </a:cubicBezTo>
                    <a:cubicBezTo>
                      <a:pt x="716533" y="191651"/>
                      <a:pt x="723440" y="200857"/>
                      <a:pt x="723440" y="205464"/>
                    </a:cubicBezTo>
                    <a:cubicBezTo>
                      <a:pt x="723440" y="210070"/>
                      <a:pt x="725739" y="258415"/>
                      <a:pt x="730346" y="350497"/>
                    </a:cubicBezTo>
                    <a:lnTo>
                      <a:pt x="730346" y="668189"/>
                    </a:lnTo>
                    <a:cubicBezTo>
                      <a:pt x="725739" y="751065"/>
                      <a:pt x="723440" y="794803"/>
                      <a:pt x="723440" y="799409"/>
                    </a:cubicBezTo>
                    <a:cubicBezTo>
                      <a:pt x="723440" y="804016"/>
                      <a:pt x="716533" y="813222"/>
                      <a:pt x="702721" y="827035"/>
                    </a:cubicBezTo>
                    <a:cubicBezTo>
                      <a:pt x="688908" y="840847"/>
                      <a:pt x="617545" y="847754"/>
                      <a:pt x="488624" y="847754"/>
                    </a:cubicBezTo>
                    <a:lnTo>
                      <a:pt x="302153" y="854660"/>
                    </a:lnTo>
                    <a:lnTo>
                      <a:pt x="184745" y="854660"/>
                    </a:lnTo>
                    <a:cubicBezTo>
                      <a:pt x="106475" y="850054"/>
                      <a:pt x="65037" y="847754"/>
                      <a:pt x="60431" y="847754"/>
                    </a:cubicBezTo>
                    <a:cubicBezTo>
                      <a:pt x="55824" y="847754"/>
                      <a:pt x="46618" y="840847"/>
                      <a:pt x="32805" y="827035"/>
                    </a:cubicBezTo>
                    <a:cubicBezTo>
                      <a:pt x="23599" y="813222"/>
                      <a:pt x="16693" y="774084"/>
                      <a:pt x="12086" y="709627"/>
                    </a:cubicBezTo>
                    <a:lnTo>
                      <a:pt x="5180" y="612938"/>
                    </a:lnTo>
                    <a:lnTo>
                      <a:pt x="5180" y="412654"/>
                    </a:lnTo>
                    <a:cubicBezTo>
                      <a:pt x="5180" y="279134"/>
                      <a:pt x="9786" y="207764"/>
                      <a:pt x="18992" y="198557"/>
                    </a:cubicBezTo>
                    <a:cubicBezTo>
                      <a:pt x="18992" y="189351"/>
                      <a:pt x="30505" y="177838"/>
                      <a:pt x="53524" y="164026"/>
                    </a:cubicBezTo>
                    <a:cubicBezTo>
                      <a:pt x="76543" y="150213"/>
                      <a:pt x="99569" y="127194"/>
                      <a:pt x="122588" y="94962"/>
                    </a:cubicBezTo>
                    <a:cubicBezTo>
                      <a:pt x="145607" y="58131"/>
                      <a:pt x="161726" y="32805"/>
                      <a:pt x="170932" y="18992"/>
                    </a:cubicBezTo>
                    <a:close/>
                  </a:path>
                </a:pathLst>
              </a:custGeom>
              <a:solidFill>
                <a:srgbClr val="0E95C6"/>
              </a:solidFill>
              <a:ln w="9525" cap="flat" cmpd="sng">
                <a:solidFill>
                  <a:srgbClr val="0E95C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4" name="Google Shape;34;p13"/>
              <p:cNvSpPr/>
              <p:nvPr/>
            </p:nvSpPr>
            <p:spPr>
              <a:xfrm>
                <a:off x="1534199" y="513175"/>
                <a:ext cx="663009" cy="966888"/>
              </a:xfrm>
              <a:custGeom>
                <a:avLst/>
                <a:gdLst/>
                <a:ahLst/>
                <a:cxnLst/>
                <a:rect l="l" t="t" r="r" b="b"/>
                <a:pathLst>
                  <a:path w="663009" h="966888" extrusionOk="0">
                    <a:moveTo>
                      <a:pt x="332081" y="5180"/>
                    </a:moveTo>
                    <a:cubicBezTo>
                      <a:pt x="497833" y="5180"/>
                      <a:pt x="585315" y="9784"/>
                      <a:pt x="594522" y="18992"/>
                    </a:cubicBezTo>
                    <a:cubicBezTo>
                      <a:pt x="608334" y="28201"/>
                      <a:pt x="622147" y="53524"/>
                      <a:pt x="635960" y="94962"/>
                    </a:cubicBezTo>
                    <a:cubicBezTo>
                      <a:pt x="654379" y="131796"/>
                      <a:pt x="663585" y="263016"/>
                      <a:pt x="663585" y="488624"/>
                    </a:cubicBezTo>
                    <a:cubicBezTo>
                      <a:pt x="663585" y="709627"/>
                      <a:pt x="658979" y="833941"/>
                      <a:pt x="649772" y="861566"/>
                    </a:cubicBezTo>
                    <a:cubicBezTo>
                      <a:pt x="640566" y="884585"/>
                      <a:pt x="626754" y="907611"/>
                      <a:pt x="608334" y="930630"/>
                    </a:cubicBezTo>
                    <a:cubicBezTo>
                      <a:pt x="589915" y="949049"/>
                      <a:pt x="502439" y="960555"/>
                      <a:pt x="345893" y="965162"/>
                    </a:cubicBezTo>
                    <a:cubicBezTo>
                      <a:pt x="184748" y="969768"/>
                      <a:pt x="97265" y="962862"/>
                      <a:pt x="83452" y="944443"/>
                    </a:cubicBezTo>
                    <a:cubicBezTo>
                      <a:pt x="65033" y="935237"/>
                      <a:pt x="48920" y="912211"/>
                      <a:pt x="35108" y="875379"/>
                    </a:cubicBezTo>
                    <a:cubicBezTo>
                      <a:pt x="21295" y="838548"/>
                      <a:pt x="12089" y="714234"/>
                      <a:pt x="7482" y="502437"/>
                    </a:cubicBezTo>
                    <a:cubicBezTo>
                      <a:pt x="2876" y="286038"/>
                      <a:pt x="5183" y="166328"/>
                      <a:pt x="14389" y="143307"/>
                    </a:cubicBezTo>
                    <a:cubicBezTo>
                      <a:pt x="14389" y="124889"/>
                      <a:pt x="23595" y="97264"/>
                      <a:pt x="42014" y="60431"/>
                    </a:cubicBezTo>
                    <a:cubicBezTo>
                      <a:pt x="60433" y="28201"/>
                      <a:pt x="74246" y="9784"/>
                      <a:pt x="83452" y="5180"/>
                    </a:cubicBezTo>
                    <a:cubicBezTo>
                      <a:pt x="88059" y="5180"/>
                      <a:pt x="170935" y="5180"/>
                      <a:pt x="332081" y="5180"/>
                    </a:cubicBezTo>
                    <a:close/>
                    <a:moveTo>
                      <a:pt x="145609" y="481718"/>
                    </a:moveTo>
                    <a:lnTo>
                      <a:pt x="145609" y="198557"/>
                    </a:lnTo>
                    <a:lnTo>
                      <a:pt x="332081" y="198557"/>
                    </a:lnTo>
                    <a:cubicBezTo>
                      <a:pt x="461001" y="198557"/>
                      <a:pt x="525458" y="290642"/>
                      <a:pt x="525458" y="474811"/>
                    </a:cubicBezTo>
                    <a:cubicBezTo>
                      <a:pt x="525458" y="658983"/>
                      <a:pt x="525458" y="753365"/>
                      <a:pt x="525458" y="757971"/>
                    </a:cubicBezTo>
                    <a:lnTo>
                      <a:pt x="525458" y="764878"/>
                    </a:lnTo>
                    <a:lnTo>
                      <a:pt x="145609" y="764878"/>
                    </a:lnTo>
                    <a:lnTo>
                      <a:pt x="145609" y="757971"/>
                    </a:lnTo>
                    <a:cubicBezTo>
                      <a:pt x="141003" y="757971"/>
                      <a:pt x="141003" y="665889"/>
                      <a:pt x="145609" y="481718"/>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5" name="Google Shape;35;p13"/>
              <p:cNvSpPr/>
              <p:nvPr/>
            </p:nvSpPr>
            <p:spPr>
              <a:xfrm>
                <a:off x="1826568" y="3123774"/>
                <a:ext cx="669915" cy="669915"/>
              </a:xfrm>
              <a:custGeom>
                <a:avLst/>
                <a:gdLst/>
                <a:ahLst/>
                <a:cxnLst/>
                <a:rect l="l" t="t" r="r" b="b"/>
                <a:pathLst>
                  <a:path w="669915" h="669915" extrusionOk="0">
                    <a:moveTo>
                      <a:pt x="364310" y="668189"/>
                    </a:moveTo>
                    <a:lnTo>
                      <a:pt x="170932" y="668189"/>
                    </a:lnTo>
                    <a:lnTo>
                      <a:pt x="164026" y="661283"/>
                    </a:lnTo>
                    <a:lnTo>
                      <a:pt x="164026" y="585313"/>
                    </a:lnTo>
                    <a:lnTo>
                      <a:pt x="170932" y="585313"/>
                    </a:lnTo>
                    <a:lnTo>
                      <a:pt x="170932" y="578406"/>
                    </a:lnTo>
                    <a:lnTo>
                      <a:pt x="357403" y="578406"/>
                    </a:lnTo>
                    <a:cubicBezTo>
                      <a:pt x="486324" y="573800"/>
                      <a:pt x="555387" y="566894"/>
                      <a:pt x="564594" y="557687"/>
                    </a:cubicBezTo>
                    <a:cubicBezTo>
                      <a:pt x="573800" y="543875"/>
                      <a:pt x="580706" y="472511"/>
                      <a:pt x="585313" y="343591"/>
                    </a:cubicBezTo>
                    <a:cubicBezTo>
                      <a:pt x="589919" y="214670"/>
                      <a:pt x="587613" y="141007"/>
                      <a:pt x="578406" y="122588"/>
                    </a:cubicBezTo>
                    <a:cubicBezTo>
                      <a:pt x="569200" y="108775"/>
                      <a:pt x="490924" y="99569"/>
                      <a:pt x="343591" y="94962"/>
                    </a:cubicBezTo>
                    <a:cubicBezTo>
                      <a:pt x="196258" y="90356"/>
                      <a:pt x="117981" y="94962"/>
                      <a:pt x="108775" y="108775"/>
                    </a:cubicBezTo>
                    <a:cubicBezTo>
                      <a:pt x="99569" y="117981"/>
                      <a:pt x="94962" y="168632"/>
                      <a:pt x="94962" y="260715"/>
                    </a:cubicBezTo>
                    <a:lnTo>
                      <a:pt x="88056" y="398841"/>
                    </a:lnTo>
                    <a:lnTo>
                      <a:pt x="12086" y="398841"/>
                    </a:lnTo>
                    <a:lnTo>
                      <a:pt x="12086" y="385029"/>
                    </a:lnTo>
                    <a:lnTo>
                      <a:pt x="5180" y="385029"/>
                    </a:lnTo>
                    <a:lnTo>
                      <a:pt x="12086" y="253808"/>
                    </a:lnTo>
                    <a:cubicBezTo>
                      <a:pt x="12086" y="161726"/>
                      <a:pt x="18992" y="104168"/>
                      <a:pt x="32805" y="81150"/>
                    </a:cubicBezTo>
                    <a:cubicBezTo>
                      <a:pt x="46618" y="58131"/>
                      <a:pt x="53524" y="42011"/>
                      <a:pt x="53524" y="32805"/>
                    </a:cubicBezTo>
                    <a:cubicBezTo>
                      <a:pt x="58131" y="28199"/>
                      <a:pt x="69637" y="21292"/>
                      <a:pt x="88056" y="12086"/>
                    </a:cubicBezTo>
                    <a:cubicBezTo>
                      <a:pt x="106475" y="7480"/>
                      <a:pt x="191651" y="5180"/>
                      <a:pt x="343591" y="5180"/>
                    </a:cubicBezTo>
                    <a:cubicBezTo>
                      <a:pt x="500137" y="5180"/>
                      <a:pt x="587613" y="14386"/>
                      <a:pt x="606032" y="32805"/>
                    </a:cubicBezTo>
                    <a:cubicBezTo>
                      <a:pt x="624451" y="46618"/>
                      <a:pt x="640563" y="67337"/>
                      <a:pt x="654376" y="94962"/>
                    </a:cubicBezTo>
                    <a:cubicBezTo>
                      <a:pt x="668189" y="122588"/>
                      <a:pt x="672795" y="207764"/>
                      <a:pt x="668189" y="350497"/>
                    </a:cubicBezTo>
                    <a:cubicBezTo>
                      <a:pt x="663582" y="488624"/>
                      <a:pt x="656676" y="569200"/>
                      <a:pt x="647470" y="592219"/>
                    </a:cubicBezTo>
                    <a:cubicBezTo>
                      <a:pt x="633657" y="615238"/>
                      <a:pt x="619844" y="631357"/>
                      <a:pt x="606032" y="640563"/>
                    </a:cubicBezTo>
                    <a:cubicBezTo>
                      <a:pt x="592219" y="649770"/>
                      <a:pt x="580706" y="656676"/>
                      <a:pt x="571500" y="661283"/>
                    </a:cubicBezTo>
                    <a:cubicBezTo>
                      <a:pt x="562294" y="665889"/>
                      <a:pt x="493230" y="668189"/>
                      <a:pt x="364310" y="668189"/>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 name="Google Shape;36;p13"/>
              <p:cNvSpPr/>
              <p:nvPr/>
            </p:nvSpPr>
            <p:spPr>
              <a:xfrm>
                <a:off x="5305063" y="2589664"/>
                <a:ext cx="1063577" cy="1063577"/>
              </a:xfrm>
              <a:custGeom>
                <a:avLst/>
                <a:gdLst/>
                <a:ahLst/>
                <a:cxnLst/>
                <a:rect l="l" t="t" r="r" b="b"/>
                <a:pathLst>
                  <a:path w="1063576" h="1063577" extrusionOk="0">
                    <a:moveTo>
                      <a:pt x="207766" y="12086"/>
                    </a:moveTo>
                    <a:lnTo>
                      <a:pt x="256111" y="5180"/>
                    </a:lnTo>
                    <a:lnTo>
                      <a:pt x="263017" y="5180"/>
                    </a:lnTo>
                    <a:cubicBezTo>
                      <a:pt x="267624" y="5180"/>
                      <a:pt x="269923" y="35105"/>
                      <a:pt x="269923" y="94962"/>
                    </a:cubicBezTo>
                    <a:cubicBezTo>
                      <a:pt x="269923" y="154819"/>
                      <a:pt x="265317" y="184745"/>
                      <a:pt x="256111" y="184745"/>
                    </a:cubicBezTo>
                    <a:lnTo>
                      <a:pt x="242298" y="184745"/>
                    </a:lnTo>
                    <a:lnTo>
                      <a:pt x="221579" y="191651"/>
                    </a:lnTo>
                    <a:cubicBezTo>
                      <a:pt x="203160" y="196258"/>
                      <a:pt x="191654" y="203164"/>
                      <a:pt x="187047" y="212370"/>
                    </a:cubicBezTo>
                    <a:cubicBezTo>
                      <a:pt x="182441" y="226183"/>
                      <a:pt x="180141" y="336684"/>
                      <a:pt x="180141" y="543875"/>
                    </a:cubicBezTo>
                    <a:cubicBezTo>
                      <a:pt x="180141" y="751065"/>
                      <a:pt x="184747" y="859267"/>
                      <a:pt x="193954" y="868473"/>
                    </a:cubicBezTo>
                    <a:cubicBezTo>
                      <a:pt x="198560" y="882286"/>
                      <a:pt x="311362" y="886892"/>
                      <a:pt x="532365" y="882286"/>
                    </a:cubicBezTo>
                    <a:cubicBezTo>
                      <a:pt x="753368" y="877679"/>
                      <a:pt x="868476" y="868473"/>
                      <a:pt x="877682" y="854660"/>
                    </a:cubicBezTo>
                    <a:cubicBezTo>
                      <a:pt x="882288" y="836241"/>
                      <a:pt x="884588" y="728046"/>
                      <a:pt x="884588" y="530062"/>
                    </a:cubicBezTo>
                    <a:cubicBezTo>
                      <a:pt x="884588" y="327478"/>
                      <a:pt x="882288" y="223883"/>
                      <a:pt x="877682" y="219276"/>
                    </a:cubicBezTo>
                    <a:lnTo>
                      <a:pt x="870775" y="212370"/>
                    </a:lnTo>
                    <a:lnTo>
                      <a:pt x="870775" y="198557"/>
                    </a:lnTo>
                    <a:lnTo>
                      <a:pt x="863869" y="198557"/>
                    </a:lnTo>
                    <a:lnTo>
                      <a:pt x="856963" y="191651"/>
                    </a:lnTo>
                    <a:lnTo>
                      <a:pt x="850056" y="184745"/>
                    </a:lnTo>
                    <a:lnTo>
                      <a:pt x="822431" y="184745"/>
                    </a:lnTo>
                    <a:cubicBezTo>
                      <a:pt x="808618" y="184745"/>
                      <a:pt x="801712" y="154819"/>
                      <a:pt x="801712" y="94962"/>
                    </a:cubicBezTo>
                    <a:lnTo>
                      <a:pt x="801712" y="5180"/>
                    </a:lnTo>
                    <a:lnTo>
                      <a:pt x="856963" y="5180"/>
                    </a:lnTo>
                    <a:cubicBezTo>
                      <a:pt x="879982" y="5180"/>
                      <a:pt x="903007" y="9786"/>
                      <a:pt x="926026" y="18992"/>
                    </a:cubicBezTo>
                    <a:cubicBezTo>
                      <a:pt x="944445" y="28199"/>
                      <a:pt x="962858" y="44318"/>
                      <a:pt x="981277" y="67337"/>
                    </a:cubicBezTo>
                    <a:cubicBezTo>
                      <a:pt x="999696" y="85756"/>
                      <a:pt x="1018108" y="111075"/>
                      <a:pt x="1036528" y="143307"/>
                    </a:cubicBezTo>
                    <a:cubicBezTo>
                      <a:pt x="1045734" y="175539"/>
                      <a:pt x="1052640" y="299853"/>
                      <a:pt x="1057247" y="516249"/>
                    </a:cubicBezTo>
                    <a:cubicBezTo>
                      <a:pt x="1061853" y="737252"/>
                      <a:pt x="1059547" y="863866"/>
                      <a:pt x="1050340" y="896098"/>
                    </a:cubicBezTo>
                    <a:cubicBezTo>
                      <a:pt x="1041134" y="928330"/>
                      <a:pt x="1027321" y="955955"/>
                      <a:pt x="1008902" y="978974"/>
                    </a:cubicBezTo>
                    <a:cubicBezTo>
                      <a:pt x="995090" y="1001993"/>
                      <a:pt x="976670" y="1020412"/>
                      <a:pt x="953652" y="1034225"/>
                    </a:cubicBezTo>
                    <a:cubicBezTo>
                      <a:pt x="930633" y="1048038"/>
                      <a:pt x="792506" y="1057244"/>
                      <a:pt x="539271" y="1061851"/>
                    </a:cubicBezTo>
                    <a:cubicBezTo>
                      <a:pt x="290642" y="1066457"/>
                      <a:pt x="161722" y="1064150"/>
                      <a:pt x="152516" y="1054944"/>
                    </a:cubicBezTo>
                    <a:cubicBezTo>
                      <a:pt x="138703" y="1054944"/>
                      <a:pt x="120284" y="1043431"/>
                      <a:pt x="97265" y="1020412"/>
                    </a:cubicBezTo>
                    <a:cubicBezTo>
                      <a:pt x="69639" y="1001993"/>
                      <a:pt x="48920" y="976674"/>
                      <a:pt x="35108" y="944443"/>
                    </a:cubicBezTo>
                    <a:cubicBezTo>
                      <a:pt x="21295" y="912211"/>
                      <a:pt x="12089" y="783297"/>
                      <a:pt x="7482" y="557687"/>
                    </a:cubicBezTo>
                    <a:cubicBezTo>
                      <a:pt x="2876" y="327478"/>
                      <a:pt x="5183" y="198557"/>
                      <a:pt x="14389" y="170932"/>
                    </a:cubicBezTo>
                    <a:cubicBezTo>
                      <a:pt x="23595" y="147913"/>
                      <a:pt x="37408" y="122588"/>
                      <a:pt x="55827" y="94962"/>
                    </a:cubicBezTo>
                    <a:cubicBezTo>
                      <a:pt x="74246" y="67337"/>
                      <a:pt x="94965" y="46618"/>
                      <a:pt x="117984" y="32805"/>
                    </a:cubicBezTo>
                    <a:cubicBezTo>
                      <a:pt x="141003" y="23599"/>
                      <a:pt x="170935" y="16693"/>
                      <a:pt x="207766" y="12086"/>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 name="Google Shape;37;p13"/>
              <p:cNvSpPr/>
              <p:nvPr/>
            </p:nvSpPr>
            <p:spPr>
              <a:xfrm>
                <a:off x="5742465" y="1140270"/>
                <a:ext cx="559414" cy="669915"/>
              </a:xfrm>
              <a:custGeom>
                <a:avLst/>
                <a:gdLst/>
                <a:ahLst/>
                <a:cxnLst/>
                <a:rect l="l" t="t" r="r" b="b"/>
                <a:pathLst>
                  <a:path w="559413" h="669915" extrusionOk="0">
                    <a:moveTo>
                      <a:pt x="274527" y="6562"/>
                    </a:moveTo>
                    <a:cubicBezTo>
                      <a:pt x="431073" y="1956"/>
                      <a:pt x="516249" y="8862"/>
                      <a:pt x="530062" y="27281"/>
                    </a:cubicBezTo>
                    <a:cubicBezTo>
                      <a:pt x="548481" y="41094"/>
                      <a:pt x="557687" y="144689"/>
                      <a:pt x="557687" y="338067"/>
                    </a:cubicBezTo>
                    <a:cubicBezTo>
                      <a:pt x="557687" y="531444"/>
                      <a:pt x="550781" y="635040"/>
                      <a:pt x="536968" y="648852"/>
                    </a:cubicBezTo>
                    <a:cubicBezTo>
                      <a:pt x="527762" y="658058"/>
                      <a:pt x="442579" y="664965"/>
                      <a:pt x="281434" y="669571"/>
                    </a:cubicBezTo>
                    <a:cubicBezTo>
                      <a:pt x="124887" y="674178"/>
                      <a:pt x="39711" y="667271"/>
                      <a:pt x="25899" y="648852"/>
                    </a:cubicBezTo>
                    <a:cubicBezTo>
                      <a:pt x="12086" y="635040"/>
                      <a:pt x="5180" y="531444"/>
                      <a:pt x="5180" y="338067"/>
                    </a:cubicBezTo>
                    <a:cubicBezTo>
                      <a:pt x="5180" y="144689"/>
                      <a:pt x="9786" y="41094"/>
                      <a:pt x="18992" y="27281"/>
                    </a:cubicBezTo>
                    <a:cubicBezTo>
                      <a:pt x="28199" y="13469"/>
                      <a:pt x="113381" y="6562"/>
                      <a:pt x="274527" y="6562"/>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 name="Google Shape;38;p13"/>
              <p:cNvSpPr/>
              <p:nvPr/>
            </p:nvSpPr>
            <p:spPr>
              <a:xfrm>
                <a:off x="3587686" y="2686371"/>
                <a:ext cx="559414" cy="386755"/>
              </a:xfrm>
              <a:custGeom>
                <a:avLst/>
                <a:gdLst/>
                <a:ahLst/>
                <a:cxnLst/>
                <a:rect l="l" t="t" r="r" b="b"/>
                <a:pathLst>
                  <a:path w="559413" h="386755" extrusionOk="0">
                    <a:moveTo>
                      <a:pt x="219276" y="14389"/>
                    </a:moveTo>
                    <a:lnTo>
                      <a:pt x="226183" y="28201"/>
                    </a:lnTo>
                    <a:lnTo>
                      <a:pt x="233089" y="69639"/>
                    </a:lnTo>
                    <a:cubicBezTo>
                      <a:pt x="237696" y="92658"/>
                      <a:pt x="251508" y="115684"/>
                      <a:pt x="274527" y="138703"/>
                    </a:cubicBezTo>
                    <a:cubicBezTo>
                      <a:pt x="297546" y="157122"/>
                      <a:pt x="313665" y="168628"/>
                      <a:pt x="322872" y="173235"/>
                    </a:cubicBezTo>
                    <a:cubicBezTo>
                      <a:pt x="327478" y="177841"/>
                      <a:pt x="368916" y="180141"/>
                      <a:pt x="447186" y="180141"/>
                    </a:cubicBezTo>
                    <a:lnTo>
                      <a:pt x="557687" y="180141"/>
                    </a:lnTo>
                    <a:lnTo>
                      <a:pt x="557687" y="387331"/>
                    </a:lnTo>
                    <a:lnTo>
                      <a:pt x="281434" y="387331"/>
                    </a:lnTo>
                    <a:cubicBezTo>
                      <a:pt x="101869" y="387331"/>
                      <a:pt x="12086" y="387331"/>
                      <a:pt x="12086" y="387331"/>
                    </a:cubicBezTo>
                    <a:cubicBezTo>
                      <a:pt x="7480" y="387331"/>
                      <a:pt x="5180" y="325174"/>
                      <a:pt x="5180" y="200860"/>
                    </a:cubicBezTo>
                    <a:cubicBezTo>
                      <a:pt x="5180" y="76546"/>
                      <a:pt x="39711" y="12089"/>
                      <a:pt x="108775" y="7482"/>
                    </a:cubicBezTo>
                    <a:cubicBezTo>
                      <a:pt x="177838" y="2876"/>
                      <a:pt x="214670" y="5183"/>
                      <a:pt x="219276" y="14389"/>
                    </a:cubicBezTo>
                    <a:close/>
                  </a:path>
                </a:pathLst>
              </a:custGeom>
              <a:solidFill>
                <a:srgbClr val="FCFDFC"/>
              </a:solidFill>
              <a:ln w="9525" cap="flat" cmpd="sng">
                <a:solidFill>
                  <a:srgbClr val="FCFDF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 name="Google Shape;39;p13"/>
              <p:cNvSpPr/>
              <p:nvPr/>
            </p:nvSpPr>
            <p:spPr>
              <a:xfrm>
                <a:off x="3325245" y="416487"/>
                <a:ext cx="338411" cy="324598"/>
              </a:xfrm>
              <a:custGeom>
                <a:avLst/>
                <a:gdLst/>
                <a:ahLst/>
                <a:cxnLst/>
                <a:rect l="l" t="t" r="r" b="b"/>
                <a:pathLst>
                  <a:path w="338410" h="324598" extrusionOk="0">
                    <a:moveTo>
                      <a:pt x="157119" y="5180"/>
                    </a:moveTo>
                    <a:cubicBezTo>
                      <a:pt x="244602" y="5180"/>
                      <a:pt x="295246" y="7482"/>
                      <a:pt x="309059" y="12086"/>
                    </a:cubicBezTo>
                    <a:cubicBezTo>
                      <a:pt x="318265" y="16691"/>
                      <a:pt x="325171" y="67337"/>
                      <a:pt x="329778" y="164026"/>
                    </a:cubicBezTo>
                    <a:cubicBezTo>
                      <a:pt x="334384" y="260715"/>
                      <a:pt x="334384" y="311361"/>
                      <a:pt x="329778" y="315965"/>
                    </a:cubicBezTo>
                    <a:cubicBezTo>
                      <a:pt x="325171" y="320570"/>
                      <a:pt x="272227" y="322872"/>
                      <a:pt x="170932" y="322872"/>
                    </a:cubicBezTo>
                    <a:cubicBezTo>
                      <a:pt x="69637" y="322872"/>
                      <a:pt x="16693" y="322872"/>
                      <a:pt x="12086" y="322872"/>
                    </a:cubicBezTo>
                    <a:cubicBezTo>
                      <a:pt x="7480" y="318267"/>
                      <a:pt x="5180" y="267621"/>
                      <a:pt x="5180" y="170932"/>
                    </a:cubicBezTo>
                    <a:cubicBezTo>
                      <a:pt x="5180" y="74243"/>
                      <a:pt x="7480" y="23597"/>
                      <a:pt x="12086" y="18992"/>
                    </a:cubicBezTo>
                    <a:cubicBezTo>
                      <a:pt x="16693" y="9784"/>
                      <a:pt x="65037" y="5180"/>
                      <a:pt x="157119" y="5180"/>
                    </a:cubicBezTo>
                    <a:close/>
                  </a:path>
                </a:pathLst>
              </a:custGeom>
              <a:solidFill>
                <a:srgbClr val="BAE096"/>
              </a:solidFill>
              <a:ln w="9525" cap="flat" cmpd="sng">
                <a:solidFill>
                  <a:srgbClr val="BAE09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0" name="Google Shape;40;p13"/>
              <p:cNvSpPr/>
              <p:nvPr/>
            </p:nvSpPr>
            <p:spPr>
              <a:xfrm>
                <a:off x="3808689" y="2681768"/>
                <a:ext cx="345317" cy="186471"/>
              </a:xfrm>
              <a:custGeom>
                <a:avLst/>
                <a:gdLst/>
                <a:ahLst/>
                <a:cxnLst/>
                <a:rect l="l" t="t" r="r" b="b"/>
                <a:pathLst>
                  <a:path w="345317" h="186471" extrusionOk="0">
                    <a:moveTo>
                      <a:pt x="5180" y="18992"/>
                    </a:moveTo>
                    <a:lnTo>
                      <a:pt x="5180" y="5180"/>
                    </a:lnTo>
                    <a:lnTo>
                      <a:pt x="74243" y="5180"/>
                    </a:lnTo>
                    <a:cubicBezTo>
                      <a:pt x="115681" y="5180"/>
                      <a:pt x="138700" y="9786"/>
                      <a:pt x="143307" y="18992"/>
                    </a:cubicBezTo>
                    <a:cubicBezTo>
                      <a:pt x="143307" y="28199"/>
                      <a:pt x="175538" y="35105"/>
                      <a:pt x="239995" y="39711"/>
                    </a:cubicBezTo>
                    <a:lnTo>
                      <a:pt x="343591" y="39711"/>
                    </a:lnTo>
                    <a:lnTo>
                      <a:pt x="343591" y="115681"/>
                    </a:lnTo>
                    <a:lnTo>
                      <a:pt x="336684" y="184745"/>
                    </a:lnTo>
                    <a:lnTo>
                      <a:pt x="226183" y="184745"/>
                    </a:lnTo>
                    <a:cubicBezTo>
                      <a:pt x="147913" y="184745"/>
                      <a:pt x="106475" y="182445"/>
                      <a:pt x="101869" y="177838"/>
                    </a:cubicBezTo>
                    <a:cubicBezTo>
                      <a:pt x="92662" y="173232"/>
                      <a:pt x="76543" y="161726"/>
                      <a:pt x="53524" y="143307"/>
                    </a:cubicBezTo>
                    <a:cubicBezTo>
                      <a:pt x="30505" y="120288"/>
                      <a:pt x="16693" y="97262"/>
                      <a:pt x="12086" y="74243"/>
                    </a:cubicBezTo>
                    <a:lnTo>
                      <a:pt x="5180" y="32805"/>
                    </a:lnTo>
                    <a:lnTo>
                      <a:pt x="5180" y="18992"/>
                    </a:ln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 name="Google Shape;41;p13"/>
              <p:cNvSpPr/>
              <p:nvPr/>
            </p:nvSpPr>
            <p:spPr>
              <a:xfrm>
                <a:off x="3898471" y="1217623"/>
                <a:ext cx="966888" cy="317692"/>
              </a:xfrm>
              <a:custGeom>
                <a:avLst/>
                <a:gdLst/>
                <a:ahLst/>
                <a:cxnLst/>
                <a:rect l="l" t="t" r="r" b="b"/>
                <a:pathLst>
                  <a:path w="966888" h="317691" extrusionOk="0">
                    <a:moveTo>
                      <a:pt x="930630" y="12086"/>
                    </a:moveTo>
                    <a:lnTo>
                      <a:pt x="930630" y="5180"/>
                    </a:lnTo>
                    <a:lnTo>
                      <a:pt x="937536" y="5180"/>
                    </a:lnTo>
                    <a:lnTo>
                      <a:pt x="937536" y="32805"/>
                    </a:lnTo>
                    <a:lnTo>
                      <a:pt x="944443" y="46618"/>
                    </a:lnTo>
                    <a:lnTo>
                      <a:pt x="944443" y="53524"/>
                    </a:lnTo>
                    <a:lnTo>
                      <a:pt x="951349" y="53524"/>
                    </a:lnTo>
                    <a:lnTo>
                      <a:pt x="958255" y="46618"/>
                    </a:lnTo>
                    <a:lnTo>
                      <a:pt x="965162" y="46618"/>
                    </a:lnTo>
                    <a:lnTo>
                      <a:pt x="965162" y="53524"/>
                    </a:lnTo>
                    <a:cubicBezTo>
                      <a:pt x="965162" y="58131"/>
                      <a:pt x="960555" y="74243"/>
                      <a:pt x="951349" y="101869"/>
                    </a:cubicBezTo>
                    <a:cubicBezTo>
                      <a:pt x="942143" y="129494"/>
                      <a:pt x="926023" y="157119"/>
                      <a:pt x="903005" y="184745"/>
                    </a:cubicBezTo>
                    <a:cubicBezTo>
                      <a:pt x="884585" y="212370"/>
                      <a:pt x="863866" y="233089"/>
                      <a:pt x="840847" y="246902"/>
                    </a:cubicBezTo>
                    <a:cubicBezTo>
                      <a:pt x="813222" y="260715"/>
                      <a:pt x="721140" y="272227"/>
                      <a:pt x="564594" y="281434"/>
                    </a:cubicBezTo>
                    <a:cubicBezTo>
                      <a:pt x="408048" y="281434"/>
                      <a:pt x="327478" y="283733"/>
                      <a:pt x="322872" y="288340"/>
                    </a:cubicBezTo>
                    <a:lnTo>
                      <a:pt x="315965" y="295246"/>
                    </a:lnTo>
                    <a:lnTo>
                      <a:pt x="315965" y="288340"/>
                    </a:lnTo>
                    <a:cubicBezTo>
                      <a:pt x="315965" y="283733"/>
                      <a:pt x="306759" y="281434"/>
                      <a:pt x="288340" y="281434"/>
                    </a:cubicBezTo>
                    <a:cubicBezTo>
                      <a:pt x="274527" y="281434"/>
                      <a:pt x="265321" y="286040"/>
                      <a:pt x="260714" y="295246"/>
                    </a:cubicBezTo>
                    <a:lnTo>
                      <a:pt x="253808" y="315965"/>
                    </a:lnTo>
                    <a:lnTo>
                      <a:pt x="253808" y="281434"/>
                    </a:lnTo>
                    <a:lnTo>
                      <a:pt x="5180" y="281434"/>
                    </a:lnTo>
                    <a:lnTo>
                      <a:pt x="5180" y="219276"/>
                    </a:lnTo>
                    <a:lnTo>
                      <a:pt x="12086" y="219276"/>
                    </a:lnTo>
                    <a:lnTo>
                      <a:pt x="12086" y="226183"/>
                    </a:lnTo>
                    <a:lnTo>
                      <a:pt x="32805" y="226183"/>
                    </a:lnTo>
                    <a:lnTo>
                      <a:pt x="150213" y="233089"/>
                    </a:lnTo>
                    <a:lnTo>
                      <a:pt x="260714" y="233089"/>
                    </a:lnTo>
                    <a:lnTo>
                      <a:pt x="260714" y="226183"/>
                    </a:lnTo>
                    <a:cubicBezTo>
                      <a:pt x="265321" y="216977"/>
                      <a:pt x="269921" y="212370"/>
                      <a:pt x="274527" y="212370"/>
                    </a:cubicBezTo>
                    <a:lnTo>
                      <a:pt x="274527" y="226183"/>
                    </a:lnTo>
                    <a:cubicBezTo>
                      <a:pt x="274527" y="230789"/>
                      <a:pt x="283733" y="230789"/>
                      <a:pt x="302153" y="226183"/>
                    </a:cubicBezTo>
                    <a:cubicBezTo>
                      <a:pt x="320572" y="226183"/>
                      <a:pt x="329778" y="226183"/>
                      <a:pt x="329778" y="226183"/>
                    </a:cubicBezTo>
                    <a:lnTo>
                      <a:pt x="329778" y="219276"/>
                    </a:lnTo>
                    <a:lnTo>
                      <a:pt x="329778" y="226183"/>
                    </a:lnTo>
                    <a:cubicBezTo>
                      <a:pt x="334384" y="230789"/>
                      <a:pt x="412654" y="230789"/>
                      <a:pt x="564594" y="226183"/>
                    </a:cubicBezTo>
                    <a:cubicBezTo>
                      <a:pt x="716533" y="226183"/>
                      <a:pt x="806316" y="214670"/>
                      <a:pt x="833941" y="191651"/>
                    </a:cubicBezTo>
                    <a:cubicBezTo>
                      <a:pt x="856960" y="168632"/>
                      <a:pt x="877679" y="143307"/>
                      <a:pt x="896098" y="115681"/>
                    </a:cubicBezTo>
                    <a:cubicBezTo>
                      <a:pt x="905304" y="83449"/>
                      <a:pt x="912211" y="60431"/>
                      <a:pt x="916817" y="46618"/>
                    </a:cubicBezTo>
                    <a:cubicBezTo>
                      <a:pt x="921424" y="32805"/>
                      <a:pt x="923724" y="23599"/>
                      <a:pt x="923724" y="18992"/>
                    </a:cubicBezTo>
                    <a:lnTo>
                      <a:pt x="923724" y="12086"/>
                    </a:lnTo>
                    <a:lnTo>
                      <a:pt x="930630" y="12086"/>
                    </a:lnTo>
                    <a:close/>
                  </a:path>
                </a:pathLst>
              </a:custGeom>
              <a:solidFill>
                <a:srgbClr val="BCDF9B"/>
              </a:solidFill>
              <a:ln w="9525" cap="flat" cmpd="sng">
                <a:solidFill>
                  <a:srgbClr val="BCDF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 name="Google Shape;42;p13"/>
              <p:cNvSpPr/>
              <p:nvPr/>
            </p:nvSpPr>
            <p:spPr>
              <a:xfrm>
                <a:off x="3573873" y="361236"/>
                <a:ext cx="1291486" cy="911637"/>
              </a:xfrm>
              <a:custGeom>
                <a:avLst/>
                <a:gdLst/>
                <a:ahLst/>
                <a:cxnLst/>
                <a:rect l="l" t="t" r="r" b="b"/>
                <a:pathLst>
                  <a:path w="1291486" h="911637" extrusionOk="0">
                    <a:moveTo>
                      <a:pt x="1289760" y="557687"/>
                    </a:moveTo>
                    <a:lnTo>
                      <a:pt x="1289760" y="903005"/>
                    </a:lnTo>
                    <a:lnTo>
                      <a:pt x="1282853" y="903005"/>
                    </a:lnTo>
                    <a:lnTo>
                      <a:pt x="1275947" y="909911"/>
                    </a:lnTo>
                    <a:lnTo>
                      <a:pt x="1269041" y="909911"/>
                    </a:lnTo>
                    <a:lnTo>
                      <a:pt x="1269041" y="903005"/>
                    </a:lnTo>
                    <a:lnTo>
                      <a:pt x="1262134" y="889192"/>
                    </a:lnTo>
                    <a:lnTo>
                      <a:pt x="1262134" y="861566"/>
                    </a:lnTo>
                    <a:lnTo>
                      <a:pt x="1255228" y="861566"/>
                    </a:lnTo>
                    <a:lnTo>
                      <a:pt x="1255228" y="868473"/>
                    </a:lnTo>
                    <a:lnTo>
                      <a:pt x="1248322" y="868473"/>
                    </a:lnTo>
                    <a:lnTo>
                      <a:pt x="1248322" y="557687"/>
                    </a:lnTo>
                    <a:cubicBezTo>
                      <a:pt x="1248322" y="355101"/>
                      <a:pt x="1246022" y="244600"/>
                      <a:pt x="1241415" y="226183"/>
                    </a:cubicBezTo>
                    <a:cubicBezTo>
                      <a:pt x="1236809" y="212370"/>
                      <a:pt x="1227603" y="189349"/>
                      <a:pt x="1213790" y="157119"/>
                    </a:cubicBezTo>
                    <a:cubicBezTo>
                      <a:pt x="1199977" y="124890"/>
                      <a:pt x="1181558" y="99567"/>
                      <a:pt x="1158539" y="81150"/>
                    </a:cubicBezTo>
                    <a:cubicBezTo>
                      <a:pt x="1135520" y="67337"/>
                      <a:pt x="990487" y="60431"/>
                      <a:pt x="723440" y="60431"/>
                    </a:cubicBezTo>
                    <a:cubicBezTo>
                      <a:pt x="456392" y="60431"/>
                      <a:pt x="313665" y="67337"/>
                      <a:pt x="295246" y="81150"/>
                    </a:cubicBezTo>
                    <a:cubicBezTo>
                      <a:pt x="272227" y="94962"/>
                      <a:pt x="251508" y="117983"/>
                      <a:pt x="233089" y="150213"/>
                    </a:cubicBezTo>
                    <a:cubicBezTo>
                      <a:pt x="219276" y="182443"/>
                      <a:pt x="210070" y="235391"/>
                      <a:pt x="205464" y="309059"/>
                    </a:cubicBezTo>
                    <a:cubicBezTo>
                      <a:pt x="200857" y="387331"/>
                      <a:pt x="200857" y="428769"/>
                      <a:pt x="205464" y="433373"/>
                    </a:cubicBezTo>
                    <a:lnTo>
                      <a:pt x="212370" y="440279"/>
                    </a:lnTo>
                    <a:lnTo>
                      <a:pt x="205464" y="440279"/>
                    </a:lnTo>
                    <a:cubicBezTo>
                      <a:pt x="200857" y="440279"/>
                      <a:pt x="198557" y="442581"/>
                      <a:pt x="198557" y="447186"/>
                    </a:cubicBezTo>
                    <a:cubicBezTo>
                      <a:pt x="203164" y="456394"/>
                      <a:pt x="210070" y="460999"/>
                      <a:pt x="219276" y="460999"/>
                    </a:cubicBezTo>
                    <a:cubicBezTo>
                      <a:pt x="228483" y="460999"/>
                      <a:pt x="233089" y="463300"/>
                      <a:pt x="233089" y="467905"/>
                    </a:cubicBezTo>
                    <a:lnTo>
                      <a:pt x="198557" y="467905"/>
                    </a:lnTo>
                    <a:lnTo>
                      <a:pt x="198557" y="737252"/>
                    </a:lnTo>
                    <a:lnTo>
                      <a:pt x="205464" y="737252"/>
                    </a:lnTo>
                    <a:lnTo>
                      <a:pt x="205464" y="744159"/>
                    </a:lnTo>
                    <a:lnTo>
                      <a:pt x="143307" y="744159"/>
                    </a:lnTo>
                    <a:lnTo>
                      <a:pt x="143307" y="460999"/>
                    </a:lnTo>
                    <a:lnTo>
                      <a:pt x="5180" y="460999"/>
                    </a:lnTo>
                    <a:lnTo>
                      <a:pt x="5180" y="447186"/>
                    </a:lnTo>
                    <a:lnTo>
                      <a:pt x="32805" y="447186"/>
                    </a:lnTo>
                    <a:lnTo>
                      <a:pt x="88056" y="433373"/>
                    </a:lnTo>
                    <a:cubicBezTo>
                      <a:pt x="124887" y="424165"/>
                      <a:pt x="147913" y="380424"/>
                      <a:pt x="157119" y="302153"/>
                    </a:cubicBezTo>
                    <a:cubicBezTo>
                      <a:pt x="157119" y="223881"/>
                      <a:pt x="168632" y="164026"/>
                      <a:pt x="191651" y="122588"/>
                    </a:cubicBezTo>
                    <a:cubicBezTo>
                      <a:pt x="214670" y="81150"/>
                      <a:pt x="242295" y="51222"/>
                      <a:pt x="274527" y="32805"/>
                    </a:cubicBezTo>
                    <a:cubicBezTo>
                      <a:pt x="306759" y="14388"/>
                      <a:pt x="456392" y="5180"/>
                      <a:pt x="723440" y="5180"/>
                    </a:cubicBezTo>
                    <a:cubicBezTo>
                      <a:pt x="985881" y="5180"/>
                      <a:pt x="1130914" y="12086"/>
                      <a:pt x="1158539" y="25899"/>
                    </a:cubicBezTo>
                    <a:cubicBezTo>
                      <a:pt x="1186165" y="39711"/>
                      <a:pt x="1211490" y="62732"/>
                      <a:pt x="1234509" y="94962"/>
                    </a:cubicBezTo>
                    <a:cubicBezTo>
                      <a:pt x="1252928" y="127192"/>
                      <a:pt x="1266741" y="154817"/>
                      <a:pt x="1275947" y="177838"/>
                    </a:cubicBezTo>
                    <a:cubicBezTo>
                      <a:pt x="1285153" y="200859"/>
                      <a:pt x="1289760" y="327476"/>
                      <a:pt x="1289760" y="557687"/>
                    </a:cubicBezTo>
                    <a:close/>
                  </a:path>
                </a:pathLst>
              </a:custGeom>
              <a:solidFill>
                <a:srgbClr val="BCDE99"/>
              </a:solidFill>
              <a:ln w="9525" cap="flat" cmpd="sng">
                <a:solidFill>
                  <a:srgbClr val="BCDE9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3" name="Google Shape;43;p13"/>
              <p:cNvSpPr/>
              <p:nvPr/>
            </p:nvSpPr>
            <p:spPr>
              <a:xfrm>
                <a:off x="3801783" y="2202927"/>
                <a:ext cx="669915" cy="656103"/>
              </a:xfrm>
              <a:custGeom>
                <a:avLst/>
                <a:gdLst/>
                <a:ahLst/>
                <a:cxnLst/>
                <a:rect l="l" t="t" r="r" b="b"/>
                <a:pathLst>
                  <a:path w="669915" h="656102" extrusionOk="0">
                    <a:moveTo>
                      <a:pt x="633657" y="622147"/>
                    </a:moveTo>
                    <a:lnTo>
                      <a:pt x="626751" y="622147"/>
                    </a:lnTo>
                    <a:lnTo>
                      <a:pt x="626751" y="629053"/>
                    </a:lnTo>
                    <a:lnTo>
                      <a:pt x="619844" y="629053"/>
                    </a:lnTo>
                    <a:lnTo>
                      <a:pt x="619844" y="635960"/>
                    </a:lnTo>
                    <a:lnTo>
                      <a:pt x="612938" y="635960"/>
                    </a:lnTo>
                    <a:lnTo>
                      <a:pt x="606032" y="642866"/>
                    </a:lnTo>
                    <a:lnTo>
                      <a:pt x="599125" y="649772"/>
                    </a:lnTo>
                    <a:lnTo>
                      <a:pt x="585313" y="649772"/>
                    </a:lnTo>
                    <a:lnTo>
                      <a:pt x="585313" y="656679"/>
                    </a:lnTo>
                    <a:lnTo>
                      <a:pt x="564594" y="656679"/>
                    </a:lnTo>
                    <a:lnTo>
                      <a:pt x="564594" y="559990"/>
                    </a:lnTo>
                    <a:cubicBezTo>
                      <a:pt x="564594" y="495533"/>
                      <a:pt x="559987" y="454095"/>
                      <a:pt x="550781" y="435676"/>
                    </a:cubicBezTo>
                    <a:lnTo>
                      <a:pt x="536968" y="408050"/>
                    </a:lnTo>
                    <a:lnTo>
                      <a:pt x="536968" y="145609"/>
                    </a:lnTo>
                    <a:lnTo>
                      <a:pt x="530062" y="145609"/>
                    </a:lnTo>
                    <a:lnTo>
                      <a:pt x="530062" y="138703"/>
                    </a:lnTo>
                    <a:lnTo>
                      <a:pt x="150213" y="138703"/>
                    </a:lnTo>
                    <a:lnTo>
                      <a:pt x="150213" y="145609"/>
                    </a:lnTo>
                    <a:lnTo>
                      <a:pt x="143307" y="249204"/>
                    </a:lnTo>
                    <a:lnTo>
                      <a:pt x="143307" y="345893"/>
                    </a:lnTo>
                    <a:lnTo>
                      <a:pt x="12086" y="345893"/>
                    </a:lnTo>
                    <a:lnTo>
                      <a:pt x="12086" y="311362"/>
                    </a:lnTo>
                    <a:cubicBezTo>
                      <a:pt x="12086" y="288343"/>
                      <a:pt x="9786" y="276830"/>
                      <a:pt x="5180" y="276830"/>
                    </a:cubicBezTo>
                    <a:lnTo>
                      <a:pt x="12086" y="193954"/>
                    </a:lnTo>
                    <a:cubicBezTo>
                      <a:pt x="12086" y="138703"/>
                      <a:pt x="21292" y="97265"/>
                      <a:pt x="39711" y="69639"/>
                    </a:cubicBezTo>
                    <a:cubicBezTo>
                      <a:pt x="53524" y="42014"/>
                      <a:pt x="67337" y="23595"/>
                      <a:pt x="81150" y="14389"/>
                    </a:cubicBezTo>
                    <a:cubicBezTo>
                      <a:pt x="94962" y="5183"/>
                      <a:pt x="182445" y="2876"/>
                      <a:pt x="343591" y="7482"/>
                    </a:cubicBezTo>
                    <a:cubicBezTo>
                      <a:pt x="509343" y="12089"/>
                      <a:pt x="601425" y="23595"/>
                      <a:pt x="619844" y="42014"/>
                    </a:cubicBezTo>
                    <a:cubicBezTo>
                      <a:pt x="638264" y="60433"/>
                      <a:pt x="652076" y="78846"/>
                      <a:pt x="661282" y="97265"/>
                    </a:cubicBezTo>
                    <a:cubicBezTo>
                      <a:pt x="670489" y="115684"/>
                      <a:pt x="672795" y="198560"/>
                      <a:pt x="668189" y="345893"/>
                    </a:cubicBezTo>
                    <a:cubicBezTo>
                      <a:pt x="663582" y="488627"/>
                      <a:pt x="656676" y="569196"/>
                      <a:pt x="647470" y="587615"/>
                    </a:cubicBezTo>
                    <a:cubicBezTo>
                      <a:pt x="638264" y="610634"/>
                      <a:pt x="633657" y="622147"/>
                      <a:pt x="633657" y="622147"/>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4" name="Google Shape;44;p13"/>
              <p:cNvSpPr/>
              <p:nvPr/>
            </p:nvSpPr>
            <p:spPr>
              <a:xfrm>
                <a:off x="5825341" y="2101635"/>
                <a:ext cx="759698" cy="738979"/>
              </a:xfrm>
              <a:custGeom>
                <a:avLst/>
                <a:gdLst/>
                <a:ahLst/>
                <a:cxnLst/>
                <a:rect l="l" t="t" r="r" b="b"/>
                <a:pathLst>
                  <a:path w="759697" h="738978" extrusionOk="0">
                    <a:moveTo>
                      <a:pt x="757971" y="129494"/>
                    </a:moveTo>
                    <a:lnTo>
                      <a:pt x="757971" y="198557"/>
                    </a:lnTo>
                    <a:cubicBezTo>
                      <a:pt x="757971" y="198557"/>
                      <a:pt x="737252" y="203164"/>
                      <a:pt x="695814" y="212370"/>
                    </a:cubicBezTo>
                    <a:cubicBezTo>
                      <a:pt x="658983" y="212370"/>
                      <a:pt x="633657" y="216977"/>
                      <a:pt x="619844" y="226183"/>
                    </a:cubicBezTo>
                    <a:cubicBezTo>
                      <a:pt x="606032" y="235389"/>
                      <a:pt x="592219" y="249202"/>
                      <a:pt x="578406" y="267621"/>
                    </a:cubicBezTo>
                    <a:cubicBezTo>
                      <a:pt x="564594" y="290640"/>
                      <a:pt x="553081" y="373516"/>
                      <a:pt x="543875" y="516249"/>
                    </a:cubicBezTo>
                    <a:lnTo>
                      <a:pt x="543875" y="730346"/>
                    </a:lnTo>
                    <a:lnTo>
                      <a:pt x="536968" y="730346"/>
                    </a:lnTo>
                    <a:lnTo>
                      <a:pt x="536968" y="737252"/>
                    </a:lnTo>
                    <a:lnTo>
                      <a:pt x="530062" y="737252"/>
                    </a:lnTo>
                    <a:lnTo>
                      <a:pt x="295246" y="730346"/>
                    </a:lnTo>
                    <a:cubicBezTo>
                      <a:pt x="134100" y="725739"/>
                      <a:pt x="46618" y="716533"/>
                      <a:pt x="32805" y="702721"/>
                    </a:cubicBezTo>
                    <a:cubicBezTo>
                      <a:pt x="14386" y="688908"/>
                      <a:pt x="5180" y="576107"/>
                      <a:pt x="5180" y="364310"/>
                    </a:cubicBezTo>
                    <a:cubicBezTo>
                      <a:pt x="5180" y="157119"/>
                      <a:pt x="12086" y="46618"/>
                      <a:pt x="25899" y="32805"/>
                    </a:cubicBezTo>
                    <a:cubicBezTo>
                      <a:pt x="35105" y="23599"/>
                      <a:pt x="42011" y="14386"/>
                      <a:pt x="46618" y="5180"/>
                    </a:cubicBezTo>
                    <a:cubicBezTo>
                      <a:pt x="55824" y="5180"/>
                      <a:pt x="168632" y="5180"/>
                      <a:pt x="385029" y="5180"/>
                    </a:cubicBezTo>
                    <a:cubicBezTo>
                      <a:pt x="601425" y="5180"/>
                      <a:pt x="714233" y="7480"/>
                      <a:pt x="723440" y="12086"/>
                    </a:cubicBezTo>
                    <a:cubicBezTo>
                      <a:pt x="728046" y="16693"/>
                      <a:pt x="734952" y="25899"/>
                      <a:pt x="744159" y="39711"/>
                    </a:cubicBezTo>
                    <a:cubicBezTo>
                      <a:pt x="748765" y="53524"/>
                      <a:pt x="753365" y="83449"/>
                      <a:pt x="757971" y="129494"/>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5" name="Google Shape;45;p13"/>
              <p:cNvSpPr/>
              <p:nvPr/>
            </p:nvSpPr>
            <p:spPr>
              <a:xfrm>
                <a:off x="5542181" y="2470129"/>
                <a:ext cx="607758" cy="511069"/>
              </a:xfrm>
              <a:custGeom>
                <a:avLst/>
                <a:gdLst/>
                <a:ahLst/>
                <a:cxnLst/>
                <a:rect l="l" t="t" r="r" b="b"/>
                <a:pathLst>
                  <a:path w="607758" h="511069" extrusionOk="0">
                    <a:moveTo>
                      <a:pt x="578406" y="138703"/>
                    </a:moveTo>
                    <a:lnTo>
                      <a:pt x="564594" y="138703"/>
                    </a:lnTo>
                    <a:lnTo>
                      <a:pt x="564594" y="228485"/>
                    </a:lnTo>
                    <a:cubicBezTo>
                      <a:pt x="564594" y="288343"/>
                      <a:pt x="571500" y="318268"/>
                      <a:pt x="585313" y="318268"/>
                    </a:cubicBezTo>
                    <a:lnTo>
                      <a:pt x="606032" y="318268"/>
                    </a:lnTo>
                    <a:lnTo>
                      <a:pt x="585313" y="325174"/>
                    </a:lnTo>
                    <a:lnTo>
                      <a:pt x="564594" y="325174"/>
                    </a:lnTo>
                    <a:lnTo>
                      <a:pt x="564594" y="345893"/>
                    </a:lnTo>
                    <a:lnTo>
                      <a:pt x="557687" y="408050"/>
                    </a:lnTo>
                    <a:cubicBezTo>
                      <a:pt x="553081" y="449488"/>
                      <a:pt x="548481" y="474814"/>
                      <a:pt x="543875" y="484020"/>
                    </a:cubicBezTo>
                    <a:cubicBezTo>
                      <a:pt x="534668" y="493226"/>
                      <a:pt x="454092" y="500133"/>
                      <a:pt x="302153" y="504739"/>
                    </a:cubicBezTo>
                    <a:cubicBezTo>
                      <a:pt x="154819" y="509346"/>
                      <a:pt x="74243" y="504739"/>
                      <a:pt x="60431" y="490926"/>
                    </a:cubicBezTo>
                    <a:cubicBezTo>
                      <a:pt x="46618" y="481720"/>
                      <a:pt x="39711" y="451788"/>
                      <a:pt x="39711" y="401144"/>
                    </a:cubicBezTo>
                    <a:cubicBezTo>
                      <a:pt x="35105" y="350500"/>
                      <a:pt x="28199" y="322874"/>
                      <a:pt x="18992" y="318268"/>
                    </a:cubicBezTo>
                    <a:lnTo>
                      <a:pt x="5180" y="318268"/>
                    </a:lnTo>
                    <a:lnTo>
                      <a:pt x="18992" y="318268"/>
                    </a:lnTo>
                    <a:cubicBezTo>
                      <a:pt x="28199" y="318268"/>
                      <a:pt x="32805" y="288343"/>
                      <a:pt x="32805" y="228485"/>
                    </a:cubicBezTo>
                    <a:cubicBezTo>
                      <a:pt x="32805" y="168628"/>
                      <a:pt x="30505" y="138703"/>
                      <a:pt x="25899" y="138703"/>
                    </a:cubicBezTo>
                    <a:lnTo>
                      <a:pt x="18992" y="138703"/>
                    </a:lnTo>
                    <a:lnTo>
                      <a:pt x="25899" y="138703"/>
                    </a:lnTo>
                    <a:cubicBezTo>
                      <a:pt x="30505" y="134096"/>
                      <a:pt x="35105" y="115684"/>
                      <a:pt x="39711" y="83452"/>
                    </a:cubicBezTo>
                    <a:cubicBezTo>
                      <a:pt x="39711" y="46621"/>
                      <a:pt x="46618" y="23595"/>
                      <a:pt x="60431" y="14389"/>
                    </a:cubicBezTo>
                    <a:cubicBezTo>
                      <a:pt x="69637" y="5183"/>
                      <a:pt x="150213" y="2876"/>
                      <a:pt x="302153" y="7482"/>
                    </a:cubicBezTo>
                    <a:cubicBezTo>
                      <a:pt x="454092" y="12089"/>
                      <a:pt x="534668" y="16689"/>
                      <a:pt x="543875" y="21295"/>
                    </a:cubicBezTo>
                    <a:cubicBezTo>
                      <a:pt x="548481" y="30501"/>
                      <a:pt x="553081" y="51220"/>
                      <a:pt x="557687" y="83452"/>
                    </a:cubicBezTo>
                    <a:cubicBezTo>
                      <a:pt x="562294" y="115684"/>
                      <a:pt x="566894" y="131797"/>
                      <a:pt x="571500" y="131797"/>
                    </a:cubicBezTo>
                    <a:cubicBezTo>
                      <a:pt x="576106" y="136403"/>
                      <a:pt x="578406" y="138703"/>
                      <a:pt x="578406" y="138703"/>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6" name="Google Shape;46;p13"/>
              <p:cNvSpPr/>
              <p:nvPr/>
            </p:nvSpPr>
            <p:spPr>
              <a:xfrm>
                <a:off x="3380496" y="2474577"/>
                <a:ext cx="1001420" cy="738979"/>
              </a:xfrm>
              <a:custGeom>
                <a:avLst/>
                <a:gdLst/>
                <a:ahLst/>
                <a:cxnLst/>
                <a:rect l="l" t="t" r="r" b="b"/>
                <a:pathLst>
                  <a:path w="1001419" h="738978" extrusionOk="0">
                    <a:moveTo>
                      <a:pt x="426467" y="39711"/>
                    </a:moveTo>
                    <a:lnTo>
                      <a:pt x="426467" y="5180"/>
                    </a:lnTo>
                    <a:cubicBezTo>
                      <a:pt x="431073" y="5180"/>
                      <a:pt x="433373" y="16693"/>
                      <a:pt x="433373" y="39711"/>
                    </a:cubicBezTo>
                    <a:lnTo>
                      <a:pt x="433373" y="74243"/>
                    </a:lnTo>
                    <a:lnTo>
                      <a:pt x="571500" y="74243"/>
                    </a:lnTo>
                    <a:lnTo>
                      <a:pt x="709627" y="88056"/>
                    </a:lnTo>
                    <a:cubicBezTo>
                      <a:pt x="801709" y="88056"/>
                      <a:pt x="861566" y="97262"/>
                      <a:pt x="889192" y="115681"/>
                    </a:cubicBezTo>
                    <a:cubicBezTo>
                      <a:pt x="921424" y="124887"/>
                      <a:pt x="939836" y="131794"/>
                      <a:pt x="944443" y="136400"/>
                    </a:cubicBezTo>
                    <a:lnTo>
                      <a:pt x="958255" y="136400"/>
                    </a:lnTo>
                    <a:lnTo>
                      <a:pt x="972068" y="164026"/>
                    </a:lnTo>
                    <a:cubicBezTo>
                      <a:pt x="981274" y="182445"/>
                      <a:pt x="985881" y="223883"/>
                      <a:pt x="985881" y="288340"/>
                    </a:cubicBezTo>
                    <a:lnTo>
                      <a:pt x="985881" y="385029"/>
                    </a:lnTo>
                    <a:lnTo>
                      <a:pt x="999693" y="385029"/>
                    </a:lnTo>
                    <a:cubicBezTo>
                      <a:pt x="999693" y="389635"/>
                      <a:pt x="997393" y="391935"/>
                      <a:pt x="992787" y="391935"/>
                    </a:cubicBezTo>
                    <a:cubicBezTo>
                      <a:pt x="988180" y="391935"/>
                      <a:pt x="983581" y="433373"/>
                      <a:pt x="978974" y="516249"/>
                    </a:cubicBezTo>
                    <a:cubicBezTo>
                      <a:pt x="974368" y="599125"/>
                      <a:pt x="967461" y="649770"/>
                      <a:pt x="958255" y="668189"/>
                    </a:cubicBezTo>
                    <a:cubicBezTo>
                      <a:pt x="939836" y="682002"/>
                      <a:pt x="914517" y="695814"/>
                      <a:pt x="882285" y="709627"/>
                    </a:cubicBezTo>
                    <a:cubicBezTo>
                      <a:pt x="850054" y="728046"/>
                      <a:pt x="728046" y="737252"/>
                      <a:pt x="516249" y="737252"/>
                    </a:cubicBezTo>
                    <a:cubicBezTo>
                      <a:pt x="299853" y="737252"/>
                      <a:pt x="170932" y="732646"/>
                      <a:pt x="129494" y="723440"/>
                    </a:cubicBezTo>
                    <a:cubicBezTo>
                      <a:pt x="83449" y="705020"/>
                      <a:pt x="51224" y="688908"/>
                      <a:pt x="32805" y="675095"/>
                    </a:cubicBezTo>
                    <a:cubicBezTo>
                      <a:pt x="14386" y="656676"/>
                      <a:pt x="5180" y="571500"/>
                      <a:pt x="5180" y="419560"/>
                    </a:cubicBezTo>
                    <a:cubicBezTo>
                      <a:pt x="5180" y="263014"/>
                      <a:pt x="5180" y="180138"/>
                      <a:pt x="5180" y="170932"/>
                    </a:cubicBezTo>
                    <a:cubicBezTo>
                      <a:pt x="14386" y="166326"/>
                      <a:pt x="23599" y="157119"/>
                      <a:pt x="32805" y="143307"/>
                    </a:cubicBezTo>
                    <a:cubicBezTo>
                      <a:pt x="42011" y="134100"/>
                      <a:pt x="62730" y="122588"/>
                      <a:pt x="94962" y="108775"/>
                    </a:cubicBezTo>
                    <a:cubicBezTo>
                      <a:pt x="127194" y="94962"/>
                      <a:pt x="189351" y="85756"/>
                      <a:pt x="281434" y="81150"/>
                    </a:cubicBezTo>
                    <a:lnTo>
                      <a:pt x="426467" y="74243"/>
                    </a:lnTo>
                    <a:lnTo>
                      <a:pt x="426467" y="39711"/>
                    </a:lnTo>
                    <a:close/>
                    <a:moveTo>
                      <a:pt x="426467" y="226183"/>
                    </a:moveTo>
                    <a:lnTo>
                      <a:pt x="433373" y="239995"/>
                    </a:lnTo>
                    <a:lnTo>
                      <a:pt x="433373" y="212370"/>
                    </a:lnTo>
                    <a:lnTo>
                      <a:pt x="502437" y="212370"/>
                    </a:lnTo>
                    <a:cubicBezTo>
                      <a:pt x="543875" y="212370"/>
                      <a:pt x="566894" y="216977"/>
                      <a:pt x="571500" y="226183"/>
                    </a:cubicBezTo>
                    <a:cubicBezTo>
                      <a:pt x="571500" y="235389"/>
                      <a:pt x="603732" y="242295"/>
                      <a:pt x="668189" y="246902"/>
                    </a:cubicBezTo>
                    <a:lnTo>
                      <a:pt x="771784" y="246902"/>
                    </a:lnTo>
                    <a:lnTo>
                      <a:pt x="771784" y="322872"/>
                    </a:lnTo>
                    <a:lnTo>
                      <a:pt x="764878" y="391935"/>
                    </a:lnTo>
                    <a:lnTo>
                      <a:pt x="764878" y="599125"/>
                    </a:lnTo>
                    <a:lnTo>
                      <a:pt x="488624" y="599125"/>
                    </a:lnTo>
                    <a:cubicBezTo>
                      <a:pt x="309059" y="599125"/>
                      <a:pt x="219276" y="599125"/>
                      <a:pt x="219276" y="599125"/>
                    </a:cubicBezTo>
                    <a:cubicBezTo>
                      <a:pt x="214670" y="599125"/>
                      <a:pt x="212370" y="536968"/>
                      <a:pt x="212370" y="412654"/>
                    </a:cubicBezTo>
                    <a:cubicBezTo>
                      <a:pt x="212370" y="288340"/>
                      <a:pt x="246902" y="223883"/>
                      <a:pt x="315965" y="219276"/>
                    </a:cubicBezTo>
                    <a:cubicBezTo>
                      <a:pt x="385029" y="214670"/>
                      <a:pt x="421860" y="216977"/>
                      <a:pt x="426467" y="226183"/>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 name="Google Shape;47;p13"/>
              <p:cNvSpPr/>
              <p:nvPr/>
            </p:nvSpPr>
            <p:spPr>
              <a:xfrm>
                <a:off x="4540761" y="2695580"/>
                <a:ext cx="669915" cy="559414"/>
              </a:xfrm>
              <a:custGeom>
                <a:avLst/>
                <a:gdLst/>
                <a:ahLst/>
                <a:cxnLst/>
                <a:rect l="l" t="t" r="r" b="b"/>
                <a:pathLst>
                  <a:path w="669915" h="559413" extrusionOk="0">
                    <a:moveTo>
                      <a:pt x="322872" y="5180"/>
                    </a:moveTo>
                    <a:cubicBezTo>
                      <a:pt x="516249" y="5180"/>
                      <a:pt x="622144" y="9786"/>
                      <a:pt x="640563" y="18992"/>
                    </a:cubicBezTo>
                    <a:cubicBezTo>
                      <a:pt x="658983" y="32805"/>
                      <a:pt x="668189" y="120288"/>
                      <a:pt x="668189" y="281434"/>
                    </a:cubicBezTo>
                    <a:cubicBezTo>
                      <a:pt x="668189" y="437980"/>
                      <a:pt x="661282" y="523156"/>
                      <a:pt x="647470" y="536968"/>
                    </a:cubicBezTo>
                    <a:cubicBezTo>
                      <a:pt x="633657" y="550781"/>
                      <a:pt x="530062" y="557687"/>
                      <a:pt x="336684" y="557687"/>
                    </a:cubicBezTo>
                    <a:cubicBezTo>
                      <a:pt x="143307" y="557687"/>
                      <a:pt x="39711" y="553081"/>
                      <a:pt x="25899" y="543875"/>
                    </a:cubicBezTo>
                    <a:cubicBezTo>
                      <a:pt x="12086" y="534668"/>
                      <a:pt x="5180" y="449486"/>
                      <a:pt x="5180" y="288340"/>
                    </a:cubicBezTo>
                    <a:cubicBezTo>
                      <a:pt x="5180" y="127194"/>
                      <a:pt x="9786" y="39711"/>
                      <a:pt x="18992" y="25899"/>
                    </a:cubicBezTo>
                    <a:cubicBezTo>
                      <a:pt x="32805" y="12086"/>
                      <a:pt x="134100" y="5180"/>
                      <a:pt x="322872" y="5180"/>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8" name="Google Shape;48;p13"/>
              <p:cNvSpPr/>
              <p:nvPr/>
            </p:nvSpPr>
            <p:spPr>
              <a:xfrm>
                <a:off x="3276899" y="768074"/>
                <a:ext cx="442007" cy="339048"/>
              </a:xfrm>
              <a:custGeom>
                <a:avLst/>
                <a:gdLst/>
                <a:ahLst/>
                <a:cxnLst/>
                <a:rect l="l" t="t" r="r" b="b"/>
                <a:pathLst>
                  <a:path w="435099" h="296972" extrusionOk="0">
                    <a:moveTo>
                      <a:pt x="281434" y="5180"/>
                    </a:moveTo>
                    <a:lnTo>
                      <a:pt x="295246" y="5180"/>
                    </a:lnTo>
                    <a:lnTo>
                      <a:pt x="295246" y="12086"/>
                    </a:lnTo>
                    <a:cubicBezTo>
                      <a:pt x="295246" y="12086"/>
                      <a:pt x="297546" y="12086"/>
                      <a:pt x="302153" y="12086"/>
                    </a:cubicBezTo>
                    <a:lnTo>
                      <a:pt x="302153" y="5180"/>
                    </a:lnTo>
                    <a:lnTo>
                      <a:pt x="364310" y="5180"/>
                    </a:lnTo>
                    <a:lnTo>
                      <a:pt x="433373" y="12086"/>
                    </a:lnTo>
                    <a:lnTo>
                      <a:pt x="433373" y="295246"/>
                    </a:lnTo>
                    <a:lnTo>
                      <a:pt x="5180" y="295246"/>
                    </a:lnTo>
                    <a:lnTo>
                      <a:pt x="5180" y="274527"/>
                    </a:lnTo>
                    <a:lnTo>
                      <a:pt x="12086" y="267621"/>
                    </a:lnTo>
                    <a:lnTo>
                      <a:pt x="18992" y="260715"/>
                    </a:lnTo>
                    <a:lnTo>
                      <a:pt x="32805" y="233089"/>
                    </a:lnTo>
                    <a:cubicBezTo>
                      <a:pt x="42011" y="214670"/>
                      <a:pt x="46618" y="203164"/>
                      <a:pt x="46618" y="198557"/>
                    </a:cubicBezTo>
                    <a:lnTo>
                      <a:pt x="53524" y="191651"/>
                    </a:lnTo>
                    <a:cubicBezTo>
                      <a:pt x="58131" y="187045"/>
                      <a:pt x="60431" y="182445"/>
                      <a:pt x="60431" y="177838"/>
                    </a:cubicBezTo>
                    <a:cubicBezTo>
                      <a:pt x="60431" y="177838"/>
                      <a:pt x="62730" y="177838"/>
                      <a:pt x="67337" y="177838"/>
                    </a:cubicBezTo>
                    <a:lnTo>
                      <a:pt x="67337" y="170932"/>
                    </a:lnTo>
                    <a:cubicBezTo>
                      <a:pt x="71943" y="170932"/>
                      <a:pt x="74243" y="168632"/>
                      <a:pt x="74243" y="164026"/>
                    </a:cubicBezTo>
                    <a:lnTo>
                      <a:pt x="74243" y="157119"/>
                    </a:lnTo>
                    <a:cubicBezTo>
                      <a:pt x="74243" y="157119"/>
                      <a:pt x="76543" y="154820"/>
                      <a:pt x="81150" y="150213"/>
                    </a:cubicBezTo>
                    <a:lnTo>
                      <a:pt x="101869" y="129494"/>
                    </a:lnTo>
                    <a:cubicBezTo>
                      <a:pt x="120288" y="115681"/>
                      <a:pt x="131794" y="104168"/>
                      <a:pt x="136400" y="94962"/>
                    </a:cubicBezTo>
                    <a:cubicBezTo>
                      <a:pt x="141007" y="85756"/>
                      <a:pt x="159419" y="71943"/>
                      <a:pt x="191651" y="53524"/>
                    </a:cubicBezTo>
                    <a:cubicBezTo>
                      <a:pt x="223883" y="35107"/>
                      <a:pt x="244602" y="21294"/>
                      <a:pt x="253808" y="12086"/>
                    </a:cubicBezTo>
                    <a:cubicBezTo>
                      <a:pt x="267621" y="12086"/>
                      <a:pt x="276827" y="9784"/>
                      <a:pt x="281434" y="51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49" name="Google Shape;49;p13"/>
            <p:cNvSpPr/>
            <p:nvPr/>
          </p:nvSpPr>
          <p:spPr>
            <a:xfrm rot="5400000">
              <a:off x="1041227" y="1599671"/>
              <a:ext cx="615644" cy="614555"/>
            </a:xfrm>
            <a:custGeom>
              <a:avLst/>
              <a:gdLst/>
              <a:ahLst/>
              <a:cxnLst/>
              <a:rect l="l" t="t" r="r" b="b"/>
              <a:pathLst>
                <a:path w="663009" h="676821" extrusionOk="0">
                  <a:moveTo>
                    <a:pt x="233089" y="5180"/>
                  </a:moveTo>
                  <a:cubicBezTo>
                    <a:pt x="237696" y="5180"/>
                    <a:pt x="239995" y="5180"/>
                    <a:pt x="239995" y="5180"/>
                  </a:cubicBezTo>
                  <a:cubicBezTo>
                    <a:pt x="239995" y="5180"/>
                    <a:pt x="299853" y="9786"/>
                    <a:pt x="419560" y="18992"/>
                  </a:cubicBezTo>
                  <a:cubicBezTo>
                    <a:pt x="539268" y="28199"/>
                    <a:pt x="608332" y="42011"/>
                    <a:pt x="626751" y="60431"/>
                  </a:cubicBezTo>
                  <a:cubicBezTo>
                    <a:pt x="645170" y="78850"/>
                    <a:pt x="656676" y="175539"/>
                    <a:pt x="661282" y="350497"/>
                  </a:cubicBezTo>
                  <a:cubicBezTo>
                    <a:pt x="665889" y="520856"/>
                    <a:pt x="656676" y="617545"/>
                    <a:pt x="633657" y="640563"/>
                  </a:cubicBezTo>
                  <a:cubicBezTo>
                    <a:pt x="610638" y="658983"/>
                    <a:pt x="520856" y="670489"/>
                    <a:pt x="364310" y="675095"/>
                  </a:cubicBezTo>
                  <a:cubicBezTo>
                    <a:pt x="203164" y="679702"/>
                    <a:pt x="111075" y="675095"/>
                    <a:pt x="88056" y="661283"/>
                  </a:cubicBezTo>
                  <a:cubicBezTo>
                    <a:pt x="69637" y="647470"/>
                    <a:pt x="53524" y="626751"/>
                    <a:pt x="39711" y="599125"/>
                  </a:cubicBezTo>
                  <a:cubicBezTo>
                    <a:pt x="25899" y="566894"/>
                    <a:pt x="16693" y="548481"/>
                    <a:pt x="12086" y="543875"/>
                  </a:cubicBezTo>
                  <a:lnTo>
                    <a:pt x="5180" y="543875"/>
                  </a:lnTo>
                  <a:lnTo>
                    <a:pt x="12086" y="543875"/>
                  </a:lnTo>
                  <a:lnTo>
                    <a:pt x="12086" y="536968"/>
                  </a:lnTo>
                  <a:lnTo>
                    <a:pt x="18992" y="536968"/>
                  </a:lnTo>
                  <a:lnTo>
                    <a:pt x="18992" y="322872"/>
                  </a:lnTo>
                  <a:cubicBezTo>
                    <a:pt x="28199" y="180138"/>
                    <a:pt x="39711" y="97262"/>
                    <a:pt x="53524" y="74243"/>
                  </a:cubicBezTo>
                  <a:cubicBezTo>
                    <a:pt x="67337" y="55824"/>
                    <a:pt x="81150" y="42011"/>
                    <a:pt x="94962" y="32805"/>
                  </a:cubicBezTo>
                  <a:cubicBezTo>
                    <a:pt x="108775" y="23599"/>
                    <a:pt x="134100" y="18992"/>
                    <a:pt x="170932" y="18992"/>
                  </a:cubicBezTo>
                  <a:cubicBezTo>
                    <a:pt x="212370" y="9786"/>
                    <a:pt x="233089" y="5180"/>
                    <a:pt x="233089" y="5180"/>
                  </a:cubicBezTo>
                  <a:close/>
                  <a:moveTo>
                    <a:pt x="122588" y="129494"/>
                  </a:moveTo>
                  <a:lnTo>
                    <a:pt x="136400" y="101869"/>
                  </a:lnTo>
                  <a:lnTo>
                    <a:pt x="184745" y="101869"/>
                  </a:lnTo>
                  <a:cubicBezTo>
                    <a:pt x="216977" y="101869"/>
                    <a:pt x="233089" y="104168"/>
                    <a:pt x="233089" y="108775"/>
                  </a:cubicBezTo>
                  <a:cubicBezTo>
                    <a:pt x="237696" y="108775"/>
                    <a:pt x="239995" y="108775"/>
                    <a:pt x="239995" y="108775"/>
                  </a:cubicBezTo>
                  <a:lnTo>
                    <a:pt x="239995" y="101869"/>
                  </a:lnTo>
                  <a:lnTo>
                    <a:pt x="405748" y="108775"/>
                  </a:lnTo>
                  <a:cubicBezTo>
                    <a:pt x="516249" y="113381"/>
                    <a:pt x="576106" y="122588"/>
                    <a:pt x="585313" y="136400"/>
                  </a:cubicBezTo>
                  <a:cubicBezTo>
                    <a:pt x="594519" y="150213"/>
                    <a:pt x="596826" y="226183"/>
                    <a:pt x="592219" y="364310"/>
                  </a:cubicBezTo>
                  <a:cubicBezTo>
                    <a:pt x="587613" y="497830"/>
                    <a:pt x="580706" y="569200"/>
                    <a:pt x="571500" y="578406"/>
                  </a:cubicBezTo>
                  <a:cubicBezTo>
                    <a:pt x="562294" y="592219"/>
                    <a:pt x="488624" y="599125"/>
                    <a:pt x="350497" y="599125"/>
                  </a:cubicBezTo>
                  <a:lnTo>
                    <a:pt x="143307" y="599125"/>
                  </a:lnTo>
                  <a:lnTo>
                    <a:pt x="136400" y="592219"/>
                  </a:lnTo>
                  <a:lnTo>
                    <a:pt x="129494" y="585313"/>
                  </a:lnTo>
                  <a:lnTo>
                    <a:pt x="122588" y="585313"/>
                  </a:lnTo>
                  <a:lnTo>
                    <a:pt x="122588" y="578406"/>
                  </a:lnTo>
                  <a:lnTo>
                    <a:pt x="115681" y="578406"/>
                  </a:lnTo>
                  <a:lnTo>
                    <a:pt x="115681" y="543875"/>
                  </a:lnTo>
                  <a:lnTo>
                    <a:pt x="101869" y="543875"/>
                  </a:lnTo>
                  <a:lnTo>
                    <a:pt x="101869" y="350497"/>
                  </a:lnTo>
                  <a:cubicBezTo>
                    <a:pt x="101869" y="216977"/>
                    <a:pt x="108775" y="143307"/>
                    <a:pt x="122588" y="129494"/>
                  </a:cubicBezTo>
                  <a:close/>
                </a:path>
              </a:pathLst>
            </a:custGeom>
            <a:solidFill>
              <a:schemeClr val="accent2"/>
            </a:solid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50" name="Google Shape;5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3"/>
          <p:cNvSpPr/>
          <p:nvPr/>
        </p:nvSpPr>
        <p:spPr>
          <a:xfrm>
            <a:off x="5286041" y="2690913"/>
            <a:ext cx="2556000" cy="2622589"/>
          </a:xfrm>
          <a:custGeom>
            <a:avLst/>
            <a:gdLst/>
            <a:ahLst/>
            <a:cxnLst/>
            <a:rect l="l" t="t" r="r" b="b"/>
            <a:pathLst>
              <a:path w="752791" h="725166" extrusionOk="0">
                <a:moveTo>
                  <a:pt x="378122" y="5180"/>
                </a:moveTo>
                <a:cubicBezTo>
                  <a:pt x="603732" y="5180"/>
                  <a:pt x="721140" y="12086"/>
                  <a:pt x="730346" y="25899"/>
                </a:cubicBezTo>
                <a:cubicBezTo>
                  <a:pt x="744159" y="39711"/>
                  <a:pt x="751065" y="147911"/>
                  <a:pt x="751065" y="350497"/>
                </a:cubicBezTo>
                <a:cubicBezTo>
                  <a:pt x="751065" y="557687"/>
                  <a:pt x="744159" y="670489"/>
                  <a:pt x="730346" y="688908"/>
                </a:cubicBezTo>
                <a:cubicBezTo>
                  <a:pt x="716533" y="702721"/>
                  <a:pt x="601425" y="711927"/>
                  <a:pt x="385029" y="716533"/>
                </a:cubicBezTo>
                <a:cubicBezTo>
                  <a:pt x="168632" y="721140"/>
                  <a:pt x="55824" y="721140"/>
                  <a:pt x="46618" y="716533"/>
                </a:cubicBezTo>
                <a:cubicBezTo>
                  <a:pt x="37412" y="711927"/>
                  <a:pt x="28199" y="705020"/>
                  <a:pt x="18992" y="695814"/>
                </a:cubicBezTo>
                <a:cubicBezTo>
                  <a:pt x="9786" y="682002"/>
                  <a:pt x="5180" y="571500"/>
                  <a:pt x="5180" y="364310"/>
                </a:cubicBezTo>
                <a:cubicBezTo>
                  <a:pt x="5180" y="157119"/>
                  <a:pt x="9786" y="44316"/>
                  <a:pt x="18992" y="25899"/>
                </a:cubicBezTo>
                <a:cubicBezTo>
                  <a:pt x="32805" y="12086"/>
                  <a:pt x="152513" y="5180"/>
                  <a:pt x="378122" y="5180"/>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2" name="Google Shape;52;p13"/>
          <p:cNvSpPr/>
          <p:nvPr/>
        </p:nvSpPr>
        <p:spPr>
          <a:xfrm>
            <a:off x="1300275" y="2324100"/>
            <a:ext cx="3168650" cy="3251200"/>
          </a:xfrm>
          <a:custGeom>
            <a:avLst/>
            <a:gdLst/>
            <a:ahLst/>
            <a:cxnLst/>
            <a:rect l="l" t="t" r="r" b="b"/>
            <a:pathLst>
              <a:path w="752791" h="725166" extrusionOk="0">
                <a:moveTo>
                  <a:pt x="378122" y="5180"/>
                </a:moveTo>
                <a:cubicBezTo>
                  <a:pt x="603732" y="5180"/>
                  <a:pt x="721140" y="12086"/>
                  <a:pt x="730346" y="25899"/>
                </a:cubicBezTo>
                <a:cubicBezTo>
                  <a:pt x="744159" y="39711"/>
                  <a:pt x="751065" y="147911"/>
                  <a:pt x="751065" y="350497"/>
                </a:cubicBezTo>
                <a:cubicBezTo>
                  <a:pt x="751065" y="557687"/>
                  <a:pt x="744159" y="670489"/>
                  <a:pt x="730346" y="688908"/>
                </a:cubicBezTo>
                <a:cubicBezTo>
                  <a:pt x="716533" y="702721"/>
                  <a:pt x="601425" y="711927"/>
                  <a:pt x="385029" y="716533"/>
                </a:cubicBezTo>
                <a:cubicBezTo>
                  <a:pt x="168632" y="721140"/>
                  <a:pt x="55824" y="721140"/>
                  <a:pt x="46618" y="716533"/>
                </a:cubicBezTo>
                <a:cubicBezTo>
                  <a:pt x="37412" y="711927"/>
                  <a:pt x="28199" y="705020"/>
                  <a:pt x="18992" y="695814"/>
                </a:cubicBezTo>
                <a:cubicBezTo>
                  <a:pt x="9786" y="682002"/>
                  <a:pt x="5180" y="571500"/>
                  <a:pt x="5180" y="364310"/>
                </a:cubicBezTo>
                <a:cubicBezTo>
                  <a:pt x="5180" y="157119"/>
                  <a:pt x="9786" y="44316"/>
                  <a:pt x="18992" y="25899"/>
                </a:cubicBezTo>
                <a:cubicBezTo>
                  <a:pt x="32805" y="12086"/>
                  <a:pt x="152513" y="5180"/>
                  <a:pt x="378122" y="5180"/>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3" name="Google Shape;53;p13"/>
          <p:cNvSpPr/>
          <p:nvPr/>
        </p:nvSpPr>
        <p:spPr>
          <a:xfrm>
            <a:off x="8637957" y="2895840"/>
            <a:ext cx="2160000" cy="2216271"/>
          </a:xfrm>
          <a:custGeom>
            <a:avLst/>
            <a:gdLst/>
            <a:ahLst/>
            <a:cxnLst/>
            <a:rect l="l" t="t" r="r" b="b"/>
            <a:pathLst>
              <a:path w="752791" h="725166" extrusionOk="0">
                <a:moveTo>
                  <a:pt x="378122" y="5180"/>
                </a:moveTo>
                <a:cubicBezTo>
                  <a:pt x="603732" y="5180"/>
                  <a:pt x="721140" y="12086"/>
                  <a:pt x="730346" y="25899"/>
                </a:cubicBezTo>
                <a:cubicBezTo>
                  <a:pt x="744159" y="39711"/>
                  <a:pt x="751065" y="147911"/>
                  <a:pt x="751065" y="350497"/>
                </a:cubicBezTo>
                <a:cubicBezTo>
                  <a:pt x="751065" y="557687"/>
                  <a:pt x="744159" y="670489"/>
                  <a:pt x="730346" y="688908"/>
                </a:cubicBezTo>
                <a:cubicBezTo>
                  <a:pt x="716533" y="702721"/>
                  <a:pt x="601425" y="711927"/>
                  <a:pt x="385029" y="716533"/>
                </a:cubicBezTo>
                <a:cubicBezTo>
                  <a:pt x="168632" y="721140"/>
                  <a:pt x="55824" y="721140"/>
                  <a:pt x="46618" y="716533"/>
                </a:cubicBezTo>
                <a:cubicBezTo>
                  <a:pt x="37412" y="711927"/>
                  <a:pt x="28199" y="705020"/>
                  <a:pt x="18992" y="695814"/>
                </a:cubicBezTo>
                <a:cubicBezTo>
                  <a:pt x="9786" y="682002"/>
                  <a:pt x="5180" y="571500"/>
                  <a:pt x="5180" y="364310"/>
                </a:cubicBezTo>
                <a:cubicBezTo>
                  <a:pt x="5180" y="157119"/>
                  <a:pt x="9786" y="44316"/>
                  <a:pt x="18992" y="25899"/>
                </a:cubicBezTo>
                <a:cubicBezTo>
                  <a:pt x="32805" y="12086"/>
                  <a:pt x="152513" y="5180"/>
                  <a:pt x="378122" y="5180"/>
                </a:cubicBezTo>
                <a:close/>
              </a:path>
            </a:pathLst>
          </a:custGeom>
          <a:solidFill>
            <a:schemeClr val="accent1"/>
          </a:solid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4" name="Google Shape;54;p13"/>
          <p:cNvSpPr>
            <a:spLocks noGrp="1"/>
          </p:cNvSpPr>
          <p:nvPr>
            <p:ph type="pic" idx="2"/>
          </p:nvPr>
        </p:nvSpPr>
        <p:spPr>
          <a:xfrm>
            <a:off x="5472113" y="2870200"/>
            <a:ext cx="2184400" cy="2196000"/>
          </a:xfrm>
          <a:prstGeom prst="roundRect">
            <a:avLst>
              <a:gd name="adj" fmla="val 16667"/>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13"/>
          <p:cNvSpPr txBox="1">
            <a:spLocks noGrp="1"/>
          </p:cNvSpPr>
          <p:nvPr>
            <p:ph type="title"/>
          </p:nvPr>
        </p:nvSpPr>
        <p:spPr>
          <a:xfrm>
            <a:off x="838200" y="365125"/>
            <a:ext cx="10515600" cy="10909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a:spLocks noGrp="1"/>
          </p:cNvSpPr>
          <p:nvPr>
            <p:ph type="pic" idx="3"/>
          </p:nvPr>
        </p:nvSpPr>
        <p:spPr>
          <a:xfrm>
            <a:off x="1498600" y="2525527"/>
            <a:ext cx="2772000" cy="2805113"/>
          </a:xfrm>
          <a:prstGeom prst="roundRect">
            <a:avLst>
              <a:gd name="adj" fmla="val 16667"/>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7" name="Google Shape;57;p13"/>
          <p:cNvSpPr>
            <a:spLocks noGrp="1"/>
          </p:cNvSpPr>
          <p:nvPr>
            <p:ph type="pic" idx="4"/>
          </p:nvPr>
        </p:nvSpPr>
        <p:spPr>
          <a:xfrm>
            <a:off x="8785224" y="3049588"/>
            <a:ext cx="1836000" cy="1836000"/>
          </a:xfrm>
          <a:prstGeom prst="roundRect">
            <a:avLst>
              <a:gd name="adj" fmla="val 16667"/>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cxnSp>
        <p:nvCxnSpPr>
          <p:cNvPr id="58" name="Google Shape;58;p13"/>
          <p:cNvCxnSpPr/>
          <p:nvPr/>
        </p:nvCxnSpPr>
        <p:spPr>
          <a:xfrm>
            <a:off x="600800" y="6374101"/>
            <a:ext cx="10116000" cy="0"/>
          </a:xfrm>
          <a:prstGeom prst="straightConnector1">
            <a:avLst/>
          </a:prstGeom>
          <a:noFill/>
          <a:ln w="15875"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1291-F203-4A55-95BF-E29BE3886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F3403-EDD7-4E46-A119-1751572CD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4FFA6-4CF5-407B-AE92-1A26B1470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2D414-D397-4285-862C-9E4E749EB00C}"/>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6" name="Footer Placeholder 5">
            <a:extLst>
              <a:ext uri="{FF2B5EF4-FFF2-40B4-BE49-F238E27FC236}">
                <a16:creationId xmlns:a16="http://schemas.microsoft.com/office/drawing/2014/main" id="{F189D1CE-C7C3-43CE-84F4-68CD9C78D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950D6-91F5-4681-8977-530A07AB7F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35644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C260-543C-4C25-90D5-D8FEC2A652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25455-8F42-4FA4-8D3F-D4F34D255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36B82-343E-4D12-A06E-330FF343AF36}"/>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84E56775-2DB1-4CC1-A9BC-3ABD614CF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F022A-D8E1-40F0-B9E9-8F5410240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51592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A05D4-40E4-4842-B027-D17FC0F1F6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25582-8079-4BE6-8663-90D0AD14F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3DCA8-FDC8-40B0-89EE-77E7C4FE1AF3}"/>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D71AA85B-FEB0-46CE-8250-FE18BF7CD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295DC-AB58-4201-8F99-E082833FED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08123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28"/>
        <p:cNvGrpSpPr/>
        <p:nvPr/>
      </p:nvGrpSpPr>
      <p:grpSpPr>
        <a:xfrm>
          <a:off x="0" y="0"/>
          <a:ext cx="0" cy="0"/>
          <a:chOff x="0" y="0"/>
          <a:chExt cx="0" cy="0"/>
        </a:xfrm>
      </p:grpSpPr>
      <p:sp>
        <p:nvSpPr>
          <p:cNvPr id="130" name="Google Shape;130;p15"/>
          <p:cNvSpPr txBox="1">
            <a:spLocks noGrp="1"/>
          </p:cNvSpPr>
          <p:nvPr>
            <p:ph type="title"/>
          </p:nvPr>
        </p:nvSpPr>
        <p:spPr>
          <a:xfrm>
            <a:off x="838200" y="365125"/>
            <a:ext cx="10515600" cy="11433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642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8969-C411-4182-8F86-6F65A0E23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8DD09-93A5-4C8F-BD58-5BE984D89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F686A8-3195-4475-BA98-C21B974AF375}"/>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35C1EF9C-7C2C-44C6-8C5D-2EDF8F10E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FD8C9-9626-494D-B022-9DD519C422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26980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70E5-4989-47D9-87F3-CCCF9B680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F6ECE-2E4E-4712-8737-741EBF4FB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E8AB4-F8B2-462E-968D-FC2F8A509E4C}"/>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3219FAC2-2B01-4C50-BAA2-062B41829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C4C1B-20A6-4D9B-AE0D-0361E0C738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776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95EB-90DB-48D1-A007-E0A91C071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854A8-8D93-4E52-81F0-039AB1F4D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29BEA-2864-4E3F-A996-6D1533419570}"/>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EAE53D3C-4C65-45DB-9601-052DF2E97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3012F-13E1-4351-ACF8-85D3DC6BFC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172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46DF-DFC0-4A69-9D21-3F6C20963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8B260-88A1-41A7-BAAF-867A473F2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59C0EE-8E41-47D2-91FF-9FD8041D2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96C96-1D5B-4B6F-A5B1-1035A817F6E4}"/>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6" name="Footer Placeholder 5">
            <a:extLst>
              <a:ext uri="{FF2B5EF4-FFF2-40B4-BE49-F238E27FC236}">
                <a16:creationId xmlns:a16="http://schemas.microsoft.com/office/drawing/2014/main" id="{B0814F6D-95DC-41A0-8B4D-1DBE62B6C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56B77-5F7E-4152-A983-59732AD40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254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A37F-1A38-470A-B91A-EEAAC9ACE4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821F2-2187-473C-B5C7-D3265586F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0011D-4958-440B-9C28-E4C7A4957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BF27A0-BD49-4744-B0AD-1C418C616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4092A-2861-4F2A-BF04-92D3E1DDC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23AF8A-7957-421B-BF6E-67DE2B485329}"/>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8" name="Footer Placeholder 7">
            <a:extLst>
              <a:ext uri="{FF2B5EF4-FFF2-40B4-BE49-F238E27FC236}">
                <a16:creationId xmlns:a16="http://schemas.microsoft.com/office/drawing/2014/main" id="{775543F4-A34A-467A-BAEF-96F58D7E80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B424A-2220-41DF-9015-92BF371625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76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DAF0-4E36-4C4C-BC9A-6310820CEC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E1B677-FB76-46F2-983D-D5DE235A589D}"/>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4" name="Footer Placeholder 3">
            <a:extLst>
              <a:ext uri="{FF2B5EF4-FFF2-40B4-BE49-F238E27FC236}">
                <a16:creationId xmlns:a16="http://schemas.microsoft.com/office/drawing/2014/main" id="{1E570552-77F2-4EA0-BBDB-4CEEC96FA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5AF2E-3362-4260-AD16-9CD28639FC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833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D094B-A162-424F-BE47-F9DE5386F2EF}"/>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3" name="Footer Placeholder 2">
            <a:extLst>
              <a:ext uri="{FF2B5EF4-FFF2-40B4-BE49-F238E27FC236}">
                <a16:creationId xmlns:a16="http://schemas.microsoft.com/office/drawing/2014/main" id="{65AC91CE-C88E-4072-BB8F-439D4CBB3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6D9940-16F3-4EB0-AE13-88670B323B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46278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3600-4A0D-4F02-905B-B3C40523D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DA6508-DD9D-4021-821F-B85D3ECF9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1A043B-BCCF-4354-A24E-07915AC61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4C6FC-CE76-45C9-B4BF-854BE9570E89}"/>
              </a:ext>
            </a:extLst>
          </p:cNvPr>
          <p:cNvSpPr>
            <a:spLocks noGrp="1"/>
          </p:cNvSpPr>
          <p:nvPr>
            <p:ph type="dt" sz="half" idx="10"/>
          </p:nvPr>
        </p:nvSpPr>
        <p:spPr/>
        <p:txBody>
          <a:bodyPr/>
          <a:lstStyle/>
          <a:p>
            <a:fld id="{DBA96027-0C00-4DC5-98C9-1F31A78853AD}" type="datetimeFigureOut">
              <a:rPr lang="en-US" smtClean="0"/>
              <a:t>12/18/2019</a:t>
            </a:fld>
            <a:endParaRPr lang="en-US"/>
          </a:p>
        </p:txBody>
      </p:sp>
      <p:sp>
        <p:nvSpPr>
          <p:cNvPr id="6" name="Footer Placeholder 5">
            <a:extLst>
              <a:ext uri="{FF2B5EF4-FFF2-40B4-BE49-F238E27FC236}">
                <a16:creationId xmlns:a16="http://schemas.microsoft.com/office/drawing/2014/main" id="{B161668A-ACBE-4229-8084-31C383AB8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BA890-7410-42E5-BC55-A146BA5860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47079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entury Gothic"/>
              <a:buNone/>
              <a:defRPr sz="4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chemeClr val="lt1"/>
              </a:buClr>
              <a:buSzPts val="3200"/>
              <a:buFont typeface="Arial"/>
              <a:buChar char="•"/>
              <a:defRPr sz="3200" b="0" i="0" u="none" strike="noStrike" cap="none">
                <a:solidFill>
                  <a:schemeClr val="lt1"/>
                </a:solidFill>
                <a:latin typeface="Century Gothic"/>
                <a:ea typeface="Century Gothic"/>
                <a:cs typeface="Century Gothic"/>
                <a:sym typeface="Century Gothic"/>
              </a:defRPr>
            </a:lvl1pPr>
            <a:lvl2pPr marL="914400" marR="0" lvl="1" indent="-406400" algn="l" rtl="0">
              <a:lnSpc>
                <a:spcPct val="90000"/>
              </a:lnSpc>
              <a:spcBef>
                <a:spcPts val="500"/>
              </a:spcBef>
              <a:spcAft>
                <a:spcPts val="0"/>
              </a:spcAft>
              <a:buClr>
                <a:schemeClr val="lt1"/>
              </a:buClr>
              <a:buSzPts val="2800"/>
              <a:buFont typeface="Arial"/>
              <a:buChar char="•"/>
              <a:defRPr sz="2800" b="0" i="0" u="none" strike="noStrike" cap="none">
                <a:solidFill>
                  <a:schemeClr val="lt1"/>
                </a:solidFill>
                <a:latin typeface="Century Gothic"/>
                <a:ea typeface="Century Gothic"/>
                <a:cs typeface="Century Gothic"/>
                <a:sym typeface="Century Gothic"/>
              </a:defRPr>
            </a:lvl2pPr>
            <a:lvl3pPr marL="1371600" marR="0" lvl="2"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entury Gothic"/>
                <a:ea typeface="Century Gothic"/>
                <a:cs typeface="Century Gothic"/>
                <a:sym typeface="Century Gothic"/>
              </a:defRPr>
            </a:lvl3pPr>
            <a:lvl4pPr marL="1828800" marR="0" lvl="3"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4pPr>
            <a:lvl5pPr marL="2286000" marR="0" lvl="4"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FF48F-549B-4598-8BE4-70B70092B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7D900A-43A5-4371-97E2-9DC566612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98FCD-45DB-4E4F-862A-5187D3DF4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96027-0C00-4DC5-98C9-1F31A78853AD}" type="datetimeFigureOut">
              <a:rPr lang="en-US" smtClean="0"/>
              <a:t>12/18/2019</a:t>
            </a:fld>
            <a:endParaRPr lang="en-US"/>
          </a:p>
        </p:txBody>
      </p:sp>
      <p:sp>
        <p:nvSpPr>
          <p:cNvPr id="5" name="Footer Placeholder 4">
            <a:extLst>
              <a:ext uri="{FF2B5EF4-FFF2-40B4-BE49-F238E27FC236}">
                <a16:creationId xmlns:a16="http://schemas.microsoft.com/office/drawing/2014/main" id="{68963D6F-D434-4401-B0D1-7C77797D8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8B321-FE80-4B43-8200-3E67AFB60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949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4"/>
        <p:cNvGrpSpPr/>
        <p:nvPr/>
      </p:nvGrpSpPr>
      <p:grpSpPr>
        <a:xfrm>
          <a:off x="0" y="0"/>
          <a:ext cx="0" cy="0"/>
          <a:chOff x="0" y="0"/>
          <a:chExt cx="0" cy="0"/>
        </a:xfrm>
      </p:grpSpPr>
      <p:sp>
        <p:nvSpPr>
          <p:cNvPr id="77" name="Rectangle 76">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35" name="Google Shape;835;p1"/>
          <p:cNvSpPr txBox="1">
            <a:spLocks noGrp="1"/>
          </p:cNvSpPr>
          <p:nvPr>
            <p:ph type="title"/>
          </p:nvPr>
        </p:nvSpPr>
        <p:spPr>
          <a:xfrm>
            <a:off x="6173456" y="2146488"/>
            <a:ext cx="5868877" cy="2288877"/>
          </a:xfrm>
          <a:prstGeom prst="rect">
            <a:avLst/>
          </a:prstGeom>
        </p:spPr>
        <p:txBody>
          <a:bodyPr spcFirstLastPara="1" vert="horz" lIns="91440" tIns="45720" rIns="91440" bIns="45720" rtlCol="0" anchor="t" anchorCtr="0">
            <a:normAutofit/>
          </a:bodyPr>
          <a:lstStyle/>
          <a:p>
            <a:pPr marL="0" lvl="0" indent="0" algn="ctr">
              <a:spcBef>
                <a:spcPct val="0"/>
              </a:spcBef>
              <a:spcAft>
                <a:spcPts val="0"/>
              </a:spcAft>
              <a:buClr>
                <a:schemeClr val="lt1"/>
              </a:buClr>
              <a:buSzPts val="4800"/>
            </a:pPr>
            <a:r>
              <a:rPr lang="en-US" sz="5400" b="1" kern="1200" dirty="0">
                <a:solidFill>
                  <a:srgbClr val="000000"/>
                </a:solidFill>
                <a:latin typeface="+mj-lt"/>
                <a:ea typeface="+mj-ea"/>
                <a:cs typeface="+mj-cs"/>
                <a:sym typeface="Century Gothic"/>
              </a:rPr>
              <a:t>Missing Migrant Dataset</a:t>
            </a:r>
            <a:endParaRPr lang="en-US" sz="5400" kern="1200" dirty="0">
              <a:solidFill>
                <a:srgbClr val="000000"/>
              </a:solidFill>
              <a:latin typeface="+mj-lt"/>
              <a:ea typeface="+mj-ea"/>
              <a:cs typeface="+mj-cs"/>
            </a:endParaRPr>
          </a:p>
        </p:txBody>
      </p:sp>
      <p:sp>
        <p:nvSpPr>
          <p:cNvPr id="81"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38" name="Google Shape;838;p1"/>
          <p:cNvPicPr preferRelativeResize="0">
            <a:picLocks noGrp="1"/>
          </p:cNvPicPr>
          <p:nvPr>
            <p:ph type="pic" idx="2"/>
          </p:nvPr>
        </p:nvPicPr>
        <p:blipFill rotWithShape="1">
          <a:blip r:embed="rId4">
            <a:alphaModFix/>
          </a:blip>
          <a:srcRect l="6244" r="6858" b="3"/>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p:spPr>
      </p:pic>
      <p:sp>
        <p:nvSpPr>
          <p:cNvPr id="840" name="Google Shape;840;p1"/>
          <p:cNvSpPr txBox="1"/>
          <p:nvPr/>
        </p:nvSpPr>
        <p:spPr>
          <a:xfrm>
            <a:off x="7208373" y="3818756"/>
            <a:ext cx="4279434" cy="2122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None/>
            </a:pPr>
            <a:r>
              <a:rPr lang="en-US" sz="2000" b="1" dirty="0">
                <a:solidFill>
                  <a:schemeClr val="tx1">
                    <a:lumMod val="95000"/>
                    <a:lumOff val="5000"/>
                  </a:schemeClr>
                </a:solidFill>
                <a:latin typeface="Century Gothic"/>
                <a:ea typeface="Century Gothic"/>
                <a:cs typeface="Century Gothic"/>
                <a:sym typeface="Century Gothic"/>
              </a:rPr>
              <a:t>Kristen Logue, Robert Eason, Jack O’Connor, </a:t>
            </a:r>
            <a:r>
              <a:rPr lang="en-US" sz="2000" b="1" dirty="0" err="1">
                <a:solidFill>
                  <a:schemeClr val="tx1">
                    <a:lumMod val="95000"/>
                    <a:lumOff val="5000"/>
                  </a:schemeClr>
                </a:solidFill>
                <a:latin typeface="Century Gothic"/>
                <a:ea typeface="Century Gothic"/>
                <a:cs typeface="Century Gothic"/>
                <a:sym typeface="Century Gothic"/>
              </a:rPr>
              <a:t>Jaci</a:t>
            </a:r>
            <a:r>
              <a:rPr lang="en-US" sz="2000" b="1" dirty="0">
                <a:solidFill>
                  <a:schemeClr val="tx1">
                    <a:lumMod val="95000"/>
                    <a:lumOff val="5000"/>
                  </a:schemeClr>
                </a:solidFill>
                <a:latin typeface="Century Gothic"/>
                <a:ea typeface="Century Gothic"/>
                <a:cs typeface="Century Gothic"/>
                <a:sym typeface="Century Gothic"/>
              </a:rPr>
              <a:t> Willoughby</a:t>
            </a:r>
          </a:p>
        </p:txBody>
      </p:sp>
      <p:sp>
        <p:nvSpPr>
          <p:cNvPr id="13" name="Google Shape;840;p1">
            <a:extLst>
              <a:ext uri="{FF2B5EF4-FFF2-40B4-BE49-F238E27FC236}">
                <a16:creationId xmlns:a16="http://schemas.microsoft.com/office/drawing/2014/main" id="{310CE969-53A5-4CE0-86F8-29C1B5D18306}"/>
              </a:ext>
            </a:extLst>
          </p:cNvPr>
          <p:cNvSpPr txBox="1"/>
          <p:nvPr/>
        </p:nvSpPr>
        <p:spPr>
          <a:xfrm>
            <a:off x="9625353" y="5806192"/>
            <a:ext cx="4279434" cy="2122565"/>
          </a:xfrm>
          <a:prstGeom prst="rect">
            <a:avLst/>
          </a:prstGeom>
          <a:noFill/>
          <a:ln>
            <a:noFill/>
          </a:ln>
        </p:spPr>
        <p:txBody>
          <a:bodyPr spcFirstLastPara="1" wrap="square" lIns="91425" tIns="91425" rIns="91425" bIns="91425" anchor="t" anchorCtr="0">
            <a:noAutofit/>
          </a:bodyPr>
          <a:lstStyle/>
          <a:p>
            <a:r>
              <a:rPr lang="en-US" b="1" dirty="0"/>
              <a:t>Syracuse University </a:t>
            </a:r>
            <a:r>
              <a:rPr lang="en-US" b="1" dirty="0" err="1"/>
              <a:t>iSchool</a:t>
            </a:r>
            <a:endParaRPr lang="en-US" dirty="0"/>
          </a:p>
          <a:p>
            <a:r>
              <a:rPr lang="en-US" b="1" dirty="0"/>
              <a:t>IST 687 – Data Analytics</a:t>
            </a:r>
            <a:endParaRPr lang="en-US" dirty="0"/>
          </a:p>
          <a:p>
            <a:r>
              <a:rPr lang="en-US" b="1" dirty="0"/>
              <a:t>Winter 2019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0"/>
        <p:cNvGrpSpPr/>
        <p:nvPr/>
      </p:nvGrpSpPr>
      <p:grpSpPr>
        <a:xfrm>
          <a:off x="0" y="0"/>
          <a:ext cx="0" cy="0"/>
          <a:chOff x="0" y="0"/>
          <a:chExt cx="0" cy="0"/>
        </a:xfrm>
      </p:grpSpPr>
      <p:sp>
        <p:nvSpPr>
          <p:cNvPr id="118" name="Rectangle 1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81" name="Google Shape;881;p8"/>
          <p:cNvSpPr txBox="1">
            <a:spLocks noGrp="1"/>
          </p:cNvSpPr>
          <p:nvPr>
            <p:ph type="title"/>
          </p:nvPr>
        </p:nvSpPr>
        <p:spPr>
          <a:xfrm>
            <a:off x="724065" y="4715747"/>
            <a:ext cx="5529624" cy="17778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3700" b="1" dirty="0"/>
              <a:t>Predicting Future Deaths: Linear Residual Plot</a:t>
            </a:r>
            <a:endParaRPr lang="en-US" sz="3700" kern="1200" dirty="0">
              <a:solidFill>
                <a:schemeClr val="tx1"/>
              </a:solidFill>
              <a:latin typeface="+mj-lt"/>
              <a:ea typeface="+mj-ea"/>
              <a:cs typeface="+mj-cs"/>
            </a:endParaRPr>
          </a:p>
        </p:txBody>
      </p:sp>
      <p:sp>
        <p:nvSpPr>
          <p:cNvPr id="141" name="Freeform: Shape 1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2"/>
          <p:cNvSpPr txBox="1">
            <a:spLocks/>
          </p:cNvSpPr>
          <p:nvPr/>
        </p:nvSpPr>
        <p:spPr>
          <a:xfrm>
            <a:off x="6491857" y="4767661"/>
            <a:ext cx="4937082" cy="1940759"/>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endParaRPr lang="en-US" sz="1800" kern="1200" dirty="0">
              <a:solidFill>
                <a:schemeClr val="tx1"/>
              </a:solidFill>
              <a:latin typeface="+mn-lt"/>
              <a:ea typeface="+mn-ea"/>
              <a:cs typeface="+mn-cs"/>
            </a:endParaRPr>
          </a:p>
        </p:txBody>
      </p:sp>
      <p:sp>
        <p:nvSpPr>
          <p:cNvPr id="29" name="Oval 28">
            <a:extLst>
              <a:ext uri="{FF2B5EF4-FFF2-40B4-BE49-F238E27FC236}">
                <a16:creationId xmlns:a16="http://schemas.microsoft.com/office/drawing/2014/main" id="{D6E38FD6-02A8-4050-87C3-9E0E3B88B40D}"/>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Q3</a:t>
            </a:r>
          </a:p>
        </p:txBody>
      </p:sp>
      <p:pic>
        <p:nvPicPr>
          <p:cNvPr id="3" name="Picture 2" descr="A screenshot of a social media post&#10;&#10;Description automatically generated">
            <a:extLst>
              <a:ext uri="{FF2B5EF4-FFF2-40B4-BE49-F238E27FC236}">
                <a16:creationId xmlns:a16="http://schemas.microsoft.com/office/drawing/2014/main" id="{8B9DF0E2-2929-854D-A363-19ABCA7E60EE}"/>
              </a:ext>
            </a:extLst>
          </p:cNvPr>
          <p:cNvPicPr>
            <a:picLocks noChangeAspect="1"/>
          </p:cNvPicPr>
          <p:nvPr/>
        </p:nvPicPr>
        <p:blipFill>
          <a:blip r:embed="rId3"/>
          <a:stretch>
            <a:fillRect/>
          </a:stretch>
        </p:blipFill>
        <p:spPr>
          <a:xfrm>
            <a:off x="481665" y="38788"/>
            <a:ext cx="6127167" cy="4258684"/>
          </a:xfrm>
          <a:prstGeom prst="rect">
            <a:avLst/>
          </a:prstGeom>
        </p:spPr>
      </p:pic>
      <p:sp>
        <p:nvSpPr>
          <p:cNvPr id="5" name="TextBox 4">
            <a:extLst>
              <a:ext uri="{FF2B5EF4-FFF2-40B4-BE49-F238E27FC236}">
                <a16:creationId xmlns:a16="http://schemas.microsoft.com/office/drawing/2014/main" id="{851202B2-8714-D148-B7DC-DC08BA40BF5E}"/>
              </a:ext>
            </a:extLst>
          </p:cNvPr>
          <p:cNvSpPr txBox="1"/>
          <p:nvPr/>
        </p:nvSpPr>
        <p:spPr>
          <a:xfrm>
            <a:off x="6585615" y="5077300"/>
            <a:ext cx="3974167" cy="1323439"/>
          </a:xfrm>
          <a:prstGeom prst="rect">
            <a:avLst/>
          </a:prstGeom>
          <a:noFill/>
        </p:spPr>
        <p:txBody>
          <a:bodyPr wrap="square" rtlCol="0">
            <a:spAutoFit/>
          </a:bodyPr>
          <a:lstStyle/>
          <a:p>
            <a:r>
              <a:rPr lang="en-US" sz="1600" dirty="0">
                <a:solidFill>
                  <a:schemeClr val="tx1"/>
                </a:solidFill>
                <a:latin typeface="Century Gothic" panose="020B0502020202020204" pitchFamily="34" charset="0"/>
              </a:rPr>
              <a:t>Since our data on the number of migrant deaths was heavily concentrated between 1 and 10 with several outliers it was difficult to develop a useful linear model.</a:t>
            </a:r>
          </a:p>
        </p:txBody>
      </p:sp>
      <p:sp>
        <p:nvSpPr>
          <p:cNvPr id="6" name="TextBox 5">
            <a:extLst>
              <a:ext uri="{FF2B5EF4-FFF2-40B4-BE49-F238E27FC236}">
                <a16:creationId xmlns:a16="http://schemas.microsoft.com/office/drawing/2014/main" id="{486CC31E-A639-A647-B1CE-83EFDAF55817}"/>
              </a:ext>
            </a:extLst>
          </p:cNvPr>
          <p:cNvSpPr txBox="1"/>
          <p:nvPr/>
        </p:nvSpPr>
        <p:spPr>
          <a:xfrm>
            <a:off x="8004313" y="2186609"/>
            <a:ext cx="184731" cy="307777"/>
          </a:xfrm>
          <a:prstGeom prst="rect">
            <a:avLst/>
          </a:prstGeom>
          <a:noFill/>
        </p:spPr>
        <p:txBody>
          <a:bodyPr wrap="none" rtlCol="0">
            <a:spAutoFit/>
          </a:bodyPr>
          <a:lstStyle/>
          <a:p>
            <a:endParaRPr lang="en-US" dirty="0"/>
          </a:p>
        </p:txBody>
      </p:sp>
      <p:sp>
        <p:nvSpPr>
          <p:cNvPr id="33" name="Text Box 2">
            <a:extLst>
              <a:ext uri="{FF2B5EF4-FFF2-40B4-BE49-F238E27FC236}">
                <a16:creationId xmlns:a16="http://schemas.microsoft.com/office/drawing/2014/main" id="{CB6B988D-0047-D44C-A18A-E64B77D0553E}"/>
              </a:ext>
            </a:extLst>
          </p:cNvPr>
          <p:cNvSpPr txBox="1">
            <a:spLocks noChangeArrowheads="1"/>
          </p:cNvSpPr>
          <p:nvPr/>
        </p:nvSpPr>
        <p:spPr bwMode="auto">
          <a:xfrm>
            <a:off x="7860650" y="1537471"/>
            <a:ext cx="2694772" cy="126131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a:noAutofit/>
          </a:bodyPr>
          <a:lstStyle/>
          <a:p>
            <a:pPr marL="0" marR="0">
              <a:lnSpc>
                <a:spcPct val="107000"/>
              </a:lnSpc>
              <a:spcBef>
                <a:spcPts val="0"/>
              </a:spcBef>
              <a:spcAft>
                <a:spcPts val="0"/>
              </a:spcAft>
            </a:pP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plot(</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lin.mod</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#cycle thorough plots for residual plot</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18014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0"/>
        <p:cNvGrpSpPr/>
        <p:nvPr/>
      </p:nvGrpSpPr>
      <p:grpSpPr>
        <a:xfrm>
          <a:off x="0" y="0"/>
          <a:ext cx="0" cy="0"/>
          <a:chOff x="0" y="0"/>
          <a:chExt cx="0" cy="0"/>
        </a:xfrm>
      </p:grpSpPr>
      <p:sp>
        <p:nvSpPr>
          <p:cNvPr id="118" name="Rectangle 1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81" name="Google Shape;881;p8"/>
          <p:cNvSpPr txBox="1">
            <a:spLocks noGrp="1"/>
          </p:cNvSpPr>
          <p:nvPr>
            <p:ph type="title"/>
          </p:nvPr>
        </p:nvSpPr>
        <p:spPr>
          <a:xfrm>
            <a:off x="756176" y="4760131"/>
            <a:ext cx="5529624" cy="17778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3700" b="1" kern="1200" dirty="0">
                <a:solidFill>
                  <a:schemeClr val="tx1"/>
                </a:solidFill>
                <a:latin typeface="+mj-lt"/>
                <a:ea typeface="+mj-ea"/>
                <a:cs typeface="+mj-cs"/>
              </a:rPr>
              <a:t>Predicting Future Deaths: SVM Model</a:t>
            </a:r>
            <a:endParaRPr lang="en-US" sz="3700" kern="1200" dirty="0">
              <a:solidFill>
                <a:schemeClr val="tx1"/>
              </a:solidFill>
              <a:latin typeface="+mj-lt"/>
              <a:ea typeface="+mj-ea"/>
              <a:cs typeface="+mj-cs"/>
            </a:endParaRPr>
          </a:p>
        </p:txBody>
      </p:sp>
      <p:sp>
        <p:nvSpPr>
          <p:cNvPr id="141" name="Freeform: Shape 1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2"/>
          <p:cNvSpPr txBox="1">
            <a:spLocks/>
          </p:cNvSpPr>
          <p:nvPr/>
        </p:nvSpPr>
        <p:spPr>
          <a:xfrm>
            <a:off x="6463238" y="4767660"/>
            <a:ext cx="4937082" cy="177030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sz="1600" dirty="0">
                <a:solidFill>
                  <a:schemeClr val="tx1"/>
                </a:solidFill>
                <a:latin typeface="Century Gothic" panose="020B0502020202020204" pitchFamily="34" charset="0"/>
              </a:rPr>
              <a:t>The SVM model is not very accurate at predicting number of deaths. In some instances the prediction is very close, but in others  the error is high.</a:t>
            </a:r>
            <a:r>
              <a:rPr lang="en-US" sz="1600" dirty="0">
                <a:latin typeface="Century Gothic" panose="020B0502020202020204" pitchFamily="34" charset="0"/>
              </a:rPr>
              <a:t>. </a:t>
            </a:r>
            <a:endParaRPr lang="en-US" sz="2000" kern="1200" dirty="0">
              <a:solidFill>
                <a:schemeClr val="tx1"/>
              </a:solidFill>
              <a:latin typeface="Century Gothic" panose="020B0502020202020204" pitchFamily="34" charset="0"/>
              <a:ea typeface="+mn-ea"/>
              <a:cs typeface="+mn-cs"/>
            </a:endParaRPr>
          </a:p>
        </p:txBody>
      </p:sp>
      <p:sp>
        <p:nvSpPr>
          <p:cNvPr id="29" name="Oval 28">
            <a:extLst>
              <a:ext uri="{FF2B5EF4-FFF2-40B4-BE49-F238E27FC236}">
                <a16:creationId xmlns:a16="http://schemas.microsoft.com/office/drawing/2014/main" id="{D6E38FD6-02A8-4050-87C3-9E0E3B88B40D}"/>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Q3</a:t>
            </a:r>
          </a:p>
        </p:txBody>
      </p:sp>
      <p:pic>
        <p:nvPicPr>
          <p:cNvPr id="32" name="Picture 31" descr="A close up of text on a black background&#10;&#10;Description automatically generated">
            <a:extLst>
              <a:ext uri="{FF2B5EF4-FFF2-40B4-BE49-F238E27FC236}">
                <a16:creationId xmlns:a16="http://schemas.microsoft.com/office/drawing/2014/main" id="{6A569771-8FAE-4910-9F90-9F38FBC3E2FD}"/>
              </a:ext>
            </a:extLst>
          </p:cNvPr>
          <p:cNvPicPr/>
          <p:nvPr/>
        </p:nvPicPr>
        <p:blipFill>
          <a:blip r:embed="rId3">
            <a:extLst>
              <a:ext uri="{28A0092B-C50C-407E-A947-70E740481C1C}">
                <a14:useLocalDpi xmlns:a14="http://schemas.microsoft.com/office/drawing/2010/main" val="0"/>
              </a:ext>
            </a:extLst>
          </a:blip>
          <a:stretch>
            <a:fillRect/>
          </a:stretch>
        </p:blipFill>
        <p:spPr>
          <a:xfrm>
            <a:off x="977482" y="1063728"/>
            <a:ext cx="4157019" cy="2014174"/>
          </a:xfrm>
          <a:prstGeom prst="rect">
            <a:avLst/>
          </a:prstGeom>
        </p:spPr>
      </p:pic>
      <p:sp>
        <p:nvSpPr>
          <p:cNvPr id="28" name="Text Box 2">
            <a:extLst>
              <a:ext uri="{FF2B5EF4-FFF2-40B4-BE49-F238E27FC236}">
                <a16:creationId xmlns:a16="http://schemas.microsoft.com/office/drawing/2014/main" id="{760B9FBD-5475-426C-992E-AA92184DAB0C}"/>
              </a:ext>
            </a:extLst>
          </p:cNvPr>
          <p:cNvSpPr txBox="1">
            <a:spLocks noChangeArrowheads="1"/>
          </p:cNvSpPr>
          <p:nvPr/>
        </p:nvSpPr>
        <p:spPr bwMode="auto">
          <a:xfrm>
            <a:off x="5707589" y="293373"/>
            <a:ext cx="5257800" cy="37970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a:noAutofit/>
          </a:bodyPr>
          <a:lstStyle/>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DIVIDE ROWS INTO TRAINING SETS</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nrows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nrow</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svm_data</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sample_size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round(</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nrows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.70) </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training_index</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sample(1:nrows, size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sample_size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replace = FALSE) </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svm_train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svm_data</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training_index</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svm_test</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svm_data</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training_index</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TRAIN MODEL</a:t>
            </a:r>
          </a:p>
          <a:p>
            <a:pPr>
              <a:lnSpc>
                <a:spcPct val="107000"/>
              </a:lnSpc>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library(</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kernlab</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pP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ksvm_model</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ksvm</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Number.Dead</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 ., data =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svm_train</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type =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eps_svr</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kernel =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vanilladot</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#Training error = .823517</a:t>
            </a:r>
          </a:p>
          <a:p>
            <a:pPr>
              <a:lnSpc>
                <a:spcPct val="107000"/>
              </a:lnSpc>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pred1 &lt;- predict(</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ksvm_model</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newdata</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svm_test</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svm_test$pred1 &lt;- pred1 </a:t>
            </a:r>
          </a:p>
          <a:p>
            <a:pPr>
              <a:lnSpc>
                <a:spcPct val="107000"/>
              </a:lnSpc>
            </a:pP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svm_test$error</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svm_test$Number.Dead</a:t>
            </a:r>
            <a:r>
              <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 svm_test$pred1 </a:t>
            </a:r>
          </a:p>
          <a:p>
            <a:pPr marL="0" marR="0">
              <a:lnSpc>
                <a:spcPct val="107000"/>
              </a:lnSpc>
              <a:spcBef>
                <a:spcPts val="0"/>
              </a:spcBef>
              <a:spcAft>
                <a:spcPts val="0"/>
              </a:spcAft>
            </a:pPr>
            <a:r>
              <a:rPr lang="en-US" sz="1200" dirty="0">
                <a:solidFill>
                  <a:srgbClr val="4472C4"/>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144364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0"/>
        <p:cNvGrpSpPr/>
        <p:nvPr/>
      </p:nvGrpSpPr>
      <p:grpSpPr>
        <a:xfrm>
          <a:off x="0" y="0"/>
          <a:ext cx="0" cy="0"/>
          <a:chOff x="0" y="0"/>
          <a:chExt cx="0" cy="0"/>
        </a:xfrm>
      </p:grpSpPr>
      <p:sp>
        <p:nvSpPr>
          <p:cNvPr id="118" name="Rectangle 1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81" name="Google Shape;881;p8"/>
          <p:cNvSpPr txBox="1">
            <a:spLocks noGrp="1"/>
          </p:cNvSpPr>
          <p:nvPr>
            <p:ph type="title"/>
          </p:nvPr>
        </p:nvSpPr>
        <p:spPr>
          <a:xfrm>
            <a:off x="756176" y="4760131"/>
            <a:ext cx="5529624" cy="17778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3700" b="1" kern="1200" dirty="0">
                <a:solidFill>
                  <a:schemeClr val="tx1"/>
                </a:solidFill>
                <a:latin typeface="+mj-lt"/>
                <a:ea typeface="+mj-ea"/>
                <a:cs typeface="+mj-cs"/>
              </a:rPr>
              <a:t>Predicting Future Deaths: Neural Network</a:t>
            </a:r>
            <a:endParaRPr lang="en-US" sz="3700" kern="1200" dirty="0">
              <a:solidFill>
                <a:schemeClr val="tx1"/>
              </a:solidFill>
              <a:latin typeface="+mj-lt"/>
              <a:ea typeface="+mj-ea"/>
              <a:cs typeface="+mj-cs"/>
            </a:endParaRPr>
          </a:p>
        </p:txBody>
      </p:sp>
      <p:sp>
        <p:nvSpPr>
          <p:cNvPr id="141" name="Freeform: Shape 1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2"/>
          <p:cNvSpPr txBox="1">
            <a:spLocks/>
          </p:cNvSpPr>
          <p:nvPr/>
        </p:nvSpPr>
        <p:spPr>
          <a:xfrm>
            <a:off x="6463238" y="4767660"/>
            <a:ext cx="4937082" cy="177030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sz="1800" dirty="0">
                <a:solidFill>
                  <a:schemeClr val="tx1"/>
                </a:solidFill>
                <a:latin typeface="Century Gothic" panose="020B0502020202020204" pitchFamily="34" charset="0"/>
              </a:rPr>
              <a:t>The neural network is not any better at predicting number of deaths than the other models. The error on the neural network is high and offers little in prediction efficacy. </a:t>
            </a:r>
            <a:endParaRPr lang="en-US" sz="2400" kern="1200" dirty="0">
              <a:solidFill>
                <a:schemeClr val="tx1"/>
              </a:solidFill>
              <a:latin typeface="Century Gothic" panose="020B0502020202020204" pitchFamily="34" charset="0"/>
              <a:ea typeface="+mn-ea"/>
              <a:cs typeface="+mn-cs"/>
            </a:endParaRPr>
          </a:p>
        </p:txBody>
      </p:sp>
      <p:sp>
        <p:nvSpPr>
          <p:cNvPr id="29" name="Oval 28">
            <a:extLst>
              <a:ext uri="{FF2B5EF4-FFF2-40B4-BE49-F238E27FC236}">
                <a16:creationId xmlns:a16="http://schemas.microsoft.com/office/drawing/2014/main" id="{D6E38FD6-02A8-4050-87C3-9E0E3B88B40D}"/>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Q3</a:t>
            </a:r>
          </a:p>
        </p:txBody>
      </p:sp>
      <p:pic>
        <p:nvPicPr>
          <p:cNvPr id="27" name="Picture 26" descr="A picture containing text, map&#10;&#10;Description automatically generated">
            <a:extLst>
              <a:ext uri="{FF2B5EF4-FFF2-40B4-BE49-F238E27FC236}">
                <a16:creationId xmlns:a16="http://schemas.microsoft.com/office/drawing/2014/main" id="{6453C399-0C12-4FE6-BBAA-6CED18420E4D}"/>
              </a:ext>
            </a:extLst>
          </p:cNvPr>
          <p:cNvPicPr/>
          <p:nvPr/>
        </p:nvPicPr>
        <p:blipFill rotWithShape="1">
          <a:blip r:embed="rId3">
            <a:extLst>
              <a:ext uri="{28A0092B-C50C-407E-A947-70E740481C1C}">
                <a14:useLocalDpi xmlns:a14="http://schemas.microsoft.com/office/drawing/2010/main" val="0"/>
              </a:ext>
            </a:extLst>
          </a:blip>
          <a:srcRect t="1907" b="7134"/>
          <a:stretch/>
        </p:blipFill>
        <p:spPr bwMode="auto">
          <a:xfrm>
            <a:off x="2064024" y="112613"/>
            <a:ext cx="4678883" cy="4210050"/>
          </a:xfrm>
          <a:prstGeom prst="rect">
            <a:avLst/>
          </a:prstGeom>
          <a:ln>
            <a:noFill/>
          </a:ln>
          <a:extLst>
            <a:ext uri="{53640926-AAD7-44D8-BBD7-CCE9431645EC}">
              <a14:shadowObscured xmlns:a14="http://schemas.microsoft.com/office/drawing/2010/main"/>
            </a:ext>
          </a:extLst>
        </p:spPr>
      </p:pic>
      <p:sp>
        <p:nvSpPr>
          <p:cNvPr id="28" name="Text Box 2">
            <a:extLst>
              <a:ext uri="{FF2B5EF4-FFF2-40B4-BE49-F238E27FC236}">
                <a16:creationId xmlns:a16="http://schemas.microsoft.com/office/drawing/2014/main" id="{A19C9E0D-5A23-4772-9FE5-32142E6D74F8}"/>
              </a:ext>
            </a:extLst>
          </p:cNvPr>
          <p:cNvSpPr txBox="1">
            <a:spLocks noChangeArrowheads="1"/>
          </p:cNvSpPr>
          <p:nvPr/>
        </p:nvSpPr>
        <p:spPr bwMode="auto">
          <a:xfrm>
            <a:off x="7305675" y="1374821"/>
            <a:ext cx="3575576" cy="161814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a:noAutofit/>
          </a:bodyPr>
          <a:lstStyle/>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library(</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neuralnet</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neural_network</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neuralnet</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Number.Dead</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Number.of.Survivors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Number.of.Females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Number.of.Males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Number.of.Children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data =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svm_train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hidden = 4, rep = 1,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lifesign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“minimal”,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linear.output</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 TRUE, threshold = 2) </a:t>
            </a:r>
          </a:p>
        </p:txBody>
      </p:sp>
    </p:spTree>
    <p:extLst>
      <p:ext uri="{BB962C8B-B14F-4D97-AF65-F5344CB8AC3E}">
        <p14:creationId xmlns:p14="http://schemas.microsoft.com/office/powerpoint/2010/main" val="372599310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 y="0"/>
            <a:ext cx="6065520" cy="850393"/>
          </a:xfrm>
        </p:spPr>
        <p:txBody>
          <a:bodyPr vert="horz" lIns="91440" tIns="45720" rIns="91440" bIns="45720" rtlCol="0" anchor="ctr">
            <a:normAutofit/>
          </a:bodyPr>
          <a:lstStyle/>
          <a:p>
            <a:pPr>
              <a:spcBef>
                <a:spcPct val="0"/>
              </a:spcBef>
            </a:pPr>
            <a:r>
              <a:rPr lang="en-US" sz="3700" b="1" kern="1200" dirty="0">
                <a:solidFill>
                  <a:schemeClr val="tx1">
                    <a:lumMod val="95000"/>
                    <a:lumOff val="5000"/>
                  </a:schemeClr>
                </a:solidFill>
                <a:latin typeface="+mj-lt"/>
                <a:ea typeface="+mj-ea"/>
                <a:cs typeface="+mj-cs"/>
              </a:rPr>
              <a:t>Conclusion: Preventing Deaths</a:t>
            </a:r>
          </a:p>
        </p:txBody>
      </p:sp>
      <p:sp>
        <p:nvSpPr>
          <p:cNvPr id="4" name="Text Placeholder 2">
            <a:extLst>
              <a:ext uri="{FF2B5EF4-FFF2-40B4-BE49-F238E27FC236}">
                <a16:creationId xmlns:a16="http://schemas.microsoft.com/office/drawing/2014/main" id="{D1D8D7F9-C0B2-415D-8FBE-FE422DE7FCE6}"/>
              </a:ext>
            </a:extLst>
          </p:cNvPr>
          <p:cNvSpPr txBox="1">
            <a:spLocks/>
          </p:cNvSpPr>
          <p:nvPr/>
        </p:nvSpPr>
        <p:spPr>
          <a:xfrm>
            <a:off x="182616" y="850392"/>
            <a:ext cx="6065520" cy="5436257"/>
          </a:xfrm>
          <a:prstGeom prst="rect">
            <a:avLst/>
          </a:prstGeom>
        </p:spPr>
        <p:txBody>
          <a:bodyPr vert="horz" lIns="91440" tIns="45720" rIns="91440" bIns="45720"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sz="1600" b="1" kern="1200" dirty="0">
                <a:solidFill>
                  <a:schemeClr val="tx1"/>
                </a:solidFill>
                <a:latin typeface="Century Gothic" panose="020B0502020202020204" pitchFamily="34" charset="0"/>
                <a:ea typeface="+mn-ea"/>
                <a:cs typeface="+mn-cs"/>
              </a:rPr>
              <a:t>Suggesting alternative routes</a:t>
            </a:r>
          </a:p>
          <a:p>
            <a:pPr>
              <a:lnSpc>
                <a:spcPct val="90000"/>
              </a:lnSpc>
              <a:spcAft>
                <a:spcPts val="600"/>
              </a:spcAft>
            </a:pPr>
            <a:r>
              <a:rPr lang="en-US" sz="1600" kern="1200" dirty="0">
                <a:solidFill>
                  <a:schemeClr val="tx1"/>
                </a:solidFill>
                <a:latin typeface="Century Gothic" panose="020B0502020202020204" pitchFamily="34" charset="0"/>
                <a:ea typeface="+mn-ea"/>
                <a:cs typeface="+mn-cs"/>
              </a:rPr>
              <a:t>The most dangerous routes, based on migrant death percentages, are through North-America, US-Mexico Border and Central Asia. These routes should be avoided. Providing information on alternative routes to migrants would save lives.</a:t>
            </a:r>
          </a:p>
          <a:p>
            <a:pPr>
              <a:lnSpc>
                <a:spcPct val="90000"/>
              </a:lnSpc>
              <a:spcAft>
                <a:spcPts val="600"/>
              </a:spcAft>
            </a:pPr>
            <a:endParaRPr lang="en-US" sz="1600" b="1" kern="1200" dirty="0">
              <a:solidFill>
                <a:schemeClr val="tx1"/>
              </a:solidFill>
              <a:latin typeface="Century Gothic" panose="020B0502020202020204" pitchFamily="34" charset="0"/>
              <a:ea typeface="+mn-ea"/>
              <a:cs typeface="+mn-cs"/>
            </a:endParaRPr>
          </a:p>
          <a:p>
            <a:pPr>
              <a:lnSpc>
                <a:spcPct val="90000"/>
              </a:lnSpc>
              <a:spcAft>
                <a:spcPts val="600"/>
              </a:spcAft>
            </a:pPr>
            <a:r>
              <a:rPr lang="en-US" sz="1600" b="1" kern="1200" dirty="0">
                <a:solidFill>
                  <a:schemeClr val="tx1"/>
                </a:solidFill>
                <a:latin typeface="Century Gothic" panose="020B0502020202020204" pitchFamily="34" charset="0"/>
                <a:ea typeface="+mn-ea"/>
                <a:cs typeface="+mn-cs"/>
              </a:rPr>
              <a:t>Providing quick rescue efforts</a:t>
            </a:r>
          </a:p>
          <a:p>
            <a:pPr>
              <a:lnSpc>
                <a:spcPct val="90000"/>
              </a:lnSpc>
              <a:spcAft>
                <a:spcPts val="600"/>
              </a:spcAft>
            </a:pPr>
            <a:r>
              <a:rPr lang="en-US" sz="1600" kern="1200" dirty="0">
                <a:solidFill>
                  <a:schemeClr val="tx1"/>
                </a:solidFill>
                <a:latin typeface="Century Gothic" panose="020B0502020202020204" pitchFamily="34" charset="0"/>
                <a:ea typeface="+mn-ea"/>
                <a:cs typeface="+mn-cs"/>
              </a:rPr>
              <a:t>The most migrant deaths occur on routes through the Mediterranean, North Africa and Sub-Saharan Africa. There is a very high volume of people using these route, so having a higher concentration of medical professionals is the key to keeping migrants safe. </a:t>
            </a:r>
          </a:p>
          <a:p>
            <a:pPr indent="-228600">
              <a:lnSpc>
                <a:spcPct val="90000"/>
              </a:lnSpc>
              <a:spcAft>
                <a:spcPts val="600"/>
              </a:spcAft>
              <a:buFont typeface="Arial" panose="020B0604020202020204" pitchFamily="34" charset="0"/>
              <a:buChar char="•"/>
            </a:pPr>
            <a:endParaRPr lang="en-US" sz="1600" b="1" kern="1200" dirty="0">
              <a:solidFill>
                <a:schemeClr val="tx1"/>
              </a:solidFill>
              <a:latin typeface="Century Gothic" panose="020B0502020202020204" pitchFamily="34" charset="0"/>
              <a:ea typeface="+mn-ea"/>
              <a:cs typeface="+mn-cs"/>
            </a:endParaRPr>
          </a:p>
          <a:p>
            <a:pPr>
              <a:lnSpc>
                <a:spcPct val="90000"/>
              </a:lnSpc>
              <a:spcAft>
                <a:spcPts val="600"/>
              </a:spcAft>
            </a:pPr>
            <a:r>
              <a:rPr lang="en-US" sz="1600" b="1" kern="1200" dirty="0">
                <a:solidFill>
                  <a:schemeClr val="tx1"/>
                </a:solidFill>
                <a:latin typeface="Century Gothic" panose="020B0502020202020204" pitchFamily="34" charset="0"/>
                <a:ea typeface="+mn-ea"/>
                <a:cs typeface="+mn-cs"/>
              </a:rPr>
              <a:t>Dispatching the correct medical professionals </a:t>
            </a:r>
          </a:p>
          <a:p>
            <a:pPr>
              <a:lnSpc>
                <a:spcPct val="90000"/>
              </a:lnSpc>
              <a:spcAft>
                <a:spcPts val="600"/>
              </a:spcAft>
            </a:pPr>
            <a:r>
              <a:rPr lang="en-US" sz="1600" kern="1200" dirty="0">
                <a:solidFill>
                  <a:schemeClr val="tx1"/>
                </a:solidFill>
                <a:latin typeface="Century Gothic" panose="020B0502020202020204" pitchFamily="34" charset="0"/>
                <a:ea typeface="+mn-ea"/>
                <a:cs typeface="+mn-cs"/>
              </a:rPr>
              <a:t>The number one cause of death of migrants is drowning. Routes like the Mediterranean, which is on water, should concentrate on protecting those traveling at sea and have the supplies to launch rescue missions for boats. Routes through Central Asia, North Africa and Sub-Saharan Africa have a lot of migrant deaths through untreated illness. In </a:t>
            </a:r>
            <a:r>
              <a:rPr lang="en-US" sz="1600" kern="1200">
                <a:solidFill>
                  <a:schemeClr val="tx1"/>
                </a:solidFill>
                <a:latin typeface="Century Gothic" panose="020B0502020202020204" pitchFamily="34" charset="0"/>
                <a:ea typeface="+mn-ea"/>
                <a:cs typeface="+mn-cs"/>
              </a:rPr>
              <a:t>those places </a:t>
            </a:r>
            <a:r>
              <a:rPr lang="en-US" sz="1600" kern="1200" dirty="0">
                <a:solidFill>
                  <a:schemeClr val="tx1"/>
                </a:solidFill>
                <a:latin typeface="Century Gothic" panose="020B0502020202020204" pitchFamily="34" charset="0"/>
                <a:ea typeface="+mn-ea"/>
                <a:cs typeface="+mn-cs"/>
              </a:rPr>
              <a:t>it would be more beneficial to have accessible hospitals and to spread information to migrants on where they are. </a:t>
            </a:r>
          </a:p>
        </p:txBody>
      </p:sp>
      <p:pic>
        <p:nvPicPr>
          <p:cNvPr id="5" name="Picture 4" descr="Image result for refugees on boat">
            <a:extLst>
              <a:ext uri="{FF2B5EF4-FFF2-40B4-BE49-F238E27FC236}">
                <a16:creationId xmlns:a16="http://schemas.microsoft.com/office/drawing/2014/main" id="{B2F853D5-DB7D-4F44-B330-5252F53575E8}"/>
              </a:ext>
            </a:extLst>
          </p:cNvPr>
          <p:cNvPicPr/>
          <p:nvPr/>
        </p:nvPicPr>
        <p:blipFill rotWithShape="1">
          <a:blip r:embed="rId2" cstate="print">
            <a:extLst>
              <a:ext uri="{28A0092B-C50C-407E-A947-70E740481C1C}">
                <a14:useLocalDpi xmlns:a14="http://schemas.microsoft.com/office/drawing/2010/main" val="0"/>
              </a:ext>
            </a:extLst>
          </a:blip>
          <a:srcRect l="20296" r="18717" b="-1"/>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p:spPr>
      </p:pic>
      <p:sp>
        <p:nvSpPr>
          <p:cNvPr id="7" name="Oval 6">
            <a:extLst>
              <a:ext uri="{FF2B5EF4-FFF2-40B4-BE49-F238E27FC236}">
                <a16:creationId xmlns:a16="http://schemas.microsoft.com/office/drawing/2014/main" id="{63FD7062-4F2B-4324-916A-3CE70B927B70}"/>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Q4</a:t>
            </a:r>
          </a:p>
        </p:txBody>
      </p:sp>
    </p:spTree>
    <p:extLst>
      <p:ext uri="{BB962C8B-B14F-4D97-AF65-F5344CB8AC3E}">
        <p14:creationId xmlns:p14="http://schemas.microsoft.com/office/powerpoint/2010/main" val="95081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320" y="365125"/>
            <a:ext cx="5120114" cy="1692794"/>
          </a:xfrm>
        </p:spPr>
        <p:txBody>
          <a:bodyPr vert="horz" lIns="91440" tIns="45720" rIns="91440" bIns="45720" rtlCol="0" anchor="ctr">
            <a:normAutofit/>
          </a:bodyPr>
          <a:lstStyle/>
          <a:p>
            <a:pPr>
              <a:spcBef>
                <a:spcPct val="0"/>
              </a:spcBef>
            </a:pPr>
            <a:r>
              <a:rPr lang="en-US" b="1" dirty="0"/>
              <a:t>Objective</a:t>
            </a:r>
          </a:p>
        </p:txBody>
      </p:sp>
      <p:cxnSp>
        <p:nvCxnSpPr>
          <p:cNvPr id="9" name="Straight Arrow Connector 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5321" y="2466080"/>
            <a:ext cx="5120113" cy="4150879"/>
          </a:xfrm>
          <a:prstGeom prst="rect">
            <a:avLst/>
          </a:prstGeom>
        </p:spPr>
        <p:txBody>
          <a:bodyPr vert="horz" lIns="91440" tIns="45720" rIns="91440" bIns="45720" rtlCol="0">
            <a:normAutofit lnSpcReduction="10000"/>
          </a:bodyPr>
          <a:lstStyle/>
          <a:p>
            <a:pPr>
              <a:lnSpc>
                <a:spcPct val="90000"/>
              </a:lnSpc>
              <a:spcAft>
                <a:spcPts val="600"/>
              </a:spcAft>
            </a:pPr>
            <a:r>
              <a:rPr lang="en-US" sz="1600" kern="1200" dirty="0">
                <a:solidFill>
                  <a:schemeClr val="tx1"/>
                </a:solidFill>
                <a:latin typeface="Century Gothic" panose="020B0502020202020204" pitchFamily="34" charset="0"/>
                <a:ea typeface="+mn-ea"/>
                <a:cs typeface="+mn-cs"/>
              </a:rPr>
              <a:t>Our goal is to answer four questions:</a:t>
            </a:r>
          </a:p>
          <a:p>
            <a:pPr marL="457200" lvl="0" indent="-342900">
              <a:lnSpc>
                <a:spcPct val="90000"/>
              </a:lnSpc>
              <a:spcAft>
                <a:spcPts val="600"/>
              </a:spcAft>
              <a:buFont typeface="+mj-lt"/>
              <a:buAutoNum type="arabicPeriod"/>
            </a:pPr>
            <a:r>
              <a:rPr lang="en-US" sz="1600" kern="1200" dirty="0">
                <a:solidFill>
                  <a:schemeClr val="tx1"/>
                </a:solidFill>
                <a:latin typeface="Century Gothic" panose="020B0502020202020204" pitchFamily="34" charset="0"/>
                <a:ea typeface="+mn-ea"/>
                <a:cs typeface="+mn-cs"/>
              </a:rPr>
              <a:t>What are the most dangerous routes?</a:t>
            </a:r>
          </a:p>
          <a:p>
            <a:pPr marL="457200" lvl="0" indent="-342900">
              <a:lnSpc>
                <a:spcPct val="90000"/>
              </a:lnSpc>
              <a:spcAft>
                <a:spcPts val="600"/>
              </a:spcAft>
              <a:buFont typeface="+mj-lt"/>
              <a:buAutoNum type="arabicPeriod"/>
            </a:pPr>
            <a:r>
              <a:rPr lang="en-US" sz="1600" kern="1200" dirty="0">
                <a:solidFill>
                  <a:schemeClr val="tx1"/>
                </a:solidFill>
                <a:latin typeface="Century Gothic" panose="020B0502020202020204" pitchFamily="34" charset="0"/>
                <a:ea typeface="+mn-ea"/>
                <a:cs typeface="+mn-cs"/>
              </a:rPr>
              <a:t>What are the most common ways migrants die?</a:t>
            </a:r>
          </a:p>
          <a:p>
            <a:pPr marL="457200" lvl="0" indent="-342900">
              <a:lnSpc>
                <a:spcPct val="90000"/>
              </a:lnSpc>
              <a:spcAft>
                <a:spcPts val="600"/>
              </a:spcAft>
              <a:buFont typeface="+mj-lt"/>
              <a:buAutoNum type="arabicPeriod"/>
            </a:pPr>
            <a:r>
              <a:rPr lang="en-US" sz="1600" kern="1200" dirty="0">
                <a:solidFill>
                  <a:schemeClr val="tx1"/>
                </a:solidFill>
                <a:latin typeface="Century Gothic" panose="020B0502020202020204" pitchFamily="34" charset="0"/>
                <a:ea typeface="+mn-ea"/>
                <a:cs typeface="+mn-cs"/>
              </a:rPr>
              <a:t>Is it possible to predict deaths in the future?</a:t>
            </a:r>
          </a:p>
          <a:p>
            <a:pPr marL="457200" lvl="0" indent="-342900">
              <a:lnSpc>
                <a:spcPct val="90000"/>
              </a:lnSpc>
              <a:spcAft>
                <a:spcPts val="600"/>
              </a:spcAft>
              <a:buFont typeface="+mj-lt"/>
              <a:buAutoNum type="arabicPeriod"/>
            </a:pPr>
            <a:r>
              <a:rPr lang="en-US" sz="1600" kern="1200" dirty="0">
                <a:solidFill>
                  <a:schemeClr val="tx1"/>
                </a:solidFill>
                <a:latin typeface="Century Gothic" panose="020B0502020202020204" pitchFamily="34" charset="0"/>
                <a:ea typeface="+mn-ea"/>
                <a:cs typeface="+mn-cs"/>
              </a:rPr>
              <a:t>What can be done to prevent deaths in the future?</a:t>
            </a:r>
          </a:p>
          <a:p>
            <a:pPr lvl="0" indent="-228600">
              <a:lnSpc>
                <a:spcPct val="90000"/>
              </a:lnSpc>
              <a:spcAft>
                <a:spcPts val="600"/>
              </a:spcAft>
              <a:buFont typeface="Arial" panose="020B0604020202020204" pitchFamily="34" charset="0"/>
              <a:buChar char="•"/>
            </a:pPr>
            <a:endParaRPr lang="en-US" sz="1600" kern="1200" dirty="0">
              <a:solidFill>
                <a:schemeClr val="tx1"/>
              </a:solidFill>
              <a:latin typeface="Century Gothic" panose="020B0502020202020204" pitchFamily="34" charset="0"/>
              <a:ea typeface="+mn-ea"/>
              <a:cs typeface="+mn-cs"/>
            </a:endParaRPr>
          </a:p>
          <a:p>
            <a:pPr>
              <a:lnSpc>
                <a:spcPct val="90000"/>
              </a:lnSpc>
              <a:spcAft>
                <a:spcPts val="600"/>
              </a:spcAft>
            </a:pPr>
            <a:r>
              <a:rPr lang="en-US" sz="1600" kern="1200" dirty="0">
                <a:solidFill>
                  <a:schemeClr val="tx1"/>
                </a:solidFill>
                <a:latin typeface="Century Gothic" panose="020B0502020202020204" pitchFamily="34" charset="0"/>
                <a:ea typeface="+mn-ea"/>
                <a:cs typeface="+mn-cs"/>
              </a:rPr>
              <a:t>To do this we:</a:t>
            </a:r>
          </a:p>
          <a:p>
            <a:pPr marL="285750" lvl="0" indent="-228600">
              <a:lnSpc>
                <a:spcPct val="90000"/>
              </a:lnSpc>
              <a:spcAft>
                <a:spcPts val="600"/>
              </a:spcAft>
              <a:buFont typeface="Arial" panose="020B0604020202020204" pitchFamily="34" charset="0"/>
              <a:buChar char="•"/>
            </a:pPr>
            <a:r>
              <a:rPr lang="en-US" sz="1600" kern="1200" dirty="0">
                <a:solidFill>
                  <a:schemeClr val="tx1"/>
                </a:solidFill>
                <a:latin typeface="Century Gothic" panose="020B0502020202020204" pitchFamily="34" charset="0"/>
                <a:ea typeface="+mn-ea"/>
                <a:cs typeface="+mn-cs"/>
              </a:rPr>
              <a:t>Cleaned the data to prepare the dataset for further analysis.  </a:t>
            </a:r>
          </a:p>
          <a:p>
            <a:pPr marL="285750" lvl="0" indent="-228600">
              <a:lnSpc>
                <a:spcPct val="90000"/>
              </a:lnSpc>
              <a:spcAft>
                <a:spcPts val="600"/>
              </a:spcAft>
              <a:buFont typeface="Arial" panose="020B0604020202020204" pitchFamily="34" charset="0"/>
              <a:buChar char="•"/>
            </a:pPr>
            <a:r>
              <a:rPr lang="en-US" sz="1600" kern="1200" dirty="0">
                <a:solidFill>
                  <a:schemeClr val="tx1"/>
                </a:solidFill>
                <a:latin typeface="Century Gothic" panose="020B0502020202020204" pitchFamily="34" charset="0"/>
                <a:ea typeface="+mn-ea"/>
                <a:cs typeface="+mn-cs"/>
              </a:rPr>
              <a:t>Found and coded attributes of each region, route and death using linear regression.  </a:t>
            </a:r>
          </a:p>
          <a:p>
            <a:pPr marL="285750" lvl="0" indent="-228600">
              <a:lnSpc>
                <a:spcPct val="90000"/>
              </a:lnSpc>
              <a:spcAft>
                <a:spcPts val="600"/>
              </a:spcAft>
              <a:buFont typeface="Arial" panose="020B0604020202020204" pitchFamily="34" charset="0"/>
              <a:buChar char="•"/>
            </a:pPr>
            <a:r>
              <a:rPr lang="en-US" sz="1600" kern="1200" dirty="0">
                <a:solidFill>
                  <a:schemeClr val="tx1"/>
                </a:solidFill>
                <a:latin typeface="Century Gothic" panose="020B0502020202020204" pitchFamily="34" charset="0"/>
                <a:ea typeface="+mn-ea"/>
                <a:cs typeface="+mn-cs"/>
              </a:rPr>
              <a:t>Created various charts to illustrate these results.</a:t>
            </a:r>
          </a:p>
          <a:p>
            <a:pPr marL="285750" lvl="0" indent="-228600">
              <a:lnSpc>
                <a:spcPct val="90000"/>
              </a:lnSpc>
              <a:spcAft>
                <a:spcPts val="600"/>
              </a:spcAft>
              <a:buFont typeface="Arial" panose="020B0604020202020204" pitchFamily="34" charset="0"/>
              <a:buChar char="•"/>
            </a:pPr>
            <a:r>
              <a:rPr lang="en-US" sz="1600" kern="1200" dirty="0">
                <a:solidFill>
                  <a:schemeClr val="tx1"/>
                </a:solidFill>
                <a:latin typeface="Century Gothic" panose="020B0502020202020204" pitchFamily="34" charset="0"/>
                <a:ea typeface="+mn-ea"/>
                <a:cs typeface="+mn-cs"/>
              </a:rPr>
              <a:t>Made predictions of future deaths that allowed us to develop actionable insights</a:t>
            </a:r>
            <a:r>
              <a:rPr lang="en-US" sz="1600" kern="1200" dirty="0">
                <a:solidFill>
                  <a:schemeClr val="tx1"/>
                </a:solidFill>
                <a:latin typeface="+mn-lt"/>
                <a:ea typeface="+mn-ea"/>
                <a:cs typeface="+mn-cs"/>
              </a:rPr>
              <a:t>.</a:t>
            </a:r>
          </a:p>
          <a:p>
            <a:pPr lvl="0"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p:txBody>
      </p:sp>
      <p:pic>
        <p:nvPicPr>
          <p:cNvPr id="4" name="Picture 3" descr="Image result for migrants in sub sahara africa"/>
          <p:cNvPicPr/>
          <p:nvPr/>
        </p:nvPicPr>
        <p:blipFill rotWithShape="1">
          <a:blip r:embed="rId2">
            <a:extLst>
              <a:ext uri="{28A0092B-C50C-407E-A947-70E740481C1C}">
                <a14:useLocalDpi xmlns:a14="http://schemas.microsoft.com/office/drawing/2010/main" val="0"/>
              </a:ext>
            </a:extLst>
          </a:blip>
          <a:srcRect l="8854" r="39595"/>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p:spPr>
      </p:pic>
    </p:spTree>
    <p:extLst>
      <p:ext uri="{BB962C8B-B14F-4D97-AF65-F5344CB8AC3E}">
        <p14:creationId xmlns:p14="http://schemas.microsoft.com/office/powerpoint/2010/main" val="406017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4"/>
        <p:cNvGrpSpPr/>
        <p:nvPr/>
      </p:nvGrpSpPr>
      <p:grpSpPr>
        <a:xfrm>
          <a:off x="0" y="0"/>
          <a:ext cx="0" cy="0"/>
          <a:chOff x="0" y="0"/>
          <a:chExt cx="0" cy="0"/>
        </a:xfrm>
      </p:grpSpPr>
      <p:sp>
        <p:nvSpPr>
          <p:cNvPr id="845" name="Google Shape;845;p3"/>
          <p:cNvSpPr txBox="1">
            <a:spLocks noGrp="1"/>
          </p:cNvSpPr>
          <p:nvPr>
            <p:ph type="title"/>
          </p:nvPr>
        </p:nvSpPr>
        <p:spPr>
          <a:xfrm>
            <a:off x="381263" y="377888"/>
            <a:ext cx="5120114" cy="169279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4400"/>
            </a:pPr>
            <a:r>
              <a:rPr lang="en-US" b="1" dirty="0"/>
              <a:t>Data Set Description</a:t>
            </a:r>
            <a:endParaRPr lang="en-US" dirty="0"/>
          </a:p>
        </p:txBody>
      </p:sp>
      <p:cxnSp>
        <p:nvCxnSpPr>
          <p:cNvPr id="151" name="Straight Arrow Connector 15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6" name="Google Shape;846;p3"/>
          <p:cNvSpPr txBox="1"/>
          <p:nvPr/>
        </p:nvSpPr>
        <p:spPr>
          <a:xfrm>
            <a:off x="233681" y="2448560"/>
            <a:ext cx="5862319" cy="4541520"/>
          </a:xfrm>
          <a:prstGeom prst="rect">
            <a:avLst/>
          </a:prstGeom>
        </p:spPr>
        <p:txBody>
          <a:bodyPr spcFirstLastPara="1" vert="horz" lIns="91440" tIns="45720" rIns="91440" bIns="45720" rtlCol="0" anchorCtr="0">
            <a:normAutofit fontScale="92500" lnSpcReduction="10000"/>
          </a:bodyPr>
          <a:lstStyle/>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The Missing Migrant Dataset was derived from information gathered by The Missing Migrant Program beginning October of 2013.   The dataset tracks the deaths of migrants and refugees who have gone missing along worldwide migration routes.  The Missing Migrant Project has since become a recognized and valuable resource of information for Governments and Media outlets all over the world.</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The data is gathered from a variety of sources and organizations, depending on the location of the migration route.  Information has been shared by the Coast Guard, Medical Examiners, Media Sources and from interviews with surviving immigrants.</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The International Organization for Migration (IMO) defines a migrant as any person who is moving or has moved across an international border or within a State away from his/her habitual place of residence, regardless of</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	(1) the person’s legal status;</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	 (2) whether the movement is voluntary or involuntary;</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	(3) what the causes for the movement are; or</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	(4) what the length of the stay is.</a:t>
            </a:r>
          </a:p>
          <a:p>
            <a:pPr lvl="0">
              <a:lnSpc>
                <a:spcPct val="90000"/>
              </a:lnSpc>
              <a:spcBef>
                <a:spcPts val="0"/>
              </a:spcBef>
              <a:spcAft>
                <a:spcPts val="600"/>
              </a:spcAft>
            </a:pPr>
            <a:r>
              <a:rPr lang="en-US" kern="1200" dirty="0">
                <a:solidFill>
                  <a:schemeClr val="tx1"/>
                </a:solidFill>
                <a:latin typeface="Century Gothic" panose="020B0502020202020204" pitchFamily="34" charset="0"/>
                <a:ea typeface="+mn-ea"/>
                <a:cs typeface="+mn-cs"/>
                <a:sym typeface="Century Gothic"/>
              </a:rPr>
              <a:t>The Data Set counts migrants who have died or gone missing at the external borders of states, or in the process of migration towards an international destination. It does not include  deaths that occur in immigration detention facilities, during deportation, or after forced return to a migrant’s homeland</a:t>
            </a:r>
            <a:r>
              <a:rPr lang="en-US" sz="1000" kern="1200" dirty="0">
                <a:solidFill>
                  <a:schemeClr val="tx1"/>
                </a:solidFill>
                <a:latin typeface="Century Gothic" panose="020B0502020202020204" pitchFamily="34" charset="0"/>
                <a:ea typeface="+mn-ea"/>
                <a:cs typeface="+mn-cs"/>
                <a:sym typeface="Century Gothic"/>
              </a:rPr>
              <a:t>.</a:t>
            </a:r>
          </a:p>
        </p:txBody>
      </p:sp>
      <p:pic>
        <p:nvPicPr>
          <p:cNvPr id="14" name="Picture 13" descr="Image result for immigrants">
            <a:extLst>
              <a:ext uri="{FF2B5EF4-FFF2-40B4-BE49-F238E27FC236}">
                <a16:creationId xmlns:a16="http://schemas.microsoft.com/office/drawing/2014/main" id="{BF492284-6F2C-4BE3-90E0-D1486DB6AE77}"/>
              </a:ext>
            </a:extLst>
          </p:cNvPr>
          <p:cNvPicPr/>
          <p:nvPr/>
        </p:nvPicPr>
        <p:blipFill rotWithShape="1">
          <a:blip r:embed="rId3">
            <a:extLst>
              <a:ext uri="{28A0092B-C50C-407E-A947-70E740481C1C}">
                <a14:useLocalDpi xmlns:a14="http://schemas.microsoft.com/office/drawing/2010/main" val="0"/>
              </a:ext>
            </a:extLst>
          </a:blip>
          <a:srcRect l="20796" r="27423"/>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257867" y="4760131"/>
            <a:ext cx="4980883" cy="1777829"/>
          </a:xfrm>
        </p:spPr>
        <p:txBody>
          <a:bodyPr vert="horz" lIns="91440" tIns="45720" rIns="91440" bIns="45720" rtlCol="0" anchor="ctr">
            <a:normAutofit/>
          </a:bodyPr>
          <a:lstStyle/>
          <a:p>
            <a:pPr algn="r">
              <a:spcBef>
                <a:spcPct val="0"/>
              </a:spcBef>
            </a:pPr>
            <a:r>
              <a:rPr lang="en-US" b="1" dirty="0"/>
              <a:t>Data Cleaning</a:t>
            </a:r>
          </a:p>
        </p:txBody>
      </p:sp>
      <p:sp>
        <p:nvSpPr>
          <p:cNvPr id="34" name="Freeform: Shape 3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 shot of a computer&#10;&#10;Description automatically generated">
            <a:extLst>
              <a:ext uri="{FF2B5EF4-FFF2-40B4-BE49-F238E27FC236}">
                <a16:creationId xmlns:a16="http://schemas.microsoft.com/office/drawing/2014/main" id="{178CFEF8-6B2B-4B2D-97CB-9361F91FE1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7646" y="202160"/>
            <a:ext cx="5917037" cy="19817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843402A-1843-432C-8272-4A2317BC9F5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8029" y="2311200"/>
            <a:ext cx="5954725" cy="1947214"/>
          </a:xfrm>
          <a:prstGeom prst="rect">
            <a:avLst/>
          </a:prstGeom>
        </p:spPr>
      </p:pic>
      <p:sp>
        <p:nvSpPr>
          <p:cNvPr id="3" name="TextBox 2"/>
          <p:cNvSpPr txBox="1"/>
          <p:nvPr/>
        </p:nvSpPr>
        <p:spPr>
          <a:xfrm>
            <a:off x="6324600" y="4767660"/>
            <a:ext cx="5075720" cy="1770300"/>
          </a:xfrm>
          <a:prstGeom prst="rect">
            <a:avLst/>
          </a:prstGeom>
        </p:spPr>
        <p:txBody>
          <a:bodyPr vert="horz" lIns="91440" tIns="45720" rIns="91440" bIns="45720" rtlCol="0" anchor="ctr">
            <a:normAutofit/>
          </a:bodyPr>
          <a:lstStyle/>
          <a:p>
            <a:pPr>
              <a:lnSpc>
                <a:spcPct val="90000"/>
              </a:lnSpc>
              <a:spcAft>
                <a:spcPts val="600"/>
              </a:spcAft>
            </a:pPr>
            <a:r>
              <a:rPr lang="en-US" sz="1800" kern="1200" dirty="0">
                <a:solidFill>
                  <a:schemeClr val="tx1"/>
                </a:solidFill>
                <a:latin typeface="Century Gothic" panose="020B0502020202020204" pitchFamily="34" charset="0"/>
                <a:ea typeface="+mn-ea"/>
                <a:cs typeface="+mn-cs"/>
              </a:rPr>
              <a:t>Steps:</a:t>
            </a:r>
          </a:p>
          <a:p>
            <a:pPr marL="342900" indent="-228600">
              <a:lnSpc>
                <a:spcPct val="90000"/>
              </a:lnSpc>
              <a:spcAft>
                <a:spcPts val="600"/>
              </a:spcAft>
              <a:buFont typeface="Arial" panose="020B0604020202020204" pitchFamily="34" charset="0"/>
              <a:buChar char="•"/>
            </a:pPr>
            <a:r>
              <a:rPr lang="en-US" sz="1800" kern="1200" dirty="0">
                <a:solidFill>
                  <a:schemeClr val="tx1"/>
                </a:solidFill>
                <a:latin typeface="Century Gothic" panose="020B0502020202020204" pitchFamily="34" charset="0"/>
                <a:ea typeface="+mn-ea"/>
                <a:cs typeface="+mn-cs"/>
              </a:rPr>
              <a:t>Read in data from excel to R Markdown</a:t>
            </a:r>
          </a:p>
          <a:p>
            <a:pPr marL="342900" indent="-228600">
              <a:lnSpc>
                <a:spcPct val="90000"/>
              </a:lnSpc>
              <a:spcAft>
                <a:spcPts val="600"/>
              </a:spcAft>
              <a:buFont typeface="Arial" panose="020B0604020202020204" pitchFamily="34" charset="0"/>
              <a:buChar char="•"/>
            </a:pPr>
            <a:r>
              <a:rPr lang="en-US" sz="1800" kern="1200" dirty="0">
                <a:solidFill>
                  <a:schemeClr val="tx1"/>
                </a:solidFill>
                <a:latin typeface="Century Gothic" panose="020B0502020202020204" pitchFamily="34" charset="0"/>
                <a:ea typeface="+mn-ea"/>
                <a:cs typeface="+mn-cs"/>
              </a:rPr>
              <a:t>Sort data by vector name</a:t>
            </a:r>
          </a:p>
          <a:p>
            <a:pPr marL="342900" indent="-228600">
              <a:lnSpc>
                <a:spcPct val="90000"/>
              </a:lnSpc>
              <a:spcAft>
                <a:spcPts val="600"/>
              </a:spcAft>
              <a:buFont typeface="Arial" panose="020B0604020202020204" pitchFamily="34" charset="0"/>
              <a:buChar char="•"/>
            </a:pPr>
            <a:r>
              <a:rPr lang="en-US" sz="1800" kern="1200" dirty="0">
                <a:solidFill>
                  <a:schemeClr val="tx1"/>
                </a:solidFill>
                <a:latin typeface="Century Gothic" panose="020B0502020202020204" pitchFamily="34" charset="0"/>
                <a:ea typeface="+mn-ea"/>
                <a:cs typeface="+mn-cs"/>
              </a:rPr>
              <a:t>Replace NA’s with zeros</a:t>
            </a:r>
          </a:p>
          <a:p>
            <a:pPr marL="342900" indent="-228600">
              <a:lnSpc>
                <a:spcPct val="90000"/>
              </a:lnSpc>
              <a:spcAft>
                <a:spcPts val="600"/>
              </a:spcAft>
              <a:buFont typeface="Arial" panose="020B0604020202020204" pitchFamily="34" charset="0"/>
              <a:buChar char="•"/>
            </a:pPr>
            <a:r>
              <a:rPr lang="en-US" sz="1800" kern="1200" dirty="0">
                <a:solidFill>
                  <a:schemeClr val="tx1"/>
                </a:solidFill>
                <a:latin typeface="Century Gothic" panose="020B0502020202020204" pitchFamily="34" charset="0"/>
                <a:ea typeface="+mn-ea"/>
                <a:cs typeface="+mn-cs"/>
              </a:rPr>
              <a:t>Remove irrelevant columns</a:t>
            </a:r>
          </a:p>
        </p:txBody>
      </p:sp>
      <p:sp>
        <p:nvSpPr>
          <p:cNvPr id="33" name="Text Box 2">
            <a:extLst>
              <a:ext uri="{FF2B5EF4-FFF2-40B4-BE49-F238E27FC236}">
                <a16:creationId xmlns:a16="http://schemas.microsoft.com/office/drawing/2014/main" id="{E2DCEA55-43D1-4AFC-A864-CB5C913B730E}"/>
              </a:ext>
            </a:extLst>
          </p:cNvPr>
          <p:cNvSpPr txBox="1">
            <a:spLocks noChangeArrowheads="1"/>
          </p:cNvSpPr>
          <p:nvPr/>
        </p:nvSpPr>
        <p:spPr bwMode="auto">
          <a:xfrm>
            <a:off x="6618815" y="214687"/>
            <a:ext cx="5257800" cy="38757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a:noAutofit/>
          </a:bodyPr>
          <a:lstStyle/>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library(</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readxl</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READ IN DATA</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read_excel</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("Syracuse/IST687/Project/Missing_Migrants_Dataset_2019OCT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0.xlsx")</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View(</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SORT BY VECTOR NAME [Z] THEN [X]</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[with(</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order(miss_</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$`Reported Year`, miss_</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$`Reported Month`, miss_</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$`Region of Incident`)),]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USE MEAN TO REPLACE NA GROUPING BY REGION OF INCIDENT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library(</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tidyverse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new_df</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%&gt;%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group_by</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('Region of Incident') %&gt;%</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mutate_all</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(funs(</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ifelse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(is.na(.), mean(., na.rm = TRUE),.)))</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REPLACE ALL OTHER NA'S WITH 0 (ZEROES)</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[is.na(</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&lt;- 0</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REMOVE UNUSED COLUMNS</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miss_mig_cln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[-c(14,15,18,20)]</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miss_mig_cln</a:t>
            </a: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5291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125813" y="4760131"/>
            <a:ext cx="5965952" cy="1777829"/>
          </a:xfrm>
        </p:spPr>
        <p:txBody>
          <a:bodyPr vert="horz" lIns="91440" tIns="45720" rIns="91440" bIns="45720" rtlCol="0" anchor="ctr">
            <a:normAutofit/>
          </a:bodyPr>
          <a:lstStyle/>
          <a:p>
            <a:pPr algn="r">
              <a:spcBef>
                <a:spcPct val="0"/>
              </a:spcBef>
            </a:pPr>
            <a:r>
              <a:rPr lang="en-US" sz="4000" b="1" dirty="0"/>
              <a:t>The Most Dangerous Routes: Visual Representation</a:t>
            </a:r>
          </a:p>
        </p:txBody>
      </p:sp>
      <p:sp>
        <p:nvSpPr>
          <p:cNvPr id="36" name="Freeform: Shape 3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 name="Picture"/>
          <p:cNvPicPr/>
          <p:nvPr/>
        </p:nvPicPr>
        <p:blipFill>
          <a:blip r:embed="rId2"/>
          <a:stretch>
            <a:fillRect/>
          </a:stretch>
        </p:blipFill>
        <p:spPr bwMode="auto">
          <a:xfrm>
            <a:off x="712389" y="265427"/>
            <a:ext cx="4790412" cy="3802884"/>
          </a:xfrm>
          <a:prstGeom prst="rect">
            <a:avLst/>
          </a:prstGeom>
          <a:noFill/>
        </p:spPr>
      </p:pic>
      <p:pic>
        <p:nvPicPr>
          <p:cNvPr id="4" name="Picture 3"/>
          <p:cNvPicPr/>
          <p:nvPr/>
        </p:nvPicPr>
        <p:blipFill>
          <a:blip r:embed="rId3"/>
          <a:stretch>
            <a:fillRect/>
          </a:stretch>
        </p:blipFill>
        <p:spPr>
          <a:xfrm>
            <a:off x="6541628" y="658995"/>
            <a:ext cx="4731137" cy="3359108"/>
          </a:xfrm>
          <a:prstGeom prst="rect">
            <a:avLst/>
          </a:prstGeom>
        </p:spPr>
      </p:pic>
      <p:sp>
        <p:nvSpPr>
          <p:cNvPr id="7" name="TextBox 6">
            <a:extLst>
              <a:ext uri="{FF2B5EF4-FFF2-40B4-BE49-F238E27FC236}">
                <a16:creationId xmlns:a16="http://schemas.microsoft.com/office/drawing/2014/main" id="{DD4B9AAE-5972-4849-8BF2-D57A607E51B5}"/>
              </a:ext>
            </a:extLst>
          </p:cNvPr>
          <p:cNvSpPr txBox="1"/>
          <p:nvPr/>
        </p:nvSpPr>
        <p:spPr>
          <a:xfrm>
            <a:off x="6324600" y="4767660"/>
            <a:ext cx="5075720" cy="1770300"/>
          </a:xfrm>
          <a:prstGeom prst="rect">
            <a:avLst/>
          </a:prstGeom>
        </p:spPr>
        <p:txBody>
          <a:bodyPr vert="horz" lIns="91440" tIns="45720" rIns="91440" bIns="45720" rtlCol="0" anchor="ctr">
            <a:normAutofit/>
          </a:bodyPr>
          <a:lstStyle/>
          <a:p>
            <a:pPr>
              <a:lnSpc>
                <a:spcPct val="90000"/>
              </a:lnSpc>
              <a:spcAft>
                <a:spcPts val="600"/>
              </a:spcAft>
            </a:pPr>
            <a:r>
              <a:rPr lang="en-US" sz="1800" kern="1200" dirty="0">
                <a:solidFill>
                  <a:schemeClr val="tx1"/>
                </a:solidFill>
                <a:latin typeface="Century Gothic" panose="020B0502020202020204" pitchFamily="34" charset="0"/>
                <a:ea typeface="+mn-ea"/>
                <a:cs typeface="+mn-cs"/>
              </a:rPr>
              <a:t>This visual representation of migrant deaths reported shows high concentrations in the Mediterranean, North Africa and Sub-Saharan Africa.</a:t>
            </a:r>
          </a:p>
        </p:txBody>
      </p:sp>
      <p:sp>
        <p:nvSpPr>
          <p:cNvPr id="8" name="Oval 7">
            <a:extLst>
              <a:ext uri="{FF2B5EF4-FFF2-40B4-BE49-F238E27FC236}">
                <a16:creationId xmlns:a16="http://schemas.microsoft.com/office/drawing/2014/main" id="{7D938D26-A76B-486C-9AC5-3A4B048AB82E}"/>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Q1</a:t>
            </a:r>
          </a:p>
        </p:txBody>
      </p:sp>
    </p:spTree>
    <p:extLst>
      <p:ext uri="{BB962C8B-B14F-4D97-AF65-F5344CB8AC3E}">
        <p14:creationId xmlns:p14="http://schemas.microsoft.com/office/powerpoint/2010/main" val="2496973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51"/>
        <p:cNvGrpSpPr/>
        <p:nvPr/>
      </p:nvGrpSpPr>
      <p:grpSpPr>
        <a:xfrm>
          <a:off x="0" y="0"/>
          <a:ext cx="0" cy="0"/>
          <a:chOff x="0" y="0"/>
          <a:chExt cx="0" cy="0"/>
        </a:xfrm>
      </p:grpSpPr>
      <p:sp>
        <p:nvSpPr>
          <p:cNvPr id="91" name="Rectangle 9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52" name="Google Shape;852;p4"/>
          <p:cNvSpPr txBox="1">
            <a:spLocks noGrp="1"/>
          </p:cNvSpPr>
          <p:nvPr>
            <p:ph type="title"/>
          </p:nvPr>
        </p:nvSpPr>
        <p:spPr>
          <a:xfrm>
            <a:off x="-421196" y="4756671"/>
            <a:ext cx="7023099" cy="1777829"/>
          </a:xfrm>
          <a:prstGeom prst="rect">
            <a:avLst/>
          </a:prstGeom>
        </p:spPr>
        <p:txBody>
          <a:bodyPr spcFirstLastPara="1" vert="horz" lIns="91440" tIns="45720" rIns="91440" bIns="45720" rtlCol="0" anchor="ctr" anchorCtr="0">
            <a:normAutofit/>
          </a:bodyPr>
          <a:lstStyle/>
          <a:p>
            <a:pPr marL="0" lvl="0" indent="0" algn="r">
              <a:spcAft>
                <a:spcPts val="0"/>
              </a:spcAft>
              <a:buClr>
                <a:schemeClr val="dk1"/>
              </a:buClr>
              <a:buSzPts val="3200"/>
            </a:pPr>
            <a:r>
              <a:rPr lang="en-US" sz="4000" b="1" dirty="0"/>
              <a:t>Missing or Dead Migrant Totals</a:t>
            </a:r>
            <a:endParaRPr lang="en-US" sz="4000" dirty="0"/>
          </a:p>
        </p:txBody>
      </p:sp>
      <p:sp>
        <p:nvSpPr>
          <p:cNvPr id="114" name="Freeform: Shape 11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854" name="Google Shape;854;p4"/>
          <p:cNvPicPr preferRelativeResize="0"/>
          <p:nvPr/>
        </p:nvPicPr>
        <p:blipFill rotWithShape="1">
          <a:blip r:embed="rId3"/>
          <a:stretch/>
        </p:blipFill>
        <p:spPr>
          <a:xfrm>
            <a:off x="7892624" y="1518384"/>
            <a:ext cx="3731786" cy="1592642"/>
          </a:xfrm>
          <a:prstGeom prst="rect">
            <a:avLst/>
          </a:prstGeom>
          <a:noFill/>
        </p:spPr>
      </p:pic>
      <p:sp>
        <p:nvSpPr>
          <p:cNvPr id="6" name="Text Placeholder 2"/>
          <p:cNvSpPr>
            <a:spLocks noGrp="1"/>
          </p:cNvSpPr>
          <p:nvPr>
            <p:ph type="body" sz="half" idx="2"/>
          </p:nvPr>
        </p:nvSpPr>
        <p:spPr>
          <a:xfrm>
            <a:off x="6873366" y="4749214"/>
            <a:ext cx="5075720" cy="1770300"/>
          </a:xfrm>
        </p:spPr>
        <p:txBody>
          <a:bodyPr vert="horz" lIns="91440" tIns="45720" rIns="91440" bIns="45720" rtlCol="0" anchor="ctr">
            <a:normAutofit/>
          </a:bodyPr>
          <a:lstStyle/>
          <a:p>
            <a:r>
              <a:rPr lang="en-US" sz="2000" dirty="0">
                <a:latin typeface="Century Gothic" panose="020B0502020202020204" pitchFamily="34" charset="0"/>
              </a:rPr>
              <a:t>Based on total dead or missing the most dangerous routes are the Mediterranean, North Africa and Sub-Saharan Africa.</a:t>
            </a:r>
          </a:p>
        </p:txBody>
      </p:sp>
      <p:graphicFrame>
        <p:nvGraphicFramePr>
          <p:cNvPr id="2" name="Table 1"/>
          <p:cNvGraphicFramePr>
            <a:graphicFrameLocks noGrp="1"/>
          </p:cNvGraphicFramePr>
          <p:nvPr>
            <p:extLst>
              <p:ext uri="{D42A27DB-BD31-4B8C-83A1-F6EECF244321}">
                <p14:modId xmlns:p14="http://schemas.microsoft.com/office/powerpoint/2010/main" val="1416708675"/>
              </p:ext>
            </p:extLst>
          </p:nvPr>
        </p:nvGraphicFramePr>
        <p:xfrm>
          <a:off x="1586439" y="142458"/>
          <a:ext cx="5638800" cy="4085727"/>
        </p:xfrm>
        <a:graphic>
          <a:graphicData uri="http://schemas.openxmlformats.org/drawingml/2006/table">
            <a:tbl>
              <a:tblPr firstRow="1" firstCol="1" bandRow="1">
                <a:tableStyleId>{BE0F7534-DACB-459A-A8BC-869C8A8E3140}</a:tableStyleId>
              </a:tblPr>
              <a:tblGrid>
                <a:gridCol w="1411051">
                  <a:extLst>
                    <a:ext uri="{9D8B030D-6E8A-4147-A177-3AD203B41FA5}">
                      <a16:colId xmlns:a16="http://schemas.microsoft.com/office/drawing/2014/main" val="20000"/>
                    </a:ext>
                  </a:extLst>
                </a:gridCol>
                <a:gridCol w="916332">
                  <a:extLst>
                    <a:ext uri="{9D8B030D-6E8A-4147-A177-3AD203B41FA5}">
                      <a16:colId xmlns:a16="http://schemas.microsoft.com/office/drawing/2014/main" val="20001"/>
                    </a:ext>
                  </a:extLst>
                </a:gridCol>
                <a:gridCol w="715435">
                  <a:extLst>
                    <a:ext uri="{9D8B030D-6E8A-4147-A177-3AD203B41FA5}">
                      <a16:colId xmlns:a16="http://schemas.microsoft.com/office/drawing/2014/main" val="20002"/>
                    </a:ext>
                  </a:extLst>
                </a:gridCol>
                <a:gridCol w="962351">
                  <a:extLst>
                    <a:ext uri="{9D8B030D-6E8A-4147-A177-3AD203B41FA5}">
                      <a16:colId xmlns:a16="http://schemas.microsoft.com/office/drawing/2014/main" val="20003"/>
                    </a:ext>
                  </a:extLst>
                </a:gridCol>
                <a:gridCol w="1633631">
                  <a:extLst>
                    <a:ext uri="{9D8B030D-6E8A-4147-A177-3AD203B41FA5}">
                      <a16:colId xmlns:a16="http://schemas.microsoft.com/office/drawing/2014/main" val="20004"/>
                    </a:ext>
                  </a:extLst>
                </a:gridCol>
              </a:tblGrid>
              <a:tr h="302577">
                <a:tc>
                  <a:txBody>
                    <a:bodyPr/>
                    <a:lstStyle/>
                    <a:p>
                      <a:pPr marL="0" marR="0" algn="ctr">
                        <a:lnSpc>
                          <a:spcPct val="107000"/>
                        </a:lnSpc>
                        <a:spcBef>
                          <a:spcPts val="0"/>
                        </a:spcBef>
                        <a:spcAft>
                          <a:spcPts val="600"/>
                        </a:spcAft>
                      </a:pPr>
                      <a:r>
                        <a:rPr lang="en-US" sz="700">
                          <a:effectLst/>
                        </a:rPr>
                        <a:t>Migration Route</a:t>
                      </a:r>
                      <a:endParaRPr lang="en-US" sz="7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53571" marT="53571" marB="53571" anchor="ctr"/>
                </a:tc>
                <a:tc>
                  <a:txBody>
                    <a:bodyPr/>
                    <a:lstStyle/>
                    <a:p>
                      <a:pPr marL="0" marR="0" algn="ctr">
                        <a:lnSpc>
                          <a:spcPct val="107000"/>
                        </a:lnSpc>
                        <a:spcBef>
                          <a:spcPts val="0"/>
                        </a:spcBef>
                        <a:spcAft>
                          <a:spcPts val="600"/>
                        </a:spcAft>
                      </a:pPr>
                      <a:r>
                        <a:rPr lang="en-US" sz="700">
                          <a:effectLst/>
                        </a:rPr>
                        <a:t>Women</a:t>
                      </a:r>
                      <a:endParaRPr lang="en-US" sz="7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53571" marT="53571" marB="53571" anchor="ctr"/>
                </a:tc>
                <a:tc>
                  <a:txBody>
                    <a:bodyPr/>
                    <a:lstStyle/>
                    <a:p>
                      <a:pPr marL="0" marR="0" algn="ctr">
                        <a:lnSpc>
                          <a:spcPct val="107000"/>
                        </a:lnSpc>
                        <a:spcBef>
                          <a:spcPts val="0"/>
                        </a:spcBef>
                        <a:spcAft>
                          <a:spcPts val="600"/>
                        </a:spcAft>
                      </a:pPr>
                      <a:r>
                        <a:rPr lang="en-US" sz="700" dirty="0">
                          <a:effectLst/>
                        </a:rPr>
                        <a:t>Men</a:t>
                      </a:r>
                      <a:endParaRPr lang="en-US" sz="7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53571" marT="53571" marB="53571" anchor="ctr"/>
                </a:tc>
                <a:tc>
                  <a:txBody>
                    <a:bodyPr/>
                    <a:lstStyle/>
                    <a:p>
                      <a:pPr marL="0" marR="0" algn="ctr">
                        <a:lnSpc>
                          <a:spcPct val="107000"/>
                        </a:lnSpc>
                        <a:spcBef>
                          <a:spcPts val="0"/>
                        </a:spcBef>
                        <a:spcAft>
                          <a:spcPts val="600"/>
                        </a:spcAft>
                      </a:pPr>
                      <a:r>
                        <a:rPr lang="en-US" sz="700">
                          <a:effectLst/>
                        </a:rPr>
                        <a:t>Children</a:t>
                      </a:r>
                      <a:endParaRPr lang="en-US" sz="7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53571" marT="53571" marB="53571" anchor="ctr"/>
                </a:tc>
                <a:tc>
                  <a:txBody>
                    <a:bodyPr/>
                    <a:lstStyle/>
                    <a:p>
                      <a:pPr marL="0" marR="0" algn="ctr">
                        <a:lnSpc>
                          <a:spcPct val="107000"/>
                        </a:lnSpc>
                        <a:spcBef>
                          <a:spcPts val="0"/>
                        </a:spcBef>
                        <a:spcAft>
                          <a:spcPts val="600"/>
                        </a:spcAft>
                      </a:pPr>
                      <a:r>
                        <a:rPr lang="en-US" sz="700">
                          <a:effectLst/>
                        </a:rPr>
                        <a:t>Total # of Dead or Unknown</a:t>
                      </a:r>
                      <a:endParaRPr lang="en-US" sz="7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53571" marT="53571" marB="53571" anchor="ctr"/>
                </a:tc>
                <a:extLst>
                  <a:ext uri="{0D108BD9-81ED-4DB2-BD59-A6C34878D82A}">
                    <a16:rowId xmlns:a16="http://schemas.microsoft.com/office/drawing/2014/main" val="10000"/>
                  </a:ext>
                </a:extLst>
              </a:tr>
              <a:tr h="252210">
                <a:tc>
                  <a:txBody>
                    <a:bodyPr/>
                    <a:lstStyle/>
                    <a:p>
                      <a:pPr marL="0" marR="0" algn="ctr">
                        <a:lnSpc>
                          <a:spcPct val="107000"/>
                        </a:lnSpc>
                        <a:spcBef>
                          <a:spcPts val="0"/>
                        </a:spcBef>
                        <a:spcAft>
                          <a:spcPts val="600"/>
                        </a:spcAft>
                      </a:pPr>
                      <a:r>
                        <a:rPr lang="en-US" sz="900" dirty="0">
                          <a:effectLst/>
                        </a:rPr>
                        <a:t>Mediterranean</a:t>
                      </a:r>
                      <a:endParaRPr lang="en-US" sz="900" b="1"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811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962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408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18,995</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1"/>
                  </a:ext>
                </a:extLst>
              </a:tr>
              <a:tr h="252210">
                <a:tc>
                  <a:txBody>
                    <a:bodyPr/>
                    <a:lstStyle/>
                    <a:p>
                      <a:pPr marL="0" marR="0" algn="ctr">
                        <a:lnSpc>
                          <a:spcPct val="107000"/>
                        </a:lnSpc>
                        <a:spcBef>
                          <a:spcPts val="0"/>
                        </a:spcBef>
                        <a:spcAft>
                          <a:spcPts val="600"/>
                        </a:spcAft>
                      </a:pPr>
                      <a:r>
                        <a:rPr lang="en-US" sz="900" dirty="0">
                          <a:effectLst/>
                        </a:rPr>
                        <a:t>North Africa</a:t>
                      </a:r>
                      <a:endParaRPr lang="en-US" sz="900" b="1"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265</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122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106</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4,461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2"/>
                  </a:ext>
                </a:extLst>
              </a:tr>
              <a:tr h="252210">
                <a:tc>
                  <a:txBody>
                    <a:bodyPr/>
                    <a:lstStyle/>
                    <a:p>
                      <a:pPr marL="0" marR="0" algn="ctr">
                        <a:lnSpc>
                          <a:spcPct val="107000"/>
                        </a:lnSpc>
                        <a:spcBef>
                          <a:spcPts val="0"/>
                        </a:spcBef>
                        <a:spcAft>
                          <a:spcPts val="600"/>
                        </a:spcAft>
                      </a:pPr>
                      <a:r>
                        <a:rPr lang="en-US" sz="900">
                          <a:effectLst/>
                        </a:rPr>
                        <a:t>Sub-Saharan Africa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207</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63</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71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2,241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3"/>
                  </a:ext>
                </a:extLst>
              </a:tr>
              <a:tr h="252210">
                <a:tc>
                  <a:txBody>
                    <a:bodyPr/>
                    <a:lstStyle/>
                    <a:p>
                      <a:pPr marL="0" marR="0" algn="ctr">
                        <a:lnSpc>
                          <a:spcPct val="107000"/>
                        </a:lnSpc>
                        <a:spcBef>
                          <a:spcPts val="0"/>
                        </a:spcBef>
                        <a:spcAft>
                          <a:spcPts val="600"/>
                        </a:spcAft>
                      </a:pPr>
                      <a:r>
                        <a:rPr lang="en-US" sz="900">
                          <a:effectLst/>
                        </a:rPr>
                        <a:t>Southeast Asia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150</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83</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89</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2,227</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4"/>
                  </a:ext>
                </a:extLst>
              </a:tr>
              <a:tr h="252210">
                <a:tc>
                  <a:txBody>
                    <a:bodyPr/>
                    <a:lstStyle/>
                    <a:p>
                      <a:pPr marL="0" marR="0" algn="ctr">
                        <a:lnSpc>
                          <a:spcPct val="107000"/>
                        </a:lnSpc>
                        <a:spcBef>
                          <a:spcPts val="0"/>
                        </a:spcBef>
                        <a:spcAft>
                          <a:spcPts val="600"/>
                        </a:spcAft>
                      </a:pPr>
                      <a:r>
                        <a:rPr lang="en-US" sz="900">
                          <a:effectLst/>
                        </a:rPr>
                        <a:t>US-Mexico Border</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97</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22</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13</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1,832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5"/>
                  </a:ext>
                </a:extLst>
              </a:tr>
              <a:tr h="252210">
                <a:tc>
                  <a:txBody>
                    <a:bodyPr/>
                    <a:lstStyle/>
                    <a:p>
                      <a:pPr marL="0" marR="0" algn="ctr">
                        <a:lnSpc>
                          <a:spcPct val="107000"/>
                        </a:lnSpc>
                        <a:spcBef>
                          <a:spcPts val="0"/>
                        </a:spcBef>
                        <a:spcAft>
                          <a:spcPts val="600"/>
                        </a:spcAft>
                      </a:pPr>
                      <a:r>
                        <a:rPr lang="en-US" sz="900">
                          <a:effectLst/>
                        </a:rPr>
                        <a:t>Horn of Africa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70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113</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37</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1,182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6"/>
                  </a:ext>
                </a:extLst>
              </a:tr>
              <a:tr h="252210">
                <a:tc>
                  <a:txBody>
                    <a:bodyPr/>
                    <a:lstStyle/>
                    <a:p>
                      <a:pPr marL="0" marR="0" algn="ctr">
                        <a:lnSpc>
                          <a:spcPct val="107000"/>
                        </a:lnSpc>
                        <a:spcBef>
                          <a:spcPts val="0"/>
                        </a:spcBef>
                        <a:spcAft>
                          <a:spcPts val="600"/>
                        </a:spcAft>
                      </a:pPr>
                      <a:r>
                        <a:rPr lang="en-US" sz="900">
                          <a:effectLst/>
                        </a:rPr>
                        <a:t>Middle East</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60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23</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40</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666</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7"/>
                  </a:ext>
                </a:extLst>
              </a:tr>
              <a:tr h="252210">
                <a:tc>
                  <a:txBody>
                    <a:bodyPr/>
                    <a:lstStyle/>
                    <a:p>
                      <a:pPr marL="0" marR="0" algn="ctr">
                        <a:lnSpc>
                          <a:spcPct val="107000"/>
                        </a:lnSpc>
                        <a:spcBef>
                          <a:spcPts val="0"/>
                        </a:spcBef>
                        <a:spcAft>
                          <a:spcPts val="600"/>
                        </a:spcAft>
                      </a:pPr>
                      <a:r>
                        <a:rPr lang="en-US" sz="900">
                          <a:effectLst/>
                        </a:rPr>
                        <a:t>Central America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39</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48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17</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621</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8"/>
                  </a:ext>
                </a:extLst>
              </a:tr>
              <a:tr h="252210">
                <a:tc>
                  <a:txBody>
                    <a:bodyPr/>
                    <a:lstStyle/>
                    <a:p>
                      <a:pPr marL="0" marR="0" algn="ctr">
                        <a:lnSpc>
                          <a:spcPct val="107000"/>
                        </a:lnSpc>
                        <a:spcBef>
                          <a:spcPts val="0"/>
                        </a:spcBef>
                        <a:spcAft>
                          <a:spcPts val="600"/>
                        </a:spcAft>
                      </a:pPr>
                      <a:r>
                        <a:rPr lang="en-US" sz="900">
                          <a:effectLst/>
                        </a:rPr>
                        <a:t>Caribbean</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38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42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5</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491</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09"/>
                  </a:ext>
                </a:extLst>
              </a:tr>
              <a:tr h="252210">
                <a:tc>
                  <a:txBody>
                    <a:bodyPr/>
                    <a:lstStyle/>
                    <a:p>
                      <a:pPr marL="0" marR="0" algn="ctr">
                        <a:lnSpc>
                          <a:spcPct val="107000"/>
                        </a:lnSpc>
                        <a:spcBef>
                          <a:spcPts val="0"/>
                        </a:spcBef>
                        <a:spcAft>
                          <a:spcPts val="600"/>
                        </a:spcAft>
                      </a:pPr>
                      <a:r>
                        <a:rPr lang="en-US" sz="900">
                          <a:effectLst/>
                        </a:rPr>
                        <a:t>Europe</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35</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68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17</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490</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0"/>
                  </a:ext>
                </a:extLst>
              </a:tr>
              <a:tr h="252210">
                <a:tc>
                  <a:txBody>
                    <a:bodyPr/>
                    <a:lstStyle/>
                    <a:p>
                      <a:pPr marL="0" marR="0" algn="ctr">
                        <a:lnSpc>
                          <a:spcPct val="107000"/>
                        </a:lnSpc>
                        <a:spcBef>
                          <a:spcPts val="0"/>
                        </a:spcBef>
                        <a:spcAft>
                          <a:spcPts val="600"/>
                        </a:spcAft>
                      </a:pPr>
                      <a:r>
                        <a:rPr lang="en-US" sz="900">
                          <a:effectLst/>
                        </a:rPr>
                        <a:t>South Asia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6</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5</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289</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1"/>
                  </a:ext>
                </a:extLst>
              </a:tr>
              <a:tr h="252210">
                <a:tc>
                  <a:txBody>
                    <a:bodyPr/>
                    <a:lstStyle/>
                    <a:p>
                      <a:pPr marL="0" marR="0" algn="ctr">
                        <a:lnSpc>
                          <a:spcPct val="107000"/>
                        </a:lnSpc>
                        <a:spcBef>
                          <a:spcPts val="0"/>
                        </a:spcBef>
                        <a:spcAft>
                          <a:spcPts val="600"/>
                        </a:spcAft>
                      </a:pPr>
                      <a:r>
                        <a:rPr lang="en-US" sz="900">
                          <a:effectLst/>
                        </a:rPr>
                        <a:t>South America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13</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8</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99</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2"/>
                  </a:ext>
                </a:extLst>
              </a:tr>
              <a:tr h="252210">
                <a:tc>
                  <a:txBody>
                    <a:bodyPr/>
                    <a:lstStyle/>
                    <a:p>
                      <a:pPr marL="0" marR="0" algn="ctr">
                        <a:lnSpc>
                          <a:spcPct val="107000"/>
                        </a:lnSpc>
                        <a:spcBef>
                          <a:spcPts val="0"/>
                        </a:spcBef>
                        <a:spcAft>
                          <a:spcPts val="600"/>
                        </a:spcAft>
                      </a:pPr>
                      <a:r>
                        <a:rPr lang="en-US" sz="900">
                          <a:effectLst/>
                        </a:rPr>
                        <a:t>East Asia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2</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52</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3"/>
                  </a:ext>
                </a:extLst>
              </a:tr>
              <a:tr h="252210">
                <a:tc>
                  <a:txBody>
                    <a:bodyPr/>
                    <a:lstStyle/>
                    <a:p>
                      <a:pPr marL="0" marR="0" algn="ctr">
                        <a:lnSpc>
                          <a:spcPct val="107000"/>
                        </a:lnSpc>
                        <a:spcBef>
                          <a:spcPts val="0"/>
                        </a:spcBef>
                        <a:spcAft>
                          <a:spcPts val="600"/>
                        </a:spcAft>
                      </a:pPr>
                      <a:r>
                        <a:rPr lang="en-US" sz="900">
                          <a:effectLst/>
                        </a:rPr>
                        <a:t>Central Asia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31</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4"/>
                  </a:ext>
                </a:extLst>
              </a:tr>
              <a:tr h="252210">
                <a:tc>
                  <a:txBody>
                    <a:bodyPr/>
                    <a:lstStyle/>
                    <a:p>
                      <a:pPr marL="0" marR="0" algn="ctr">
                        <a:lnSpc>
                          <a:spcPct val="107000"/>
                        </a:lnSpc>
                        <a:spcBef>
                          <a:spcPts val="0"/>
                        </a:spcBef>
                        <a:spcAft>
                          <a:spcPts val="600"/>
                        </a:spcAft>
                      </a:pPr>
                      <a:r>
                        <a:rPr lang="en-US" sz="900">
                          <a:effectLst/>
                        </a:rPr>
                        <a:t>North America</a:t>
                      </a:r>
                      <a:endParaRPr lang="en-US" sz="900" b="1">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1</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a:effectLst/>
                        </a:rPr>
                        <a:t>0</a:t>
                      </a:r>
                      <a:endParaRPr lang="en-US" sz="90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tc>
                  <a:txBody>
                    <a:bodyPr/>
                    <a:lstStyle/>
                    <a:p>
                      <a:pPr marL="0" marR="0" algn="ctr">
                        <a:lnSpc>
                          <a:spcPct val="107000"/>
                        </a:lnSpc>
                        <a:spcBef>
                          <a:spcPts val="0"/>
                        </a:spcBef>
                        <a:spcAft>
                          <a:spcPts val="600"/>
                        </a:spcAft>
                      </a:pPr>
                      <a:r>
                        <a:rPr lang="en-US" sz="900" dirty="0">
                          <a:effectLst/>
                        </a:rPr>
                        <a:t>2</a:t>
                      </a:r>
                      <a:endParaRPr lang="en-US" sz="900" dirty="0">
                        <a:solidFill>
                          <a:schemeClr val="tx1">
                            <a:lumMod val="75000"/>
                            <a:lumOff val="25000"/>
                          </a:schemeClr>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89285" marR="46428" marT="46428" marB="46428" anchor="ctr"/>
                </a:tc>
                <a:extLst>
                  <a:ext uri="{0D108BD9-81ED-4DB2-BD59-A6C34878D82A}">
                    <a16:rowId xmlns:a16="http://schemas.microsoft.com/office/drawing/2014/main" val="10015"/>
                  </a:ext>
                </a:extLst>
              </a:tr>
            </a:tbl>
          </a:graphicData>
        </a:graphic>
      </p:graphicFrame>
      <p:sp>
        <p:nvSpPr>
          <p:cNvPr id="30" name="Oval 29">
            <a:extLst>
              <a:ext uri="{FF2B5EF4-FFF2-40B4-BE49-F238E27FC236}">
                <a16:creationId xmlns:a16="http://schemas.microsoft.com/office/drawing/2014/main" id="{9FE298B7-B031-4812-9486-E61124E6ACBC}"/>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Q1</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51"/>
        <p:cNvGrpSpPr/>
        <p:nvPr/>
      </p:nvGrpSpPr>
      <p:grpSpPr>
        <a:xfrm>
          <a:off x="0" y="0"/>
          <a:ext cx="0" cy="0"/>
          <a:chOff x="0" y="0"/>
          <a:chExt cx="0" cy="0"/>
        </a:xfrm>
      </p:grpSpPr>
      <p:sp>
        <p:nvSpPr>
          <p:cNvPr id="91" name="Rectangle 9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52" name="Google Shape;852;p4"/>
          <p:cNvSpPr txBox="1">
            <a:spLocks noGrp="1"/>
          </p:cNvSpPr>
          <p:nvPr>
            <p:ph type="title"/>
          </p:nvPr>
        </p:nvSpPr>
        <p:spPr>
          <a:xfrm>
            <a:off x="-1161522" y="4833692"/>
            <a:ext cx="7023099" cy="1777829"/>
          </a:xfrm>
          <a:prstGeom prst="rect">
            <a:avLst/>
          </a:prstGeom>
        </p:spPr>
        <p:txBody>
          <a:bodyPr spcFirstLastPara="1" vert="horz" lIns="91440" tIns="45720" rIns="91440" bIns="45720" rtlCol="0" anchor="ctr" anchorCtr="0">
            <a:normAutofit/>
          </a:bodyPr>
          <a:lstStyle/>
          <a:p>
            <a:pPr marL="0" lvl="0" indent="0" algn="r">
              <a:spcAft>
                <a:spcPts val="0"/>
              </a:spcAft>
              <a:buClr>
                <a:schemeClr val="dk1"/>
              </a:buClr>
              <a:buSzPts val="3200"/>
            </a:pPr>
            <a:r>
              <a:rPr lang="en-US" sz="4000" b="1" dirty="0"/>
              <a:t>Missing or Dead Migrant Percentages</a:t>
            </a:r>
            <a:endParaRPr lang="en-US" sz="4000" dirty="0"/>
          </a:p>
        </p:txBody>
      </p:sp>
      <p:sp>
        <p:nvSpPr>
          <p:cNvPr id="114" name="Freeform: Shape 113">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6" name="Text Placeholder 2"/>
          <p:cNvSpPr>
            <a:spLocks noGrp="1"/>
          </p:cNvSpPr>
          <p:nvPr>
            <p:ph type="body" sz="half" idx="2"/>
          </p:nvPr>
        </p:nvSpPr>
        <p:spPr>
          <a:xfrm>
            <a:off x="6873366" y="4749214"/>
            <a:ext cx="5075720" cy="1770300"/>
          </a:xfrm>
        </p:spPr>
        <p:txBody>
          <a:bodyPr vert="horz" lIns="91440" tIns="45720" rIns="91440" bIns="45720" rtlCol="0" anchor="ctr">
            <a:normAutofit/>
          </a:bodyPr>
          <a:lstStyle/>
          <a:p>
            <a:pPr>
              <a:lnSpc>
                <a:spcPct val="110000"/>
              </a:lnSpc>
            </a:pPr>
            <a:r>
              <a:rPr lang="en-US" sz="2000" dirty="0">
                <a:latin typeface="Century Gothic" panose="020B0502020202020204" pitchFamily="34" charset="0"/>
              </a:rPr>
              <a:t>Based on percentages of dead or missing the most dangerous routes are North-America, US-Mexico Border and  Central Asia.</a:t>
            </a:r>
          </a:p>
        </p:txBody>
      </p:sp>
      <p:graphicFrame>
        <p:nvGraphicFramePr>
          <p:cNvPr id="29" name="Table 28">
            <a:extLst>
              <a:ext uri="{FF2B5EF4-FFF2-40B4-BE49-F238E27FC236}">
                <a16:creationId xmlns:a16="http://schemas.microsoft.com/office/drawing/2014/main" id="{3E1DA0E3-FF65-4567-AF7E-7125C928F1BF}"/>
              </a:ext>
            </a:extLst>
          </p:cNvPr>
          <p:cNvGraphicFramePr>
            <a:graphicFrameLocks noGrp="1"/>
          </p:cNvGraphicFramePr>
          <p:nvPr>
            <p:extLst>
              <p:ext uri="{D42A27DB-BD31-4B8C-83A1-F6EECF244321}">
                <p14:modId xmlns:p14="http://schemas.microsoft.com/office/powerpoint/2010/main" val="1545953673"/>
              </p:ext>
            </p:extLst>
          </p:nvPr>
        </p:nvGraphicFramePr>
        <p:xfrm>
          <a:off x="2277832" y="76585"/>
          <a:ext cx="3124100" cy="4392503"/>
        </p:xfrm>
        <a:graphic>
          <a:graphicData uri="http://schemas.openxmlformats.org/drawingml/2006/table">
            <a:tbl>
              <a:tblPr firstRow="1" firstCol="1" bandRow="1">
                <a:tableStyleId>{BE0F7534-DACB-459A-A8BC-869C8A8E3140}</a:tableStyleId>
              </a:tblPr>
              <a:tblGrid>
                <a:gridCol w="2031519">
                  <a:extLst>
                    <a:ext uri="{9D8B030D-6E8A-4147-A177-3AD203B41FA5}">
                      <a16:colId xmlns:a16="http://schemas.microsoft.com/office/drawing/2014/main" val="20000"/>
                    </a:ext>
                  </a:extLst>
                </a:gridCol>
                <a:gridCol w="1092581">
                  <a:extLst>
                    <a:ext uri="{9D8B030D-6E8A-4147-A177-3AD203B41FA5}">
                      <a16:colId xmlns:a16="http://schemas.microsoft.com/office/drawing/2014/main" val="20001"/>
                    </a:ext>
                  </a:extLst>
                </a:gridCol>
              </a:tblGrid>
              <a:tr h="553810">
                <a:tc>
                  <a:txBody>
                    <a:bodyPr/>
                    <a:lstStyle/>
                    <a:p>
                      <a:pPr marL="0" marR="0">
                        <a:lnSpc>
                          <a:spcPct val="107000"/>
                        </a:lnSpc>
                        <a:spcBef>
                          <a:spcPts val="0"/>
                        </a:spcBef>
                        <a:spcAft>
                          <a:spcPts val="0"/>
                        </a:spcAft>
                      </a:pPr>
                      <a:br>
                        <a:rPr lang="en-US" sz="900" dirty="0">
                          <a:effectLst/>
                        </a:rPr>
                      </a:br>
                      <a:r>
                        <a:rPr lang="en-US" sz="900" dirty="0">
                          <a:effectLst/>
                        </a:rPr>
                        <a:t> </a:t>
                      </a:r>
                    </a:p>
                    <a:p>
                      <a:pPr marL="0" marR="0" algn="ctr">
                        <a:lnSpc>
                          <a:spcPct val="107000"/>
                        </a:lnSpc>
                        <a:spcBef>
                          <a:spcPts val="0"/>
                        </a:spcBef>
                        <a:spcAft>
                          <a:spcPts val="0"/>
                        </a:spcAft>
                      </a:pPr>
                      <a:r>
                        <a:rPr lang="en-US" sz="1300" dirty="0">
                          <a:effectLst/>
                        </a:rPr>
                        <a:t>Migration Route</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300" dirty="0">
                          <a:effectLst/>
                        </a:rPr>
                        <a:t>% Dead &amp; Missing</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0"/>
                  </a:ext>
                </a:extLst>
              </a:tr>
              <a:tr h="257362">
                <a:tc>
                  <a:txBody>
                    <a:bodyPr/>
                    <a:lstStyle/>
                    <a:p>
                      <a:pPr marL="0" marR="0" algn="ctr">
                        <a:lnSpc>
                          <a:spcPct val="107000"/>
                        </a:lnSpc>
                        <a:spcBef>
                          <a:spcPts val="0"/>
                        </a:spcBef>
                        <a:spcAft>
                          <a:spcPts val="0"/>
                        </a:spcAft>
                      </a:pPr>
                      <a:r>
                        <a:rPr lang="en-US" sz="1100" dirty="0">
                          <a:effectLst/>
                        </a:rPr>
                        <a:t>Mediterranean</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31%</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1"/>
                  </a:ext>
                </a:extLst>
              </a:tr>
              <a:tr h="257362">
                <a:tc>
                  <a:txBody>
                    <a:bodyPr/>
                    <a:lstStyle/>
                    <a:p>
                      <a:pPr marL="0" marR="0" algn="ctr">
                        <a:lnSpc>
                          <a:spcPct val="107000"/>
                        </a:lnSpc>
                        <a:spcBef>
                          <a:spcPts val="0"/>
                        </a:spcBef>
                        <a:spcAft>
                          <a:spcPts val="0"/>
                        </a:spcAft>
                      </a:pPr>
                      <a:r>
                        <a:rPr lang="en-US" sz="1100">
                          <a:effectLst/>
                        </a:rPr>
                        <a:t>North Africa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82%</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2"/>
                  </a:ext>
                </a:extLst>
              </a:tr>
              <a:tr h="257362">
                <a:tc>
                  <a:txBody>
                    <a:bodyPr/>
                    <a:lstStyle/>
                    <a:p>
                      <a:pPr marL="0" marR="0" algn="ctr">
                        <a:lnSpc>
                          <a:spcPct val="107000"/>
                        </a:lnSpc>
                        <a:spcBef>
                          <a:spcPts val="0"/>
                        </a:spcBef>
                        <a:spcAft>
                          <a:spcPts val="0"/>
                        </a:spcAft>
                      </a:pPr>
                      <a:r>
                        <a:rPr lang="en-US" sz="1100">
                          <a:effectLst/>
                        </a:rPr>
                        <a:t>US-Mexico Border</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89%</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3"/>
                  </a:ext>
                </a:extLst>
              </a:tr>
              <a:tr h="257362">
                <a:tc>
                  <a:txBody>
                    <a:bodyPr/>
                    <a:lstStyle/>
                    <a:p>
                      <a:pPr marL="0" marR="0" algn="ctr">
                        <a:lnSpc>
                          <a:spcPct val="107000"/>
                        </a:lnSpc>
                        <a:spcBef>
                          <a:spcPts val="0"/>
                        </a:spcBef>
                        <a:spcAft>
                          <a:spcPts val="0"/>
                        </a:spcAft>
                      </a:pPr>
                      <a:r>
                        <a:rPr lang="en-US" sz="1100">
                          <a:effectLst/>
                        </a:rPr>
                        <a:t>Southeast Asia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73%</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4"/>
                  </a:ext>
                </a:extLst>
              </a:tr>
              <a:tr h="257362">
                <a:tc>
                  <a:txBody>
                    <a:bodyPr/>
                    <a:lstStyle/>
                    <a:p>
                      <a:pPr marL="0" marR="0" algn="ctr">
                        <a:lnSpc>
                          <a:spcPct val="107000"/>
                        </a:lnSpc>
                        <a:spcBef>
                          <a:spcPts val="0"/>
                        </a:spcBef>
                        <a:spcAft>
                          <a:spcPts val="0"/>
                        </a:spcAft>
                      </a:pPr>
                      <a:r>
                        <a:rPr lang="en-US" sz="1100">
                          <a:effectLst/>
                        </a:rPr>
                        <a:t>Sub-Saharan Africa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64%</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5"/>
                  </a:ext>
                </a:extLst>
              </a:tr>
              <a:tr h="257362">
                <a:tc>
                  <a:txBody>
                    <a:bodyPr/>
                    <a:lstStyle/>
                    <a:p>
                      <a:pPr marL="0" marR="0" algn="ctr">
                        <a:lnSpc>
                          <a:spcPct val="107000"/>
                        </a:lnSpc>
                        <a:spcBef>
                          <a:spcPts val="0"/>
                        </a:spcBef>
                        <a:spcAft>
                          <a:spcPts val="0"/>
                        </a:spcAft>
                      </a:pPr>
                      <a:r>
                        <a:rPr lang="en-US" sz="1100" dirty="0">
                          <a:effectLst/>
                        </a:rPr>
                        <a:t>Horn of Africa</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37%</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6"/>
                  </a:ext>
                </a:extLst>
              </a:tr>
              <a:tr h="257362">
                <a:tc>
                  <a:txBody>
                    <a:bodyPr/>
                    <a:lstStyle/>
                    <a:p>
                      <a:pPr marL="0" marR="0" algn="ctr">
                        <a:lnSpc>
                          <a:spcPct val="107000"/>
                        </a:lnSpc>
                        <a:spcBef>
                          <a:spcPts val="0"/>
                        </a:spcBef>
                        <a:spcAft>
                          <a:spcPts val="0"/>
                        </a:spcAft>
                      </a:pPr>
                      <a:r>
                        <a:rPr lang="en-US" sz="1100">
                          <a:effectLst/>
                        </a:rPr>
                        <a:t>Central America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32%</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7"/>
                  </a:ext>
                </a:extLst>
              </a:tr>
              <a:tr h="257362">
                <a:tc>
                  <a:txBody>
                    <a:bodyPr/>
                    <a:lstStyle/>
                    <a:p>
                      <a:pPr marL="0" marR="0" algn="ctr">
                        <a:lnSpc>
                          <a:spcPct val="107000"/>
                        </a:lnSpc>
                        <a:spcBef>
                          <a:spcPts val="0"/>
                        </a:spcBef>
                        <a:spcAft>
                          <a:spcPts val="0"/>
                        </a:spcAft>
                      </a:pPr>
                      <a:r>
                        <a:rPr lang="en-US" sz="1100" dirty="0">
                          <a:effectLst/>
                        </a:rPr>
                        <a:t>Caribbean</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62%</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8"/>
                  </a:ext>
                </a:extLst>
              </a:tr>
              <a:tr h="257362">
                <a:tc>
                  <a:txBody>
                    <a:bodyPr/>
                    <a:lstStyle/>
                    <a:p>
                      <a:pPr marL="0" marR="0" algn="ctr">
                        <a:lnSpc>
                          <a:spcPct val="107000"/>
                        </a:lnSpc>
                        <a:spcBef>
                          <a:spcPts val="0"/>
                        </a:spcBef>
                        <a:spcAft>
                          <a:spcPts val="0"/>
                        </a:spcAft>
                      </a:pPr>
                      <a:r>
                        <a:rPr lang="en-US" sz="1100">
                          <a:effectLst/>
                        </a:rPr>
                        <a:t>Middle East</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45%</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09"/>
                  </a:ext>
                </a:extLst>
              </a:tr>
              <a:tr h="257362">
                <a:tc>
                  <a:txBody>
                    <a:bodyPr/>
                    <a:lstStyle/>
                    <a:p>
                      <a:pPr marL="0" marR="0" algn="ctr">
                        <a:lnSpc>
                          <a:spcPct val="107000"/>
                        </a:lnSpc>
                        <a:spcBef>
                          <a:spcPts val="0"/>
                        </a:spcBef>
                        <a:spcAft>
                          <a:spcPts val="0"/>
                        </a:spcAft>
                      </a:pPr>
                      <a:r>
                        <a:rPr lang="en-US" sz="1100">
                          <a:effectLst/>
                        </a:rPr>
                        <a:t>Europe</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57%</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0"/>
                  </a:ext>
                </a:extLst>
              </a:tr>
              <a:tr h="257362">
                <a:tc>
                  <a:txBody>
                    <a:bodyPr/>
                    <a:lstStyle/>
                    <a:p>
                      <a:pPr marL="0" marR="0" algn="ctr">
                        <a:lnSpc>
                          <a:spcPct val="107000"/>
                        </a:lnSpc>
                        <a:spcBef>
                          <a:spcPts val="0"/>
                        </a:spcBef>
                        <a:spcAft>
                          <a:spcPts val="0"/>
                        </a:spcAft>
                      </a:pPr>
                      <a:r>
                        <a:rPr lang="en-US" sz="1100">
                          <a:effectLst/>
                        </a:rPr>
                        <a:t>South Asia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83%</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1"/>
                  </a:ext>
                </a:extLst>
              </a:tr>
              <a:tr h="257362">
                <a:tc>
                  <a:txBody>
                    <a:bodyPr/>
                    <a:lstStyle/>
                    <a:p>
                      <a:pPr marL="0" marR="0" algn="ctr">
                        <a:lnSpc>
                          <a:spcPct val="107000"/>
                        </a:lnSpc>
                        <a:spcBef>
                          <a:spcPts val="0"/>
                        </a:spcBef>
                        <a:spcAft>
                          <a:spcPts val="0"/>
                        </a:spcAft>
                      </a:pPr>
                      <a:r>
                        <a:rPr lang="en-US" sz="1100">
                          <a:effectLst/>
                        </a:rPr>
                        <a:t>South America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61%</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2"/>
                  </a:ext>
                </a:extLst>
              </a:tr>
              <a:tr h="257362">
                <a:tc>
                  <a:txBody>
                    <a:bodyPr/>
                    <a:lstStyle/>
                    <a:p>
                      <a:pPr marL="0" marR="0" algn="ctr">
                        <a:lnSpc>
                          <a:spcPct val="107000"/>
                        </a:lnSpc>
                        <a:spcBef>
                          <a:spcPts val="0"/>
                        </a:spcBef>
                        <a:spcAft>
                          <a:spcPts val="0"/>
                        </a:spcAft>
                      </a:pPr>
                      <a:r>
                        <a:rPr lang="en-US" sz="1100">
                          <a:effectLst/>
                        </a:rPr>
                        <a:t>Central Asia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91%</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3"/>
                  </a:ext>
                </a:extLst>
              </a:tr>
              <a:tr h="232236">
                <a:tc>
                  <a:txBody>
                    <a:bodyPr/>
                    <a:lstStyle/>
                    <a:p>
                      <a:pPr marL="0" marR="0" algn="ctr">
                        <a:lnSpc>
                          <a:spcPct val="107000"/>
                        </a:lnSpc>
                        <a:spcBef>
                          <a:spcPts val="0"/>
                        </a:spcBef>
                        <a:spcAft>
                          <a:spcPts val="0"/>
                        </a:spcAft>
                      </a:pPr>
                      <a:r>
                        <a:rPr lang="en-US" sz="1100">
                          <a:effectLst/>
                        </a:rPr>
                        <a:t>East Asia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a:effectLst/>
                        </a:rPr>
                        <a:t>56%</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4"/>
                  </a:ext>
                </a:extLst>
              </a:tr>
              <a:tr h="257362">
                <a:tc>
                  <a:txBody>
                    <a:bodyPr/>
                    <a:lstStyle/>
                    <a:p>
                      <a:pPr marL="0" marR="0" algn="ctr">
                        <a:lnSpc>
                          <a:spcPct val="107000"/>
                        </a:lnSpc>
                        <a:spcBef>
                          <a:spcPts val="0"/>
                        </a:spcBef>
                        <a:spcAft>
                          <a:spcPts val="0"/>
                        </a:spcAft>
                      </a:pPr>
                      <a:r>
                        <a:rPr lang="en-US" sz="1100">
                          <a:effectLst/>
                        </a:rPr>
                        <a:t>North America</a:t>
                      </a:r>
                      <a:endParaRPr lang="en-US" sz="90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tc>
                  <a:txBody>
                    <a:bodyPr/>
                    <a:lstStyle/>
                    <a:p>
                      <a:pPr marL="0" marR="0" algn="ctr">
                        <a:lnSpc>
                          <a:spcPct val="107000"/>
                        </a:lnSpc>
                        <a:spcBef>
                          <a:spcPts val="0"/>
                        </a:spcBef>
                        <a:spcAft>
                          <a:spcPts val="0"/>
                        </a:spcAft>
                      </a:pPr>
                      <a:r>
                        <a:rPr lang="en-US" sz="1100" dirty="0">
                          <a:effectLst/>
                        </a:rPr>
                        <a:t>100%</a:t>
                      </a:r>
                      <a:endParaRPr lang="en-US"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7693" marR="67693" marT="33846" marB="33846"/>
                </a:tc>
                <a:extLst>
                  <a:ext uri="{0D108BD9-81ED-4DB2-BD59-A6C34878D82A}">
                    <a16:rowId xmlns:a16="http://schemas.microsoft.com/office/drawing/2014/main" val="10015"/>
                  </a:ext>
                </a:extLst>
              </a:tr>
            </a:tbl>
          </a:graphicData>
        </a:graphic>
      </p:graphicFrame>
      <p:sp>
        <p:nvSpPr>
          <p:cNvPr id="30" name="Text Box 14">
            <a:extLst>
              <a:ext uri="{FF2B5EF4-FFF2-40B4-BE49-F238E27FC236}">
                <a16:creationId xmlns:a16="http://schemas.microsoft.com/office/drawing/2014/main" id="{F574E7F8-FCA2-47CB-8651-EF745E70F0DB}"/>
              </a:ext>
            </a:extLst>
          </p:cNvPr>
          <p:cNvSpPr txBox="1"/>
          <p:nvPr/>
        </p:nvSpPr>
        <p:spPr>
          <a:xfrm>
            <a:off x="5875302" y="239183"/>
            <a:ext cx="5371648" cy="3942291"/>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library (</a:t>
            </a:r>
            <a:r>
              <a:rPr lang="en-US" sz="11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formattable</a:t>
            </a: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 &lt;- </a:t>
            </a:r>
            <a:r>
              <a:rPr lang="en-US" sz="1100"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sqldf</a:t>
            </a: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('Select "Region Of Incident",</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sum("Total Dead and Missing") AS "Dead and Missing",</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sum("Number of Survivors") AS "Survivors"</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from MMDS</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WHERE "Total Dead and Missing" &gt; 0</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GROUP by "Region of Incident"</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ORDER by sum("Total Dead and Missing") DESC')</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MMDS1$"Total Migrants" &lt;- MMDS1$`Dead and Missing` + MMDS1$`Survivors`</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MMDS1$"DMpercent" &lt;- MMDS1$'Dead and Missing'/MMDS1$'Total Migrants'</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MMDS1$"DMpercent" &lt;- percent(MMDS1$"DMpercent")</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order(MMDS1$DMpercent)</a:t>
            </a:r>
          </a:p>
          <a:p>
            <a:pPr marL="0" marR="0">
              <a:lnSpc>
                <a:spcPct val="107000"/>
              </a:lnSpc>
              <a:spcBef>
                <a:spcPts val="0"/>
              </a:spcBef>
              <a:spcAft>
                <a:spcPts val="800"/>
              </a:spcAft>
            </a:pPr>
            <a:r>
              <a:rPr lang="en-US" sz="11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MMDS1</a:t>
            </a:r>
          </a:p>
        </p:txBody>
      </p:sp>
      <p:sp>
        <p:nvSpPr>
          <p:cNvPr id="31" name="Oval 30">
            <a:extLst>
              <a:ext uri="{FF2B5EF4-FFF2-40B4-BE49-F238E27FC236}">
                <a16:creationId xmlns:a16="http://schemas.microsoft.com/office/drawing/2014/main" id="{4EA6ED12-F199-4125-8C60-22F7FF9C6964}"/>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Q1</a:t>
            </a:r>
          </a:p>
        </p:txBody>
      </p:sp>
    </p:spTree>
    <p:extLst>
      <p:ext uri="{BB962C8B-B14F-4D97-AF65-F5344CB8AC3E}">
        <p14:creationId xmlns:p14="http://schemas.microsoft.com/office/powerpoint/2010/main" val="11721404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0"/>
        <p:cNvGrpSpPr/>
        <p:nvPr/>
      </p:nvGrpSpPr>
      <p:grpSpPr>
        <a:xfrm>
          <a:off x="0" y="0"/>
          <a:ext cx="0" cy="0"/>
          <a:chOff x="0" y="0"/>
          <a:chExt cx="0" cy="0"/>
        </a:xfrm>
      </p:grpSpPr>
      <p:sp>
        <p:nvSpPr>
          <p:cNvPr id="118" name="Rectangle 1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81" name="Google Shape;881;p8"/>
          <p:cNvSpPr txBox="1">
            <a:spLocks noGrp="1"/>
          </p:cNvSpPr>
          <p:nvPr>
            <p:ph type="title"/>
          </p:nvPr>
        </p:nvSpPr>
        <p:spPr>
          <a:xfrm>
            <a:off x="756176" y="4760131"/>
            <a:ext cx="5529624" cy="17778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3700" b="1" kern="1200" dirty="0">
                <a:solidFill>
                  <a:schemeClr val="tx1"/>
                </a:solidFill>
                <a:latin typeface="+mj-lt"/>
                <a:ea typeface="+mj-ea"/>
                <a:cs typeface="+mj-cs"/>
              </a:rPr>
              <a:t>Circumstances Surrounding Deaths on Each Route</a:t>
            </a:r>
            <a:endParaRPr lang="en-US" sz="3700" kern="1200" dirty="0">
              <a:solidFill>
                <a:schemeClr val="tx1"/>
              </a:solidFill>
              <a:latin typeface="+mj-lt"/>
              <a:ea typeface="+mj-ea"/>
              <a:cs typeface="+mj-cs"/>
            </a:endParaRPr>
          </a:p>
        </p:txBody>
      </p:sp>
      <p:sp>
        <p:nvSpPr>
          <p:cNvPr id="141" name="Freeform: Shape 1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 name="Google Shape;874;p7"/>
          <p:cNvPicPr preferRelativeResize="0"/>
          <p:nvPr/>
        </p:nvPicPr>
        <p:blipFill>
          <a:blip r:embed="rId3"/>
          <a:stretch>
            <a:fillRect/>
          </a:stretch>
        </p:blipFill>
        <p:spPr>
          <a:xfrm>
            <a:off x="2327012" y="46442"/>
            <a:ext cx="7373939" cy="4295320"/>
          </a:xfrm>
          <a:prstGeom prst="rect">
            <a:avLst/>
          </a:prstGeom>
          <a:noFill/>
        </p:spPr>
      </p:pic>
      <p:sp>
        <p:nvSpPr>
          <p:cNvPr id="4" name="Text Placeholder 2"/>
          <p:cNvSpPr txBox="1">
            <a:spLocks/>
          </p:cNvSpPr>
          <p:nvPr/>
        </p:nvSpPr>
        <p:spPr>
          <a:xfrm>
            <a:off x="6463238" y="4767660"/>
            <a:ext cx="4937082" cy="177030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sz="1800" kern="1200" dirty="0">
                <a:solidFill>
                  <a:schemeClr val="tx1"/>
                </a:solidFill>
                <a:latin typeface="Century Gothic" panose="020B0502020202020204" pitchFamily="34" charset="0"/>
                <a:ea typeface="+mn-ea"/>
                <a:cs typeface="+mn-cs"/>
              </a:rPr>
              <a:t>Drowning is the number one cause of death, followed by unknown causes, then illness that went untreated.</a:t>
            </a:r>
          </a:p>
        </p:txBody>
      </p:sp>
      <p:sp>
        <p:nvSpPr>
          <p:cNvPr id="31" name="Oval 30">
            <a:extLst>
              <a:ext uri="{FF2B5EF4-FFF2-40B4-BE49-F238E27FC236}">
                <a16:creationId xmlns:a16="http://schemas.microsoft.com/office/drawing/2014/main" id="{B06CFAE5-DCF6-4C3B-92C4-69AFB09EB2E5}"/>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Q2</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0"/>
        <p:cNvGrpSpPr/>
        <p:nvPr/>
      </p:nvGrpSpPr>
      <p:grpSpPr>
        <a:xfrm>
          <a:off x="0" y="0"/>
          <a:ext cx="0" cy="0"/>
          <a:chOff x="0" y="0"/>
          <a:chExt cx="0" cy="0"/>
        </a:xfrm>
      </p:grpSpPr>
      <p:sp>
        <p:nvSpPr>
          <p:cNvPr id="118" name="Rectangle 11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81" name="Google Shape;881;p8"/>
          <p:cNvSpPr txBox="1">
            <a:spLocks noGrp="1"/>
          </p:cNvSpPr>
          <p:nvPr>
            <p:ph type="title"/>
          </p:nvPr>
        </p:nvSpPr>
        <p:spPr>
          <a:xfrm>
            <a:off x="756176" y="4760131"/>
            <a:ext cx="5529624" cy="17778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200"/>
            </a:pPr>
            <a:r>
              <a:rPr lang="en-US" sz="3700" b="1" kern="1200" dirty="0">
                <a:solidFill>
                  <a:schemeClr val="tx1"/>
                </a:solidFill>
                <a:latin typeface="+mj-lt"/>
                <a:ea typeface="+mj-ea"/>
                <a:cs typeface="+mj-cs"/>
              </a:rPr>
              <a:t>Predicting Future Deaths: Linear Model</a:t>
            </a:r>
            <a:endParaRPr lang="en-US" sz="3700" kern="1200" dirty="0">
              <a:solidFill>
                <a:schemeClr val="tx1"/>
              </a:solidFill>
              <a:latin typeface="+mj-lt"/>
              <a:ea typeface="+mj-ea"/>
              <a:cs typeface="+mj-cs"/>
            </a:endParaRPr>
          </a:p>
        </p:txBody>
      </p:sp>
      <p:sp>
        <p:nvSpPr>
          <p:cNvPr id="141" name="Freeform: Shape 14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2"/>
          <p:cNvSpPr txBox="1">
            <a:spLocks/>
          </p:cNvSpPr>
          <p:nvPr/>
        </p:nvSpPr>
        <p:spPr>
          <a:xfrm>
            <a:off x="6491857" y="4767661"/>
            <a:ext cx="4937082" cy="1940759"/>
          </a:xfrm>
          <a:prstGeom prst="rect">
            <a:avLst/>
          </a:prstGeom>
        </p:spPr>
        <p:txBody>
          <a:bodyPr vert="horz" lIns="91440" tIns="45720" rIns="91440" bIns="45720" rtlCol="0" anchor="ct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sz="1800" kern="1200" dirty="0">
                <a:solidFill>
                  <a:schemeClr val="tx1"/>
                </a:solidFill>
                <a:latin typeface="Century Gothic" panose="020B0502020202020204" pitchFamily="34" charset="0"/>
                <a:ea typeface="+mn-ea"/>
                <a:cs typeface="+mn-cs"/>
              </a:rPr>
              <a:t>A linear model was run including only the data on number dead, their sex and age, and number of survivors. The </a:t>
            </a:r>
            <a:r>
              <a:rPr lang="en-US" sz="1800" dirty="0">
                <a:solidFill>
                  <a:schemeClr val="tx1"/>
                </a:solidFill>
                <a:latin typeface="Century Gothic" panose="020B0502020202020204" pitchFamily="34" charset="0"/>
              </a:rPr>
              <a:t>P values are low for each of the independent variables, but the adjusted R^2 proves that the inputs do not explain the outputs. Only 6% of the variance in the output variable is explained by variance in the inputs. The variables included in this model are only the statistically significant variables.</a:t>
            </a:r>
          </a:p>
          <a:p>
            <a:pPr>
              <a:lnSpc>
                <a:spcPct val="90000"/>
              </a:lnSpc>
              <a:spcAft>
                <a:spcPts val="600"/>
              </a:spcAft>
            </a:pPr>
            <a:endParaRPr lang="en-US" sz="1800" kern="1200" dirty="0">
              <a:solidFill>
                <a:schemeClr val="tx1"/>
              </a:solidFill>
              <a:latin typeface="+mn-lt"/>
              <a:ea typeface="+mn-ea"/>
              <a:cs typeface="+mn-cs"/>
            </a:endParaRPr>
          </a:p>
        </p:txBody>
      </p:sp>
      <p:sp>
        <p:nvSpPr>
          <p:cNvPr id="29" name="Oval 28">
            <a:extLst>
              <a:ext uri="{FF2B5EF4-FFF2-40B4-BE49-F238E27FC236}">
                <a16:creationId xmlns:a16="http://schemas.microsoft.com/office/drawing/2014/main" id="{D6E38FD6-02A8-4050-87C3-9E0E3B88B40D}"/>
              </a:ext>
            </a:extLst>
          </p:cNvPr>
          <p:cNvSpPr/>
          <p:nvPr/>
        </p:nvSpPr>
        <p:spPr>
          <a:xfrm>
            <a:off x="11340165" y="0"/>
            <a:ext cx="851835" cy="850392"/>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spcAft>
                <a:spcPts val="600"/>
              </a:spcAft>
            </a:pPr>
            <a:r>
              <a:rPr lang="en-US" sz="2400" dirty="0"/>
              <a:t>Q3</a:t>
            </a:r>
          </a:p>
        </p:txBody>
      </p:sp>
      <p:pic>
        <p:nvPicPr>
          <p:cNvPr id="30" name="Picture 29" descr="A screenshot of a cell phone&#10;&#10;Description automatically generated">
            <a:extLst>
              <a:ext uri="{FF2B5EF4-FFF2-40B4-BE49-F238E27FC236}">
                <a16:creationId xmlns:a16="http://schemas.microsoft.com/office/drawing/2014/main" id="{C7FFEF79-D83D-43EA-875E-B7C19A35D0E6}"/>
              </a:ext>
            </a:extLst>
          </p:cNvPr>
          <p:cNvPicPr/>
          <p:nvPr/>
        </p:nvPicPr>
        <p:blipFill>
          <a:blip r:embed="rId3">
            <a:extLst>
              <a:ext uri="{28A0092B-C50C-407E-A947-70E740481C1C}">
                <a14:useLocalDpi xmlns:a14="http://schemas.microsoft.com/office/drawing/2010/main" val="0"/>
              </a:ext>
            </a:extLst>
          </a:blip>
          <a:stretch>
            <a:fillRect/>
          </a:stretch>
        </p:blipFill>
        <p:spPr>
          <a:xfrm>
            <a:off x="822050" y="320040"/>
            <a:ext cx="4580739" cy="3461185"/>
          </a:xfrm>
          <a:prstGeom prst="rect">
            <a:avLst/>
          </a:prstGeom>
        </p:spPr>
      </p:pic>
      <p:sp>
        <p:nvSpPr>
          <p:cNvPr id="31" name="Text Box 2">
            <a:extLst>
              <a:ext uri="{FF2B5EF4-FFF2-40B4-BE49-F238E27FC236}">
                <a16:creationId xmlns:a16="http://schemas.microsoft.com/office/drawing/2014/main" id="{91E73906-9779-4AA3-8BCE-6F4BD3DFC325}"/>
              </a:ext>
            </a:extLst>
          </p:cNvPr>
          <p:cNvSpPr txBox="1">
            <a:spLocks noChangeArrowheads="1"/>
          </p:cNvSpPr>
          <p:nvPr/>
        </p:nvSpPr>
        <p:spPr bwMode="auto">
          <a:xfrm>
            <a:off x="5744102" y="669647"/>
            <a:ext cx="5257800" cy="28705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ot="0" vert="horz" wrap="square" lIns="91440" tIns="45720" rIns="91440" bIns="45720" anchor="t" anchorCtr="0">
            <a:noAutofit/>
          </a:bodyPr>
          <a:lstStyle/>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CLEAN THE DATA</a:t>
            </a:r>
          </a:p>
          <a:p>
            <a:pPr marL="0" marR="0">
              <a:lnSpc>
                <a:spcPct val="107000"/>
              </a:lnSpc>
              <a:spcBef>
                <a:spcPts val="0"/>
              </a:spcBef>
              <a:spcAft>
                <a:spcPts val="0"/>
              </a:spcAft>
            </a:pP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svm_data</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&lt;- subset(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missing_mig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select = c(“</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Region.of.Incident</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Reported.Date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Number.Dead</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Minimum.Estimated.Number.of.Missing</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Number.of.Survivors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Number.of.Females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Number.of.Males</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Number.of.Children</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Cause.of.Death</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Migration.Route</a:t>
            </a: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en-U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 BUILD A LINEAR MODEL</a:t>
            </a:r>
          </a:p>
          <a:p>
            <a:r>
              <a:rPr lang="en-US" dirty="0">
                <a:latin typeface="Century Gothic" panose="020B0502020202020204" pitchFamily="34" charset="0"/>
              </a:rPr>
              <a:t>lin.mod &lt;- </a:t>
            </a:r>
            <a:r>
              <a:rPr lang="en-US" dirty="0" err="1">
                <a:latin typeface="Century Gothic" panose="020B0502020202020204" pitchFamily="34" charset="0"/>
              </a:rPr>
              <a:t>lm</a:t>
            </a:r>
            <a:r>
              <a:rPr lang="en-US" dirty="0">
                <a:latin typeface="Century Gothic" panose="020B0502020202020204" pitchFamily="34" charset="0"/>
              </a:rPr>
              <a:t>(formula = </a:t>
            </a:r>
            <a:r>
              <a:rPr lang="en-US" dirty="0" err="1">
                <a:latin typeface="Century Gothic" panose="020B0502020202020204" pitchFamily="34" charset="0"/>
              </a:rPr>
              <a:t>Number.Dead</a:t>
            </a:r>
            <a:r>
              <a:rPr lang="en-US" dirty="0">
                <a:latin typeface="Century Gothic" panose="020B0502020202020204" pitchFamily="34" charset="0"/>
              </a:rPr>
              <a:t> ~ </a:t>
            </a:r>
            <a:r>
              <a:rPr lang="en-US" dirty="0" err="1">
                <a:latin typeface="Century Gothic" panose="020B0502020202020204" pitchFamily="34" charset="0"/>
              </a:rPr>
              <a:t>Number.of.Survivors</a:t>
            </a:r>
            <a:r>
              <a:rPr lang="en-US" dirty="0">
                <a:latin typeface="Century Gothic" panose="020B0502020202020204" pitchFamily="34" charset="0"/>
              </a:rPr>
              <a:t>” + </a:t>
            </a:r>
            <a:r>
              <a:rPr lang="en-US" dirty="0" err="1">
                <a:latin typeface="Century Gothic" panose="020B0502020202020204" pitchFamily="34" charset="0"/>
              </a:rPr>
              <a:t>Number.of.Females</a:t>
            </a:r>
            <a:r>
              <a:rPr lang="en-US" dirty="0">
                <a:latin typeface="Century Gothic" panose="020B0502020202020204" pitchFamily="34" charset="0"/>
              </a:rPr>
              <a:t> + </a:t>
            </a:r>
            <a:r>
              <a:rPr lang="en-US" dirty="0" err="1">
                <a:latin typeface="Century Gothic" panose="020B0502020202020204" pitchFamily="34" charset="0"/>
              </a:rPr>
              <a:t>Number.of.Males</a:t>
            </a:r>
            <a:r>
              <a:rPr lang="en-US" dirty="0">
                <a:latin typeface="Century Gothic" panose="020B0502020202020204" pitchFamily="34" charset="0"/>
              </a:rPr>
              <a:t> + </a:t>
            </a:r>
            <a:r>
              <a:rPr lang="en-US" dirty="0" err="1">
                <a:latin typeface="Century Gothic" panose="020B0502020202020204" pitchFamily="34" charset="0"/>
              </a:rPr>
              <a:t>Number.of.Children</a:t>
            </a:r>
            <a:r>
              <a:rPr lang="en-US" dirty="0">
                <a:latin typeface="Century Gothic" panose="020B0502020202020204" pitchFamily="34" charset="0"/>
              </a:rPr>
              <a:t> , data = </a:t>
            </a:r>
            <a:r>
              <a:rPr lang="en-US" dirty="0" err="1">
                <a:latin typeface="Century Gothic" panose="020B0502020202020204" pitchFamily="34" charset="0"/>
              </a:rPr>
              <a:t>svm_data</a:t>
            </a:r>
            <a:r>
              <a:rPr lang="en-US" dirty="0">
                <a:latin typeface="Century Gothic" panose="020B0502020202020204" pitchFamily="34" charset="0"/>
              </a:rPr>
              <a:t>)</a:t>
            </a:r>
          </a:p>
          <a:p>
            <a:r>
              <a:rPr lang="en-US" dirty="0">
                <a:latin typeface="Century Gothic" panose="020B0502020202020204" pitchFamily="34" charset="0"/>
              </a:rPr>
              <a:t> </a:t>
            </a:r>
          </a:p>
          <a:p>
            <a:r>
              <a:rPr lang="en-US" dirty="0">
                <a:latin typeface="Century Gothic" panose="020B0502020202020204" pitchFamily="34" charset="0"/>
              </a:rPr>
              <a:t>Summary(lin.mod)</a:t>
            </a:r>
          </a:p>
          <a:p>
            <a:pPr marL="0" marR="0">
              <a:lnSpc>
                <a:spcPct val="107000"/>
              </a:lnSpc>
              <a:spcBef>
                <a:spcPts val="0"/>
              </a:spcBef>
              <a:spcAft>
                <a:spcPts val="0"/>
              </a:spcAft>
            </a:pPr>
            <a:endParaRPr lang="en-US"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42711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1436</Words>
  <Application>Microsoft Office PowerPoint</Application>
  <PresentationFormat>Widescreen</PresentationFormat>
  <Paragraphs>249</Paragraphs>
  <Slides>13</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 Light</vt:lpstr>
      <vt:lpstr>Calibri</vt:lpstr>
      <vt:lpstr>Century Gothic</vt:lpstr>
      <vt:lpstr>Office Theme</vt:lpstr>
      <vt:lpstr>1_Office Theme</vt:lpstr>
      <vt:lpstr>Missing Migrant Dataset</vt:lpstr>
      <vt:lpstr>Objective</vt:lpstr>
      <vt:lpstr>Data Set Description</vt:lpstr>
      <vt:lpstr>Data Cleaning</vt:lpstr>
      <vt:lpstr>The Most Dangerous Routes: Visual Representation</vt:lpstr>
      <vt:lpstr>Missing or Dead Migrant Totals</vt:lpstr>
      <vt:lpstr>Missing or Dead Migrant Percentages</vt:lpstr>
      <vt:lpstr>Circumstances Surrounding Deaths on Each Route</vt:lpstr>
      <vt:lpstr>Predicting Future Deaths: Linear Model</vt:lpstr>
      <vt:lpstr>Predicting Future Deaths: Linear Residual Plot</vt:lpstr>
      <vt:lpstr>Predicting Future Deaths: SVM Model</vt:lpstr>
      <vt:lpstr>Predicting Future Deaths: Neural Network</vt:lpstr>
      <vt:lpstr>Conclusion: Preventing Deaths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Migrant Dataset</dc:title>
  <dc:creator>Logue, Kristen [USA]</dc:creator>
  <cp:lastModifiedBy>Logue, Kristen [USA]</cp:lastModifiedBy>
  <cp:revision>10</cp:revision>
  <dcterms:created xsi:type="dcterms:W3CDTF">2019-12-18T16:01:08Z</dcterms:created>
  <dcterms:modified xsi:type="dcterms:W3CDTF">2019-12-18T22:13:53Z</dcterms:modified>
</cp:coreProperties>
</file>