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60" r:id="rId2"/>
    <p:sldId id="261" r:id="rId3"/>
    <p:sldId id="274" r:id="rId4"/>
    <p:sldId id="262" r:id="rId5"/>
    <p:sldId id="265" r:id="rId6"/>
    <p:sldId id="266" r:id="rId7"/>
    <p:sldId id="264" r:id="rId8"/>
    <p:sldId id="275" r:id="rId9"/>
    <p:sldId id="263" r:id="rId10"/>
    <p:sldId id="276" r:id="rId11"/>
    <p:sldId id="277" r:id="rId12"/>
    <p:sldId id="279" r:id="rId13"/>
    <p:sldId id="268" r:id="rId14"/>
    <p:sldId id="267" r:id="rId15"/>
    <p:sldId id="289" r:id="rId16"/>
    <p:sldId id="283" r:id="rId17"/>
    <p:sldId id="278" r:id="rId18"/>
    <p:sldId id="281" r:id="rId19"/>
    <p:sldId id="280" r:id="rId20"/>
    <p:sldId id="284" r:id="rId21"/>
    <p:sldId id="285" r:id="rId22"/>
    <p:sldId id="286" r:id="rId23"/>
    <p:sldId id="269" r:id="rId24"/>
    <p:sldId id="282" r:id="rId25"/>
    <p:sldId id="287" r:id="rId26"/>
    <p:sldId id="288" r:id="rId27"/>
    <p:sldId id="270" r:id="rId28"/>
    <p:sldId id="273" r:id="rId29"/>
    <p:sldId id="271" r:id="rId30"/>
    <p:sldId id="291" r:id="rId31"/>
    <p:sldId id="272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BF7"/>
    <a:srgbClr val="3F2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6"/>
    <p:restoredTop sz="79179"/>
  </p:normalViewPr>
  <p:slideViewPr>
    <p:cSldViewPr snapToGrid="0">
      <p:cViewPr>
        <p:scale>
          <a:sx n="94" d="100"/>
          <a:sy n="94" d="100"/>
        </p:scale>
        <p:origin x="1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15DD1-40EF-DA4B-A348-423AC3DC734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7BA01-A501-0447-83C0-6587C4DD4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8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Business problem: have a data team, but not a consistent way to run pipelines in production. This presentation will offer a solution; using Airflow to run your data pipelines in production.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8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 dirty="0" err="1"/>
              <a:t>args</a:t>
            </a:r>
            <a:endParaRPr lang="en-US" dirty="0"/>
          </a:p>
          <a:p>
            <a:r>
              <a:rPr lang="en-US" dirty="0"/>
              <a:t>Python </a:t>
            </a:r>
            <a:r>
              <a:rPr lang="en-US" dirty="0" err="1"/>
              <a:t>Callables</a:t>
            </a:r>
            <a:endParaRPr lang="en-US" dirty="0"/>
          </a:p>
          <a:p>
            <a:r>
              <a:rPr lang="en-US" dirty="0"/>
              <a:t>Share data between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64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12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to the </a:t>
            </a:r>
            <a:r>
              <a:rPr lang="en-US" dirty="0" err="1"/>
              <a:t>TaskFlow</a:t>
            </a:r>
            <a:r>
              <a:rPr lang="en-US" dirty="0"/>
              <a:t>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7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 of the </a:t>
            </a:r>
            <a:r>
              <a:rPr lang="en-US" dirty="0" err="1"/>
              <a:t>TaskFlow</a:t>
            </a:r>
            <a:r>
              <a:rPr lang="en-US" dirty="0"/>
              <a:t> API</a:t>
            </a:r>
          </a:p>
          <a:p>
            <a:endParaRPr lang="en-US" dirty="0"/>
          </a:p>
          <a:p>
            <a:r>
              <a:rPr lang="en-US" dirty="0"/>
              <a:t>Python Tasks</a:t>
            </a:r>
          </a:p>
          <a:p>
            <a:r>
              <a:rPr lang="en-US" dirty="0"/>
              <a:t>Abstracts passing data with </a:t>
            </a:r>
            <a:r>
              <a:rPr lang="en-US" dirty="0" err="1"/>
              <a:t>Xcoms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16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enable this DAG to be run, the market_</a:t>
            </a:r>
            <a:r>
              <a:rPr lang="en-US" dirty="0" err="1"/>
              <a:t>etl</a:t>
            </a:r>
            <a:r>
              <a:rPr lang="en-US" dirty="0"/>
              <a:t>__</a:t>
            </a:r>
            <a:r>
              <a:rPr lang="en-US" dirty="0" err="1"/>
              <a:t>taskflow_api</a:t>
            </a:r>
            <a:r>
              <a:rPr lang="en-US" dirty="0"/>
              <a:t> function needs to be called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16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74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 of DAG 1 (traditional and </a:t>
            </a:r>
            <a:r>
              <a:rPr lang="en-US" dirty="0" err="1"/>
              <a:t>TaskFlow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… Helping to take a manually run data pipeline into a production-ready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63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other functionality, operators, extensibility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98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524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DAG2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4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00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DAG2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33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DAG2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955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 DAG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45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DAG 3, no code</a:t>
            </a:r>
          </a:p>
          <a:p>
            <a:r>
              <a:rPr lang="en-US" dirty="0"/>
              <a:t>Graph view</a:t>
            </a:r>
          </a:p>
          <a:p>
            <a:r>
              <a:rPr lang="en-US" dirty="0"/>
              <a:t>Talk about services involved</a:t>
            </a:r>
          </a:p>
          <a:p>
            <a:r>
              <a:rPr lang="en-US" dirty="0"/>
              <a:t>Write your own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655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business case for DAG 3</a:t>
            </a:r>
          </a:p>
          <a:p>
            <a:r>
              <a:rPr lang="en-US" dirty="0"/>
              <a:t>All of the benefits and features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867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Probably another for DAG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685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Probably another for DAG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538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Reiterate Airflow benefits</a:t>
            </a:r>
          </a:p>
          <a:p>
            <a:r>
              <a:rPr lang="en-US" dirty="0"/>
              <a:t>Mention managed service like Astro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374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this link for code styling: https://</a:t>
            </a:r>
            <a:r>
              <a:rPr lang="en-US" dirty="0" err="1"/>
              <a:t>docs.astronomer.io</a:t>
            </a:r>
            <a:r>
              <a:rPr lang="en-US" dirty="0"/>
              <a:t>/learn/airflow-decorators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657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Obstacles I ran into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38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964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for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355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Appendices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21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9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you’re thinking about Airflow, you’re probably running some sort of  homegrown data pipeline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1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Apache Airflow?</a:t>
            </a:r>
          </a:p>
          <a:p>
            <a:r>
              <a:rPr lang="en-US" dirty="0"/>
              <a:t>- Open source tool to programmatically define data pipelines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Dynamic: since pipelines can be defined using 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Extensible: pre-built functionality, ability to add your own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Flexible (or robust): Easy to configure for variations without a major code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97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6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three things that Airflow can do for your data organization?</a:t>
            </a:r>
          </a:p>
          <a:p>
            <a:endParaRPr lang="en-US" dirty="0"/>
          </a:p>
          <a:p>
            <a:r>
              <a:rPr lang="en-US" dirty="0"/>
              <a:t>If you’re thinking about Airflow, you’re probably running some sort of  home grown data pipeline solution, that may look something like this</a:t>
            </a:r>
          </a:p>
          <a:p>
            <a:endParaRPr lang="en-US" dirty="0"/>
          </a:p>
          <a:p>
            <a:r>
              <a:rPr lang="en-US" dirty="0"/>
              <a:t>Maybe using a tool like Lambda to run this, with little observability</a:t>
            </a:r>
          </a:p>
          <a:p>
            <a:r>
              <a:rPr lang="en-US" dirty="0"/>
              <a:t>- What if it fails?</a:t>
            </a:r>
          </a:p>
          <a:p>
            <a:r>
              <a:rPr lang="en-US" dirty="0"/>
              <a:t>- How do you re-run?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Executed by hand, daily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Lives on a single team member’s machine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Little monitoring and observability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34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requirements for the first DAG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69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DAG 1</a:t>
            </a:r>
          </a:p>
          <a:p>
            <a:endParaRPr lang="en-US" dirty="0"/>
          </a:p>
          <a:p>
            <a:r>
              <a:rPr lang="en-US" dirty="0"/>
              <a:t>Code on the right/left</a:t>
            </a:r>
          </a:p>
          <a:p>
            <a:r>
              <a:rPr lang="en-US" dirty="0"/>
              <a:t> - DAG definition</a:t>
            </a:r>
          </a:p>
          <a:p>
            <a:r>
              <a:rPr lang="en-US" dirty="0"/>
              <a:t> - Traditional operator</a:t>
            </a:r>
          </a:p>
          <a:p>
            <a:r>
              <a:rPr lang="en-US" dirty="0"/>
              <a:t>Graph on the right/left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44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4516-F342-3325-C1A0-52F8DC714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FA6B8-C85E-3180-8F5D-061F8CD1E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DC067-780D-1B42-847E-EB9F882E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718C1-40B3-7363-828F-F3B3C026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14116-1CDB-7409-C110-FAB11444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9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F6ED-A905-0EE2-ABA8-FBC698F4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D672C-C6C5-5DE0-E091-07D7D8490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6B081-93A8-63CC-1311-D72603B4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9E210-7FB7-CF16-7AE5-AC927E22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33C17-5A75-E4B7-5BBE-B0AEF649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7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1CAB48-E308-6D88-064E-2C0370C5F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497E0-1221-19F3-73E8-4B59A3313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2F439-5F4F-96EF-DD43-C03728A2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5D035-4A15-62A8-A36B-E4B7CB32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DC42F-1E57-B6F9-A0BE-1F3CAE88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4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A157-69D1-D413-6BFD-2CE02BAE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CCEDC-AB22-A4AA-7295-EC4523704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20088-B8C7-03E7-0AD5-D5CFCF52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CE5F5-EA84-F113-EE6E-16644BC7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6A9D6-EE70-75BE-74F7-675EA556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BBF0-76B7-3115-7A8B-50B2ECE2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1967E-E9D3-38F3-CB81-DB5DF45D1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97522-B81B-D676-BC99-2C00F444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3F827-EF4E-9B7C-42D9-A2ED2AADE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67656-7CD8-C738-545B-24705200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7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875B-AEF0-9D8F-04F1-CA523FC6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D858-E6D4-9174-B195-B633B2E75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A0DFE-A5B4-A44C-FA75-CAB525721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A0075-AEE4-7A1B-5F31-6295BC40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4FFF1-7D65-6954-1A03-EDE3C3FF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DA167-CC7C-BBA0-7722-3CC54716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0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2F7A-605C-EEE0-AA77-5BA75C13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BE8E7-C7B0-AF2C-397A-7E2524D9C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9BD4D-552A-9BCA-093C-7853C265C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F2C4F6-05FB-BAAC-025E-58A1807E5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DD2F6-C17E-19ED-0B85-36812F43B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40290A-292A-CFAB-8C28-2BC0F259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5A0DCC-0BAF-98A6-7BA1-41ADA077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03B84-F39D-2193-2579-51EC0C25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7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12CF-A6E0-48C6-3457-117C3826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8B1D8B-83E5-5249-B41D-6898E69F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13366-AE59-2412-DBBE-A2624284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787D0-F7B2-657D-D043-F3FD290E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4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066EF-2476-42BC-A4BE-EE9FD1C0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93E617-94C6-AD5A-281A-FEF4FF7C8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C295A-31F7-B546-23D7-DCD5B47B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3281-AB91-B419-4840-E1BADCA62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8EB20-2720-74AC-7D0B-320587D0E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D29AA-D839-411C-3224-8648F2C2B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CBA52-ADAC-5372-40C6-AF0FB1AD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4379F-B0C0-C709-C9E3-0BF5F578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70226-7CF8-1851-C01D-6E1EC2EC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3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27B9-D16B-390E-3D7C-F7E66822C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26D01-49FB-F281-7575-5B342D854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AEF7E-58C9-2B17-6869-B382961AC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58DF1-1BDF-1D4C-2A5A-BA32F85C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1553F-D9FD-DAE7-932F-76FA5A43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E6124-FDAB-83EE-9484-0C6B582F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5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92695B-C302-EC06-54B2-F7D8B4AC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73C97-4A14-F27F-A9A5-4F1E9BD71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8706D-91CC-03E1-5456-CB95546CD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961CD-0C9C-0148-8F26-BF7F9291428C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B33D-F5FC-CC05-38D6-9767DBE40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25B48-F138-B0A7-3165-1E6BCDDFF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7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2.svg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.svg"/><Relationship Id="rId9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www.astronomer.io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github.com/jroachgolf84/astronomer-panel-interview" TargetMode="External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svg"/><Relationship Id="rId11" Type="http://schemas.openxmlformats.org/officeDocument/2006/relationships/image" Target="../media/image27.png"/><Relationship Id="rId5" Type="http://schemas.openxmlformats.org/officeDocument/2006/relationships/image" Target="../media/image33.png"/><Relationship Id="rId10" Type="http://schemas.openxmlformats.org/officeDocument/2006/relationships/hyperlink" Target="https://airflow.apache.org/docs/apache-airflow/stable/index.html" TargetMode="External"/><Relationship Id="rId4" Type="http://schemas.openxmlformats.org/officeDocument/2006/relationships/image" Target="../media/image2.svg"/><Relationship Id="rId9" Type="http://schemas.openxmlformats.org/officeDocument/2006/relationships/hyperlink" Target="https://airflow.apache.or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62230A-1181-78B6-F93A-9B738B80C1BD}"/>
              </a:ext>
            </a:extLst>
          </p:cNvPr>
          <p:cNvSpPr txBox="1"/>
          <p:nvPr/>
        </p:nvSpPr>
        <p:spPr>
          <a:xfrm>
            <a:off x="629265" y="795520"/>
            <a:ext cx="8976747" cy="1598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4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Bringing data pipelines to production, with Airflow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A4035-5154-9217-F815-180502F8548B}"/>
              </a:ext>
            </a:extLst>
          </p:cNvPr>
          <p:cNvSpPr txBox="1"/>
          <p:nvPr/>
        </p:nvSpPr>
        <p:spPr>
          <a:xfrm>
            <a:off x="925846" y="2594657"/>
            <a:ext cx="6952796" cy="59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Jake Roach</a:t>
            </a:r>
          </a:p>
        </p:txBody>
      </p:sp>
    </p:spTree>
    <p:extLst>
      <p:ext uri="{BB962C8B-B14F-4D97-AF65-F5344CB8AC3E}">
        <p14:creationId xmlns:p14="http://schemas.microsoft.com/office/powerpoint/2010/main" val="1003793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D5939C0-F8BF-80B0-AA76-F6579C02D585}"/>
              </a:ext>
            </a:extLst>
          </p:cNvPr>
          <p:cNvSpPr/>
          <p:nvPr/>
        </p:nvSpPr>
        <p:spPr>
          <a:xfrm>
            <a:off x="378750" y="339554"/>
            <a:ext cx="5775345" cy="2160184"/>
          </a:xfrm>
          <a:prstGeom prst="roundRect">
            <a:avLst>
              <a:gd name="adj" fmla="val 824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E06F0D-6251-200A-E0F2-081236DFC4FA}"/>
              </a:ext>
            </a:extLst>
          </p:cNvPr>
          <p:cNvSpPr txBox="1"/>
          <p:nvPr/>
        </p:nvSpPr>
        <p:spPr>
          <a:xfrm>
            <a:off x="596815" y="490553"/>
            <a:ext cx="5424107" cy="1881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 lvl="1">
              <a:lnSpc>
                <a:spcPct val="120000"/>
              </a:lnSpc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default_args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={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"retries"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3,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retry_delay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timedelta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minutes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ED74F2A-DB21-006C-330A-32C9B939F9D3}"/>
              </a:ext>
            </a:extLst>
          </p:cNvPr>
          <p:cNvSpPr/>
          <p:nvPr/>
        </p:nvSpPr>
        <p:spPr>
          <a:xfrm>
            <a:off x="378749" y="2747981"/>
            <a:ext cx="5775346" cy="808371"/>
          </a:xfrm>
          <a:prstGeom prst="roundRect">
            <a:avLst>
              <a:gd name="adj" fmla="val 24934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32BB7-41B7-8854-8BE1-5988ACE313CA}"/>
              </a:ext>
            </a:extLst>
          </p:cNvPr>
          <p:cNvSpPr txBox="1"/>
          <p:nvPr/>
        </p:nvSpPr>
        <p:spPr>
          <a:xfrm>
            <a:off x="596815" y="2988167"/>
            <a:ext cx="5424107" cy="329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polygon_api_key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Variable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.get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"POLYGON_API_KEY"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17AB095-0368-0948-D1E4-0C69D077644E}"/>
              </a:ext>
            </a:extLst>
          </p:cNvPr>
          <p:cNvSpPr/>
          <p:nvPr/>
        </p:nvSpPr>
        <p:spPr>
          <a:xfrm>
            <a:off x="378749" y="3804595"/>
            <a:ext cx="11144565" cy="1888197"/>
          </a:xfrm>
          <a:prstGeom prst="roundRect">
            <a:avLst>
              <a:gd name="adj" fmla="val 824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7EE203-0F82-6689-8496-15A0A45247C8}"/>
              </a:ext>
            </a:extLst>
          </p:cNvPr>
          <p:cNvSpPr txBox="1"/>
          <p:nvPr/>
        </p:nvSpPr>
        <p:spPr>
          <a:xfrm>
            <a:off x="596814" y="3949740"/>
            <a:ext cx="10644850" cy="1622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flatten_market_data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PythonOperator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task_id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flatten_market_data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python_callable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flatten_market_data__callable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op_kwargs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raw_dataset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"{{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ti.xcom_pull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task_ids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='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extract_market_data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 }}"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107CD8-4D19-B2B5-A863-4059C1C9E2BB}"/>
              </a:ext>
            </a:extLst>
          </p:cNvPr>
          <p:cNvSpPr txBox="1"/>
          <p:nvPr/>
        </p:nvSpPr>
        <p:spPr>
          <a:xfrm>
            <a:off x="6623549" y="912978"/>
            <a:ext cx="55684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Configure custom retry policy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Securely retrieve variables in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Share data between tasks with </a:t>
            </a:r>
            <a:r>
              <a:rPr lang="en-US" sz="24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XComs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87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4C15B71-D475-E4BA-73AC-5F4DE6407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23" y="185602"/>
            <a:ext cx="11850554" cy="6486795"/>
          </a:xfrm>
          <a:prstGeom prst="roundRect">
            <a:avLst>
              <a:gd name="adj" fmla="val 1420"/>
            </a:avLst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DB726B-95E4-2F07-F8E2-626D70F60D6F}"/>
              </a:ext>
            </a:extLst>
          </p:cNvPr>
          <p:cNvSpPr/>
          <p:nvPr/>
        </p:nvSpPr>
        <p:spPr>
          <a:xfrm>
            <a:off x="214623" y="798653"/>
            <a:ext cx="3110698" cy="43983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58956A3-D76B-F5A6-AB5C-6B44C48980F0}"/>
              </a:ext>
            </a:extLst>
          </p:cNvPr>
          <p:cNvSpPr/>
          <p:nvPr/>
        </p:nvSpPr>
        <p:spPr>
          <a:xfrm>
            <a:off x="227093" y="3092369"/>
            <a:ext cx="4134596" cy="2370881"/>
          </a:xfrm>
          <a:prstGeom prst="roundRect">
            <a:avLst>
              <a:gd name="adj" fmla="val 3974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441066A-06B7-A331-63D0-922AC79402E5}"/>
              </a:ext>
            </a:extLst>
          </p:cNvPr>
          <p:cNvSpPr/>
          <p:nvPr/>
        </p:nvSpPr>
        <p:spPr>
          <a:xfrm>
            <a:off x="8611564" y="715300"/>
            <a:ext cx="1509898" cy="35675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14DED89-01E1-9F22-0D7D-41108C572AA8}"/>
              </a:ext>
            </a:extLst>
          </p:cNvPr>
          <p:cNvSpPr/>
          <p:nvPr/>
        </p:nvSpPr>
        <p:spPr>
          <a:xfrm>
            <a:off x="4607770" y="3045074"/>
            <a:ext cx="840826" cy="35675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0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4B7569-FA11-92EC-761E-8A0ADF3D2996}"/>
              </a:ext>
            </a:extLst>
          </p:cNvPr>
          <p:cNvSpPr txBox="1"/>
          <p:nvPr/>
        </p:nvSpPr>
        <p:spPr>
          <a:xfrm>
            <a:off x="629265" y="591215"/>
            <a:ext cx="10151802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Airflow makes writing production-ready data pipelines a breeze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64AB3-8597-0C0D-344C-A306B7888C1D}"/>
              </a:ext>
            </a:extLst>
          </p:cNvPr>
          <p:cNvSpPr txBox="1"/>
          <p:nvPr/>
        </p:nvSpPr>
        <p:spPr>
          <a:xfrm>
            <a:off x="901465" y="2273637"/>
            <a:ext cx="9289670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Schedule DAG runs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Visible failures with options to retry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Ability to securely interact with source systems and destinations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Single “pane of glass” into pipeline execution details</a:t>
            </a:r>
            <a:b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</a:b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TaskFlow</a:t>
            </a: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API makes getting started with Airflow even easier</a:t>
            </a:r>
          </a:p>
        </p:txBody>
      </p:sp>
    </p:spTree>
    <p:extLst>
      <p:ext uri="{BB962C8B-B14F-4D97-AF65-F5344CB8AC3E}">
        <p14:creationId xmlns:p14="http://schemas.microsoft.com/office/powerpoint/2010/main" val="529671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70F181-87C6-E74B-7196-24ECB2E4959C}"/>
              </a:ext>
            </a:extLst>
          </p:cNvPr>
          <p:cNvSpPr txBox="1"/>
          <p:nvPr/>
        </p:nvSpPr>
        <p:spPr>
          <a:xfrm>
            <a:off x="629265" y="591215"/>
            <a:ext cx="10151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The </a:t>
            </a:r>
            <a:r>
              <a:rPr lang="en-US" sz="36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TaskFlow</a:t>
            </a: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API makes writing DAGs more intuitive for data teams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46DD5-D780-6806-98F9-905B3E78401E}"/>
              </a:ext>
            </a:extLst>
          </p:cNvPr>
          <p:cNvSpPr txBox="1"/>
          <p:nvPr/>
        </p:nvSpPr>
        <p:spPr>
          <a:xfrm>
            <a:off x="1145406" y="4191212"/>
            <a:ext cx="289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DAGs and tasks defined as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E58EA3-56F5-96D2-C287-8AB8D7036F6A}"/>
              </a:ext>
            </a:extLst>
          </p:cNvPr>
          <p:cNvSpPr txBox="1"/>
          <p:nvPr/>
        </p:nvSpPr>
        <p:spPr>
          <a:xfrm>
            <a:off x="4650337" y="4191213"/>
            <a:ext cx="289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Useful when passing information between tasks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2FD4A-0E6E-C172-DD15-2CCB6EB1E965}"/>
              </a:ext>
            </a:extLst>
          </p:cNvPr>
          <p:cNvSpPr txBox="1"/>
          <p:nvPr/>
        </p:nvSpPr>
        <p:spPr>
          <a:xfrm>
            <a:off x="8155268" y="4191212"/>
            <a:ext cx="2891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Makes Airflow more accessible to data scientists and analysts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B0D5D-6554-7285-215B-117D8B56F054}"/>
              </a:ext>
            </a:extLst>
          </p:cNvPr>
          <p:cNvSpPr txBox="1"/>
          <p:nvPr/>
        </p:nvSpPr>
        <p:spPr>
          <a:xfrm>
            <a:off x="1145406" y="2424123"/>
            <a:ext cx="2891322" cy="12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3200" b="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sz="3200" b="1" dirty="0" err="1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endParaRPr lang="en-US" sz="3200" b="1" dirty="0">
              <a:solidFill>
                <a:schemeClr val="accent4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>
              <a:lnSpc>
                <a:spcPct val="125000"/>
              </a:lnSpc>
            </a:pPr>
            <a:r>
              <a:rPr lang="en-US" sz="3200" b="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@task</a:t>
            </a:r>
          </a:p>
        </p:txBody>
      </p:sp>
      <p:pic>
        <p:nvPicPr>
          <p:cNvPr id="13" name="Graphic 12" descr="Signpost with solid fill">
            <a:extLst>
              <a:ext uri="{FF2B5EF4-FFF2-40B4-BE49-F238E27FC236}">
                <a16:creationId xmlns:a16="http://schemas.microsoft.com/office/drawing/2014/main" id="{48B4EF67-86C0-3669-A92E-BF3E33FE74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09939" y="2424125"/>
            <a:ext cx="1372117" cy="1372117"/>
          </a:xfrm>
          <a:prstGeom prst="rect">
            <a:avLst/>
          </a:prstGeom>
        </p:spPr>
      </p:pic>
      <p:pic>
        <p:nvPicPr>
          <p:cNvPr id="4" name="Graphic 3" descr="Users with solid fill">
            <a:extLst>
              <a:ext uri="{FF2B5EF4-FFF2-40B4-BE49-F238E27FC236}">
                <a16:creationId xmlns:a16="http://schemas.microsoft.com/office/drawing/2014/main" id="{28B7328C-FF7F-2FAE-7502-8CB9360D3F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12941" y="2424125"/>
            <a:ext cx="1372117" cy="137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3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5C0455C-D5CC-D386-5A5B-1C630C76A28C}"/>
              </a:ext>
            </a:extLst>
          </p:cNvPr>
          <p:cNvGrpSpPr/>
          <p:nvPr/>
        </p:nvGrpSpPr>
        <p:grpSpPr>
          <a:xfrm>
            <a:off x="4848804" y="377755"/>
            <a:ext cx="7009085" cy="6195259"/>
            <a:chOff x="209586" y="377755"/>
            <a:chExt cx="7009085" cy="5593059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FAB7A73-B180-5514-8E7A-D1F0882775CE}"/>
                </a:ext>
              </a:extLst>
            </p:cNvPr>
            <p:cNvSpPr/>
            <p:nvPr/>
          </p:nvSpPr>
          <p:spPr>
            <a:xfrm>
              <a:off x="209586" y="377756"/>
              <a:ext cx="7007294" cy="5593058"/>
            </a:xfrm>
            <a:prstGeom prst="roundRect">
              <a:avLst>
                <a:gd name="adj" fmla="val 2752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12F062A4-F14C-CA7C-84AF-C462DEB16EE3}"/>
                </a:ext>
              </a:extLst>
            </p:cNvPr>
            <p:cNvSpPr/>
            <p:nvPr/>
          </p:nvSpPr>
          <p:spPr>
            <a:xfrm>
              <a:off x="211377" y="377755"/>
              <a:ext cx="7007294" cy="343949"/>
            </a:xfrm>
            <a:prstGeom prst="round2SameRect">
              <a:avLst>
                <a:gd name="adj1" fmla="val 39154"/>
                <a:gd name="adj2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dags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/market_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etl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__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taskflow_api.py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896ECB6-2964-B344-7FF6-8F322BAC5BC1}"/>
                </a:ext>
              </a:extLst>
            </p:cNvPr>
            <p:cNvSpPr/>
            <p:nvPr/>
          </p:nvSpPr>
          <p:spPr>
            <a:xfrm>
              <a:off x="337887" y="483276"/>
              <a:ext cx="137495" cy="1231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0C23F72-B85D-3DE9-0612-93631788E34A}"/>
                </a:ext>
              </a:extLst>
            </p:cNvPr>
            <p:cNvSpPr/>
            <p:nvPr/>
          </p:nvSpPr>
          <p:spPr>
            <a:xfrm>
              <a:off x="539369" y="479911"/>
              <a:ext cx="137495" cy="12646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D40D675-09C1-4B71-579A-EC34D0CC721C}"/>
                </a:ext>
              </a:extLst>
            </p:cNvPr>
            <p:cNvSpPr/>
            <p:nvPr/>
          </p:nvSpPr>
          <p:spPr>
            <a:xfrm>
              <a:off x="740851" y="477183"/>
              <a:ext cx="137495" cy="12646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0BC799-0618-B7D8-D7DC-ABB80458EEF2}"/>
                </a:ext>
              </a:extLst>
            </p:cNvPr>
            <p:cNvSpPr txBox="1"/>
            <p:nvPr/>
          </p:nvSpPr>
          <p:spPr>
            <a:xfrm>
              <a:off x="513737" y="844986"/>
              <a:ext cx="6555657" cy="329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1DF47B-DB81-6180-C5A4-66719F313BD3}"/>
              </a:ext>
            </a:extLst>
          </p:cNvPr>
          <p:cNvSpPr txBox="1"/>
          <p:nvPr/>
        </p:nvSpPr>
        <p:spPr>
          <a:xfrm>
            <a:off x="900752" y="963627"/>
            <a:ext cx="3178416" cy="1396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Same parameters as traditional DAG definition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0DFB3A-DAA2-8888-1BF9-8286391A91B7}"/>
              </a:ext>
            </a:extLst>
          </p:cNvPr>
          <p:cNvSpPr txBox="1"/>
          <p:nvPr/>
        </p:nvSpPr>
        <p:spPr>
          <a:xfrm>
            <a:off x="4920204" y="814001"/>
            <a:ext cx="6788408" cy="575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sz="1400" dirty="0" err="1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start_date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datetime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2023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end_date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datetime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2023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31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schedule=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"0 9 * * 1-5”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market_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etl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taskflow_api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@task()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extract_market_data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...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raw_dataset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@task()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flatten_market_data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raw_dataset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**context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...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raw_data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extract_market_data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flattened_data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flatten_market_data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transformed_data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 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transform_market_data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flattened_data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load_market_data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transformed_data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market_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etl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taskflow_api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8DDE5E-F552-7E60-2267-6DE0928222DF}"/>
              </a:ext>
            </a:extLst>
          </p:cNvPr>
          <p:cNvSpPr txBox="1"/>
          <p:nvPr/>
        </p:nvSpPr>
        <p:spPr>
          <a:xfrm>
            <a:off x="4177690" y="648929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EB083E-1B92-36EB-BFF2-FF32156C58AC}"/>
              </a:ext>
            </a:extLst>
          </p:cNvPr>
          <p:cNvSpPr txBox="1"/>
          <p:nvPr/>
        </p:nvSpPr>
        <p:spPr>
          <a:xfrm>
            <a:off x="900749" y="4631716"/>
            <a:ext cx="3178416" cy="139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Easy to share data between tasks and set dependencies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8C08C3-53EE-7837-42CC-D841BAF6870D}"/>
              </a:ext>
            </a:extLst>
          </p:cNvPr>
          <p:cNvSpPr txBox="1"/>
          <p:nvPr/>
        </p:nvSpPr>
        <p:spPr>
          <a:xfrm>
            <a:off x="900751" y="2797639"/>
            <a:ext cx="3178416" cy="95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Intuitive process to create tasks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19CD08-0FAC-0AE3-6061-9AD92DE75944}"/>
              </a:ext>
            </a:extLst>
          </p:cNvPr>
          <p:cNvSpPr txBox="1"/>
          <p:nvPr/>
        </p:nvSpPr>
        <p:spPr>
          <a:xfrm>
            <a:off x="4177689" y="2410554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8A2455-712F-BB7E-AB37-27814B78E7AA}"/>
              </a:ext>
            </a:extLst>
          </p:cNvPr>
          <p:cNvSpPr txBox="1"/>
          <p:nvPr/>
        </p:nvSpPr>
        <p:spPr>
          <a:xfrm>
            <a:off x="4177688" y="4544930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714926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255723-90B2-699A-9453-BEFDA417854F}"/>
              </a:ext>
            </a:extLst>
          </p:cNvPr>
          <p:cNvSpPr txBox="1"/>
          <p:nvPr/>
        </p:nvSpPr>
        <p:spPr>
          <a:xfrm>
            <a:off x="629265" y="591215"/>
            <a:ext cx="10151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The </a:t>
            </a:r>
            <a:r>
              <a:rPr lang="en-US" sz="36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TaskFlow</a:t>
            </a: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API helps data teams provide immediate business value with Airflow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367A6-8E7D-07E9-E1AA-1E8B232CB627}"/>
              </a:ext>
            </a:extLst>
          </p:cNvPr>
          <p:cNvSpPr txBox="1"/>
          <p:nvPr/>
        </p:nvSpPr>
        <p:spPr>
          <a:xfrm>
            <a:off x="901465" y="2273637"/>
            <a:ext cx="9289670" cy="225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Easier to port Python ETL logic to Airflow DAGs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Make Airflow more accessible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Maintaining the best functionality of DAGs and tasks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Astro Python SDK extends this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429275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503511-7362-8FC7-D39F-99C49C4B445A}"/>
              </a:ext>
            </a:extLst>
          </p:cNvPr>
          <p:cNvSpPr txBox="1"/>
          <p:nvPr/>
        </p:nvSpPr>
        <p:spPr>
          <a:xfrm>
            <a:off x="629265" y="591215"/>
            <a:ext cx="8334853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Extracting, transforming, and loading market data with Airflow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2EFD75-B92F-F83A-90B7-116F3068FFF2}"/>
              </a:ext>
            </a:extLst>
          </p:cNvPr>
          <p:cNvSpPr txBox="1"/>
          <p:nvPr/>
        </p:nvSpPr>
        <p:spPr>
          <a:xfrm>
            <a:off x="901465" y="2273637"/>
            <a:ext cx="7224895" cy="2808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Extracted, transformed, and loaded market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Schedule, visibility into pipeline execution, securely interact with data assets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Use both traditional Airflow operators and </a:t>
            </a:r>
            <a:r>
              <a:rPr lang="en-US" sz="24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TaskFlow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API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6DD32C-3ACA-1157-1640-0A8AEF972874}"/>
              </a:ext>
            </a:extLst>
          </p:cNvPr>
          <p:cNvGrpSpPr/>
          <p:nvPr/>
        </p:nvGrpSpPr>
        <p:grpSpPr>
          <a:xfrm>
            <a:off x="8943916" y="1595737"/>
            <a:ext cx="2749469" cy="880882"/>
            <a:chOff x="9335420" y="1457584"/>
            <a:chExt cx="2749469" cy="88088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CDB8938-2E47-C096-B6D2-537FB4DAD08D}"/>
                </a:ext>
              </a:extLst>
            </p:cNvPr>
            <p:cNvSpPr/>
            <p:nvPr/>
          </p:nvSpPr>
          <p:spPr>
            <a:xfrm>
              <a:off x="9335420" y="1457584"/>
              <a:ext cx="2749469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C88D57-07FA-D0C6-117D-AF9C6D6D20CC}"/>
                </a:ext>
              </a:extLst>
            </p:cNvPr>
            <p:cNvSpPr txBox="1"/>
            <p:nvPr/>
          </p:nvSpPr>
          <p:spPr>
            <a:xfrm>
              <a:off x="9355792" y="1528278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extract_market_data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FBD301-AEE5-53D3-562F-07FA597F1706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PythonOperator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D354756-2923-1BD9-3B58-88DE2B6F0753}"/>
              </a:ext>
            </a:extLst>
          </p:cNvPr>
          <p:cNvGrpSpPr/>
          <p:nvPr/>
        </p:nvGrpSpPr>
        <p:grpSpPr>
          <a:xfrm>
            <a:off x="8943917" y="2869157"/>
            <a:ext cx="2749470" cy="880882"/>
            <a:chOff x="9335421" y="1457584"/>
            <a:chExt cx="2749470" cy="88088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12FFC42-53B0-63BB-8CBD-D545A4CE5F82}"/>
                </a:ext>
              </a:extLst>
            </p:cNvPr>
            <p:cNvSpPr/>
            <p:nvPr/>
          </p:nvSpPr>
          <p:spPr>
            <a:xfrm>
              <a:off x="9335421" y="1457584"/>
              <a:ext cx="2749470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05FCAF-12F3-4409-AB30-137BCE015417}"/>
                </a:ext>
              </a:extLst>
            </p:cNvPr>
            <p:cNvSpPr txBox="1"/>
            <p:nvPr/>
          </p:nvSpPr>
          <p:spPr>
            <a:xfrm>
              <a:off x="9355792" y="1528278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flatten_market_data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0FE26A-C05E-4DB1-8772-023B97FF66DA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A24951-12B9-0BAF-7632-3B1570D74200}"/>
              </a:ext>
            </a:extLst>
          </p:cNvPr>
          <p:cNvGrpSpPr/>
          <p:nvPr/>
        </p:nvGrpSpPr>
        <p:grpSpPr>
          <a:xfrm>
            <a:off x="8943916" y="4142577"/>
            <a:ext cx="2769843" cy="880882"/>
            <a:chOff x="9335420" y="1457584"/>
            <a:chExt cx="2769843" cy="880882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EB342BB1-FAD3-E748-94A0-79497FE4C717}"/>
                </a:ext>
              </a:extLst>
            </p:cNvPr>
            <p:cNvSpPr/>
            <p:nvPr/>
          </p:nvSpPr>
          <p:spPr>
            <a:xfrm>
              <a:off x="9335420" y="1457584"/>
              <a:ext cx="2749471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32DE94-4BA8-7A92-85F0-2E3310D7EDE4}"/>
                </a:ext>
              </a:extLst>
            </p:cNvPr>
            <p:cNvSpPr txBox="1"/>
            <p:nvPr/>
          </p:nvSpPr>
          <p:spPr>
            <a:xfrm>
              <a:off x="9355792" y="1528278"/>
              <a:ext cx="274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transform_market_data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D00804-F880-8C30-FDEC-5E892E434E5E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95207B3-88E7-7CDC-151C-03384FE739FA}"/>
              </a:ext>
            </a:extLst>
          </p:cNvPr>
          <p:cNvGrpSpPr/>
          <p:nvPr/>
        </p:nvGrpSpPr>
        <p:grpSpPr>
          <a:xfrm>
            <a:off x="8943917" y="5415997"/>
            <a:ext cx="2749468" cy="880882"/>
            <a:chOff x="9335421" y="1457584"/>
            <a:chExt cx="2749468" cy="88088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094CB61D-DBCA-1CAF-5099-5AED10B57D0D}"/>
                </a:ext>
              </a:extLst>
            </p:cNvPr>
            <p:cNvSpPr/>
            <p:nvPr/>
          </p:nvSpPr>
          <p:spPr>
            <a:xfrm>
              <a:off x="9335421" y="1457584"/>
              <a:ext cx="2749468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D573E5D-A5AF-0AF1-51B2-E8AFCE05F6C1}"/>
                </a:ext>
              </a:extLst>
            </p:cNvPr>
            <p:cNvSpPr txBox="1"/>
            <p:nvPr/>
          </p:nvSpPr>
          <p:spPr>
            <a:xfrm>
              <a:off x="9355792" y="1528278"/>
              <a:ext cx="2146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load_market_data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12447E-D4A7-DEF6-05D8-3F1124360CAC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2CF504-87ED-4BD8-2CCF-81636FB76962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10318651" y="2476619"/>
            <a:ext cx="1" cy="39253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5DA53F-805E-5AC4-8511-3BFA77609044}"/>
              </a:ext>
            </a:extLst>
          </p:cNvPr>
          <p:cNvCxnSpPr>
            <a:cxnSpLocks/>
            <a:stCxn id="8" idx="2"/>
            <a:endCxn id="34" idx="0"/>
          </p:cNvCxnSpPr>
          <p:nvPr/>
        </p:nvCxnSpPr>
        <p:spPr>
          <a:xfrm>
            <a:off x="10318652" y="3750039"/>
            <a:ext cx="0" cy="39253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9FB878-356F-E128-269B-5A2057A89C99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 flipH="1">
            <a:off x="10318651" y="5023459"/>
            <a:ext cx="1" cy="39253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">
            <a:extLst>
              <a:ext uri="{FF2B5EF4-FFF2-40B4-BE49-F238E27FC236}">
                <a16:creationId xmlns:a16="http://schemas.microsoft.com/office/drawing/2014/main" id="{7DA66A00-EC37-E04B-F18F-06AB19C50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9852159" y="483535"/>
            <a:ext cx="932982" cy="91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344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622706-3819-0B70-9559-7E78F0828C5D}"/>
              </a:ext>
            </a:extLst>
          </p:cNvPr>
          <p:cNvSpPr txBox="1"/>
          <p:nvPr/>
        </p:nvSpPr>
        <p:spPr>
          <a:xfrm>
            <a:off x="629265" y="591215"/>
            <a:ext cx="8334853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Airflow reduces the code needed to integrate your data stack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184E9-4608-6257-08EA-FAB27139BB54}"/>
              </a:ext>
            </a:extLst>
          </p:cNvPr>
          <p:cNvSpPr txBox="1"/>
          <p:nvPr/>
        </p:nvSpPr>
        <p:spPr>
          <a:xfrm>
            <a:off x="901465" y="2273637"/>
            <a:ext cx="6133516" cy="3201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TaskFlow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API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Variables and Connections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Jinja templating at run-time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Ever-growing number of pre-built operators to help orchestrate workflows</a:t>
            </a:r>
          </a:p>
        </p:txBody>
      </p:sp>
      <p:pic>
        <p:nvPicPr>
          <p:cNvPr id="7170" name="Picture 2" descr="Explain Amazon S3?. Amazon Simple Storage Service (Amazon… | by Nanduri  Balajee | Medium">
            <a:extLst>
              <a:ext uri="{FF2B5EF4-FFF2-40B4-BE49-F238E27FC236}">
                <a16:creationId xmlns:a16="http://schemas.microsoft.com/office/drawing/2014/main" id="{8EC0D51C-E85A-1221-1281-EC71797F82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4" r="4276"/>
          <a:stretch/>
        </p:blipFill>
        <p:spPr bwMode="auto">
          <a:xfrm>
            <a:off x="7939033" y="1578174"/>
            <a:ext cx="3299236" cy="141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B37FDC91-2006-1653-03AC-74D20BE08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33" y="3519167"/>
            <a:ext cx="3299236" cy="78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ntro to PostgreSQL. Create and Query Postgres Database | by Lauren  Cunningham | CodeX | Medium">
            <a:extLst>
              <a:ext uri="{FF2B5EF4-FFF2-40B4-BE49-F238E27FC236}">
                <a16:creationId xmlns:a16="http://schemas.microsoft.com/office/drawing/2014/main" id="{88268F91-728D-0E48-4818-9079BCFD6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33" y="4753424"/>
            <a:ext cx="3299236" cy="151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623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23B7CCA-9A31-0E94-DB21-77F585410304}"/>
              </a:ext>
            </a:extLst>
          </p:cNvPr>
          <p:cNvGrpSpPr/>
          <p:nvPr/>
        </p:nvGrpSpPr>
        <p:grpSpPr>
          <a:xfrm>
            <a:off x="4234061" y="1932825"/>
            <a:ext cx="3768412" cy="880882"/>
            <a:chOff x="9188790" y="1457584"/>
            <a:chExt cx="2907869" cy="88088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2B9B076-4DE5-B375-9AE3-9DDCA50BFEEC}"/>
                </a:ext>
              </a:extLst>
            </p:cNvPr>
            <p:cNvSpPr/>
            <p:nvPr/>
          </p:nvSpPr>
          <p:spPr>
            <a:xfrm>
              <a:off x="9188790" y="1457584"/>
              <a:ext cx="2867129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E90048-2B54-FAED-F58A-8EEAB767E85D}"/>
                </a:ext>
              </a:extLst>
            </p:cNvPr>
            <p:cNvSpPr txBox="1"/>
            <p:nvPr/>
          </p:nvSpPr>
          <p:spPr>
            <a:xfrm>
              <a:off x="9229530" y="1546699"/>
              <a:ext cx="2867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update_guest_attendance_view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82B08C-C061-AD31-7435-6A46CABEE9BE}"/>
                </a:ext>
              </a:extLst>
            </p:cNvPr>
            <p:cNvSpPr txBox="1"/>
            <p:nvPr/>
          </p:nvSpPr>
          <p:spPr>
            <a:xfrm>
              <a:off x="9288337" y="1913502"/>
              <a:ext cx="2032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SQLExecuteQueryOperator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E8FA2F-D349-9A83-13F9-F03AB1C7C6BC}"/>
              </a:ext>
            </a:extLst>
          </p:cNvPr>
          <p:cNvGrpSpPr/>
          <p:nvPr/>
        </p:nvGrpSpPr>
        <p:grpSpPr>
          <a:xfrm>
            <a:off x="4234059" y="3096512"/>
            <a:ext cx="3695244" cy="880882"/>
            <a:chOff x="9335421" y="1457584"/>
            <a:chExt cx="2851410" cy="880882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4F1C8CA-058E-77F9-33FC-FB08A2454327}"/>
                </a:ext>
              </a:extLst>
            </p:cNvPr>
            <p:cNvSpPr/>
            <p:nvPr/>
          </p:nvSpPr>
          <p:spPr>
            <a:xfrm>
              <a:off x="9335421" y="1457584"/>
              <a:ext cx="2851410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B96379-FFE6-3B86-3A2B-A6A628F80CD5}"/>
                </a:ext>
              </a:extLst>
            </p:cNvPr>
            <p:cNvSpPr txBox="1"/>
            <p:nvPr/>
          </p:nvSpPr>
          <p:spPr>
            <a:xfrm>
              <a:off x="9355792" y="1528278"/>
              <a:ext cx="255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update_inventory_view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A74B319-1D74-8539-DF9F-383981E52CA8}"/>
                </a:ext>
              </a:extLst>
            </p:cNvPr>
            <p:cNvSpPr txBox="1"/>
            <p:nvPr/>
          </p:nvSpPr>
          <p:spPr>
            <a:xfrm>
              <a:off x="9434970" y="1916031"/>
              <a:ext cx="2032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SQLExecuteQueryOperator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E91CEF0-1D8F-9E75-4838-74B7E253F2E2}"/>
              </a:ext>
            </a:extLst>
          </p:cNvPr>
          <p:cNvGrpSpPr/>
          <p:nvPr/>
        </p:nvGrpSpPr>
        <p:grpSpPr>
          <a:xfrm>
            <a:off x="4260457" y="4260199"/>
            <a:ext cx="3689215" cy="880882"/>
            <a:chOff x="9335418" y="1457584"/>
            <a:chExt cx="2846757" cy="880882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7D30AFA8-7C9A-5F32-F233-2CA1D2AD40AB}"/>
                </a:ext>
              </a:extLst>
            </p:cNvPr>
            <p:cNvSpPr/>
            <p:nvPr/>
          </p:nvSpPr>
          <p:spPr>
            <a:xfrm>
              <a:off x="9335418" y="1457584"/>
              <a:ext cx="2846757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DE9406-D7BC-C6DA-CED3-E02A846F7D06}"/>
                </a:ext>
              </a:extLst>
            </p:cNvPr>
            <p:cNvSpPr txBox="1"/>
            <p:nvPr/>
          </p:nvSpPr>
          <p:spPr>
            <a:xfrm>
              <a:off x="9355792" y="1528278"/>
              <a:ext cx="255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update_item_sales_view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1A3C45-F0A8-F9D2-7C8A-278877508611}"/>
                </a:ext>
              </a:extLst>
            </p:cNvPr>
            <p:cNvSpPr txBox="1"/>
            <p:nvPr/>
          </p:nvSpPr>
          <p:spPr>
            <a:xfrm>
              <a:off x="9434969" y="1916031"/>
              <a:ext cx="20126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SQLExecuteQueryOperator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7497910-E34C-C185-478D-72CE9701D3E9}"/>
              </a:ext>
            </a:extLst>
          </p:cNvPr>
          <p:cNvGrpSpPr/>
          <p:nvPr/>
        </p:nvGrpSpPr>
        <p:grpSpPr>
          <a:xfrm>
            <a:off x="4260456" y="5443799"/>
            <a:ext cx="3668846" cy="880882"/>
            <a:chOff x="9335421" y="1457584"/>
            <a:chExt cx="2831040" cy="880882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10D5759E-F1EA-CC5D-8867-B4FE16A1C65D}"/>
                </a:ext>
              </a:extLst>
            </p:cNvPr>
            <p:cNvSpPr/>
            <p:nvPr/>
          </p:nvSpPr>
          <p:spPr>
            <a:xfrm>
              <a:off x="9335421" y="1457584"/>
              <a:ext cx="2831040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2F7256E-D270-0E47-7899-87848B77D29A}"/>
                </a:ext>
              </a:extLst>
            </p:cNvPr>
            <p:cNvSpPr txBox="1"/>
            <p:nvPr/>
          </p:nvSpPr>
          <p:spPr>
            <a:xfrm>
              <a:off x="9355792" y="1528278"/>
              <a:ext cx="255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update_labor_view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A75F61-0446-7D0A-82D8-A349D3516573}"/>
                </a:ext>
              </a:extLst>
            </p:cNvPr>
            <p:cNvSpPr txBox="1"/>
            <p:nvPr/>
          </p:nvSpPr>
          <p:spPr>
            <a:xfrm>
              <a:off x="9434970" y="1916031"/>
              <a:ext cx="20126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SQLExecuteQueryOperator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4BB5B72-1207-7F0C-9F5D-4346431D89BE}"/>
              </a:ext>
            </a:extLst>
          </p:cNvPr>
          <p:cNvGrpSpPr/>
          <p:nvPr/>
        </p:nvGrpSpPr>
        <p:grpSpPr>
          <a:xfrm>
            <a:off x="446993" y="3820173"/>
            <a:ext cx="2491818" cy="880882"/>
            <a:chOff x="9335421" y="1457584"/>
            <a:chExt cx="2491818" cy="880882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9E37DAD0-10F3-19CC-8A06-A3FBFB770C17}"/>
                </a:ext>
              </a:extLst>
            </p:cNvPr>
            <p:cNvSpPr/>
            <p:nvPr/>
          </p:nvSpPr>
          <p:spPr>
            <a:xfrm>
              <a:off x="9335421" y="1457584"/>
              <a:ext cx="2491818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C507A5F-BB6D-3D8A-A107-3625FEE0C75B}"/>
                </a:ext>
              </a:extLst>
            </p:cNvPr>
            <p:cNvSpPr txBox="1"/>
            <p:nvPr/>
          </p:nvSpPr>
          <p:spPr>
            <a:xfrm>
              <a:off x="9355792" y="152827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start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3084A-B48D-2E06-99FB-F1C6BEE682F2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EmptyOperator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177243E-DFA7-65CD-D85A-E5B8B8036735}"/>
              </a:ext>
            </a:extLst>
          </p:cNvPr>
          <p:cNvGrpSpPr/>
          <p:nvPr/>
        </p:nvGrpSpPr>
        <p:grpSpPr>
          <a:xfrm>
            <a:off x="9153640" y="3819758"/>
            <a:ext cx="2491818" cy="880882"/>
            <a:chOff x="9335421" y="1457584"/>
            <a:chExt cx="2491818" cy="880882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581E958B-2C3A-26E4-04E7-28125EE2C944}"/>
                </a:ext>
              </a:extLst>
            </p:cNvPr>
            <p:cNvSpPr/>
            <p:nvPr/>
          </p:nvSpPr>
          <p:spPr>
            <a:xfrm>
              <a:off x="9335421" y="1457584"/>
              <a:ext cx="2491818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5F5990D-7706-E375-C6B7-B9A09022C96F}"/>
                </a:ext>
              </a:extLst>
            </p:cNvPr>
            <p:cNvSpPr txBox="1"/>
            <p:nvPr/>
          </p:nvSpPr>
          <p:spPr>
            <a:xfrm>
              <a:off x="9355792" y="152827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end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2D5C749-92B4-3C09-0588-4597643C7D6E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EmptyOperator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E3B838-954B-6A3F-700E-79801D0031CC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 flipV="1">
            <a:off x="2938811" y="2373266"/>
            <a:ext cx="1295249" cy="188734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4FFA9E-2850-EFAC-38A6-366F478468B3}"/>
              </a:ext>
            </a:extLst>
          </p:cNvPr>
          <p:cNvCxnSpPr>
            <a:cxnSpLocks/>
            <a:stCxn id="37" idx="3"/>
            <a:endCxn id="24" idx="1"/>
          </p:cNvCxnSpPr>
          <p:nvPr/>
        </p:nvCxnSpPr>
        <p:spPr>
          <a:xfrm flipV="1">
            <a:off x="2938811" y="3536953"/>
            <a:ext cx="1295248" cy="72366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5C499D8-0A7E-C100-C9E8-5C349D0DEF92}"/>
              </a:ext>
            </a:extLst>
          </p:cNvPr>
          <p:cNvCxnSpPr>
            <a:cxnSpLocks/>
            <a:stCxn id="37" idx="3"/>
            <a:endCxn id="29" idx="1"/>
          </p:cNvCxnSpPr>
          <p:nvPr/>
        </p:nvCxnSpPr>
        <p:spPr>
          <a:xfrm>
            <a:off x="2938811" y="4260614"/>
            <a:ext cx="1321646" cy="44002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EB3522F-07D9-3102-C706-76E82C443D10}"/>
              </a:ext>
            </a:extLst>
          </p:cNvPr>
          <p:cNvCxnSpPr>
            <a:cxnSpLocks/>
            <a:stCxn id="37" idx="3"/>
            <a:endCxn id="33" idx="1"/>
          </p:cNvCxnSpPr>
          <p:nvPr/>
        </p:nvCxnSpPr>
        <p:spPr>
          <a:xfrm>
            <a:off x="2938811" y="4260614"/>
            <a:ext cx="1321645" cy="162362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6288334-9906-3CBE-0968-69048D31A944}"/>
              </a:ext>
            </a:extLst>
          </p:cNvPr>
          <p:cNvCxnSpPr>
            <a:cxnSpLocks/>
            <a:stCxn id="8" idx="3"/>
            <a:endCxn id="41" idx="1"/>
          </p:cNvCxnSpPr>
          <p:nvPr/>
        </p:nvCxnSpPr>
        <p:spPr>
          <a:xfrm>
            <a:off x="7949675" y="2373266"/>
            <a:ext cx="1203965" cy="1886933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320EF11-C9E8-09AD-7BCB-19B808D67AD4}"/>
              </a:ext>
            </a:extLst>
          </p:cNvPr>
          <p:cNvCxnSpPr>
            <a:cxnSpLocks/>
            <a:stCxn id="24" idx="3"/>
            <a:endCxn id="41" idx="1"/>
          </p:cNvCxnSpPr>
          <p:nvPr/>
        </p:nvCxnSpPr>
        <p:spPr>
          <a:xfrm>
            <a:off x="7929303" y="3536953"/>
            <a:ext cx="1224337" cy="72324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6D6FE4F-36CA-28F0-D516-AC5AF0A1CF48}"/>
              </a:ext>
            </a:extLst>
          </p:cNvPr>
          <p:cNvCxnSpPr>
            <a:cxnSpLocks/>
            <a:stCxn id="29" idx="3"/>
            <a:endCxn id="41" idx="1"/>
          </p:cNvCxnSpPr>
          <p:nvPr/>
        </p:nvCxnSpPr>
        <p:spPr>
          <a:xfrm flipV="1">
            <a:off x="7949672" y="4260199"/>
            <a:ext cx="1203968" cy="44044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9FB3A36-DE70-99A4-BC93-E5A496385C2C}"/>
              </a:ext>
            </a:extLst>
          </p:cNvPr>
          <p:cNvCxnSpPr>
            <a:cxnSpLocks/>
            <a:stCxn id="33" idx="3"/>
            <a:endCxn id="41" idx="1"/>
          </p:cNvCxnSpPr>
          <p:nvPr/>
        </p:nvCxnSpPr>
        <p:spPr>
          <a:xfrm flipV="1">
            <a:off x="7929302" y="4260199"/>
            <a:ext cx="1224338" cy="162404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4">
            <a:extLst>
              <a:ext uri="{FF2B5EF4-FFF2-40B4-BE49-F238E27FC236}">
                <a16:creationId xmlns:a16="http://schemas.microsoft.com/office/drawing/2014/main" id="{E8F343A9-C839-F47F-CE3B-57A4E2651B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461740" y="483906"/>
            <a:ext cx="1170818" cy="114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A2959A55-0F41-E8DE-AAF8-9929629623CB}"/>
              </a:ext>
            </a:extLst>
          </p:cNvPr>
          <p:cNvSpPr txBox="1"/>
          <p:nvPr/>
        </p:nvSpPr>
        <p:spPr>
          <a:xfrm>
            <a:off x="1979510" y="580024"/>
            <a:ext cx="8976747" cy="69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Automating analytics workflows</a:t>
            </a:r>
          </a:p>
        </p:txBody>
      </p:sp>
    </p:spTree>
    <p:extLst>
      <p:ext uri="{BB962C8B-B14F-4D97-AF65-F5344CB8AC3E}">
        <p14:creationId xmlns:p14="http://schemas.microsoft.com/office/powerpoint/2010/main" val="878394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1EDA4B-8F2B-A317-6944-98C698263963}"/>
              </a:ext>
            </a:extLst>
          </p:cNvPr>
          <p:cNvSpPr txBox="1"/>
          <p:nvPr/>
        </p:nvSpPr>
        <p:spPr>
          <a:xfrm>
            <a:off x="8825040" y="5130729"/>
            <a:ext cx="3214560" cy="95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Allow view updates to run in parallel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7A9939E-1E62-F010-8961-2E67D4225090}"/>
              </a:ext>
            </a:extLst>
          </p:cNvPr>
          <p:cNvGrpSpPr/>
          <p:nvPr/>
        </p:nvGrpSpPr>
        <p:grpSpPr>
          <a:xfrm>
            <a:off x="396353" y="377755"/>
            <a:ext cx="7862141" cy="5635259"/>
            <a:chOff x="381365" y="377755"/>
            <a:chExt cx="7862141" cy="563525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3EB6CD2-EFF2-3FA1-FAB7-82587000B25E}"/>
                </a:ext>
              </a:extLst>
            </p:cNvPr>
            <p:cNvSpPr/>
            <p:nvPr/>
          </p:nvSpPr>
          <p:spPr>
            <a:xfrm>
              <a:off x="381365" y="377755"/>
              <a:ext cx="7862141" cy="5635259"/>
            </a:xfrm>
            <a:prstGeom prst="roundRect">
              <a:avLst>
                <a:gd name="adj" fmla="val 2752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 Same Side Corner Rectangle 15">
              <a:extLst>
                <a:ext uri="{FF2B5EF4-FFF2-40B4-BE49-F238E27FC236}">
                  <a16:creationId xmlns:a16="http://schemas.microsoft.com/office/drawing/2014/main" id="{C3ECEB82-0CB6-166A-AD8A-CDA4802B98CA}"/>
                </a:ext>
              </a:extLst>
            </p:cNvPr>
            <p:cNvSpPr/>
            <p:nvPr/>
          </p:nvSpPr>
          <p:spPr>
            <a:xfrm>
              <a:off x="381365" y="377755"/>
              <a:ext cx="7862141" cy="343949"/>
            </a:xfrm>
            <a:prstGeom prst="round2SameRect">
              <a:avLst>
                <a:gd name="adj1" fmla="val 39154"/>
                <a:gd name="adj2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dags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daily_operations_view_update.py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F53C23-E485-E0F5-C2BD-D5A461B4990F}"/>
                </a:ext>
              </a:extLst>
            </p:cNvPr>
            <p:cNvSpPr/>
            <p:nvPr/>
          </p:nvSpPr>
          <p:spPr>
            <a:xfrm>
              <a:off x="513737" y="483275"/>
              <a:ext cx="138223" cy="1354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4CD6F9-D26C-B949-481D-D5F304EAA1F8}"/>
                </a:ext>
              </a:extLst>
            </p:cNvPr>
            <p:cNvSpPr/>
            <p:nvPr/>
          </p:nvSpPr>
          <p:spPr>
            <a:xfrm>
              <a:off x="715219" y="479910"/>
              <a:ext cx="138223" cy="13546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ADE5CFF-58BA-1EFB-70D3-35AD6C7277F4}"/>
                </a:ext>
              </a:extLst>
            </p:cNvPr>
            <p:cNvSpPr/>
            <p:nvPr/>
          </p:nvSpPr>
          <p:spPr>
            <a:xfrm>
              <a:off x="916701" y="479910"/>
              <a:ext cx="138223" cy="13546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27B99E-E107-F3CC-DD2C-3DB7BF57828D}"/>
                </a:ext>
              </a:extLst>
            </p:cNvPr>
            <p:cNvSpPr txBox="1"/>
            <p:nvPr/>
          </p:nvSpPr>
          <p:spPr>
            <a:xfrm>
              <a:off x="513737" y="844986"/>
              <a:ext cx="6555657" cy="329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15EB79A-EF7C-B132-6808-1BFFA74EAFC2}"/>
              </a:ext>
            </a:extLst>
          </p:cNvPr>
          <p:cNvSpPr txBox="1"/>
          <p:nvPr/>
        </p:nvSpPr>
        <p:spPr>
          <a:xfrm>
            <a:off x="513737" y="756498"/>
            <a:ext cx="7744757" cy="5241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Define tasks using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SQLExecuteQueryOperator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update_guest_attendance_view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b="1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SQLExecuteQueryOperator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task_id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update_guest_attendance_view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postgres_conn_id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postgres_daily_operational_conn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"""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CREATE OR REPLACE VIEW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admissions_by_entrance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AS (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SELECT 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...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WHERE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admission_date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'{{ ds }}'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...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);"""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Set dependencies between tasks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&gt;&gt; </a:t>
            </a:r>
            <a:r>
              <a:rPr lang="en-US" sz="1400" b="1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update_guest_attendance_view</a:t>
            </a:r>
            <a:r>
              <a:rPr lang="en-US" sz="1400" b="1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update_labor_view</a:t>
            </a:r>
            <a:r>
              <a:rPr lang="en-US" sz="1400" b="1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...] 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3C85FE-78BA-2C4F-4823-1D9A1C797416}"/>
              </a:ext>
            </a:extLst>
          </p:cNvPr>
          <p:cNvSpPr txBox="1"/>
          <p:nvPr/>
        </p:nvSpPr>
        <p:spPr>
          <a:xfrm>
            <a:off x="8375878" y="5099522"/>
            <a:ext cx="4491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B276A6-927A-CAF9-44FE-66104C48B3B8}"/>
              </a:ext>
            </a:extLst>
          </p:cNvPr>
          <p:cNvSpPr txBox="1"/>
          <p:nvPr/>
        </p:nvSpPr>
        <p:spPr>
          <a:xfrm>
            <a:off x="8375878" y="3224830"/>
            <a:ext cx="4491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E42672-1701-A78F-7BAA-2127015F41FC}"/>
              </a:ext>
            </a:extLst>
          </p:cNvPr>
          <p:cNvSpPr txBox="1"/>
          <p:nvPr/>
        </p:nvSpPr>
        <p:spPr>
          <a:xfrm>
            <a:off x="8825040" y="3256276"/>
            <a:ext cx="3214560" cy="95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Use Jinja templating to render  runtime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32B399-550F-FC8E-CB7A-E27C036017E8}"/>
              </a:ext>
            </a:extLst>
          </p:cNvPr>
          <p:cNvSpPr txBox="1"/>
          <p:nvPr/>
        </p:nvSpPr>
        <p:spPr>
          <a:xfrm>
            <a:off x="8375878" y="1967530"/>
            <a:ext cx="4491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7C6538-F66E-64D4-1E67-27863ABEBD4E}"/>
              </a:ext>
            </a:extLst>
          </p:cNvPr>
          <p:cNvSpPr txBox="1"/>
          <p:nvPr/>
        </p:nvSpPr>
        <p:spPr>
          <a:xfrm>
            <a:off x="8825040" y="1770806"/>
            <a:ext cx="3214560" cy="139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Easily connect to data sources and destinations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C3AC02-7B8B-F7C0-4D8E-2E42EF54E99E}"/>
              </a:ext>
            </a:extLst>
          </p:cNvPr>
          <p:cNvSpPr txBox="1"/>
          <p:nvPr/>
        </p:nvSpPr>
        <p:spPr>
          <a:xfrm>
            <a:off x="8571040" y="679734"/>
            <a:ext cx="3468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SQLExecuteQuery-Opeartor</a:t>
            </a:r>
            <a:endParaRPr lang="en-US" sz="2400" b="1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42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D40E7BC-FB5D-0A93-D5BB-53868E306206}"/>
              </a:ext>
            </a:extLst>
          </p:cNvPr>
          <p:cNvCxnSpPr>
            <a:cxnSpLocks/>
          </p:cNvCxnSpPr>
          <p:nvPr/>
        </p:nvCxnSpPr>
        <p:spPr>
          <a:xfrm>
            <a:off x="4738256" y="922713"/>
            <a:ext cx="0" cy="4838007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D9F1C43-9A11-09AA-B4BD-AE02EF389780}"/>
              </a:ext>
            </a:extLst>
          </p:cNvPr>
          <p:cNvSpPr txBox="1"/>
          <p:nvPr/>
        </p:nvSpPr>
        <p:spPr>
          <a:xfrm>
            <a:off x="5137266" y="1080655"/>
            <a:ext cx="4256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Jake Roach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C95891-A2C0-1DF1-DDA7-8D1F5052F06C}"/>
              </a:ext>
            </a:extLst>
          </p:cNvPr>
          <p:cNvSpPr txBox="1"/>
          <p:nvPr/>
        </p:nvSpPr>
        <p:spPr>
          <a:xfrm>
            <a:off x="5577844" y="2291576"/>
            <a:ext cx="881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015A02-2136-77C2-E83A-3EEC7F8F551F}"/>
              </a:ext>
            </a:extLst>
          </p:cNvPr>
          <p:cNvSpPr txBox="1"/>
          <p:nvPr/>
        </p:nvSpPr>
        <p:spPr>
          <a:xfrm>
            <a:off x="5586157" y="3460452"/>
            <a:ext cx="881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👨🏻‍💻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CA9ED-98E2-48EF-6699-3B48DB49D511}"/>
              </a:ext>
            </a:extLst>
          </p:cNvPr>
          <p:cNvSpPr txBox="1"/>
          <p:nvPr/>
        </p:nvSpPr>
        <p:spPr>
          <a:xfrm>
            <a:off x="5586157" y="4629329"/>
            <a:ext cx="950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⛳️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639C61-14BA-5CC9-D02E-C2939CDBF3F3}"/>
              </a:ext>
            </a:extLst>
          </p:cNvPr>
          <p:cNvSpPr txBox="1"/>
          <p:nvPr/>
        </p:nvSpPr>
        <p:spPr>
          <a:xfrm>
            <a:off x="6857994" y="2393327"/>
            <a:ext cx="4746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Buffalo, NY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BE002D-F2EC-383E-A566-A283E4E39CA4}"/>
              </a:ext>
            </a:extLst>
          </p:cNvPr>
          <p:cNvSpPr txBox="1"/>
          <p:nvPr/>
        </p:nvSpPr>
        <p:spPr>
          <a:xfrm>
            <a:off x="6857993" y="3611355"/>
            <a:ext cx="474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Data Engineer and Instructor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6F550E-DB21-9FDF-90B9-757793DC9CB6}"/>
              </a:ext>
            </a:extLst>
          </p:cNvPr>
          <p:cNvSpPr txBox="1"/>
          <p:nvPr/>
        </p:nvSpPr>
        <p:spPr>
          <a:xfrm>
            <a:off x="6857994" y="4613940"/>
            <a:ext cx="47465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150 rounds of golf with my wife!</a:t>
            </a:r>
          </a:p>
        </p:txBody>
      </p:sp>
      <p:pic>
        <p:nvPicPr>
          <p:cNvPr id="6" name="Picture 5" descr="A person wearing glasses and a suit&#10;&#10;Description automatically generated">
            <a:extLst>
              <a:ext uri="{FF2B5EF4-FFF2-40B4-BE49-F238E27FC236}">
                <a16:creationId xmlns:a16="http://schemas.microsoft.com/office/drawing/2014/main" id="{1FC1C480-17BB-9A5A-3EF1-6E8CAB11C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08" y="1041716"/>
            <a:ext cx="3459897" cy="4600000"/>
          </a:xfrm>
          <a:prstGeom prst="roundRect">
            <a:avLst>
              <a:gd name="adj" fmla="val 4873"/>
            </a:avLst>
          </a:prstGeom>
        </p:spPr>
      </p:pic>
    </p:spTree>
    <p:extLst>
      <p:ext uri="{BB962C8B-B14F-4D97-AF65-F5344CB8AC3E}">
        <p14:creationId xmlns:p14="http://schemas.microsoft.com/office/powerpoint/2010/main" val="1314511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E2CBAD-223E-66FF-7A53-E6C45C7A7864}"/>
              </a:ext>
            </a:extLst>
          </p:cNvPr>
          <p:cNvSpPr/>
          <p:nvPr/>
        </p:nvSpPr>
        <p:spPr>
          <a:xfrm>
            <a:off x="4838700" y="377755"/>
            <a:ext cx="6956947" cy="4466351"/>
          </a:xfrm>
          <a:prstGeom prst="roundRect">
            <a:avLst>
              <a:gd name="adj" fmla="val 2752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E5D4B8-A7F1-793C-27D1-E636D7B07745}"/>
              </a:ext>
            </a:extLst>
          </p:cNvPr>
          <p:cNvSpPr txBox="1"/>
          <p:nvPr/>
        </p:nvSpPr>
        <p:spPr>
          <a:xfrm>
            <a:off x="5039162" y="490553"/>
            <a:ext cx="6642185" cy="4207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 lvl="1">
              <a:lnSpc>
                <a:spcPct val="120000"/>
              </a:lnSpc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template_searchpath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"include/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update_inventory_view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SQLExecuteQueryOperator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task_id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update_inventory_view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postgres_conn_id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postgres_daily_operational_conn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update_inventory_view.sql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)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753DFB3-B907-DB42-E1D0-136F11A5ECB8}"/>
              </a:ext>
            </a:extLst>
          </p:cNvPr>
          <p:cNvSpPr/>
          <p:nvPr/>
        </p:nvSpPr>
        <p:spPr>
          <a:xfrm>
            <a:off x="4838700" y="5034606"/>
            <a:ext cx="6956947" cy="569100"/>
          </a:xfrm>
          <a:prstGeom prst="roundRect">
            <a:avLst>
              <a:gd name="adj" fmla="val 1883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384623-B0F8-DB53-6D66-58ECF88D651A}"/>
              </a:ext>
            </a:extLst>
          </p:cNvPr>
          <p:cNvSpPr txBox="1"/>
          <p:nvPr/>
        </p:nvSpPr>
        <p:spPr>
          <a:xfrm>
            <a:off x="4971072" y="5165267"/>
            <a:ext cx="6710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astro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dev run connections add ... &lt;connection-name&gt;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C61EFF-D7D3-6659-6959-448EBCE2484A}"/>
              </a:ext>
            </a:extLst>
          </p:cNvPr>
          <p:cNvSpPr txBox="1"/>
          <p:nvPr/>
        </p:nvSpPr>
        <p:spPr>
          <a:xfrm>
            <a:off x="4300638" y="693390"/>
            <a:ext cx="4491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54F626-3B02-8B2F-CA8E-55A032AB5657}"/>
              </a:ext>
            </a:extLst>
          </p:cNvPr>
          <p:cNvSpPr txBox="1"/>
          <p:nvPr/>
        </p:nvSpPr>
        <p:spPr>
          <a:xfrm>
            <a:off x="4300638" y="3233390"/>
            <a:ext cx="4491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721983-F648-5E70-8B3E-4F1484E24FBE}"/>
              </a:ext>
            </a:extLst>
          </p:cNvPr>
          <p:cNvSpPr txBox="1"/>
          <p:nvPr/>
        </p:nvSpPr>
        <p:spPr>
          <a:xfrm>
            <a:off x="1573708" y="503177"/>
            <a:ext cx="2612630" cy="139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Add a templated path to store SQL files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B4032D-C5C3-7DD6-9A84-7D11B8F7467E}"/>
              </a:ext>
            </a:extLst>
          </p:cNvPr>
          <p:cNvSpPr txBox="1"/>
          <p:nvPr/>
        </p:nvSpPr>
        <p:spPr>
          <a:xfrm>
            <a:off x="1084162" y="3264776"/>
            <a:ext cx="3102176" cy="95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Provide path to SQL file in operator call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EC53E9-A7E9-0A07-97C7-CD6B98727F95}"/>
              </a:ext>
            </a:extLst>
          </p:cNvPr>
          <p:cNvSpPr txBox="1"/>
          <p:nvPr/>
        </p:nvSpPr>
        <p:spPr>
          <a:xfrm>
            <a:off x="4300638" y="4783127"/>
            <a:ext cx="4491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59AFA3-30E8-798F-35F1-39834D5DA124}"/>
              </a:ext>
            </a:extLst>
          </p:cNvPr>
          <p:cNvSpPr txBox="1"/>
          <p:nvPr/>
        </p:nvSpPr>
        <p:spPr>
          <a:xfrm>
            <a:off x="1084162" y="4814513"/>
            <a:ext cx="3102176" cy="95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Create connection with Astro CLI</a:t>
            </a:r>
          </a:p>
        </p:txBody>
      </p:sp>
    </p:spTree>
    <p:extLst>
      <p:ext uri="{BB962C8B-B14F-4D97-AF65-F5344CB8AC3E}">
        <p14:creationId xmlns:p14="http://schemas.microsoft.com/office/powerpoint/2010/main" val="1933148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A63D0A-0980-D93D-D16C-81E76674250B}"/>
              </a:ext>
            </a:extLst>
          </p:cNvPr>
          <p:cNvSpPr txBox="1"/>
          <p:nvPr/>
        </p:nvSpPr>
        <p:spPr>
          <a:xfrm>
            <a:off x="629265" y="591215"/>
            <a:ext cx="8334853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Using pre-built operators streamlines data pipeline data development</a:t>
            </a:r>
          </a:p>
        </p:txBody>
      </p:sp>
      <p:pic>
        <p:nvPicPr>
          <p:cNvPr id="4" name="Graphic 3" descr="Document with solid fill">
            <a:extLst>
              <a:ext uri="{FF2B5EF4-FFF2-40B4-BE49-F238E27FC236}">
                <a16:creationId xmlns:a16="http://schemas.microsoft.com/office/drawing/2014/main" id="{7175E019-FC84-8E73-1ADB-280EFFC7CD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914863" y="2424123"/>
            <a:ext cx="1372135" cy="13721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6DFB9B-A434-5FA4-D376-762BE41B4F73}"/>
              </a:ext>
            </a:extLst>
          </p:cNvPr>
          <p:cNvSpPr txBox="1"/>
          <p:nvPr/>
        </p:nvSpPr>
        <p:spPr>
          <a:xfrm>
            <a:off x="4650337" y="4191213"/>
            <a:ext cx="289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Workflows are easier to read and troubleshoot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A0C1EE-528A-CE28-0C7E-D4FD98F73E58}"/>
              </a:ext>
            </a:extLst>
          </p:cNvPr>
          <p:cNvSpPr txBox="1"/>
          <p:nvPr/>
        </p:nvSpPr>
        <p:spPr>
          <a:xfrm>
            <a:off x="8155268" y="4191212"/>
            <a:ext cx="289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Leverage Jinja template engine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016A4A-D45F-6909-3044-BCBC3D00CC26}"/>
              </a:ext>
            </a:extLst>
          </p:cNvPr>
          <p:cNvSpPr txBox="1"/>
          <p:nvPr/>
        </p:nvSpPr>
        <p:spPr>
          <a:xfrm>
            <a:off x="1145406" y="4191212"/>
            <a:ext cx="289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Reduces custom code to build a DAG</a:t>
            </a:r>
          </a:p>
        </p:txBody>
      </p:sp>
      <p:pic>
        <p:nvPicPr>
          <p:cNvPr id="8" name="Graphic 7" descr="Bug under magnifying glass with solid fill">
            <a:extLst>
              <a:ext uri="{FF2B5EF4-FFF2-40B4-BE49-F238E27FC236}">
                <a16:creationId xmlns:a16="http://schemas.microsoft.com/office/drawing/2014/main" id="{C2FA7D60-A6FF-3B97-E4BB-C2328B7F27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409939" y="2424123"/>
            <a:ext cx="1372119" cy="1372119"/>
          </a:xfrm>
          <a:prstGeom prst="rect">
            <a:avLst/>
          </a:prstGeom>
        </p:spPr>
      </p:pic>
      <p:pic>
        <p:nvPicPr>
          <p:cNvPr id="10" name="Graphic 9" descr="Arrow Down with solid fill">
            <a:extLst>
              <a:ext uri="{FF2B5EF4-FFF2-40B4-BE49-F238E27FC236}">
                <a16:creationId xmlns:a16="http://schemas.microsoft.com/office/drawing/2014/main" id="{CD7B1EF0-2E68-E0B1-11F5-5F6CCCBB4B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905002" y="2424122"/>
            <a:ext cx="1372119" cy="137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13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32E074-4034-9063-8B70-2112F6ECA679}"/>
              </a:ext>
            </a:extLst>
          </p:cNvPr>
          <p:cNvSpPr txBox="1"/>
          <p:nvPr/>
        </p:nvSpPr>
        <p:spPr>
          <a:xfrm>
            <a:off x="629265" y="591215"/>
            <a:ext cx="8334853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Airflow makes complex data pipeline development simple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76C534-4CC5-2BF4-5AF4-4883415C9B84}"/>
              </a:ext>
            </a:extLst>
          </p:cNvPr>
          <p:cNvSpPr txBox="1"/>
          <p:nvPr/>
        </p:nvSpPr>
        <p:spPr>
          <a:xfrm>
            <a:off x="901464" y="2273637"/>
            <a:ext cx="7010635" cy="225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Pulling from disparate sources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Mix of traditional operators and </a:t>
            </a:r>
            <a:r>
              <a:rPr lang="en-US" sz="24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TaskFlow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API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Task groups and branching logic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Custom operators</a:t>
            </a:r>
          </a:p>
        </p:txBody>
      </p:sp>
    </p:spTree>
    <p:extLst>
      <p:ext uri="{BB962C8B-B14F-4D97-AF65-F5344CB8AC3E}">
        <p14:creationId xmlns:p14="http://schemas.microsoft.com/office/powerpoint/2010/main" val="4018070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95F00BD-37E6-099F-22BF-65BE3254B8A4}"/>
              </a:ext>
            </a:extLst>
          </p:cNvPr>
          <p:cNvCxnSpPr>
            <a:cxnSpLocks/>
            <a:stCxn id="85" idx="2"/>
            <a:endCxn id="104" idx="2"/>
          </p:cNvCxnSpPr>
          <p:nvPr/>
        </p:nvCxnSpPr>
        <p:spPr>
          <a:xfrm>
            <a:off x="3371153" y="1740732"/>
            <a:ext cx="974937" cy="50041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B3932DC-B462-1541-0DBE-B44BC5DC17FB}"/>
              </a:ext>
            </a:extLst>
          </p:cNvPr>
          <p:cNvCxnSpPr>
            <a:cxnSpLocks/>
            <a:stCxn id="53" idx="2"/>
            <a:endCxn id="98" idx="0"/>
          </p:cNvCxnSpPr>
          <p:nvPr/>
        </p:nvCxnSpPr>
        <p:spPr>
          <a:xfrm>
            <a:off x="6576746" y="832227"/>
            <a:ext cx="3985010" cy="583654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D422B02-B576-0B97-8F0C-FE2638DEFFC6}"/>
              </a:ext>
            </a:extLst>
          </p:cNvPr>
          <p:cNvCxnSpPr>
            <a:cxnSpLocks/>
            <a:stCxn id="53" idx="2"/>
            <a:endCxn id="101" idx="2"/>
          </p:cNvCxnSpPr>
          <p:nvPr/>
        </p:nvCxnSpPr>
        <p:spPr>
          <a:xfrm>
            <a:off x="6576746" y="832227"/>
            <a:ext cx="788603" cy="587723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A770D65-4B0C-4A61-C961-C7D498812C12}"/>
              </a:ext>
            </a:extLst>
          </p:cNvPr>
          <p:cNvCxnSpPr>
            <a:cxnSpLocks/>
            <a:stCxn id="23" idx="2"/>
            <a:endCxn id="57" idx="0"/>
          </p:cNvCxnSpPr>
          <p:nvPr/>
        </p:nvCxnSpPr>
        <p:spPr>
          <a:xfrm>
            <a:off x="1566620" y="2895513"/>
            <a:ext cx="5022724" cy="31302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1A3A8C9-E07B-9A30-B795-56D773596FC0}"/>
              </a:ext>
            </a:extLst>
          </p:cNvPr>
          <p:cNvGrpSpPr/>
          <p:nvPr/>
        </p:nvGrpSpPr>
        <p:grpSpPr>
          <a:xfrm>
            <a:off x="3134454" y="2405649"/>
            <a:ext cx="2294929" cy="661928"/>
            <a:chOff x="9335421" y="1457585"/>
            <a:chExt cx="2019232" cy="661928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B1044D1F-12CA-654D-64C1-72E3405C5030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2430BA-2C7B-74A7-2476-BF7B8975DE0F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extract_market_data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93ED94-B64C-3417-6FF7-F8CA3014DA90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B62D9BE-92DD-B88A-38F3-FEFF7A5DA66A}"/>
              </a:ext>
            </a:extLst>
          </p:cNvPr>
          <p:cNvGrpSpPr/>
          <p:nvPr/>
        </p:nvGrpSpPr>
        <p:grpSpPr>
          <a:xfrm>
            <a:off x="295789" y="2233585"/>
            <a:ext cx="2541661" cy="661928"/>
            <a:chOff x="9335421" y="1457585"/>
            <a:chExt cx="2541661" cy="66192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71630E2F-D1CC-7651-5F05-9BC945316F37}"/>
                </a:ext>
              </a:extLst>
            </p:cNvPr>
            <p:cNvSpPr/>
            <p:nvPr/>
          </p:nvSpPr>
          <p:spPr>
            <a:xfrm>
              <a:off x="9335421" y="1457585"/>
              <a:ext cx="2541661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82E487A-8C5F-0BDF-6A6D-0BC3307D4ED8}"/>
                </a:ext>
              </a:extLst>
            </p:cNvPr>
            <p:cNvSpPr txBox="1"/>
            <p:nvPr/>
          </p:nvSpPr>
          <p:spPr>
            <a:xfrm>
              <a:off x="9381191" y="1528278"/>
              <a:ext cx="24958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market_closed_notification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74DDB70-6427-2298-E2C8-170006045677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EmptyOperator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D6366ED-610B-1D14-394B-C0EA63A6EAD2}"/>
              </a:ext>
            </a:extLst>
          </p:cNvPr>
          <p:cNvSpPr/>
          <p:nvPr/>
        </p:nvSpPr>
        <p:spPr>
          <a:xfrm>
            <a:off x="2966360" y="2243760"/>
            <a:ext cx="2672231" cy="3470549"/>
          </a:xfrm>
          <a:prstGeom prst="roundRect">
            <a:avLst>
              <a:gd name="adj" fmla="val 4429"/>
            </a:avLst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2266C38-A351-2300-A108-7E8C29ED22A5}"/>
              </a:ext>
            </a:extLst>
          </p:cNvPr>
          <p:cNvGrpSpPr/>
          <p:nvPr/>
        </p:nvGrpSpPr>
        <p:grpSpPr>
          <a:xfrm>
            <a:off x="3151205" y="3229466"/>
            <a:ext cx="2294928" cy="661928"/>
            <a:chOff x="9335421" y="1457585"/>
            <a:chExt cx="2215412" cy="661928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498D5C62-0C16-38F9-AC90-12395C799ADC}"/>
                </a:ext>
              </a:extLst>
            </p:cNvPr>
            <p:cNvSpPr/>
            <p:nvPr/>
          </p:nvSpPr>
          <p:spPr>
            <a:xfrm>
              <a:off x="9335421" y="1457585"/>
              <a:ext cx="221541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D6ED933-8D45-E26E-BF0C-AB0C8E207354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flatten_market_data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5A335C4-5853-FD2B-8F26-75EC1DC0A619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AED6A8F-3D50-A3DB-99D4-A553FCB89352}"/>
              </a:ext>
            </a:extLst>
          </p:cNvPr>
          <p:cNvGrpSpPr/>
          <p:nvPr/>
        </p:nvGrpSpPr>
        <p:grpSpPr>
          <a:xfrm>
            <a:off x="3134454" y="4057847"/>
            <a:ext cx="2294928" cy="661928"/>
            <a:chOff x="9335420" y="1457585"/>
            <a:chExt cx="2215414" cy="661928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5C5EA274-B387-300F-F25C-2C6BD0741200}"/>
                </a:ext>
              </a:extLst>
            </p:cNvPr>
            <p:cNvSpPr/>
            <p:nvPr/>
          </p:nvSpPr>
          <p:spPr>
            <a:xfrm>
              <a:off x="9335420" y="1457585"/>
              <a:ext cx="2215413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1DF8784-CEFA-AEAA-32E4-79A33512B3C6}"/>
                </a:ext>
              </a:extLst>
            </p:cNvPr>
            <p:cNvSpPr txBox="1"/>
            <p:nvPr/>
          </p:nvSpPr>
          <p:spPr>
            <a:xfrm>
              <a:off x="9381191" y="1528278"/>
              <a:ext cx="21696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transform_market_data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CC0E3B-4D40-0043-2BBE-8BDB0EC365F6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3AA30B3-96A0-6A59-31C8-20686A79864C}"/>
              </a:ext>
            </a:extLst>
          </p:cNvPr>
          <p:cNvGrpSpPr/>
          <p:nvPr/>
        </p:nvGrpSpPr>
        <p:grpSpPr>
          <a:xfrm>
            <a:off x="3144940" y="4892610"/>
            <a:ext cx="2294926" cy="661928"/>
            <a:chOff x="9335421" y="1457585"/>
            <a:chExt cx="2215412" cy="661928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70BE65F9-E357-E16D-818C-F4ABCF21167E}"/>
                </a:ext>
              </a:extLst>
            </p:cNvPr>
            <p:cNvSpPr/>
            <p:nvPr/>
          </p:nvSpPr>
          <p:spPr>
            <a:xfrm>
              <a:off x="9335421" y="1457585"/>
              <a:ext cx="221541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4B72C48-000E-1987-BF26-ECDCDC8C3DCC}"/>
                </a:ext>
              </a:extLst>
            </p:cNvPr>
            <p:cNvSpPr txBox="1"/>
            <p:nvPr/>
          </p:nvSpPr>
          <p:spPr>
            <a:xfrm>
              <a:off x="9381192" y="1528278"/>
              <a:ext cx="2019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load_market_data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987118E-5B4A-E5BB-7E4C-1F51DC3DE2C9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AF335F7-9EFA-16F8-38E1-E4ED5EAA3417}"/>
              </a:ext>
            </a:extLst>
          </p:cNvPr>
          <p:cNvGrpSpPr/>
          <p:nvPr/>
        </p:nvGrpSpPr>
        <p:grpSpPr>
          <a:xfrm>
            <a:off x="5469038" y="170299"/>
            <a:ext cx="2215415" cy="661928"/>
            <a:chOff x="9335421" y="1457585"/>
            <a:chExt cx="2019232" cy="661928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407F70BE-9EE2-6B96-8FA3-74EF31593BDC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865C96-76EC-383B-A9CE-4DFC66A36D3F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start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E9A8C59-18F5-F169-BF56-8018A7499588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EmptyOperator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D9B09A9-E4A3-FC75-5729-E0B438074E7F}"/>
              </a:ext>
            </a:extLst>
          </p:cNvPr>
          <p:cNvGrpSpPr/>
          <p:nvPr/>
        </p:nvGrpSpPr>
        <p:grpSpPr>
          <a:xfrm>
            <a:off x="5481636" y="6025773"/>
            <a:ext cx="2215415" cy="661928"/>
            <a:chOff x="9335421" y="1457585"/>
            <a:chExt cx="2019232" cy="661928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F8F307C2-BCAC-858B-2DF3-9E676E6219DE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3A51DA3-0075-8CE1-1701-0D5BF750D6D7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end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C1ACC2-6D4F-A6FD-7E81-B7D3FAFDD914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EmptyOperator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018A538-0823-B961-2DFE-F541ABF99948}"/>
              </a:ext>
            </a:extLst>
          </p:cNvPr>
          <p:cNvGrpSpPr/>
          <p:nvPr/>
        </p:nvGrpSpPr>
        <p:grpSpPr>
          <a:xfrm>
            <a:off x="6217885" y="1589103"/>
            <a:ext cx="2294929" cy="661928"/>
            <a:chOff x="9335421" y="1457585"/>
            <a:chExt cx="2019232" cy="661928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EBD047C1-9D71-540D-D06D-3A3681A9B7E8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E5D8B19-64EA-F254-5FFA-66541C47BAC2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postgres_to_s3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8ADFCB3-A3AC-1644-E0CD-AC94E87F00A9}"/>
                </a:ext>
              </a:extLst>
            </p:cNvPr>
            <p:cNvSpPr txBox="1"/>
            <p:nvPr/>
          </p:nvSpPr>
          <p:spPr>
            <a:xfrm>
              <a:off x="9449720" y="1750544"/>
              <a:ext cx="19049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CustomPostgresToS3Operator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54B8C29-6DD3-DE51-18BA-1DBF9DC7AAC7}"/>
              </a:ext>
            </a:extLst>
          </p:cNvPr>
          <p:cNvGrpSpPr/>
          <p:nvPr/>
        </p:nvGrpSpPr>
        <p:grpSpPr>
          <a:xfrm>
            <a:off x="6217885" y="2419677"/>
            <a:ext cx="2377419" cy="661928"/>
            <a:chOff x="9335421" y="1457585"/>
            <a:chExt cx="2091812" cy="661928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6A37B56A-7B0A-BAE4-CBC2-4446B9C235DB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48F010F-202E-BFAE-70BD-3F0120BB3495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s3_to_snowflake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9DB4A1E-DA6A-9376-FBC1-47A52FAB754D}"/>
                </a:ext>
              </a:extLst>
            </p:cNvPr>
            <p:cNvSpPr txBox="1"/>
            <p:nvPr/>
          </p:nvSpPr>
          <p:spPr>
            <a:xfrm>
              <a:off x="9449720" y="1750544"/>
              <a:ext cx="19775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CustomS3ToSnowflakeOperator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38D57C3-E178-EA8C-91AD-0BE9E8A0BF83}"/>
              </a:ext>
            </a:extLst>
          </p:cNvPr>
          <p:cNvGrpSpPr/>
          <p:nvPr/>
        </p:nvGrpSpPr>
        <p:grpSpPr>
          <a:xfrm>
            <a:off x="7817529" y="4216493"/>
            <a:ext cx="2377419" cy="661928"/>
            <a:chOff x="9335421" y="1457585"/>
            <a:chExt cx="2091812" cy="661928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14AEFB57-EAED-95BC-658B-AB123E206BE1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1515D8A-8BC0-C2F4-4F67-DC34DE83D7C1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archive_s3_files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7A315EA-DAC0-7791-2E3A-97B24282935E}"/>
                </a:ext>
              </a:extLst>
            </p:cNvPr>
            <p:cNvSpPr txBox="1"/>
            <p:nvPr/>
          </p:nvSpPr>
          <p:spPr>
            <a:xfrm>
              <a:off x="9449720" y="1750544"/>
              <a:ext cx="19775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EmptyOperator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60DDA19-D8EA-BAB8-2C64-0C41F2D0F870}"/>
              </a:ext>
            </a:extLst>
          </p:cNvPr>
          <p:cNvGrpSpPr/>
          <p:nvPr/>
        </p:nvGrpSpPr>
        <p:grpSpPr>
          <a:xfrm>
            <a:off x="2223688" y="1078804"/>
            <a:ext cx="2294929" cy="661928"/>
            <a:chOff x="9335421" y="1457585"/>
            <a:chExt cx="2019232" cy="661928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5205EE4A-F46E-2FA7-CEDE-BB47B56A5F55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8D6F33F-E9E3-F819-C4DD-E2B638C865E3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check_market_open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7D50DAF-DBDC-069E-866B-FB272016D09E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</a:t>
              </a:r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task.branch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71089807-F051-EA08-5F8E-A96668646BB0}"/>
              </a:ext>
            </a:extLst>
          </p:cNvPr>
          <p:cNvSpPr/>
          <p:nvPr/>
        </p:nvSpPr>
        <p:spPr>
          <a:xfrm>
            <a:off x="6029235" y="1415881"/>
            <a:ext cx="2672231" cy="1841591"/>
          </a:xfrm>
          <a:prstGeom prst="roundRect">
            <a:avLst>
              <a:gd name="adj" fmla="val 4429"/>
            </a:avLst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FCA258D-B49B-2FC4-3581-50992C26C7C4}"/>
              </a:ext>
            </a:extLst>
          </p:cNvPr>
          <p:cNvGrpSpPr/>
          <p:nvPr/>
        </p:nvGrpSpPr>
        <p:grpSpPr>
          <a:xfrm>
            <a:off x="9414290" y="1589103"/>
            <a:ext cx="2294929" cy="661928"/>
            <a:chOff x="9335421" y="1457585"/>
            <a:chExt cx="2019232" cy="661928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08E2C27C-612D-BBE2-83E3-92029E7D9643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5F55325-C46D-A755-8B20-E0772E933DDE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postgres_to_s3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1CCF95D-B8CE-33CF-F3D4-DE65FFBF0B1B}"/>
                </a:ext>
              </a:extLst>
            </p:cNvPr>
            <p:cNvSpPr txBox="1"/>
            <p:nvPr/>
          </p:nvSpPr>
          <p:spPr>
            <a:xfrm>
              <a:off x="9449720" y="1750544"/>
              <a:ext cx="19049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CustomPostgresToS3Operator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F4C7F7D-EAB6-FF4D-EB2F-34B1FF19B613}"/>
              </a:ext>
            </a:extLst>
          </p:cNvPr>
          <p:cNvGrpSpPr/>
          <p:nvPr/>
        </p:nvGrpSpPr>
        <p:grpSpPr>
          <a:xfrm>
            <a:off x="9414290" y="2419677"/>
            <a:ext cx="2377419" cy="661928"/>
            <a:chOff x="9335421" y="1457585"/>
            <a:chExt cx="2091812" cy="661928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FDBC0B25-3AAA-B53A-1A2A-6E64C0ED6A45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B121776-FE64-50BA-566A-594782E9E799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s3_to_snowflake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37A7ED5-A459-F8E1-39EB-54214EB13988}"/>
                </a:ext>
              </a:extLst>
            </p:cNvPr>
            <p:cNvSpPr txBox="1"/>
            <p:nvPr/>
          </p:nvSpPr>
          <p:spPr>
            <a:xfrm>
              <a:off x="9449720" y="1750544"/>
              <a:ext cx="19775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CustomS3ToSnowflakeOperator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D693955B-50B9-60C7-AC15-FE642A105BA3}"/>
              </a:ext>
            </a:extLst>
          </p:cNvPr>
          <p:cNvSpPr/>
          <p:nvPr/>
        </p:nvSpPr>
        <p:spPr>
          <a:xfrm>
            <a:off x="9225640" y="1415881"/>
            <a:ext cx="2672231" cy="1841591"/>
          </a:xfrm>
          <a:prstGeom prst="roundRect">
            <a:avLst>
              <a:gd name="adj" fmla="val 4429"/>
            </a:avLst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2E0ECDC-AFFD-21D8-DCC3-AFF688969FA3}"/>
              </a:ext>
            </a:extLst>
          </p:cNvPr>
          <p:cNvSpPr txBox="1"/>
          <p:nvPr/>
        </p:nvSpPr>
        <p:spPr>
          <a:xfrm>
            <a:off x="8791871" y="20888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C03A477-14B5-4201-DDB8-367C254F6B1D}"/>
              </a:ext>
            </a:extLst>
          </p:cNvPr>
          <p:cNvSpPr txBox="1"/>
          <p:nvPr/>
        </p:nvSpPr>
        <p:spPr>
          <a:xfrm>
            <a:off x="5947114" y="1158340"/>
            <a:ext cx="2836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guest_attendance_replication_task_group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Helvetica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726F10-7F90-C9C6-7306-3A2EA9C10D65}"/>
              </a:ext>
            </a:extLst>
          </p:cNvPr>
          <p:cNvSpPr txBox="1"/>
          <p:nvPr/>
        </p:nvSpPr>
        <p:spPr>
          <a:xfrm>
            <a:off x="9173724" y="1156248"/>
            <a:ext cx="2165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labor_replication_task_group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Helvetica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EC5AEF8-90E8-063C-436B-298EEF6C735D}"/>
              </a:ext>
            </a:extLst>
          </p:cNvPr>
          <p:cNvSpPr txBox="1"/>
          <p:nvPr/>
        </p:nvSpPr>
        <p:spPr>
          <a:xfrm>
            <a:off x="2927855" y="1979532"/>
            <a:ext cx="2836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process_market_data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3F1A3D4-8920-1D36-0039-393B57A9D3A7}"/>
              </a:ext>
            </a:extLst>
          </p:cNvPr>
          <p:cNvCxnSpPr>
            <a:cxnSpLocks/>
            <a:stCxn id="53" idx="2"/>
            <a:endCxn id="85" idx="0"/>
          </p:cNvCxnSpPr>
          <p:nvPr/>
        </p:nvCxnSpPr>
        <p:spPr>
          <a:xfrm flipH="1">
            <a:off x="3371153" y="832227"/>
            <a:ext cx="3205593" cy="24657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DB52BA3-7FCE-D3DC-4AA3-CE31D040EFC6}"/>
              </a:ext>
            </a:extLst>
          </p:cNvPr>
          <p:cNvCxnSpPr>
            <a:cxnSpLocks/>
            <a:stCxn id="88" idx="2"/>
            <a:endCxn id="77" idx="0"/>
          </p:cNvCxnSpPr>
          <p:nvPr/>
        </p:nvCxnSpPr>
        <p:spPr>
          <a:xfrm>
            <a:off x="7365351" y="3257472"/>
            <a:ext cx="1599643" cy="95902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B028271-302B-CC0D-5923-E42F3032AA27}"/>
              </a:ext>
            </a:extLst>
          </p:cNvPr>
          <p:cNvCxnSpPr>
            <a:cxnSpLocks/>
            <a:stCxn id="98" idx="2"/>
            <a:endCxn id="77" idx="0"/>
          </p:cNvCxnSpPr>
          <p:nvPr/>
        </p:nvCxnSpPr>
        <p:spPr>
          <a:xfrm flipH="1">
            <a:off x="8964994" y="3257472"/>
            <a:ext cx="1596762" cy="95902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C24182C-99EE-6304-2D1B-D846C0B06123}"/>
              </a:ext>
            </a:extLst>
          </p:cNvPr>
          <p:cNvCxnSpPr>
            <a:cxnSpLocks/>
            <a:stCxn id="77" idx="2"/>
            <a:endCxn id="57" idx="0"/>
          </p:cNvCxnSpPr>
          <p:nvPr/>
        </p:nvCxnSpPr>
        <p:spPr>
          <a:xfrm flipH="1">
            <a:off x="6589344" y="4878421"/>
            <a:ext cx="2375650" cy="114735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811E1E2-41C6-B602-8E15-7A5240662C90}"/>
              </a:ext>
            </a:extLst>
          </p:cNvPr>
          <p:cNvCxnSpPr>
            <a:cxnSpLocks/>
            <a:stCxn id="85" idx="2"/>
            <a:endCxn id="23" idx="0"/>
          </p:cNvCxnSpPr>
          <p:nvPr/>
        </p:nvCxnSpPr>
        <p:spPr>
          <a:xfrm flipH="1">
            <a:off x="1566620" y="1740732"/>
            <a:ext cx="1804533" cy="492853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C804843-0B6D-41F4-6512-F459B2141500}"/>
              </a:ext>
            </a:extLst>
          </p:cNvPr>
          <p:cNvCxnSpPr>
            <a:cxnSpLocks/>
            <a:stCxn id="35" idx="2"/>
            <a:endCxn id="57" idx="0"/>
          </p:cNvCxnSpPr>
          <p:nvPr/>
        </p:nvCxnSpPr>
        <p:spPr>
          <a:xfrm>
            <a:off x="4302476" y="5714309"/>
            <a:ext cx="2286868" cy="311464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>
            <a:extLst>
              <a:ext uri="{FF2B5EF4-FFF2-40B4-BE49-F238E27FC236}">
                <a16:creationId xmlns:a16="http://schemas.microsoft.com/office/drawing/2014/main" id="{363E9818-FC7A-52D3-8C8D-4A7784329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461740" y="497554"/>
            <a:ext cx="1170818" cy="114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130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8A4E6B2-9F63-6AFD-13EE-3D22A9E89A38}"/>
              </a:ext>
            </a:extLst>
          </p:cNvPr>
          <p:cNvSpPr txBox="1"/>
          <p:nvPr/>
        </p:nvSpPr>
        <p:spPr>
          <a:xfrm>
            <a:off x="629265" y="591215"/>
            <a:ext cx="8334853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Task groups help to delineate similar tasks within a DAG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6E9BA4D5-0E3C-7F07-AC6B-5AD0643772AE}"/>
              </a:ext>
            </a:extLst>
          </p:cNvPr>
          <p:cNvSpPr/>
          <p:nvPr/>
        </p:nvSpPr>
        <p:spPr>
          <a:xfrm>
            <a:off x="708949" y="2425363"/>
            <a:ext cx="5775346" cy="1469725"/>
          </a:xfrm>
          <a:prstGeom prst="roundRect">
            <a:avLst>
              <a:gd name="adj" fmla="val 1283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875BBA5-BFE2-3C6A-2BD4-D688D4547000}"/>
              </a:ext>
            </a:extLst>
          </p:cNvPr>
          <p:cNvSpPr txBox="1"/>
          <p:nvPr/>
        </p:nvSpPr>
        <p:spPr>
          <a:xfrm>
            <a:off x="868652" y="2607509"/>
            <a:ext cx="5424107" cy="110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sz="1400" dirty="0" err="1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task_group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group_id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process_market_data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process_market_data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Add tasks to task group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7AD895-68F5-BB6C-E96D-BAF046A83C70}"/>
              </a:ext>
            </a:extLst>
          </p:cNvPr>
          <p:cNvSpPr/>
          <p:nvPr/>
        </p:nvSpPr>
        <p:spPr>
          <a:xfrm>
            <a:off x="708949" y="4096525"/>
            <a:ext cx="5775346" cy="1632415"/>
          </a:xfrm>
          <a:prstGeom prst="roundRect">
            <a:avLst>
              <a:gd name="adj" fmla="val 1283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8490FA-CCA9-4942-8EC1-A9CB3443ACD1}"/>
              </a:ext>
            </a:extLst>
          </p:cNvPr>
          <p:cNvSpPr txBox="1"/>
          <p:nvPr/>
        </p:nvSpPr>
        <p:spPr>
          <a:xfrm>
            <a:off x="859168" y="4230750"/>
            <a:ext cx="5424107" cy="1363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TaskGroup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group_id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process_market_data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task_group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Add tasks to task group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1751AB7-CA1B-4993-FE92-54FA72B7FF63}"/>
              </a:ext>
            </a:extLst>
          </p:cNvPr>
          <p:cNvGrpSpPr/>
          <p:nvPr/>
        </p:nvGrpSpPr>
        <p:grpSpPr>
          <a:xfrm>
            <a:off x="8354154" y="2523139"/>
            <a:ext cx="2294929" cy="661928"/>
            <a:chOff x="9335421" y="1457585"/>
            <a:chExt cx="2019232" cy="661928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1D3C215C-6353-D1FB-6EE8-23A24FA85C22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E84BB9B-6ED4-C3BD-B7D7-640073F852C8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extract_market_data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7ECFD56-5E2E-59E2-FD7B-578D236F581C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EEB0DBE0-737E-33DD-6206-05B96CAA571C}"/>
              </a:ext>
            </a:extLst>
          </p:cNvPr>
          <p:cNvSpPr/>
          <p:nvPr/>
        </p:nvSpPr>
        <p:spPr>
          <a:xfrm>
            <a:off x="8186060" y="2361250"/>
            <a:ext cx="2672231" cy="3470549"/>
          </a:xfrm>
          <a:prstGeom prst="roundRect">
            <a:avLst>
              <a:gd name="adj" fmla="val 4429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450FA02-5876-7A72-1E22-99D7DBC3B60D}"/>
              </a:ext>
            </a:extLst>
          </p:cNvPr>
          <p:cNvGrpSpPr/>
          <p:nvPr/>
        </p:nvGrpSpPr>
        <p:grpSpPr>
          <a:xfrm>
            <a:off x="8370905" y="3346956"/>
            <a:ext cx="2294928" cy="661928"/>
            <a:chOff x="9335421" y="1457585"/>
            <a:chExt cx="2215412" cy="661928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A33A470-CED5-F65E-A9A2-F933C3A8EDDC}"/>
                </a:ext>
              </a:extLst>
            </p:cNvPr>
            <p:cNvSpPr/>
            <p:nvPr/>
          </p:nvSpPr>
          <p:spPr>
            <a:xfrm>
              <a:off x="9335421" y="1457585"/>
              <a:ext cx="221541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A90D626-43E8-3031-64AD-796016B5FA4E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flatten_market_data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0219C81-384C-7114-8E6F-65FEBDA29F6E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F6B4F24-7F5F-DDB5-A04A-8ABBB0D97A88}"/>
              </a:ext>
            </a:extLst>
          </p:cNvPr>
          <p:cNvGrpSpPr/>
          <p:nvPr/>
        </p:nvGrpSpPr>
        <p:grpSpPr>
          <a:xfrm>
            <a:off x="8354154" y="4175337"/>
            <a:ext cx="2294928" cy="661928"/>
            <a:chOff x="9335420" y="1457585"/>
            <a:chExt cx="2215414" cy="661928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01E9463D-E6CB-77BA-70EF-68BB5450F213}"/>
                </a:ext>
              </a:extLst>
            </p:cNvPr>
            <p:cNvSpPr/>
            <p:nvPr/>
          </p:nvSpPr>
          <p:spPr>
            <a:xfrm>
              <a:off x="9335420" y="1457585"/>
              <a:ext cx="2215413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2A45D55-09F4-F0E0-A04D-A127A6F54078}"/>
                </a:ext>
              </a:extLst>
            </p:cNvPr>
            <p:cNvSpPr txBox="1"/>
            <p:nvPr/>
          </p:nvSpPr>
          <p:spPr>
            <a:xfrm>
              <a:off x="9381191" y="1528278"/>
              <a:ext cx="21696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transform_market_data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3381E08-9BD4-7A63-4360-C41CDE131BA9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D67B4FE-FEE9-4779-6BC0-219447AF4BD5}"/>
              </a:ext>
            </a:extLst>
          </p:cNvPr>
          <p:cNvGrpSpPr/>
          <p:nvPr/>
        </p:nvGrpSpPr>
        <p:grpSpPr>
          <a:xfrm>
            <a:off x="8364640" y="5010100"/>
            <a:ext cx="2294926" cy="661928"/>
            <a:chOff x="9335421" y="1457585"/>
            <a:chExt cx="2215412" cy="661928"/>
          </a:xfrm>
        </p:grpSpPr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5254DA54-3470-20F5-9D77-42981B913FB7}"/>
                </a:ext>
              </a:extLst>
            </p:cNvPr>
            <p:cNvSpPr/>
            <p:nvPr/>
          </p:nvSpPr>
          <p:spPr>
            <a:xfrm>
              <a:off x="9335421" y="1457585"/>
              <a:ext cx="221541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15F4242-EC68-784E-2E25-AC9C06E158A8}"/>
                </a:ext>
              </a:extLst>
            </p:cNvPr>
            <p:cNvSpPr txBox="1"/>
            <p:nvPr/>
          </p:nvSpPr>
          <p:spPr>
            <a:xfrm>
              <a:off x="9381192" y="1528278"/>
              <a:ext cx="2019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load_market_data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5504B8E-6FF6-0B9A-707B-53530D633B24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623A3598-9A47-E916-B272-294503169A9C}"/>
              </a:ext>
            </a:extLst>
          </p:cNvPr>
          <p:cNvSpPr txBox="1"/>
          <p:nvPr/>
        </p:nvSpPr>
        <p:spPr>
          <a:xfrm>
            <a:off x="8147555" y="2097022"/>
            <a:ext cx="2836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process_market_data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210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7898E4-A181-A631-01F0-D568E6A8215D}"/>
              </a:ext>
            </a:extLst>
          </p:cNvPr>
          <p:cNvCxnSpPr>
            <a:cxnSpLocks/>
            <a:stCxn id="16" idx="2"/>
            <a:endCxn id="19" idx="2"/>
          </p:cNvCxnSpPr>
          <p:nvPr/>
        </p:nvCxnSpPr>
        <p:spPr>
          <a:xfrm>
            <a:off x="9547767" y="2840019"/>
            <a:ext cx="974937" cy="50041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DDA1F18-881B-FF72-BBEE-430E1BA4CC73}"/>
              </a:ext>
            </a:extLst>
          </p:cNvPr>
          <p:cNvSpPr/>
          <p:nvPr/>
        </p:nvSpPr>
        <p:spPr>
          <a:xfrm>
            <a:off x="708949" y="2425363"/>
            <a:ext cx="5323551" cy="3238837"/>
          </a:xfrm>
          <a:prstGeom prst="roundRect">
            <a:avLst>
              <a:gd name="adj" fmla="val 55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4BCAA2-4E92-0F7A-C8AD-E765071DD58B}"/>
              </a:ext>
            </a:extLst>
          </p:cNvPr>
          <p:cNvSpPr txBox="1"/>
          <p:nvPr/>
        </p:nvSpPr>
        <p:spPr>
          <a:xfrm>
            <a:off x="862405" y="2599902"/>
            <a:ext cx="5093157" cy="2915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sz="1400" dirty="0" err="1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task.branch</a:t>
            </a: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check_market_open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**context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Branch between two options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</a:t>
            </a:r>
            <a:r>
              <a:rPr lang="en-US" sz="1400" dirty="0" err="1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weekend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or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is_market_holiday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market_closed_notification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process_market_data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.&lt;task-name&gt;"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F0749-8444-AB85-4257-DBBC5FA5B8BE}"/>
              </a:ext>
            </a:extLst>
          </p:cNvPr>
          <p:cNvSpPr txBox="1"/>
          <p:nvPr/>
        </p:nvSpPr>
        <p:spPr>
          <a:xfrm>
            <a:off x="629265" y="591215"/>
            <a:ext cx="8334853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Branching allows for complex logic to be implemented in pipelines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B748C-14F1-3CD9-E00A-B614D331527F}"/>
              </a:ext>
            </a:extLst>
          </p:cNvPr>
          <p:cNvGrpSpPr/>
          <p:nvPr/>
        </p:nvGrpSpPr>
        <p:grpSpPr>
          <a:xfrm>
            <a:off x="9311068" y="3504936"/>
            <a:ext cx="2294929" cy="661928"/>
            <a:chOff x="9335421" y="1457585"/>
            <a:chExt cx="2019232" cy="661928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8516A86-EBDE-4ED3-D71B-978536642916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B221D4-8222-5056-96B5-85C8B2C50353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extract_market_data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0F63D5-D48C-4713-2162-DBADBC7E4293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F94A50-A5A6-09F4-4F38-012A29707DB3}"/>
              </a:ext>
            </a:extLst>
          </p:cNvPr>
          <p:cNvGrpSpPr/>
          <p:nvPr/>
        </p:nvGrpSpPr>
        <p:grpSpPr>
          <a:xfrm>
            <a:off x="6472403" y="3332872"/>
            <a:ext cx="2541661" cy="661928"/>
            <a:chOff x="9335421" y="1457585"/>
            <a:chExt cx="2541661" cy="66192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AA31C35D-6130-261D-BF64-F030D5E391FE}"/>
                </a:ext>
              </a:extLst>
            </p:cNvPr>
            <p:cNvSpPr/>
            <p:nvPr/>
          </p:nvSpPr>
          <p:spPr>
            <a:xfrm>
              <a:off x="9335421" y="1457585"/>
              <a:ext cx="2541661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B34978-E5B5-3568-0433-5840C16D5DE3}"/>
                </a:ext>
              </a:extLst>
            </p:cNvPr>
            <p:cNvSpPr txBox="1"/>
            <p:nvPr/>
          </p:nvSpPr>
          <p:spPr>
            <a:xfrm>
              <a:off x="9381191" y="1528278"/>
              <a:ext cx="24958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market_closed_notification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4ED85F-AC6E-8F14-EBCE-AAA30D8DA2C4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EmptyOperator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99F5A13-C394-148B-A1AF-02E34766AAC3}"/>
              </a:ext>
            </a:extLst>
          </p:cNvPr>
          <p:cNvSpPr/>
          <p:nvPr/>
        </p:nvSpPr>
        <p:spPr>
          <a:xfrm>
            <a:off x="9142974" y="3343048"/>
            <a:ext cx="2672231" cy="2540312"/>
          </a:xfrm>
          <a:prstGeom prst="roundRect">
            <a:avLst>
              <a:gd name="adj" fmla="val 4429"/>
            </a:avLst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576E24-1723-62E5-FF27-CC6F77CF0C4A}"/>
              </a:ext>
            </a:extLst>
          </p:cNvPr>
          <p:cNvGrpSpPr/>
          <p:nvPr/>
        </p:nvGrpSpPr>
        <p:grpSpPr>
          <a:xfrm>
            <a:off x="8400302" y="2178091"/>
            <a:ext cx="2294929" cy="661928"/>
            <a:chOff x="9335421" y="1457585"/>
            <a:chExt cx="2019232" cy="661928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7BB3C20-9BE0-7100-47E2-034B8568871F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50"/>
                </a:solidFill>
                <a:latin typeface="Helvetica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896B2B-03E9-8D2B-3CC9-95208A69A512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check_market_open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C0B7C0-0D9F-BC01-EAA1-CD2E52550B83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</a:t>
              </a:r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task.branch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C59A351-FE0B-EA99-24AD-EC382469E898}"/>
              </a:ext>
            </a:extLst>
          </p:cNvPr>
          <p:cNvSpPr txBox="1"/>
          <p:nvPr/>
        </p:nvSpPr>
        <p:spPr>
          <a:xfrm>
            <a:off x="9104469" y="3078819"/>
            <a:ext cx="2836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process_market_data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Helvetica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879AE-FED2-B964-AEDB-BC88A83FC0E7}"/>
              </a:ext>
            </a:extLst>
          </p:cNvPr>
          <p:cNvSpPr txBox="1"/>
          <p:nvPr/>
        </p:nvSpPr>
        <p:spPr>
          <a:xfrm>
            <a:off x="10131115" y="484044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5B5D41-6AEC-012E-1D6B-D64172CB5118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 flipH="1">
            <a:off x="7743234" y="2840019"/>
            <a:ext cx="1804533" cy="492853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446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D7C1D4-B365-857C-8CCE-9AD1588F3217}"/>
              </a:ext>
            </a:extLst>
          </p:cNvPr>
          <p:cNvSpPr txBox="1"/>
          <p:nvPr/>
        </p:nvSpPr>
        <p:spPr>
          <a:xfrm>
            <a:off x="629265" y="591215"/>
            <a:ext cx="9949835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Custom operators leverage Airflow’s extensibility meet to your data team’s needs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6D416E-DF36-D1CA-7912-79AFC28B283B}"/>
              </a:ext>
            </a:extLst>
          </p:cNvPr>
          <p:cNvSpPr txBox="1"/>
          <p:nvPr/>
        </p:nvSpPr>
        <p:spPr>
          <a:xfrm>
            <a:off x="901465" y="2273637"/>
            <a:ext cx="6477235" cy="1700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Implement custom logic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Extends existing functionality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Easy to reuse across DAGs</a:t>
            </a:r>
          </a:p>
        </p:txBody>
      </p:sp>
    </p:spTree>
    <p:extLst>
      <p:ext uri="{BB962C8B-B14F-4D97-AF65-F5344CB8AC3E}">
        <p14:creationId xmlns:p14="http://schemas.microsoft.com/office/powerpoint/2010/main" val="3557618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5C0664-EDC5-3211-0D1F-B7BDDA6EE297}"/>
              </a:ext>
            </a:extLst>
          </p:cNvPr>
          <p:cNvSpPr txBox="1"/>
          <p:nvPr/>
        </p:nvSpPr>
        <p:spPr>
          <a:xfrm>
            <a:off x="629265" y="591215"/>
            <a:ext cx="9098935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Airflow helps to simplify developing and maintaining data workflows of all types</a:t>
            </a:r>
          </a:p>
        </p:txBody>
      </p:sp>
      <p:pic>
        <p:nvPicPr>
          <p:cNvPr id="4" name="Graphic 3" descr="Battery charging with solid fill">
            <a:extLst>
              <a:ext uri="{FF2B5EF4-FFF2-40B4-BE49-F238E27FC236}">
                <a16:creationId xmlns:a16="http://schemas.microsoft.com/office/drawing/2014/main" id="{7552593D-42B7-3EF6-F11C-7CBE8E3372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914863" y="2424123"/>
            <a:ext cx="1372135" cy="13721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4EB34E-2F90-5992-D50C-644C4A4EDB50}"/>
              </a:ext>
            </a:extLst>
          </p:cNvPr>
          <p:cNvSpPr txBox="1"/>
          <p:nvPr/>
        </p:nvSpPr>
        <p:spPr>
          <a:xfrm>
            <a:off x="4650337" y="4191213"/>
            <a:ext cx="2891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Single-pane of glass into orchestration environment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49C5F2-E84D-1672-12D4-2E2C6FD0F0A4}"/>
              </a:ext>
            </a:extLst>
          </p:cNvPr>
          <p:cNvSpPr txBox="1"/>
          <p:nvPr/>
        </p:nvSpPr>
        <p:spPr>
          <a:xfrm>
            <a:off x="8155268" y="4191212"/>
            <a:ext cx="289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Leverage tools to supercharge your data pipelines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1FEB5E-E3E9-80CD-9FD9-0CCA2B07A756}"/>
              </a:ext>
            </a:extLst>
          </p:cNvPr>
          <p:cNvSpPr txBox="1"/>
          <p:nvPr/>
        </p:nvSpPr>
        <p:spPr>
          <a:xfrm>
            <a:off x="1145406" y="4191212"/>
            <a:ext cx="289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Programmatically define data pipelines</a:t>
            </a:r>
          </a:p>
        </p:txBody>
      </p:sp>
      <p:pic>
        <p:nvPicPr>
          <p:cNvPr id="8" name="Graphic 7" descr="Theatre with solid fill">
            <a:extLst>
              <a:ext uri="{FF2B5EF4-FFF2-40B4-BE49-F238E27FC236}">
                <a16:creationId xmlns:a16="http://schemas.microsoft.com/office/drawing/2014/main" id="{103CE352-CD63-9977-7CAC-916031835A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409939" y="2424123"/>
            <a:ext cx="1372119" cy="1372119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B4124987-E918-7E34-9BEB-FFFDF8EC7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1886436" y="2441548"/>
            <a:ext cx="1390685" cy="136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586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E7910D-5532-8F3B-D7FE-0482072F0B09}"/>
              </a:ext>
            </a:extLst>
          </p:cNvPr>
          <p:cNvSpPr txBox="1"/>
          <p:nvPr/>
        </p:nvSpPr>
        <p:spPr>
          <a:xfrm>
            <a:off x="629265" y="591215"/>
            <a:ext cx="9098935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Astronomer provides out-of-the-box tools to run Airflow in production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9D577-D8D1-F344-70FC-E294C04CD80C}"/>
              </a:ext>
            </a:extLst>
          </p:cNvPr>
          <p:cNvSpPr txBox="1"/>
          <p:nvPr/>
        </p:nvSpPr>
        <p:spPr>
          <a:xfrm>
            <a:off x="901465" y="2273637"/>
            <a:ext cx="7226535" cy="2808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The leading managed service provider for Airflow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Easy to create and maintain Airflow environments, without managing the infrastructure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Astro CLI, Cloud IDE , Astro SDK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3ACE2B9-5FC4-86FD-1509-BC157285E3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861" y="4320461"/>
            <a:ext cx="1620678" cy="1620678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82FC2F0-2FF9-64D4-FD91-A030588D38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8917861" y="1916258"/>
            <a:ext cx="1620678" cy="159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D50185-937B-913A-7A75-BA5A25FA9974}"/>
              </a:ext>
            </a:extLst>
          </p:cNvPr>
          <p:cNvSpPr txBox="1"/>
          <p:nvPr/>
        </p:nvSpPr>
        <p:spPr>
          <a:xfrm>
            <a:off x="9485986" y="3559947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D43158-FDEA-EFFD-ED94-EE7C39F4B0FE}"/>
              </a:ext>
            </a:extLst>
          </p:cNvPr>
          <p:cNvSpPr txBox="1"/>
          <p:nvPr/>
        </p:nvSpPr>
        <p:spPr>
          <a:xfrm>
            <a:off x="9485986" y="6452018"/>
            <a:ext cx="2665999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https://</a:t>
            </a:r>
            <a:r>
              <a:rPr lang="en-US" sz="12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www.astronomer.io</a:t>
            </a:r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/product/</a:t>
            </a:r>
          </a:p>
        </p:txBody>
      </p:sp>
    </p:spTree>
    <p:extLst>
      <p:ext uri="{BB962C8B-B14F-4D97-AF65-F5344CB8AC3E}">
        <p14:creationId xmlns:p14="http://schemas.microsoft.com/office/powerpoint/2010/main" val="2909795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A6DAD0-69C2-66C1-34A4-65E70188F35A}"/>
              </a:ext>
            </a:extLst>
          </p:cNvPr>
          <p:cNvSpPr txBox="1"/>
          <p:nvPr/>
        </p:nvSpPr>
        <p:spPr>
          <a:xfrm>
            <a:off x="629265" y="591215"/>
            <a:ext cx="8334853" cy="69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Obstacles</a:t>
            </a:r>
          </a:p>
        </p:txBody>
      </p:sp>
      <p:pic>
        <p:nvPicPr>
          <p:cNvPr id="4" name="Graphic 3" descr="Database with solid fill">
            <a:extLst>
              <a:ext uri="{FF2B5EF4-FFF2-40B4-BE49-F238E27FC236}">
                <a16:creationId xmlns:a16="http://schemas.microsoft.com/office/drawing/2014/main" id="{2167A3BE-3B6E-CE84-2207-4A30B9F3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71040" y="1912591"/>
            <a:ext cx="1812546" cy="18125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F426F7-27F0-AFCB-266D-8B2D094553FF}"/>
              </a:ext>
            </a:extLst>
          </p:cNvPr>
          <p:cNvSpPr txBox="1"/>
          <p:nvPr/>
        </p:nvSpPr>
        <p:spPr>
          <a:xfrm>
            <a:off x="2431653" y="4191212"/>
            <a:ext cx="289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Creating a complex data with a limited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906B7D-AF7F-ECC5-049B-C752D929C64A}"/>
              </a:ext>
            </a:extLst>
          </p:cNvPr>
          <p:cNvSpPr txBox="1"/>
          <p:nvPr/>
        </p:nvSpPr>
        <p:spPr>
          <a:xfrm>
            <a:off x="6869027" y="4191211"/>
            <a:ext cx="289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Enable Airflow to make the biggest impact</a:t>
            </a:r>
          </a:p>
        </p:txBody>
      </p:sp>
      <p:pic>
        <p:nvPicPr>
          <p:cNvPr id="12" name="Graphic 11" descr="Business Growth with solid fill">
            <a:extLst>
              <a:ext uri="{FF2B5EF4-FFF2-40B4-BE49-F238E27FC236}">
                <a16:creationId xmlns:a16="http://schemas.microsoft.com/office/drawing/2014/main" id="{96BED5A1-EA34-3BCE-FAC2-B9575F6AF1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08415" y="1912591"/>
            <a:ext cx="1812545" cy="181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9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31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11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93081B-DC5B-4D5F-4F1D-60CB5B5C4C5D}"/>
              </a:ext>
            </a:extLst>
          </p:cNvPr>
          <p:cNvSpPr txBox="1"/>
          <p:nvPr/>
        </p:nvSpPr>
        <p:spPr>
          <a:xfrm>
            <a:off x="629265" y="591215"/>
            <a:ext cx="8334853" cy="69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Appendix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633032A-F5CF-E15C-C276-F8EA943EB6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9352" y="1536700"/>
            <a:ext cx="9271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DBBC74-F391-0D7C-34FA-EEBA3D7BB7B5}"/>
              </a:ext>
            </a:extLst>
          </p:cNvPr>
          <p:cNvSpPr txBox="1"/>
          <p:nvPr/>
        </p:nvSpPr>
        <p:spPr>
          <a:xfrm>
            <a:off x="2553938" y="1697537"/>
            <a:ext cx="8334853" cy="1146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https://github.com/jroachgolf84/astronomer-panel-interview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68513DC-6304-E116-C44A-AF8397F3E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1229352" y="2787762"/>
            <a:ext cx="93142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9094CC-8B05-2696-B3B8-66876BCA9505}"/>
              </a:ext>
            </a:extLst>
          </p:cNvPr>
          <p:cNvSpPr txBox="1"/>
          <p:nvPr/>
        </p:nvSpPr>
        <p:spPr>
          <a:xfrm>
            <a:off x="2553936" y="2942137"/>
            <a:ext cx="9409464" cy="1146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https://airflow.apache.org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https://airflow.apache.org/docs/apache-airflow/stable/index.html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1EFFDDF-551B-CFCC-F578-6E0A025E29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29352" y="4711924"/>
            <a:ext cx="927100" cy="927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FCB470-6D1E-F982-73ED-E7CF60957693}"/>
              </a:ext>
            </a:extLst>
          </p:cNvPr>
          <p:cNvSpPr txBox="1"/>
          <p:nvPr/>
        </p:nvSpPr>
        <p:spPr>
          <a:xfrm>
            <a:off x="2553936" y="4879111"/>
            <a:ext cx="6477235" cy="59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https://www.astronomer.io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936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2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15AC93-2F3A-CCC4-6A1F-E194966C60CC}"/>
              </a:ext>
            </a:extLst>
          </p:cNvPr>
          <p:cNvSpPr txBox="1"/>
          <p:nvPr/>
        </p:nvSpPr>
        <p:spPr>
          <a:xfrm>
            <a:off x="1145406" y="627418"/>
            <a:ext cx="10347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Growing a data team that’s manually </a:t>
            </a: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building and running data pipelines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, creating analyses, and developing models, but without a tool to centrally manage all these moving parts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98BCE7-BA5A-FC28-1365-D4EA7611C252}"/>
              </a:ext>
            </a:extLst>
          </p:cNvPr>
          <p:cNvCxnSpPr/>
          <p:nvPr/>
        </p:nvCxnSpPr>
        <p:spPr>
          <a:xfrm>
            <a:off x="933650" y="627418"/>
            <a:ext cx="0" cy="1200329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52CCC0-B44F-B369-201D-A10A34C991F1}"/>
              </a:ext>
            </a:extLst>
          </p:cNvPr>
          <p:cNvSpPr txBox="1"/>
          <p:nvPr/>
        </p:nvSpPr>
        <p:spPr>
          <a:xfrm>
            <a:off x="4650337" y="4191213"/>
            <a:ext cx="289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Unlock tools to supercharge data pipelines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3A2FDE-58CC-B005-5AAD-89D9D68B4B1A}"/>
              </a:ext>
            </a:extLst>
          </p:cNvPr>
          <p:cNvSpPr txBox="1"/>
          <p:nvPr/>
        </p:nvSpPr>
        <p:spPr>
          <a:xfrm>
            <a:off x="8155268" y="4191212"/>
            <a:ext cx="2891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Monitor and manage data pipeline execution</a:t>
            </a:r>
          </a:p>
          <a:p>
            <a:pPr algn="ctr"/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EB87C6-EC4F-6F0D-6B2F-6C5B2EAFFD25}"/>
              </a:ext>
            </a:extLst>
          </p:cNvPr>
          <p:cNvSpPr txBox="1"/>
          <p:nvPr/>
        </p:nvSpPr>
        <p:spPr>
          <a:xfrm>
            <a:off x="1145406" y="4191212"/>
            <a:ext cx="2891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Develop and run workflows as code in a centralized platform</a:t>
            </a:r>
          </a:p>
        </p:txBody>
      </p:sp>
      <p:pic>
        <p:nvPicPr>
          <p:cNvPr id="17" name="Graphic 16" descr="Unlock with solid fill">
            <a:extLst>
              <a:ext uri="{FF2B5EF4-FFF2-40B4-BE49-F238E27FC236}">
                <a16:creationId xmlns:a16="http://schemas.microsoft.com/office/drawing/2014/main" id="{F41CAC1A-CAB5-34E1-8A3F-EC2AD6260A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09938" y="2424137"/>
            <a:ext cx="1372119" cy="1372119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006F2408-E692-5E3B-9882-5964506DEC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1886436" y="2441548"/>
            <a:ext cx="1390685" cy="136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EE01CAE9-8275-90B7-46CA-0BD3C86AC3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914603" y="2424121"/>
            <a:ext cx="1372135" cy="137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9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C00D569-D712-97AD-52A6-9C84B4140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461740" y="483906"/>
            <a:ext cx="1170818" cy="114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91FECF-1A1E-5CEC-3888-C5888BBACE25}"/>
              </a:ext>
            </a:extLst>
          </p:cNvPr>
          <p:cNvSpPr txBox="1"/>
          <p:nvPr/>
        </p:nvSpPr>
        <p:spPr>
          <a:xfrm>
            <a:off x="925846" y="1776737"/>
            <a:ext cx="6952796" cy="391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Programmatically define data pipelines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Dynamic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Extensible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Flexible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DAGs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Schedule, retry, alert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Monitor data workflows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A7376C-72D2-86D0-9C02-C00E76B7CB76}"/>
              </a:ext>
            </a:extLst>
          </p:cNvPr>
          <p:cNvSpPr txBox="1"/>
          <p:nvPr/>
        </p:nvSpPr>
        <p:spPr>
          <a:xfrm>
            <a:off x="1829382" y="580024"/>
            <a:ext cx="8976747" cy="69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Apache Airflow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62D88D-533C-6776-8951-43329768EB17}"/>
              </a:ext>
            </a:extLst>
          </p:cNvPr>
          <p:cNvGrpSpPr/>
          <p:nvPr/>
        </p:nvGrpSpPr>
        <p:grpSpPr>
          <a:xfrm>
            <a:off x="9388546" y="2128690"/>
            <a:ext cx="1666693" cy="802926"/>
            <a:chOff x="9388549" y="1520491"/>
            <a:chExt cx="1666693" cy="802926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15C7E1B-8764-EC78-288F-23F46EB2775D}"/>
                </a:ext>
              </a:extLst>
            </p:cNvPr>
            <p:cNvSpPr/>
            <p:nvPr/>
          </p:nvSpPr>
          <p:spPr>
            <a:xfrm>
              <a:off x="9388549" y="1520491"/>
              <a:ext cx="1666693" cy="802926"/>
            </a:xfrm>
            <a:prstGeom prst="roundRect">
              <a:avLst/>
            </a:prstGeom>
            <a:noFill/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4A2885-A952-5A14-F7D5-3E82A57DBCE5}"/>
                </a:ext>
              </a:extLst>
            </p:cNvPr>
            <p:cNvSpPr txBox="1"/>
            <p:nvPr/>
          </p:nvSpPr>
          <p:spPr>
            <a:xfrm>
              <a:off x="9388549" y="1691121"/>
              <a:ext cx="16666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Helvetica" pitchFamily="2" charset="0"/>
                  <a:cs typeface="Arial" panose="020B0604020202020204" pitchFamily="34" charset="0"/>
                </a:rPr>
                <a:t>extract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3AC1B4-08E3-0E04-4519-BCB5E3C4A62E}"/>
              </a:ext>
            </a:extLst>
          </p:cNvPr>
          <p:cNvGrpSpPr/>
          <p:nvPr/>
        </p:nvGrpSpPr>
        <p:grpSpPr>
          <a:xfrm>
            <a:off x="9388547" y="3623808"/>
            <a:ext cx="1666693" cy="802926"/>
            <a:chOff x="9388549" y="2697328"/>
            <a:chExt cx="1666693" cy="802926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DC9591C-8A12-944D-21A6-4B2DAD615440}"/>
                </a:ext>
              </a:extLst>
            </p:cNvPr>
            <p:cNvSpPr/>
            <p:nvPr/>
          </p:nvSpPr>
          <p:spPr>
            <a:xfrm>
              <a:off x="9388549" y="2697328"/>
              <a:ext cx="1666693" cy="802926"/>
            </a:xfrm>
            <a:prstGeom prst="roundRect">
              <a:avLst/>
            </a:prstGeom>
            <a:noFill/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54EC94-C1D0-0DC5-9796-A3E56BB08560}"/>
                </a:ext>
              </a:extLst>
            </p:cNvPr>
            <p:cNvSpPr txBox="1"/>
            <p:nvPr/>
          </p:nvSpPr>
          <p:spPr>
            <a:xfrm>
              <a:off x="9388549" y="2867958"/>
              <a:ext cx="16666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Helvetica" pitchFamily="2" charset="0"/>
                  <a:cs typeface="Arial" panose="020B0604020202020204" pitchFamily="34" charset="0"/>
                </a:rPr>
                <a:t>transform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B6443A-2326-B036-68F6-EC18D58A3DF5}"/>
              </a:ext>
            </a:extLst>
          </p:cNvPr>
          <p:cNvGrpSpPr/>
          <p:nvPr/>
        </p:nvGrpSpPr>
        <p:grpSpPr>
          <a:xfrm>
            <a:off x="9388548" y="5118926"/>
            <a:ext cx="1666694" cy="802926"/>
            <a:chOff x="9388548" y="3874165"/>
            <a:chExt cx="1666694" cy="802926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3E74AE5-2434-B843-AE0F-29E2E6AE0449}"/>
                </a:ext>
              </a:extLst>
            </p:cNvPr>
            <p:cNvSpPr/>
            <p:nvPr/>
          </p:nvSpPr>
          <p:spPr>
            <a:xfrm>
              <a:off x="9388549" y="3874165"/>
              <a:ext cx="1666693" cy="802926"/>
            </a:xfrm>
            <a:prstGeom prst="roundRect">
              <a:avLst/>
            </a:prstGeom>
            <a:noFill/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C7BC73-729C-AED9-E0C9-E140F3D8D73D}"/>
                </a:ext>
              </a:extLst>
            </p:cNvPr>
            <p:cNvSpPr txBox="1"/>
            <p:nvPr/>
          </p:nvSpPr>
          <p:spPr>
            <a:xfrm>
              <a:off x="9388548" y="4039099"/>
              <a:ext cx="16666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Helvetica" pitchFamily="2" charset="0"/>
                  <a:cs typeface="Arial" panose="020B0604020202020204" pitchFamily="34" charset="0"/>
                </a:rPr>
                <a:t>load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02133C-E856-D07E-4ADB-51389F0E8158}"/>
              </a:ext>
            </a:extLst>
          </p:cNvPr>
          <p:cNvCxnSpPr>
            <a:cxnSpLocks/>
          </p:cNvCxnSpPr>
          <p:nvPr/>
        </p:nvCxnSpPr>
        <p:spPr>
          <a:xfrm>
            <a:off x="10221892" y="2931616"/>
            <a:ext cx="0" cy="680264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B0633A-75A1-4FB4-1EF0-4E7CE5B40E62}"/>
              </a:ext>
            </a:extLst>
          </p:cNvPr>
          <p:cNvCxnSpPr>
            <a:cxnSpLocks/>
          </p:cNvCxnSpPr>
          <p:nvPr/>
        </p:nvCxnSpPr>
        <p:spPr>
          <a:xfrm>
            <a:off x="10221892" y="4438662"/>
            <a:ext cx="0" cy="680264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50FCCE5-8F03-B0BE-E000-F0C512AA957A}"/>
              </a:ext>
            </a:extLst>
          </p:cNvPr>
          <p:cNvSpPr txBox="1"/>
          <p:nvPr/>
        </p:nvSpPr>
        <p:spPr>
          <a:xfrm>
            <a:off x="9039621" y="943829"/>
            <a:ext cx="2364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DAG (directed-acyclic graph)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8EEDE3-B15D-499B-7717-3D04E485BDF5}"/>
              </a:ext>
            </a:extLst>
          </p:cNvPr>
          <p:cNvSpPr txBox="1"/>
          <p:nvPr/>
        </p:nvSpPr>
        <p:spPr>
          <a:xfrm>
            <a:off x="7578844" y="6452018"/>
            <a:ext cx="4573141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https://</a:t>
            </a:r>
            <a:r>
              <a:rPr lang="en-US" sz="12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airflow.apache.org</a:t>
            </a:r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/docs/</a:t>
            </a:r>
            <a:r>
              <a:rPr lang="en-US" sz="12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apache</a:t>
            </a:r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-airflow/stable/</a:t>
            </a:r>
            <a:r>
              <a:rPr lang="en-US" sz="12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index.html</a:t>
            </a:r>
            <a:endParaRPr lang="en-US" sz="12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91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7D5AC1-73E4-8119-7BF6-8A09BAE8FCF0}"/>
              </a:ext>
            </a:extLst>
          </p:cNvPr>
          <p:cNvSpPr txBox="1"/>
          <p:nvPr/>
        </p:nvSpPr>
        <p:spPr>
          <a:xfrm>
            <a:off x="629265" y="591215"/>
            <a:ext cx="8334853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Extracting, transforming, and loading market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F96094-FE3A-582C-F586-27D3849FFF5B}"/>
              </a:ext>
            </a:extLst>
          </p:cNvPr>
          <p:cNvSpPr txBox="1"/>
          <p:nvPr/>
        </p:nvSpPr>
        <p:spPr>
          <a:xfrm>
            <a:off x="901465" y="2228671"/>
            <a:ext cx="8334852" cy="225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Pull data from the Polygon API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Flatten the JSON response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Transform the flattened response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Load the transformed </a:t>
            </a:r>
            <a:r>
              <a:rPr lang="en-US" sz="24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DataFrame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to a Postgres database</a:t>
            </a:r>
          </a:p>
        </p:txBody>
      </p:sp>
    </p:spTree>
    <p:extLst>
      <p:ext uri="{BB962C8B-B14F-4D97-AF65-F5344CB8AC3E}">
        <p14:creationId xmlns:p14="http://schemas.microsoft.com/office/powerpoint/2010/main" val="144366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DE5C46D-A75B-8C97-891C-7A19729921B6}"/>
              </a:ext>
            </a:extLst>
          </p:cNvPr>
          <p:cNvSpPr/>
          <p:nvPr/>
        </p:nvSpPr>
        <p:spPr>
          <a:xfrm>
            <a:off x="381365" y="377755"/>
            <a:ext cx="6835515" cy="4830346"/>
          </a:xfrm>
          <a:prstGeom prst="roundRect">
            <a:avLst>
              <a:gd name="adj" fmla="val 2752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Same Side Corner Rectangle 2">
            <a:extLst>
              <a:ext uri="{FF2B5EF4-FFF2-40B4-BE49-F238E27FC236}">
                <a16:creationId xmlns:a16="http://schemas.microsoft.com/office/drawing/2014/main" id="{42D18D00-19D3-324A-D0D9-A6694874FAC4}"/>
              </a:ext>
            </a:extLst>
          </p:cNvPr>
          <p:cNvSpPr/>
          <p:nvPr/>
        </p:nvSpPr>
        <p:spPr>
          <a:xfrm>
            <a:off x="381365" y="377755"/>
            <a:ext cx="6835515" cy="343949"/>
          </a:xfrm>
          <a:prstGeom prst="round2SameRect">
            <a:avLst>
              <a:gd name="adj1" fmla="val 39154"/>
              <a:gd name="adj2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market_data_etl.py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9136E7-B720-FFF6-AFA0-EAC98A28F7F0}"/>
              </a:ext>
            </a:extLst>
          </p:cNvPr>
          <p:cNvSpPr/>
          <p:nvPr/>
        </p:nvSpPr>
        <p:spPr>
          <a:xfrm>
            <a:off x="513737" y="483275"/>
            <a:ext cx="138223" cy="1354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A2FD56-8B97-E767-18C9-EA699DFF1271}"/>
              </a:ext>
            </a:extLst>
          </p:cNvPr>
          <p:cNvSpPr/>
          <p:nvPr/>
        </p:nvSpPr>
        <p:spPr>
          <a:xfrm>
            <a:off x="715219" y="479910"/>
            <a:ext cx="138223" cy="1388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22BC53-81D6-FA59-C02C-AA06BEE5B102}"/>
              </a:ext>
            </a:extLst>
          </p:cNvPr>
          <p:cNvSpPr/>
          <p:nvPr/>
        </p:nvSpPr>
        <p:spPr>
          <a:xfrm>
            <a:off x="916701" y="479910"/>
            <a:ext cx="138223" cy="1388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18223-F19C-2CA7-82C5-ED246172B990}"/>
              </a:ext>
            </a:extLst>
          </p:cNvPr>
          <p:cNvSpPr txBox="1"/>
          <p:nvPr/>
        </p:nvSpPr>
        <p:spPr>
          <a:xfrm>
            <a:off x="513737" y="741750"/>
            <a:ext cx="6703143" cy="4466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extract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Pull data from an API for today’s date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market_date =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"2023-12-08"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raw_response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f"https://...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market_date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raw_dataset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transform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raw_dataset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Transform the raw dataset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Execute the ETL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raw_dataset =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extract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cleaned_dataset =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transform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raw_dataset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load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cleaned_dataset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D038A81-F343-B3CB-E169-94AFD4EC516A}"/>
              </a:ext>
            </a:extLst>
          </p:cNvPr>
          <p:cNvSpPr/>
          <p:nvPr/>
        </p:nvSpPr>
        <p:spPr>
          <a:xfrm>
            <a:off x="381365" y="5467320"/>
            <a:ext cx="6835515" cy="569100"/>
          </a:xfrm>
          <a:prstGeom prst="roundRect">
            <a:avLst>
              <a:gd name="adj" fmla="val 1883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E22725-4ED6-6D55-8DB6-47A572932C70}"/>
              </a:ext>
            </a:extLst>
          </p:cNvPr>
          <p:cNvSpPr txBox="1"/>
          <p:nvPr/>
        </p:nvSpPr>
        <p:spPr>
          <a:xfrm>
            <a:off x="513737" y="5597981"/>
            <a:ext cx="5689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python3 market_data_etl.py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A85F14-F360-7E92-8BCE-9FBF1030DDC0}"/>
              </a:ext>
            </a:extLst>
          </p:cNvPr>
          <p:cNvSpPr txBox="1"/>
          <p:nvPr/>
        </p:nvSpPr>
        <p:spPr>
          <a:xfrm>
            <a:off x="7550734" y="679734"/>
            <a:ext cx="4259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Homegrown data pipelines require additional features to be production-grade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38965-E25F-6BBC-E270-26FDBAADE1A9}"/>
              </a:ext>
            </a:extLst>
          </p:cNvPr>
          <p:cNvSpPr txBox="1"/>
          <p:nvPr/>
        </p:nvSpPr>
        <p:spPr>
          <a:xfrm>
            <a:off x="7869835" y="2228671"/>
            <a:ext cx="4137285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Schedule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Policy on retries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Store sensitive credentials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Visibility into execution details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Lots of custom code</a:t>
            </a:r>
          </a:p>
        </p:txBody>
      </p:sp>
    </p:spTree>
    <p:extLst>
      <p:ext uri="{BB962C8B-B14F-4D97-AF65-F5344CB8AC3E}">
        <p14:creationId xmlns:p14="http://schemas.microsoft.com/office/powerpoint/2010/main" val="89504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201E3C-56FD-B67C-99F3-51EA246450A9}"/>
              </a:ext>
            </a:extLst>
          </p:cNvPr>
          <p:cNvSpPr txBox="1"/>
          <p:nvPr/>
        </p:nvSpPr>
        <p:spPr>
          <a:xfrm>
            <a:off x="629265" y="591215"/>
            <a:ext cx="8334853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Airflow makes data pipelines production-ready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25207D-EA87-E712-565C-1BF776DB5EB4}"/>
              </a:ext>
            </a:extLst>
          </p:cNvPr>
          <p:cNvGrpSpPr/>
          <p:nvPr/>
        </p:nvGrpSpPr>
        <p:grpSpPr>
          <a:xfrm>
            <a:off x="8943916" y="1595737"/>
            <a:ext cx="2749469" cy="880882"/>
            <a:chOff x="9335420" y="1457584"/>
            <a:chExt cx="2749469" cy="88088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D01F2DA-4A85-7AB0-7BCA-21723061C053}"/>
                </a:ext>
              </a:extLst>
            </p:cNvPr>
            <p:cNvSpPr/>
            <p:nvPr/>
          </p:nvSpPr>
          <p:spPr>
            <a:xfrm>
              <a:off x="9335420" y="1457584"/>
              <a:ext cx="2749469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CF97B2-B7C5-8FDC-D557-4E4A5C33ED64}"/>
                </a:ext>
              </a:extLst>
            </p:cNvPr>
            <p:cNvSpPr txBox="1"/>
            <p:nvPr/>
          </p:nvSpPr>
          <p:spPr>
            <a:xfrm>
              <a:off x="9355792" y="1528278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extract_market_data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DAFB33-CB38-9FD3-001A-0BD001A1EE9F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PythonOperator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50CBC7D-AAC2-4E70-D5C6-298F9EA70789}"/>
              </a:ext>
            </a:extLst>
          </p:cNvPr>
          <p:cNvGrpSpPr/>
          <p:nvPr/>
        </p:nvGrpSpPr>
        <p:grpSpPr>
          <a:xfrm>
            <a:off x="8943917" y="2869157"/>
            <a:ext cx="2749470" cy="880882"/>
            <a:chOff x="9335421" y="1457584"/>
            <a:chExt cx="2749470" cy="88088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64A34B9-BC49-7385-3672-A95079BFBD76}"/>
                </a:ext>
              </a:extLst>
            </p:cNvPr>
            <p:cNvSpPr/>
            <p:nvPr/>
          </p:nvSpPr>
          <p:spPr>
            <a:xfrm>
              <a:off x="9335421" y="1457584"/>
              <a:ext cx="2749470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C6A25E-363B-2491-DA7E-D4A3ADE77276}"/>
                </a:ext>
              </a:extLst>
            </p:cNvPr>
            <p:cNvSpPr txBox="1"/>
            <p:nvPr/>
          </p:nvSpPr>
          <p:spPr>
            <a:xfrm>
              <a:off x="9355792" y="1528278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flatten_market_data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606DD4-CC03-A8AE-D327-123451DFCF5F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PythonOperator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C66BBF-23BD-2390-7659-D64A5DE93664}"/>
              </a:ext>
            </a:extLst>
          </p:cNvPr>
          <p:cNvGrpSpPr/>
          <p:nvPr/>
        </p:nvGrpSpPr>
        <p:grpSpPr>
          <a:xfrm>
            <a:off x="8943916" y="4142577"/>
            <a:ext cx="2769843" cy="880882"/>
            <a:chOff x="9335420" y="1457584"/>
            <a:chExt cx="2769843" cy="880882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DD814E64-A862-3D72-6B53-352557C59859}"/>
                </a:ext>
              </a:extLst>
            </p:cNvPr>
            <p:cNvSpPr/>
            <p:nvPr/>
          </p:nvSpPr>
          <p:spPr>
            <a:xfrm>
              <a:off x="9335420" y="1457584"/>
              <a:ext cx="2749471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24582F-9405-26C9-C99D-3AD58AC8FE55}"/>
                </a:ext>
              </a:extLst>
            </p:cNvPr>
            <p:cNvSpPr txBox="1"/>
            <p:nvPr/>
          </p:nvSpPr>
          <p:spPr>
            <a:xfrm>
              <a:off x="9355792" y="1528278"/>
              <a:ext cx="274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transform_market_data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02236D-7146-FB12-DD52-BCED6E2DDA64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PythonOperator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8B35BA5-7B13-43D0-9D3A-2D4C97C0F3BA}"/>
              </a:ext>
            </a:extLst>
          </p:cNvPr>
          <p:cNvGrpSpPr/>
          <p:nvPr/>
        </p:nvGrpSpPr>
        <p:grpSpPr>
          <a:xfrm>
            <a:off x="8943917" y="5415997"/>
            <a:ext cx="2749468" cy="880882"/>
            <a:chOff x="9335421" y="1457584"/>
            <a:chExt cx="2749468" cy="880882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F2C74D89-BFFE-382A-A7B5-B38F8E729CF5}"/>
                </a:ext>
              </a:extLst>
            </p:cNvPr>
            <p:cNvSpPr/>
            <p:nvPr/>
          </p:nvSpPr>
          <p:spPr>
            <a:xfrm>
              <a:off x="9335421" y="1457584"/>
              <a:ext cx="2749468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F56D06E-BF9D-F52E-D9DC-7C7E444AAECE}"/>
                </a:ext>
              </a:extLst>
            </p:cNvPr>
            <p:cNvSpPr txBox="1"/>
            <p:nvPr/>
          </p:nvSpPr>
          <p:spPr>
            <a:xfrm>
              <a:off x="9355792" y="1528278"/>
              <a:ext cx="2146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load_market_data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8BEB10-9432-03BE-9DB7-6D866FD33E6E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PythonOperator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3009DD-A38D-EDE2-74E0-BC1253B7BE2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0318651" y="2476619"/>
            <a:ext cx="1" cy="39253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0B5751-BEA9-F43F-F0C1-12D3D1362472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10318652" y="3750039"/>
            <a:ext cx="0" cy="39253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B697B8-21F0-5477-FC55-143F2CF733AA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10318651" y="5023459"/>
            <a:ext cx="1" cy="39253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>
            <a:extLst>
              <a:ext uri="{FF2B5EF4-FFF2-40B4-BE49-F238E27FC236}">
                <a16:creationId xmlns:a16="http://schemas.microsoft.com/office/drawing/2014/main" id="{35E4BB97-0416-5BCF-4EBA-0B7E81C8DF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9852159" y="483535"/>
            <a:ext cx="932982" cy="91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41DF8F0-70FB-E6EE-C5B5-985FA559A4E9}"/>
              </a:ext>
            </a:extLst>
          </p:cNvPr>
          <p:cNvSpPr txBox="1"/>
          <p:nvPr/>
        </p:nvSpPr>
        <p:spPr>
          <a:xfrm>
            <a:off x="901465" y="2273637"/>
            <a:ext cx="7208207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Scheduled to run daily each morning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Retry on failure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Securely store and retrieve sensitive credentials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Persist execution details before run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Use traditional Airflow operators to build a DAG</a:t>
            </a:r>
          </a:p>
        </p:txBody>
      </p:sp>
    </p:spTree>
    <p:extLst>
      <p:ext uri="{BB962C8B-B14F-4D97-AF65-F5344CB8AC3E}">
        <p14:creationId xmlns:p14="http://schemas.microsoft.com/office/powerpoint/2010/main" val="260918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F7C56A3-8AAF-8085-1245-A506F904A369}"/>
              </a:ext>
            </a:extLst>
          </p:cNvPr>
          <p:cNvGrpSpPr/>
          <p:nvPr/>
        </p:nvGrpSpPr>
        <p:grpSpPr>
          <a:xfrm>
            <a:off x="4983345" y="377755"/>
            <a:ext cx="6835515" cy="5635259"/>
            <a:chOff x="381365" y="377755"/>
            <a:chExt cx="6835515" cy="5635259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B3F08C6B-9962-7869-62F2-5D95A960B90A}"/>
                </a:ext>
              </a:extLst>
            </p:cNvPr>
            <p:cNvSpPr/>
            <p:nvPr/>
          </p:nvSpPr>
          <p:spPr>
            <a:xfrm>
              <a:off x="381365" y="377755"/>
              <a:ext cx="6835515" cy="5635259"/>
            </a:xfrm>
            <a:prstGeom prst="roundRect">
              <a:avLst>
                <a:gd name="adj" fmla="val 2752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 Same Side Corner Rectangle 2">
              <a:extLst>
                <a:ext uri="{FF2B5EF4-FFF2-40B4-BE49-F238E27FC236}">
                  <a16:creationId xmlns:a16="http://schemas.microsoft.com/office/drawing/2014/main" id="{26209450-89EE-F4B5-748C-6C07143F63DB}"/>
                </a:ext>
              </a:extLst>
            </p:cNvPr>
            <p:cNvSpPr/>
            <p:nvPr/>
          </p:nvSpPr>
          <p:spPr>
            <a:xfrm>
              <a:off x="381365" y="377755"/>
              <a:ext cx="6835515" cy="343949"/>
            </a:xfrm>
            <a:prstGeom prst="round2SameRect">
              <a:avLst>
                <a:gd name="adj1" fmla="val 39154"/>
                <a:gd name="adj2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dags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/market_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etl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__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traditional.py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FB37B0D-D67F-BC78-605A-6B024C046730}"/>
                </a:ext>
              </a:extLst>
            </p:cNvPr>
            <p:cNvSpPr/>
            <p:nvPr/>
          </p:nvSpPr>
          <p:spPr>
            <a:xfrm>
              <a:off x="513737" y="483275"/>
              <a:ext cx="138223" cy="1354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437AF44-9894-FD35-DE66-980C3041DF30}"/>
                </a:ext>
              </a:extLst>
            </p:cNvPr>
            <p:cNvSpPr/>
            <p:nvPr/>
          </p:nvSpPr>
          <p:spPr>
            <a:xfrm>
              <a:off x="715219" y="479910"/>
              <a:ext cx="138223" cy="13546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E7FBA64-D1D8-6A12-4BCD-74EF0C376648}"/>
                </a:ext>
              </a:extLst>
            </p:cNvPr>
            <p:cNvSpPr/>
            <p:nvPr/>
          </p:nvSpPr>
          <p:spPr>
            <a:xfrm>
              <a:off x="916701" y="479910"/>
              <a:ext cx="138223" cy="13546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BF87BCB-AD8C-B9BF-4C8B-9715FF0F9599}"/>
                </a:ext>
              </a:extLst>
            </p:cNvPr>
            <p:cNvSpPr txBox="1"/>
            <p:nvPr/>
          </p:nvSpPr>
          <p:spPr>
            <a:xfrm>
              <a:off x="513737" y="844986"/>
              <a:ext cx="6555657" cy="4983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# Instantiate the DAG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with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400" dirty="0">
                  <a:solidFill>
                    <a:srgbClr val="0070C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DAG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dag_id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"market_</a:t>
              </a:r>
              <a:r>
                <a:rPr lang="en-US" sz="1400" dirty="0" err="1">
                  <a:solidFill>
                    <a:schemeClr val="accent2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etl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__traditional"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start_date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</a:t>
              </a:r>
              <a:r>
                <a:rPr lang="en-US" sz="1400" dirty="0">
                  <a:solidFill>
                    <a:srgbClr val="0070C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datetime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(2023, 8, 1)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end_date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</a:t>
              </a:r>
              <a:r>
                <a:rPr lang="en-US" sz="1400" dirty="0">
                  <a:solidFill>
                    <a:srgbClr val="0070C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datetime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(2023, 8, 31)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schedule=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"0 9 * * 1-5"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...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) </a:t>
              </a:r>
              <a:r>
                <a:rPr lang="en-US" sz="1400" dirty="0">
                  <a:solidFill>
                    <a:srgbClr val="0070C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as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dag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# Create tasks using traditional operators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extract_market_data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=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400" dirty="0" err="1">
                  <a:solidFill>
                    <a:srgbClr val="0070C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PythonOperator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   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dag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dag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   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task_id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</a:t>
              </a:r>
              <a:r>
                <a:rPr lang="en-US" sz="1400" dirty="0" err="1">
                  <a:solidFill>
                    <a:schemeClr val="accent2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extract_market_data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   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python_callable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extract_market_data__callable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)</a:t>
              </a:r>
            </a:p>
            <a:p>
              <a:pPr>
                <a:lnSpc>
                  <a:spcPct val="120000"/>
                </a:lnSpc>
              </a:pPr>
              <a:endPara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...</a:t>
              </a:r>
            </a:p>
            <a:p>
              <a:pPr>
                <a:lnSpc>
                  <a:spcPct val="120000"/>
                </a:lnSpc>
              </a:pPr>
              <a:endPara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# Set dependencies between tasks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extract_market_data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&gt;&gt; 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...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&gt;&gt;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load_market_data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9A734FA-32BA-7CE3-FCBF-C91197C415ED}"/>
              </a:ext>
            </a:extLst>
          </p:cNvPr>
          <p:cNvSpPr txBox="1"/>
          <p:nvPr/>
        </p:nvSpPr>
        <p:spPr>
          <a:xfrm>
            <a:off x="1705970" y="1302459"/>
            <a:ext cx="2550640" cy="144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Provide a DAG ID, start date, schedule interval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D0D7E5-0F39-712E-1DBB-D9DAE8AAC3DA}"/>
              </a:ext>
            </a:extLst>
          </p:cNvPr>
          <p:cNvSpPr txBox="1"/>
          <p:nvPr/>
        </p:nvSpPr>
        <p:spPr>
          <a:xfrm>
            <a:off x="4256610" y="1179670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115E6D67-3BED-DC6C-879D-D77C457DAB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461740" y="497554"/>
            <a:ext cx="1170818" cy="114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BC3AA0-A34C-33CC-932F-838F7CF56107}"/>
              </a:ext>
            </a:extLst>
          </p:cNvPr>
          <p:cNvSpPr txBox="1"/>
          <p:nvPr/>
        </p:nvSpPr>
        <p:spPr>
          <a:xfrm>
            <a:off x="4252973" y="2962059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016D1A-FC11-B484-B726-38F3E17E778F}"/>
              </a:ext>
            </a:extLst>
          </p:cNvPr>
          <p:cNvSpPr txBox="1"/>
          <p:nvPr/>
        </p:nvSpPr>
        <p:spPr>
          <a:xfrm>
            <a:off x="1256267" y="3359274"/>
            <a:ext cx="2996706" cy="95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Programmatically define tasks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31C407-BCA9-14E4-EC68-3C115D226F82}"/>
              </a:ext>
            </a:extLst>
          </p:cNvPr>
          <p:cNvSpPr txBox="1"/>
          <p:nvPr/>
        </p:nvSpPr>
        <p:spPr>
          <a:xfrm>
            <a:off x="4375788" y="4960590"/>
            <a:ext cx="4491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DD4BCA-7E9F-F963-88F8-855A3D9F9D7A}"/>
              </a:ext>
            </a:extLst>
          </p:cNvPr>
          <p:cNvSpPr txBox="1"/>
          <p:nvPr/>
        </p:nvSpPr>
        <p:spPr>
          <a:xfrm>
            <a:off x="1256267" y="4995946"/>
            <a:ext cx="2996706" cy="95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Set dependencies between tasks</a:t>
            </a:r>
          </a:p>
        </p:txBody>
      </p:sp>
    </p:spTree>
    <p:extLst>
      <p:ext uri="{BB962C8B-B14F-4D97-AF65-F5344CB8AC3E}">
        <p14:creationId xmlns:p14="http://schemas.microsoft.com/office/powerpoint/2010/main" val="239573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2198</Words>
  <Application>Microsoft Macintosh PowerPoint</Application>
  <PresentationFormat>Widescreen</PresentationFormat>
  <Paragraphs>433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Helvetica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Roach</dc:creator>
  <cp:lastModifiedBy>Jacob Roach</cp:lastModifiedBy>
  <cp:revision>118</cp:revision>
  <dcterms:created xsi:type="dcterms:W3CDTF">2023-11-30T12:19:50Z</dcterms:created>
  <dcterms:modified xsi:type="dcterms:W3CDTF">2023-12-06T01:39:15Z</dcterms:modified>
</cp:coreProperties>
</file>