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6" r:id="rId1"/>
  </p:sldMasterIdLst>
  <p:notesMasterIdLst>
    <p:notesMasterId r:id="rId34"/>
  </p:notesMasterIdLst>
  <p:sldIdLst>
    <p:sldId id="256" r:id="rId2"/>
    <p:sldId id="258" r:id="rId3"/>
    <p:sldId id="259" r:id="rId4"/>
    <p:sldId id="26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9" r:id="rId14"/>
    <p:sldId id="267" r:id="rId15"/>
    <p:sldId id="272" r:id="rId16"/>
    <p:sldId id="271" r:id="rId17"/>
    <p:sldId id="277" r:id="rId18"/>
    <p:sldId id="276" r:id="rId19"/>
    <p:sldId id="278" r:id="rId20"/>
    <p:sldId id="274" r:id="rId21"/>
    <p:sldId id="275" r:id="rId22"/>
    <p:sldId id="289" r:id="rId23"/>
    <p:sldId id="291" r:id="rId24"/>
    <p:sldId id="283" r:id="rId25"/>
    <p:sldId id="284" r:id="rId26"/>
    <p:sldId id="285" r:id="rId27"/>
    <p:sldId id="286" r:id="rId28"/>
    <p:sldId id="290" r:id="rId29"/>
    <p:sldId id="292" r:id="rId30"/>
    <p:sldId id="282" r:id="rId31"/>
    <p:sldId id="280" r:id="rId32"/>
    <p:sldId id="28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0" autoAdjust="0"/>
    <p:restoredTop sz="79905" autoAdjust="0"/>
  </p:normalViewPr>
  <p:slideViewPr>
    <p:cSldViewPr snapToGrid="0">
      <p:cViewPr varScale="1">
        <p:scale>
          <a:sx n="208" d="100"/>
          <a:sy n="208" d="100"/>
        </p:scale>
        <p:origin x="262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5" d="100"/>
          <a:sy n="155" d="100"/>
        </p:scale>
        <p:origin x="5544" y="9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C0856-25BF-440F-9649-6C468F4DAD4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1E8DF-F94D-40F7-BFB7-26FD2D388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93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talk is primarily</a:t>
            </a:r>
            <a:r>
              <a:rPr lang="en-US" baseline="0" dirty="0"/>
              <a:t> about dependency injection</a:t>
            </a:r>
          </a:p>
          <a:p>
            <a:endParaRPr lang="en-US" baseline="0" dirty="0"/>
          </a:p>
          <a:p>
            <a:r>
              <a:rPr lang="en-US" baseline="0" dirty="0"/>
              <a:t>Understand the foundation – what / why</a:t>
            </a:r>
          </a:p>
          <a:p>
            <a:endParaRPr lang="en-US" baseline="0" dirty="0"/>
          </a:p>
          <a:p>
            <a:r>
              <a:rPr lang="en-US" baseline="0" dirty="0"/>
              <a:t>Then discuss the details</a:t>
            </a:r>
          </a:p>
          <a:p>
            <a:endParaRPr lang="en-US" baseline="0" dirty="0"/>
          </a:p>
          <a:p>
            <a:r>
              <a:rPr lang="en-US" baseline="0" dirty="0"/>
              <a:t>PLEASE BE INTERACTIVE!!!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1E8DF-F94D-40F7-BFB7-26FD2D388F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72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Interface Segregation Principle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1E8DF-F94D-40F7-BFB7-26FD2D388F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96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1E8DF-F94D-40F7-BFB7-26FD2D388F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77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 – Make</a:t>
            </a:r>
            <a:r>
              <a:rPr lang="en-US" baseline="0" dirty="0"/>
              <a:t> sure source code builds at any given time</a:t>
            </a:r>
          </a:p>
          <a:p>
            <a:r>
              <a:rPr lang="en-US" baseline="0" dirty="0"/>
              <a:t>  … Now we can make sure it WORKS too</a:t>
            </a:r>
            <a:endParaRPr lang="en-US" dirty="0"/>
          </a:p>
          <a:p>
            <a:endParaRPr lang="en-US" dirty="0"/>
          </a:p>
          <a:p>
            <a:r>
              <a:rPr lang="en-US" dirty="0"/>
              <a:t>Bamboo, TeamCity</a:t>
            </a:r>
            <a:r>
              <a:rPr lang="en-US"/>
              <a:t>, Jenkins</a:t>
            </a:r>
            <a:r>
              <a:rPr lang="en-US" baseline="0"/>
              <a:t> ….</a:t>
            </a:r>
            <a:endParaRPr lang="en-US"/>
          </a:p>
          <a:p>
            <a:endParaRPr lang="en-US" dirty="0"/>
          </a:p>
          <a:p>
            <a:r>
              <a:rPr lang="en-US" dirty="0"/>
              <a:t>Red, green,</a:t>
            </a:r>
            <a:r>
              <a:rPr lang="en-US" baseline="0" dirty="0"/>
              <a:t> refactor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1E8DF-F94D-40F7-BFB7-26FD2D388F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44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Ports and adapters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Ports</a:t>
            </a:r>
            <a:r>
              <a:rPr lang="en-US" baseline="0" dirty="0"/>
              <a:t> shared by one or more adapter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Interfaces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Adapter - the role of an adapter is to implement a concrete protocol by which some external system or device can communicate with the application.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ports – inbound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pattern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Façade,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layer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Secondary ports – outbound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 injection provides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mapping typically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http://alistair.cockburn.us/Hexagonal+architecture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1E8DF-F94D-40F7-BFB7-26FD2D388F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16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 Enables loose coupling between 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1E8DF-F94D-40F7-BFB7-26FD2D388F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30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Various roles – Team Lead,</a:t>
            </a:r>
            <a:r>
              <a:rPr lang="en-US" baseline="0" dirty="0"/>
              <a:t> Developer, Architecture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Work at Tyler Technologies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JR Technologies LLC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Architecture Consulting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Various development 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Give me a follow!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1E8DF-F94D-40F7-BFB7-26FD2D388F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92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bring these up because they are all closely related an work together in different ways.</a:t>
            </a:r>
          </a:p>
          <a:p>
            <a:r>
              <a:rPr lang="en-US" dirty="0"/>
              <a:t>---------------------------</a:t>
            </a:r>
          </a:p>
          <a:p>
            <a:endParaRPr lang="en-US" dirty="0"/>
          </a:p>
          <a:p>
            <a:r>
              <a:rPr lang="en-US" dirty="0"/>
              <a:t>Single Responsibility</a:t>
            </a:r>
            <a:r>
              <a:rPr lang="en-US" baseline="0" dirty="0"/>
              <a:t> – Each class, function should have a single responsibility.  One reason to change.</a:t>
            </a:r>
          </a:p>
          <a:p>
            <a:endParaRPr lang="en-US" baseline="0" dirty="0"/>
          </a:p>
          <a:p>
            <a:r>
              <a:rPr lang="en-US" dirty="0"/>
              <a:t>Open Closed</a:t>
            </a:r>
            <a:r>
              <a:rPr lang="en-US" baseline="0" dirty="0"/>
              <a:t> </a:t>
            </a:r>
            <a:r>
              <a:rPr lang="en-US" dirty="0"/>
              <a:t>Open for extension</a:t>
            </a:r>
            <a:r>
              <a:rPr lang="en-US" baseline="0" dirty="0"/>
              <a:t> closed for modification – Don’t make breaking changes.  Large framework at </a:t>
            </a:r>
            <a:r>
              <a:rPr lang="en-US" baseline="0" dirty="0" err="1"/>
              <a:t>plex</a:t>
            </a:r>
            <a:r>
              <a:rPr lang="en-US" baseline="0" dirty="0"/>
              <a:t>.  Breaking changes were a nightmare.  Obsolete then replace.</a:t>
            </a:r>
          </a:p>
          <a:p>
            <a:endParaRPr lang="en-US" baseline="0" dirty="0"/>
          </a:p>
          <a:p>
            <a:r>
              <a:rPr lang="en-US" baseline="0" dirty="0" err="1"/>
              <a:t>Liskov</a:t>
            </a:r>
            <a:r>
              <a:rPr lang="en-US" baseline="0" dirty="0"/>
              <a:t> Substitution – Should not inherently change behavior of your base class.  A square is a special type of rectangle but, can still be treated as a rectangle.</a:t>
            </a:r>
          </a:p>
          <a:p>
            <a:endParaRPr lang="en-US" baseline="0" dirty="0"/>
          </a:p>
          <a:p>
            <a:r>
              <a:rPr lang="en-US" baseline="0" dirty="0"/>
              <a:t>Interface Segregation Principle – A subclass should not depend on a method that it does not use.  “throw new </a:t>
            </a:r>
            <a:r>
              <a:rPr lang="en-US" baseline="0" dirty="0" err="1"/>
              <a:t>NotImplementedException</a:t>
            </a:r>
            <a:r>
              <a:rPr lang="en-US" baseline="0" dirty="0"/>
              <a:t>”.  Break interfaces into smaller purpose driven pieces.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1E8DF-F94D-40F7-BFB7-26FD2D388F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79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High level components depend on low level components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1E8DF-F94D-40F7-BFB7-26FD2D388F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62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dependency on lower level components</a:t>
            </a:r>
          </a:p>
          <a:p>
            <a:endParaRPr lang="en-US" dirty="0"/>
          </a:p>
          <a:p>
            <a:r>
              <a:rPr lang="en-US" dirty="0"/>
              <a:t>Means we are only reliant on the interface</a:t>
            </a:r>
          </a:p>
          <a:p>
            <a:endParaRPr lang="en-US" dirty="0"/>
          </a:p>
          <a:p>
            <a:r>
              <a:rPr lang="en-US" dirty="0"/>
              <a:t>Means we CANNOT initialize objects.  NEW is bad.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1E8DF-F94D-40F7-BFB7-26FD2D388F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85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1E8DF-F94D-40F7-BFB7-26FD2D388F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55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want logic</a:t>
            </a:r>
            <a:r>
              <a:rPr lang="en-US" baseline="0" dirty="0"/>
              <a:t> inside of the constructors</a:t>
            </a:r>
          </a:p>
          <a:p>
            <a:endParaRPr lang="en-US" baseline="0" dirty="0"/>
          </a:p>
          <a:p>
            <a:r>
              <a:rPr lang="en-US" baseline="0" dirty="0"/>
              <a:t>What if we added a customer repository too?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1E8DF-F94D-40F7-BFB7-26FD2D388F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60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for convenience.  As we saw, we</a:t>
            </a:r>
            <a:r>
              <a:rPr lang="en-US" baseline="0" dirty="0"/>
              <a:t> could manually accomplish this.</a:t>
            </a:r>
          </a:p>
          <a:p>
            <a:endParaRPr lang="en-US" baseline="0" dirty="0"/>
          </a:p>
          <a:p>
            <a:r>
              <a:rPr lang="en-US" baseline="0" dirty="0"/>
              <a:t>Automagically instantiating our classes, lots of reflection, this should be done good.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1E8DF-F94D-40F7-BFB7-26FD2D388F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00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Loose coupling</a:t>
            </a:r>
          </a:p>
          <a:p>
            <a:endParaRPr lang="en-US" dirty="0"/>
          </a:p>
          <a:p>
            <a:r>
              <a:rPr lang="en-US" dirty="0"/>
              <a:t>Testability</a:t>
            </a:r>
          </a:p>
          <a:p>
            <a:endParaRPr lang="en-US" dirty="0"/>
          </a:p>
          <a:p>
            <a:r>
              <a:rPr lang="en-US" dirty="0"/>
              <a:t>Supports Architectural</a:t>
            </a:r>
            <a:r>
              <a:rPr lang="en-US" baseline="0" dirty="0"/>
              <a:t> Patterns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1E8DF-F94D-40F7-BFB7-26FD2D388F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50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E687-3C63-4E4E-833F-4F1FE52298BE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6F3F-FEC3-431E-8FBC-CE157CFDA7B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1490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E687-3C63-4E4E-833F-4F1FE52298BE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6F3F-FEC3-431E-8FBC-CE157CFDA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5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E687-3C63-4E4E-833F-4F1FE52298BE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6F3F-FEC3-431E-8FBC-CE157CFDA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7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E687-3C63-4E4E-833F-4F1FE52298BE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6F3F-FEC3-431E-8FBC-CE157CFDA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4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E687-3C63-4E4E-833F-4F1FE52298BE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6F3F-FEC3-431E-8FBC-CE157CFDA7B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19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E687-3C63-4E4E-833F-4F1FE52298BE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6F3F-FEC3-431E-8FBC-CE157CFDA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E687-3C63-4E4E-833F-4F1FE52298BE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6F3F-FEC3-431E-8FBC-CE157CFDA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E687-3C63-4E4E-833F-4F1FE52298BE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6F3F-FEC3-431E-8FBC-CE157CFDA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E687-3C63-4E4E-833F-4F1FE52298BE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6F3F-FEC3-431E-8FBC-CE157CFDA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10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650E687-3C63-4E4E-833F-4F1FE52298BE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606F3F-FEC3-431E-8FBC-CE157CFDA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971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E687-3C63-4E4E-833F-4F1FE52298BE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6F3F-FEC3-431E-8FBC-CE157CFDA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8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50E687-3C63-4E4E-833F-4F1FE52298BE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4606F3F-FEC3-431E-8FBC-CE157CFDA7B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99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168" r:id="rId2"/>
    <p:sldLayoutId id="2147484169" r:id="rId3"/>
    <p:sldLayoutId id="2147484170" r:id="rId4"/>
    <p:sldLayoutId id="2147484171" r:id="rId5"/>
    <p:sldLayoutId id="2147484172" r:id="rId6"/>
    <p:sldLayoutId id="2147484173" r:id="rId7"/>
    <p:sldLayoutId id="2147484174" r:id="rId8"/>
    <p:sldLayoutId id="2147484175" r:id="rId9"/>
    <p:sldLayoutId id="2147484176" r:id="rId10"/>
    <p:sldLayoutId id="214748417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8147" y="1788454"/>
            <a:ext cx="9530575" cy="2098226"/>
          </a:xfrm>
        </p:spPr>
        <p:txBody>
          <a:bodyPr/>
          <a:lstStyle/>
          <a:p>
            <a:pPr algn="ctr"/>
            <a:br>
              <a:rPr lang="en-US" sz="3200" dirty="0"/>
            </a:br>
            <a:r>
              <a:rPr lang="en-US" sz="3200" dirty="0"/>
              <a:t>Dependency Injection</a:t>
            </a:r>
            <a:br>
              <a:rPr lang="en-US" sz="3200" dirty="0"/>
            </a:br>
            <a:r>
              <a:rPr lang="en-US" sz="3200" dirty="0"/>
              <a:t>and</a:t>
            </a:r>
            <a:br>
              <a:rPr lang="en-US" sz="3200" dirty="0"/>
            </a:br>
            <a:r>
              <a:rPr lang="en-US" sz="3200" dirty="0"/>
              <a:t>Choosing an IOC Container that Works for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BY JASON ROBERT</a:t>
            </a:r>
          </a:p>
        </p:txBody>
      </p:sp>
    </p:spTree>
    <p:extLst>
      <p:ext uri="{BB962C8B-B14F-4D97-AF65-F5344CB8AC3E}">
        <p14:creationId xmlns:p14="http://schemas.microsoft.com/office/powerpoint/2010/main" val="3592954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Pattern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345024"/>
            <a:ext cx="10058400" cy="252407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There has to be a better way!!!</a:t>
            </a:r>
          </a:p>
        </p:txBody>
      </p:sp>
    </p:spTree>
    <p:extLst>
      <p:ext uri="{BB962C8B-B14F-4D97-AF65-F5344CB8AC3E}">
        <p14:creationId xmlns:p14="http://schemas.microsoft.com/office/powerpoint/2010/main" val="1010825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Performs the laborious task of injecting dependencies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Can be registered via </a:t>
            </a:r>
            <a:r>
              <a:rPr lang="en-US" sz="3200" dirty="0" err="1"/>
              <a:t>config</a:t>
            </a:r>
            <a:r>
              <a:rPr lang="en-US" sz="3200" dirty="0"/>
              <a:t>, code, or convention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Handles object lifecycles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Built for efficiency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74446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4907792" cy="30201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7023" y="4974288"/>
            <a:ext cx="44596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http://csharpindepth.com/Articles/General/Singleton.aspx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077" y="2990639"/>
            <a:ext cx="45815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19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611" y="3046445"/>
            <a:ext cx="10058400" cy="252407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Benefits of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2094353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Loose Coupling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550" y="1845734"/>
            <a:ext cx="5044129" cy="4023360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Aft>
                <a:spcPts val="1800"/>
              </a:spcAft>
            </a:pPr>
            <a:endParaRPr lang="en-US" sz="2200" dirty="0"/>
          </a:p>
          <a:p>
            <a:pPr lvl="1">
              <a:lnSpc>
                <a:spcPct val="100000"/>
              </a:lnSpc>
              <a:spcAft>
                <a:spcPts val="1800"/>
              </a:spcAft>
            </a:pPr>
            <a:r>
              <a:rPr lang="en-US" sz="2200" dirty="0"/>
              <a:t>Implementations are not directly referenced</a:t>
            </a:r>
          </a:p>
          <a:p>
            <a:pPr lvl="1">
              <a:lnSpc>
                <a:spcPct val="100000"/>
              </a:lnSpc>
              <a:spcAft>
                <a:spcPts val="1800"/>
              </a:spcAft>
            </a:pPr>
            <a:r>
              <a:rPr lang="en-US" sz="2200" dirty="0"/>
              <a:t>Implementations can changed without consumers knowledge</a:t>
            </a:r>
          </a:p>
          <a:p>
            <a:pPr lvl="1">
              <a:lnSpc>
                <a:spcPct val="100000"/>
              </a:lnSpc>
              <a:spcAft>
                <a:spcPts val="1800"/>
              </a:spcAft>
            </a:pPr>
            <a:r>
              <a:rPr lang="en-US" sz="2200" dirty="0"/>
              <a:t>Easier to maintain</a:t>
            </a:r>
          </a:p>
          <a:p>
            <a:pPr lvl="1">
              <a:lnSpc>
                <a:spcPct val="100000"/>
              </a:lnSpc>
              <a:spcAft>
                <a:spcPts val="1800"/>
              </a:spcAft>
            </a:pPr>
            <a:r>
              <a:rPr lang="en-US" sz="2200" dirty="0"/>
              <a:t>“Loosely Coupled”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400" y="2148827"/>
            <a:ext cx="5114492" cy="372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51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Testability - 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/>
              <a:t>Isolate and test specific UNITS of code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Predictable behavior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Fast – No external dependencies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Different that integration tests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86099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Testability - Dependencies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04330" y="2025381"/>
            <a:ext cx="1963413" cy="7178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204330" y="2918010"/>
            <a:ext cx="1963413" cy="7178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1</a:t>
            </a:r>
          </a:p>
        </p:txBody>
      </p:sp>
      <p:sp>
        <p:nvSpPr>
          <p:cNvPr id="7" name="Rectangle 6"/>
          <p:cNvSpPr/>
          <p:nvPr/>
        </p:nvSpPr>
        <p:spPr>
          <a:xfrm>
            <a:off x="1204330" y="3810639"/>
            <a:ext cx="1963413" cy="7178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2</a:t>
            </a:r>
          </a:p>
        </p:txBody>
      </p:sp>
      <p:sp>
        <p:nvSpPr>
          <p:cNvPr id="8" name="Rectangle 7"/>
          <p:cNvSpPr/>
          <p:nvPr/>
        </p:nvSpPr>
        <p:spPr>
          <a:xfrm>
            <a:off x="1204330" y="4703268"/>
            <a:ext cx="1963413" cy="7178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1</a:t>
            </a:r>
          </a:p>
        </p:txBody>
      </p:sp>
      <p:sp>
        <p:nvSpPr>
          <p:cNvPr id="9" name="Rectangle 8"/>
          <p:cNvSpPr/>
          <p:nvPr/>
        </p:nvSpPr>
        <p:spPr>
          <a:xfrm>
            <a:off x="1204330" y="5595897"/>
            <a:ext cx="1963413" cy="7178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2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853502"/>
            <a:ext cx="4228420" cy="391427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003676" y="5911320"/>
            <a:ext cx="66511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http://www.ndepend.com/docs/visual-studio-dependency-graph</a:t>
            </a:r>
          </a:p>
        </p:txBody>
      </p:sp>
    </p:spTree>
    <p:extLst>
      <p:ext uri="{BB962C8B-B14F-4D97-AF65-F5344CB8AC3E}">
        <p14:creationId xmlns:p14="http://schemas.microsoft.com/office/powerpoint/2010/main" val="74881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Testability - Mocking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/>
              <a:t>Inject “Mocks” of dependencies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Control dependency behavior within tests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Beware of STATIC classes and functions!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384" y="4818622"/>
            <a:ext cx="8958192" cy="105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Testability – CI / TDD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Continuous Integration (CI)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Test driven development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Would not be possible without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2262266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Patterns - Hexagonal</a:t>
            </a:r>
          </a:p>
        </p:txBody>
      </p:sp>
      <p:pic>
        <p:nvPicPr>
          <p:cNvPr id="1026" name="Picture 2" descr="clip_image0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1871374"/>
            <a:ext cx="4512951" cy="407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907973" y="5947301"/>
            <a:ext cx="72840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http://geekswithblogs.net/cyoung/archive/2014/12/20/hexagonal-architecturendashthe-great-reconciler.aspx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24296" y="2122733"/>
            <a:ext cx="4752802" cy="41015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Ports and Adapters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Interaction via ports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Primary vs secondary ports</a:t>
            </a:r>
          </a:p>
        </p:txBody>
      </p:sp>
    </p:spTree>
    <p:extLst>
      <p:ext uri="{BB962C8B-B14F-4D97-AF65-F5344CB8AC3E}">
        <p14:creationId xmlns:p14="http://schemas.microsoft.com/office/powerpoint/2010/main" val="52367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sz="3000" dirty="0"/>
              <a:t>Jason Robert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Twitter: @</a:t>
            </a:r>
            <a:r>
              <a:rPr lang="en-US" sz="3000" dirty="0" err="1"/>
              <a:t>JasonTRobert</a:t>
            </a:r>
            <a:endParaRPr lang="en-US" sz="3000" dirty="0"/>
          </a:p>
          <a:p>
            <a:pPr>
              <a:lnSpc>
                <a:spcPct val="150000"/>
              </a:lnSpc>
            </a:pPr>
            <a:r>
              <a:rPr lang="en-US" sz="3000" dirty="0" err="1"/>
              <a:t>Github</a:t>
            </a:r>
            <a:r>
              <a:rPr lang="en-US" sz="3000" dirty="0"/>
              <a:t>: jrob5756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Website: https://espressocoder.com/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860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Patterns - Clean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752802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/>
              <a:t>Similar Hexagonal 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Same premise of adapters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DI enables loose coupling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954319"/>
            <a:ext cx="5373652" cy="3914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0" y="593216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https://8thlight.com/blog/uncle-bob/2012/08/13/the-clean-architecture.html</a:t>
            </a:r>
          </a:p>
        </p:txBody>
      </p:sp>
    </p:spTree>
    <p:extLst>
      <p:ext uri="{BB962C8B-B14F-4D97-AF65-F5344CB8AC3E}">
        <p14:creationId xmlns:p14="http://schemas.microsoft.com/office/powerpoint/2010/main" val="4268453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611" y="3046445"/>
            <a:ext cx="10058400" cy="252407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Choosing an IOC Container</a:t>
            </a:r>
          </a:p>
        </p:txBody>
      </p:sp>
    </p:spTree>
    <p:extLst>
      <p:ext uri="{BB962C8B-B14F-4D97-AF65-F5344CB8AC3E}">
        <p14:creationId xmlns:p14="http://schemas.microsoft.com/office/powerpoint/2010/main" val="1039346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 Containers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5886" y="1846263"/>
            <a:ext cx="5380553" cy="4022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20440995">
            <a:off x="1694104" y="2232139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6" name="Rectangle 5"/>
          <p:cNvSpPr/>
          <p:nvPr/>
        </p:nvSpPr>
        <p:spPr>
          <a:xfrm rot="1851477">
            <a:off x="1631566" y="4167928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7" name="Rectangle 6"/>
          <p:cNvSpPr/>
          <p:nvPr/>
        </p:nvSpPr>
        <p:spPr>
          <a:xfrm rot="20440995">
            <a:off x="10052953" y="4383354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8" name="Rectangle 7"/>
          <p:cNvSpPr/>
          <p:nvPr/>
        </p:nvSpPr>
        <p:spPr>
          <a:xfrm rot="1857734">
            <a:off x="9577812" y="2044048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45548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/>
              <a:t>Critical piece of your application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Be wary of container specific features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Remember the purpose of an IOC Container</a:t>
            </a:r>
          </a:p>
        </p:txBody>
      </p:sp>
    </p:spTree>
    <p:extLst>
      <p:ext uri="{BB962C8B-B14F-4D97-AF65-F5344CB8AC3E}">
        <p14:creationId xmlns:p14="http://schemas.microsoft.com/office/powerpoint/2010/main" val="3872271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you looking for?</a:t>
            </a:r>
          </a:p>
        </p:txBody>
      </p:sp>
      <p:pic>
        <p:nvPicPr>
          <p:cNvPr id="1026" name="Picture 2" descr="Image result for sca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599" y="2089475"/>
            <a:ext cx="4279762" cy="400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rot="20050358">
            <a:off x="1562007" y="3931147"/>
            <a:ext cx="271491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Prepare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Resolve</a:t>
            </a:r>
          </a:p>
        </p:txBody>
      </p:sp>
      <p:sp>
        <p:nvSpPr>
          <p:cNvPr id="6" name="TextBox 5"/>
          <p:cNvSpPr txBox="1"/>
          <p:nvPr/>
        </p:nvSpPr>
        <p:spPr>
          <a:xfrm rot="1843937">
            <a:off x="8404719" y="4538962"/>
            <a:ext cx="2662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Ease of Use</a:t>
            </a:r>
          </a:p>
        </p:txBody>
      </p:sp>
    </p:spTree>
    <p:extLst>
      <p:ext uri="{BB962C8B-B14F-4D97-AF65-F5344CB8AC3E}">
        <p14:creationId xmlns:p14="http://schemas.microsoft.com/office/powerpoint/2010/main" val="706976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846320" cy="40233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High Transaction Volume (Web Applications)?</a:t>
            </a:r>
          </a:p>
          <a:p>
            <a:pPr>
              <a:lnSpc>
                <a:spcPct val="150000"/>
              </a:lnSpc>
            </a:pPr>
            <a:r>
              <a:rPr lang="en-US" dirty="0"/>
              <a:t>Performance is critical to success</a:t>
            </a:r>
          </a:p>
          <a:p>
            <a:pPr>
              <a:lnSpc>
                <a:spcPct val="150000"/>
              </a:lnSpc>
            </a:pPr>
            <a:r>
              <a:rPr lang="en-US" dirty="0"/>
              <a:t>Perform / review benchmarks</a:t>
            </a:r>
          </a:p>
          <a:p>
            <a:pPr>
              <a:lnSpc>
                <a:spcPct val="150000"/>
              </a:lnSpc>
            </a:pPr>
            <a:r>
              <a:rPr lang="en-US" dirty="0"/>
              <a:t>How fast can types be initialized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088" y="2951018"/>
            <a:ext cx="6015312" cy="27271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32921" y="5730594"/>
            <a:ext cx="32494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https://github.com/danielpalme/IocPerformance</a:t>
            </a:r>
          </a:p>
        </p:txBody>
      </p:sp>
    </p:spTree>
    <p:extLst>
      <p:ext uri="{BB962C8B-B14F-4D97-AF65-F5344CB8AC3E}">
        <p14:creationId xmlns:p14="http://schemas.microsoft.com/office/powerpoint/2010/main" val="3761484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Lifecycle Management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Singleton / Transient / Per Thread / Per Request / Scoped</a:t>
            </a:r>
          </a:p>
          <a:p>
            <a:pPr marL="0">
              <a:lnSpc>
                <a:spcPct val="100000"/>
              </a:lnSpc>
              <a:buNone/>
            </a:pPr>
            <a:r>
              <a:rPr lang="en-US" dirty="0"/>
              <a:t>Injection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Property / Constructor</a:t>
            </a:r>
          </a:p>
          <a:p>
            <a:pPr>
              <a:lnSpc>
                <a:spcPct val="100000"/>
              </a:lnSpc>
            </a:pPr>
            <a:r>
              <a:rPr lang="en-US" dirty="0"/>
              <a:t>Configuration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Code / XML / Convention / Attributes</a:t>
            </a:r>
          </a:p>
          <a:p>
            <a:pPr marL="0">
              <a:lnSpc>
                <a:spcPct val="100000"/>
              </a:lnSpc>
              <a:buNone/>
            </a:pPr>
            <a:r>
              <a:rPr lang="en-US" dirty="0"/>
              <a:t>Advanced</a:t>
            </a:r>
          </a:p>
          <a:p>
            <a:pPr marL="544068" lvl="1" indent="-342900">
              <a:lnSpc>
                <a:spcPct val="100000"/>
              </a:lnSpc>
            </a:pPr>
            <a:r>
              <a:rPr lang="en-US" dirty="0"/>
              <a:t>Generics / </a:t>
            </a:r>
            <a:r>
              <a:rPr lang="en-US" dirty="0" err="1"/>
              <a:t>Enumerables</a:t>
            </a:r>
            <a:r>
              <a:rPr lang="en-US" dirty="0"/>
              <a:t> / Nested Containers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333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Containers seem to focus on fine tuning one or the other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Ease of Use</a:t>
            </a:r>
          </a:p>
          <a:p>
            <a:pPr marL="0">
              <a:lnSpc>
                <a:spcPct val="150000"/>
              </a:lnSpc>
              <a:buNone/>
            </a:pPr>
            <a:r>
              <a:rPr lang="en-US" dirty="0"/>
              <a:t>Choose a container that best suites the needs of your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transaction web app / 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One off console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IOC Containers sole purpose is to make things easier for you</a:t>
            </a:r>
          </a:p>
          <a:p>
            <a:pPr>
              <a:lnSpc>
                <a:spcPct val="150000"/>
              </a:lnSpc>
            </a:pPr>
            <a:r>
              <a:rPr lang="en-US" dirty="0"/>
              <a:t>Use one that is widely adopted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Github</a:t>
            </a:r>
            <a:r>
              <a:rPr lang="en-US" dirty="0"/>
              <a:t> – active contributions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Frequent release cycles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966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Go To Containers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041" y="2380141"/>
            <a:ext cx="2009775" cy="962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522" y="4055679"/>
            <a:ext cx="2681622" cy="6273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187" y="2333744"/>
            <a:ext cx="2385406" cy="105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8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611" y="3046445"/>
            <a:ext cx="10058400" cy="252407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206444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What is dependency injection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Why use dependency injection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How to choose an </a:t>
            </a:r>
            <a:r>
              <a:rPr lang="en-US" sz="3200" dirty="0" err="1"/>
              <a:t>ioc</a:t>
            </a:r>
            <a:r>
              <a:rPr lang="en-US" sz="3200" dirty="0"/>
              <a:t> container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Demo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975599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611" y="3046445"/>
            <a:ext cx="10058400" cy="252407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8071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611" y="3046445"/>
            <a:ext cx="10058400" cy="252407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27148653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8147" y="1788454"/>
            <a:ext cx="9530575" cy="2098226"/>
          </a:xfrm>
        </p:spPr>
        <p:txBody>
          <a:bodyPr/>
          <a:lstStyle/>
          <a:p>
            <a:pPr algn="ctr"/>
            <a:br>
              <a:rPr lang="en-US" sz="3200" dirty="0"/>
            </a:br>
            <a:r>
              <a:rPr lang="en-US" sz="3200" dirty="0"/>
              <a:t>Dependency Injection</a:t>
            </a:r>
            <a:br>
              <a:rPr lang="en-US" sz="3200" dirty="0"/>
            </a:br>
            <a:r>
              <a:rPr lang="en-US" sz="3200" dirty="0"/>
              <a:t>and</a:t>
            </a:r>
            <a:br>
              <a:rPr lang="en-US" sz="3200" dirty="0"/>
            </a:br>
            <a:r>
              <a:rPr lang="en-US" sz="3200" dirty="0"/>
              <a:t>Choosing an IOC Container that Works for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BY JASON ROBERT</a:t>
            </a:r>
          </a:p>
        </p:txBody>
      </p:sp>
    </p:spTree>
    <p:extLst>
      <p:ext uri="{BB962C8B-B14F-4D97-AF65-F5344CB8AC3E}">
        <p14:creationId xmlns:p14="http://schemas.microsoft.com/office/powerpoint/2010/main" val="92111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611" y="3046445"/>
            <a:ext cx="10058400" cy="252407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What is Dependency Injection?</a:t>
            </a:r>
          </a:p>
        </p:txBody>
      </p:sp>
    </p:spTree>
    <p:extLst>
      <p:ext uri="{BB962C8B-B14F-4D97-AF65-F5344CB8AC3E}">
        <p14:creationId xmlns:p14="http://schemas.microsoft.com/office/powerpoint/2010/main" val="322686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b="1" u="sng" dirty="0"/>
              <a:t>S</a:t>
            </a:r>
            <a:r>
              <a:rPr lang="en-US" sz="3200" dirty="0"/>
              <a:t> ingle Responsibility Principle</a:t>
            </a:r>
          </a:p>
          <a:p>
            <a:pPr>
              <a:lnSpc>
                <a:spcPct val="150000"/>
              </a:lnSpc>
            </a:pPr>
            <a:r>
              <a:rPr lang="en-US" sz="3200" b="1" u="sng" dirty="0"/>
              <a:t>O</a:t>
            </a:r>
            <a:r>
              <a:rPr lang="en-US" sz="3200" dirty="0"/>
              <a:t> pen / Closed Principle</a:t>
            </a:r>
          </a:p>
          <a:p>
            <a:pPr>
              <a:lnSpc>
                <a:spcPct val="150000"/>
              </a:lnSpc>
            </a:pPr>
            <a:r>
              <a:rPr lang="en-US" sz="3200" b="1" u="sng" dirty="0"/>
              <a:t>L</a:t>
            </a:r>
            <a:r>
              <a:rPr lang="en-US" sz="3200" dirty="0"/>
              <a:t> </a:t>
            </a:r>
            <a:r>
              <a:rPr lang="en-US" sz="3200" dirty="0" err="1"/>
              <a:t>iskov</a:t>
            </a:r>
            <a:r>
              <a:rPr lang="en-US" sz="3200" dirty="0"/>
              <a:t> Substitution Principle</a:t>
            </a:r>
          </a:p>
          <a:p>
            <a:pPr>
              <a:lnSpc>
                <a:spcPct val="150000"/>
              </a:lnSpc>
            </a:pPr>
            <a:r>
              <a:rPr lang="en-US" sz="3200" b="1" u="sng" dirty="0"/>
              <a:t>I</a:t>
            </a:r>
            <a:r>
              <a:rPr lang="en-US" sz="3200" dirty="0"/>
              <a:t> </a:t>
            </a:r>
            <a:r>
              <a:rPr lang="en-US" sz="3200" dirty="0" err="1"/>
              <a:t>nterface</a:t>
            </a:r>
            <a:r>
              <a:rPr lang="en-US" sz="3200" dirty="0"/>
              <a:t> Segregation Principle</a:t>
            </a:r>
          </a:p>
          <a:p>
            <a:pPr>
              <a:lnSpc>
                <a:spcPct val="150000"/>
              </a:lnSpc>
            </a:pPr>
            <a:r>
              <a:rPr lang="en-US" sz="3200" b="1" u="sng" dirty="0"/>
              <a:t>D</a:t>
            </a:r>
            <a:r>
              <a:rPr lang="en-US" sz="3200" b="1" dirty="0"/>
              <a:t> </a:t>
            </a:r>
            <a:r>
              <a:rPr lang="en-US" sz="3200" b="1" dirty="0" err="1"/>
              <a:t>ependency</a:t>
            </a:r>
            <a:r>
              <a:rPr lang="en-US" sz="3200" b="1" dirty="0"/>
              <a:t> Inversion Principle</a:t>
            </a:r>
          </a:p>
        </p:txBody>
      </p:sp>
    </p:spTree>
    <p:extLst>
      <p:ext uri="{BB962C8B-B14F-4D97-AF65-F5344CB8AC3E}">
        <p14:creationId xmlns:p14="http://schemas.microsoft.com/office/powerpoint/2010/main" val="188420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Layered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47" y="1897487"/>
            <a:ext cx="3810133" cy="17695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949" y="3674571"/>
            <a:ext cx="3751614" cy="22708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3476" y="2524015"/>
            <a:ext cx="3722077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55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204330" y="2025380"/>
            <a:ext cx="2776654" cy="12563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738152" y="3568365"/>
            <a:ext cx="2776654" cy="12563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</a:t>
            </a:r>
          </a:p>
        </p:txBody>
      </p:sp>
      <p:sp>
        <p:nvSpPr>
          <p:cNvPr id="8" name="Rectangle 7"/>
          <p:cNvSpPr/>
          <p:nvPr/>
        </p:nvSpPr>
        <p:spPr>
          <a:xfrm>
            <a:off x="8396124" y="5018278"/>
            <a:ext cx="2776654" cy="12563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" name="Bent-Up Arrow 9"/>
          <p:cNvSpPr/>
          <p:nvPr/>
        </p:nvSpPr>
        <p:spPr>
          <a:xfrm rot="5400000">
            <a:off x="3273626" y="3921513"/>
            <a:ext cx="620752" cy="57986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-Up Arrow 10"/>
          <p:cNvSpPr/>
          <p:nvPr/>
        </p:nvSpPr>
        <p:spPr>
          <a:xfrm rot="5400000">
            <a:off x="7265765" y="5218774"/>
            <a:ext cx="620752" cy="57986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52880" y="2281473"/>
            <a:ext cx="1347199" cy="6551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110851" y="3858448"/>
            <a:ext cx="1347199" cy="6551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4369540" y="2501917"/>
            <a:ext cx="694784" cy="295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6200000">
            <a:off x="5943568" y="3088106"/>
            <a:ext cx="365822" cy="295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6200000">
            <a:off x="9601540" y="4632044"/>
            <a:ext cx="365822" cy="295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965436" y="4038269"/>
            <a:ext cx="694784" cy="295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3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3012" y="1841069"/>
            <a:ext cx="5624279" cy="40233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400" dirty="0"/>
              <a:t>Implementations are not referenced directly</a:t>
            </a:r>
          </a:p>
          <a:p>
            <a:endParaRPr lang="en-US" sz="2400" dirty="0"/>
          </a:p>
          <a:p>
            <a:r>
              <a:rPr lang="en-US" sz="2400" dirty="0"/>
              <a:t>Dependencies are provided externally</a:t>
            </a:r>
          </a:p>
          <a:p>
            <a:endParaRPr lang="en-US" sz="2400" dirty="0"/>
          </a:p>
          <a:p>
            <a:r>
              <a:rPr lang="en-US" sz="2400" dirty="0"/>
              <a:t>The ‘new’ keyword is </a:t>
            </a:r>
            <a:r>
              <a:rPr lang="en-US" sz="2400" dirty="0" err="1"/>
              <a:t>baaaaad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17" y="2181290"/>
            <a:ext cx="4557210" cy="34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41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6278" y="1864395"/>
            <a:ext cx="5519989" cy="4023360"/>
          </a:xfrm>
        </p:spPr>
        <p:txBody>
          <a:bodyPr>
            <a:noAutofit/>
          </a:bodyPr>
          <a:lstStyle/>
          <a:p>
            <a:endParaRPr lang="en-US" sz="2400" dirty="0"/>
          </a:p>
          <a:p>
            <a:r>
              <a:rPr lang="en-US" sz="2400" dirty="0"/>
              <a:t>Dependencies are manually initialized</a:t>
            </a:r>
          </a:p>
          <a:p>
            <a:endParaRPr lang="en-US" sz="2400" dirty="0"/>
          </a:p>
          <a:p>
            <a:r>
              <a:rPr lang="en-US" sz="2400" dirty="0"/>
              <a:t>Factory still has to be created and managed</a:t>
            </a:r>
          </a:p>
          <a:p>
            <a:endParaRPr lang="en-US" sz="2400" dirty="0"/>
          </a:p>
          <a:p>
            <a:r>
              <a:rPr lang="en-US" sz="2400" dirty="0"/>
              <a:t>Can be tedious with large dependencies</a:t>
            </a:r>
          </a:p>
          <a:p>
            <a:endParaRPr lang="en-US" sz="2400" dirty="0"/>
          </a:p>
          <a:p>
            <a:r>
              <a:rPr lang="en-US" sz="2400" dirty="0"/>
              <a:t>Maintenance concerns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47" y="3019587"/>
            <a:ext cx="4652996" cy="143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766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3414</TotalTime>
  <Words>844</Words>
  <Application>Microsoft Office PowerPoint</Application>
  <PresentationFormat>Widescreen</PresentationFormat>
  <Paragraphs>216</Paragraphs>
  <Slides>32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Retrospect</vt:lpstr>
      <vt:lpstr> Dependency Injection and Choosing an IOC Container that Works for YOU!</vt:lpstr>
      <vt:lpstr>Introduction</vt:lpstr>
      <vt:lpstr>Agenda</vt:lpstr>
      <vt:lpstr>PowerPoint Presentation</vt:lpstr>
      <vt:lpstr>SOLID Principles</vt:lpstr>
      <vt:lpstr>Traditional Layered Pattern</vt:lpstr>
      <vt:lpstr>Dependency Inversion</vt:lpstr>
      <vt:lpstr>Dependency Inversion</vt:lpstr>
      <vt:lpstr>Factory Pattern</vt:lpstr>
      <vt:lpstr>Factory Pattern </vt:lpstr>
      <vt:lpstr>IOC Container</vt:lpstr>
      <vt:lpstr>Singleton</vt:lpstr>
      <vt:lpstr>PowerPoint Presentation</vt:lpstr>
      <vt:lpstr>Loose Coupling</vt:lpstr>
      <vt:lpstr>Testability - Unit Testing</vt:lpstr>
      <vt:lpstr>Testability - Dependencies</vt:lpstr>
      <vt:lpstr>Testability - Mocking</vt:lpstr>
      <vt:lpstr>Testability – CI / TDD</vt:lpstr>
      <vt:lpstr>Architectural Patterns - Hexagonal</vt:lpstr>
      <vt:lpstr>Architectural Patterns - Clean</vt:lpstr>
      <vt:lpstr>PowerPoint Presentation</vt:lpstr>
      <vt:lpstr>IOC Containers</vt:lpstr>
      <vt:lpstr>IOC Containers</vt:lpstr>
      <vt:lpstr>What are you looking for?</vt:lpstr>
      <vt:lpstr>Performance</vt:lpstr>
      <vt:lpstr>Features</vt:lpstr>
      <vt:lpstr>Putting it together</vt:lpstr>
      <vt:lpstr>My Go To Containers</vt:lpstr>
      <vt:lpstr>PowerPoint Presentation</vt:lpstr>
      <vt:lpstr>PowerPoint Presentation</vt:lpstr>
      <vt:lpstr>PowerPoint Presentation</vt:lpstr>
      <vt:lpstr> Dependency Injection and Choosing an IOC Container that Works for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Robert, Jason</dc:creator>
  <cp:lastModifiedBy>Robert, Jason</cp:lastModifiedBy>
  <cp:revision>51</cp:revision>
  <dcterms:created xsi:type="dcterms:W3CDTF">2017-02-04T02:01:53Z</dcterms:created>
  <dcterms:modified xsi:type="dcterms:W3CDTF">2017-02-15T01:51:39Z</dcterms:modified>
</cp:coreProperties>
</file>