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85899" autoAdjust="0"/>
  </p:normalViewPr>
  <p:slideViewPr>
    <p:cSldViewPr snapToGrid="0">
      <p:cViewPr varScale="1">
        <p:scale>
          <a:sx n="98" d="100"/>
          <a:sy n="98" d="100"/>
        </p:scale>
        <p:origin x="9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D8CBF8-EF0D-4A23-AA25-39D74AFEAC43}" type="datetimeFigureOut">
              <a:rPr lang="en-GB" smtClean="0"/>
              <a:t>13/05/2020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5E1EE3-B3EB-470F-A42D-CC1C7B3CE8E7}" type="slidenum">
              <a:rPr lang="en-GB" smtClean="0"/>
              <a:t>‹#›</a:t>
            </a:fld>
            <a:endParaRPr lang="en-GB"/>
          </a:p>
        </p:txBody>
      </p:sp>
    </p:spTree>
    <p:extLst>
      <p:ext uri="{BB962C8B-B14F-4D97-AF65-F5344CB8AC3E}">
        <p14:creationId xmlns:p14="http://schemas.microsoft.com/office/powerpoint/2010/main" val="447858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We are proposing an all in one inventory system targeted towards medium sized stock environments.  Stock management is often viewed as both essential and an inconvenience, one that keeps people from the other work they want to achieve. Our goal is to reduce the time and stress associated with inventory management by providing stock information instantly to the user on request. This should eliminate the need for stock checks and the physical updating of stock logs.</a:t>
            </a:r>
          </a:p>
          <a:p>
            <a:endParaRPr lang="en-GB" dirty="0"/>
          </a:p>
        </p:txBody>
      </p:sp>
      <p:sp>
        <p:nvSpPr>
          <p:cNvPr id="4" name="Slide Number Placeholder 3"/>
          <p:cNvSpPr>
            <a:spLocks noGrp="1"/>
          </p:cNvSpPr>
          <p:nvPr>
            <p:ph type="sldNum" sz="quarter" idx="5"/>
          </p:nvPr>
        </p:nvSpPr>
        <p:spPr/>
        <p:txBody>
          <a:bodyPr/>
          <a:lstStyle/>
          <a:p>
            <a:fld id="{395E1EE3-B3EB-470F-A42D-CC1C7B3CE8E7}" type="slidenum">
              <a:rPr lang="en-GB" smtClean="0"/>
              <a:t>2</a:t>
            </a:fld>
            <a:endParaRPr lang="en-GB"/>
          </a:p>
        </p:txBody>
      </p:sp>
    </p:spTree>
    <p:extLst>
      <p:ext uri="{BB962C8B-B14F-4D97-AF65-F5344CB8AC3E}">
        <p14:creationId xmlns:p14="http://schemas.microsoft.com/office/powerpoint/2010/main" val="2373416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 ‘swap shelves’ page allows two shelves to have their positions swapped.  This includes all data related to those items. Select the shelf you would like to change positions and the shelf that you would like to swap it with and click submit. Upon submitting, the shelves will be swapped, and the changes can be viewed in the list on the home page</a:t>
            </a:r>
            <a:endParaRPr lang="en-GB" dirty="0"/>
          </a:p>
        </p:txBody>
      </p:sp>
      <p:sp>
        <p:nvSpPr>
          <p:cNvPr id="4" name="Slide Number Placeholder 3"/>
          <p:cNvSpPr>
            <a:spLocks noGrp="1"/>
          </p:cNvSpPr>
          <p:nvPr>
            <p:ph type="sldNum" sz="quarter" idx="5"/>
          </p:nvPr>
        </p:nvSpPr>
        <p:spPr/>
        <p:txBody>
          <a:bodyPr/>
          <a:lstStyle/>
          <a:p>
            <a:fld id="{395E1EE3-B3EB-470F-A42D-CC1C7B3CE8E7}" type="slidenum">
              <a:rPr lang="en-GB" smtClean="0"/>
              <a:t>12</a:t>
            </a:fld>
            <a:endParaRPr lang="en-GB"/>
          </a:p>
        </p:txBody>
      </p:sp>
    </p:spTree>
    <p:extLst>
      <p:ext uri="{BB962C8B-B14F-4D97-AF65-F5344CB8AC3E}">
        <p14:creationId xmlns:p14="http://schemas.microsoft.com/office/powerpoint/2010/main" val="1363686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Our system is generally comprised of a ‘smart-shelf’ which collects stock data and a web application which displays that information to the stock manager. The shelf and application are connected via a database over the internet.</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Users can set up shelf spaces to keep track of different items. The application will display the current stock levels of the items on this shelf space. Warnings will be sent to the inventory manager if any specific item falls below a set threshold, meaning if set up correctly even stock checks within the app need only be done when prompted.</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These features combined should hopefully make our system a compelling solution to the inventory needs of medium sized stock environments: preventing stock shortages and taking many of the pressures of inventory management tasks off the manager.</a:t>
            </a:r>
          </a:p>
          <a:p>
            <a:endParaRPr lang="en-GB" dirty="0"/>
          </a:p>
        </p:txBody>
      </p:sp>
      <p:sp>
        <p:nvSpPr>
          <p:cNvPr id="4" name="Slide Number Placeholder 3"/>
          <p:cNvSpPr>
            <a:spLocks noGrp="1"/>
          </p:cNvSpPr>
          <p:nvPr>
            <p:ph type="sldNum" sz="quarter" idx="5"/>
          </p:nvPr>
        </p:nvSpPr>
        <p:spPr/>
        <p:txBody>
          <a:bodyPr/>
          <a:lstStyle/>
          <a:p>
            <a:fld id="{395E1EE3-B3EB-470F-A42D-CC1C7B3CE8E7}" type="slidenum">
              <a:rPr lang="en-GB" smtClean="0"/>
              <a:t>3</a:t>
            </a:fld>
            <a:endParaRPr lang="en-GB"/>
          </a:p>
        </p:txBody>
      </p:sp>
    </p:spTree>
    <p:extLst>
      <p:ext uri="{BB962C8B-B14F-4D97-AF65-F5344CB8AC3E}">
        <p14:creationId xmlns:p14="http://schemas.microsoft.com/office/powerpoint/2010/main" val="4169712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 quality assurance and control approach was employed throughout the development of the web application, database and Arduino scale shelf components of the Smart Shelf in order to prevent and detect errors early on. This is desirable because it provides greater confidence in the quality of the product components created at each stage.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Quality assurance and control during development was initiated by following a Model View Controller approach.  This consisted of creating a model for each table in the database and then outlining and storing in the model the database calls and functions required in the application layer to create, update, read and delete objects in a particular table.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Before creating a route the database model was consulted and the desired outcome considered. After considering what should happen, database calls and functions would be written in the models to achieve those changes. The newly generated functions were then run in test routes with valid data, where the results were checked using console.log output as well as directly in the database in MySQL Workbench. Once the model functions worked as expected for valid data inputs, the rest of the route was built up and tested using console.log and </a:t>
            </a:r>
            <a:r>
              <a:rPr lang="en-GB" sz="1200" kern="1200" dirty="0" err="1">
                <a:solidFill>
                  <a:schemeClr val="tx1"/>
                </a:solidFill>
                <a:effectLst/>
                <a:latin typeface="+mn-lt"/>
                <a:ea typeface="+mn-ea"/>
                <a:cs typeface="+mn-cs"/>
              </a:rPr>
              <a:t>res.send</a:t>
            </a:r>
            <a:r>
              <a:rPr lang="en-GB" sz="1200" kern="1200" dirty="0">
                <a:solidFill>
                  <a:schemeClr val="tx1"/>
                </a:solidFill>
                <a:effectLst/>
                <a:latin typeface="+mn-lt"/>
                <a:ea typeface="+mn-ea"/>
                <a:cs typeface="+mn-cs"/>
              </a:rPr>
              <a:t> to check that behaviour and output was as expected.</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When the requirement for the route logic to function correctly with valid input was satisfied, an EJS template was created to check that the route would accept valid inputs and then display the desired information correctly and without crashing.</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Next invalid inputs were considered such as shelf values outside of expected ranges, retrieving information from empty shelves and inputting the wrong data type into form fields. For example, wherever shelf selectors were used or the shelf position was inserted into the URL as a parameter in a GET request, code was added to check the shelf value was in the correct range of 1-6 before a database call was performed. Blank spaces in numerical fields were dealt with by converting the input to a null value.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After a route (or set of routes) was completed, a final ‘real world’ test was conducted on it by running through it a few times with valid input data and then running through it with invalid input data or closing forms at various stages to see if it would break.</a:t>
            </a:r>
          </a:p>
          <a:p>
            <a:endParaRPr lang="en-GB" dirty="0"/>
          </a:p>
        </p:txBody>
      </p:sp>
      <p:sp>
        <p:nvSpPr>
          <p:cNvPr id="4" name="Slide Number Placeholder 3"/>
          <p:cNvSpPr>
            <a:spLocks noGrp="1"/>
          </p:cNvSpPr>
          <p:nvPr>
            <p:ph type="sldNum" sz="quarter" idx="5"/>
          </p:nvPr>
        </p:nvSpPr>
        <p:spPr/>
        <p:txBody>
          <a:bodyPr/>
          <a:lstStyle/>
          <a:p>
            <a:fld id="{395E1EE3-B3EB-470F-A42D-CC1C7B3CE8E7}" type="slidenum">
              <a:rPr lang="en-GB" smtClean="0"/>
              <a:t>4</a:t>
            </a:fld>
            <a:endParaRPr lang="en-GB"/>
          </a:p>
        </p:txBody>
      </p:sp>
    </p:spTree>
    <p:extLst>
      <p:ext uri="{BB962C8B-B14F-4D97-AF65-F5344CB8AC3E}">
        <p14:creationId xmlns:p14="http://schemas.microsoft.com/office/powerpoint/2010/main" val="2201633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Our stakeholders outlined that the primary way they saw themselves using our system was at a computer when performing inventory management tasks, such as re-ordering items.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Our proposal outlined a plan to create a desktop JAVA application, but over the winter break we changed plans to build an application using Node.js and Express with a MySQL database back end.</a:t>
            </a:r>
          </a:p>
          <a:p>
            <a:r>
              <a:rPr lang="en-GB" sz="1200" kern="1200" dirty="0">
                <a:solidFill>
                  <a:schemeClr val="tx1"/>
                </a:solidFill>
                <a:effectLst/>
                <a:latin typeface="+mn-lt"/>
                <a:ea typeface="+mn-ea"/>
                <a:cs typeface="+mn-cs"/>
              </a:rPr>
              <a:t>	A web application was chosen over a JAVA desktop app for several reasons. The two most major being that:</a:t>
            </a:r>
          </a:p>
          <a:p>
            <a:pPr lvl="0"/>
            <a:r>
              <a:rPr lang="en-GB" sz="1200" kern="1200" dirty="0">
                <a:solidFill>
                  <a:schemeClr val="tx1"/>
                </a:solidFill>
                <a:effectLst/>
                <a:latin typeface="+mn-lt"/>
                <a:ea typeface="+mn-ea"/>
                <a:cs typeface="+mn-cs"/>
              </a:rPr>
              <a:t>	A web application would allow the user to access the site from any computer without the need to install the application, increasing convenience.</a:t>
            </a:r>
          </a:p>
          <a:p>
            <a:pPr lvl="0"/>
            <a:r>
              <a:rPr lang="en-GB" sz="1200" kern="1200" dirty="0">
                <a:solidFill>
                  <a:schemeClr val="tx1"/>
                </a:solidFill>
                <a:effectLst/>
                <a:latin typeface="+mn-lt"/>
                <a:ea typeface="+mn-ea"/>
                <a:cs typeface="+mn-cs"/>
              </a:rPr>
              <a:t>	A web application would ensure the user always had access to the most up-to date version of the software, which falls more in line with modern user expectations of software to be provided as a service, continually being 	updated and improved.</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We selected Node.js to build the site's middleware partly because Node's asynchronous operation makes it very good at handling IO intensive operations.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We knew the server may have to handle both the load of requests from users as well as the flow of data from shelves as they periodically sent updated weight information to be inserted into the database, so a framework capable of handling a lot of requests was essential.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Node's was also attractive because it has an expansive library of pre-built tools and modules hosted in the 'node package manager'. The 'Express' and the 'MySQL' node modules vastly simplified the processes of handling requests and interacting with the database, saving a lot development time.</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 relational SQL database system was chosen over </a:t>
            </a:r>
            <a:r>
              <a:rPr lang="en-GB" sz="1200" kern="1200" dirty="0" err="1">
                <a:solidFill>
                  <a:schemeClr val="tx1"/>
                </a:solidFill>
                <a:effectLst/>
                <a:latin typeface="+mn-lt"/>
                <a:ea typeface="+mn-ea"/>
                <a:cs typeface="+mn-cs"/>
              </a:rPr>
              <a:t>noSQL</a:t>
            </a:r>
            <a:r>
              <a:rPr lang="en-GB" sz="1200" kern="1200" dirty="0">
                <a:solidFill>
                  <a:schemeClr val="tx1"/>
                </a:solidFill>
                <a:effectLst/>
                <a:latin typeface="+mn-lt"/>
                <a:ea typeface="+mn-ea"/>
                <a:cs typeface="+mn-cs"/>
              </a:rPr>
              <a:t> systems such as MongoDB as we knew the weight, shelf and item data being handled would all be structured.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Relations can be created in NoSQL databases, but are slower and more difficult to set up.</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We also felt that a structured model with defined tables would force us to think carefully about the data organisation needed accommodate all planned features from the start. Rigidly planning the data structure before hand reduced the likelihood of discovering we needed to drastically re-organise the way we stored data down the line.</a:t>
            </a:r>
          </a:p>
          <a:p>
            <a:endParaRPr lang="en-GB" dirty="0"/>
          </a:p>
        </p:txBody>
      </p:sp>
      <p:sp>
        <p:nvSpPr>
          <p:cNvPr id="4" name="Slide Number Placeholder 3"/>
          <p:cNvSpPr>
            <a:spLocks noGrp="1"/>
          </p:cNvSpPr>
          <p:nvPr>
            <p:ph type="sldNum" sz="quarter" idx="5"/>
          </p:nvPr>
        </p:nvSpPr>
        <p:spPr/>
        <p:txBody>
          <a:bodyPr/>
          <a:lstStyle/>
          <a:p>
            <a:fld id="{395E1EE3-B3EB-470F-A42D-CC1C7B3CE8E7}" type="slidenum">
              <a:rPr lang="en-GB" smtClean="0"/>
              <a:t>5</a:t>
            </a:fld>
            <a:endParaRPr lang="en-GB"/>
          </a:p>
        </p:txBody>
      </p:sp>
    </p:spTree>
    <p:extLst>
      <p:ext uri="{BB962C8B-B14F-4D97-AF65-F5344CB8AC3E}">
        <p14:creationId xmlns:p14="http://schemas.microsoft.com/office/powerpoint/2010/main" val="1574411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It was generally felt that face to face meetings were better and we strived to find times when all members would be available. On reflection it would have been better to either have more frequent meetings with any members who could attend that day or to embrace online meetings via Microsoft teams or some other conferencing software.</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There was little getting around the difficulties of learning how to build a web application at the same time as doing so. Each member learnt from different sources and so ended up utilising different techniques writing their code. An example being the two methods of calling the database used in the routing logic. One method uses calls defined in models that generate promises (using the sql2 package) and the other uses database calls embedded directly in routes using </a:t>
            </a:r>
            <a:r>
              <a:rPr lang="en-GB" sz="1200" kern="1200" dirty="0" err="1">
                <a:solidFill>
                  <a:schemeClr val="tx1"/>
                </a:solidFill>
                <a:effectLst/>
                <a:latin typeface="+mn-lt"/>
                <a:ea typeface="+mn-ea"/>
                <a:cs typeface="+mn-cs"/>
              </a:rPr>
              <a:t>callbacks</a:t>
            </a:r>
            <a:r>
              <a:rPr lang="en-GB" sz="1200" kern="1200" dirty="0">
                <a:solidFill>
                  <a:schemeClr val="tx1"/>
                </a:solidFill>
                <a:effectLst/>
                <a:latin typeface="+mn-lt"/>
                <a:ea typeface="+mn-ea"/>
                <a:cs typeface="+mn-cs"/>
              </a:rPr>
              <a:t> (using the </a:t>
            </a:r>
            <a:r>
              <a:rPr lang="en-GB" sz="1200" kern="1200" dirty="0" err="1">
                <a:solidFill>
                  <a:schemeClr val="tx1"/>
                </a:solidFill>
                <a:effectLst/>
                <a:latin typeface="+mn-lt"/>
                <a:ea typeface="+mn-ea"/>
                <a:cs typeface="+mn-cs"/>
              </a:rPr>
              <a:t>sql</a:t>
            </a:r>
            <a:r>
              <a:rPr lang="en-GB" sz="1200" kern="1200" dirty="0">
                <a:solidFill>
                  <a:schemeClr val="tx1"/>
                </a:solidFill>
                <a:effectLst/>
                <a:latin typeface="+mn-lt"/>
                <a:ea typeface="+mn-ea"/>
                <a:cs typeface="+mn-cs"/>
              </a:rPr>
              <a:t> package). Both methods were facilitated and worked fine separately and in combination, however the style and structure of the promise code was unfamiliar and hard to follow for some. This made it difficult for members to adapt and extend existing code. This was eventually clarified, but explaining code should have been given greater precedence at team meetings and perhaps been brought up as a repeated point of discussion at the beginning of each meeting.</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Managing the Trello board and backlog was an essential, but sometimes forgotten task. At a couple of points in development the backlog was somewhat neglected and members messaged the group asking what they can work on. This worked fine, but may have left those not confident enough to ask unsure of what they could do and also opened up the possibility of two people taking on the same task. The solution to this problem is the same as others, to hold more frequent meetings even if all members could not attend, this would have gone some of the way to keeping everyone updated. Alternatively or in combination the scrum leader could have been given a greater responsibility for managing the backlog and other administrative tasks with in turn less development responsibility.</a:t>
            </a:r>
          </a:p>
          <a:p>
            <a:endParaRPr lang="en-GB" dirty="0"/>
          </a:p>
        </p:txBody>
      </p:sp>
      <p:sp>
        <p:nvSpPr>
          <p:cNvPr id="4" name="Slide Number Placeholder 3"/>
          <p:cNvSpPr>
            <a:spLocks noGrp="1"/>
          </p:cNvSpPr>
          <p:nvPr>
            <p:ph type="sldNum" sz="quarter" idx="5"/>
          </p:nvPr>
        </p:nvSpPr>
        <p:spPr/>
        <p:txBody>
          <a:bodyPr/>
          <a:lstStyle/>
          <a:p>
            <a:fld id="{395E1EE3-B3EB-470F-A42D-CC1C7B3CE8E7}" type="slidenum">
              <a:rPr lang="en-GB" smtClean="0"/>
              <a:t>6</a:t>
            </a:fld>
            <a:endParaRPr lang="en-GB"/>
          </a:p>
        </p:txBody>
      </p:sp>
    </p:spTree>
    <p:extLst>
      <p:ext uri="{BB962C8B-B14F-4D97-AF65-F5344CB8AC3E}">
        <p14:creationId xmlns:p14="http://schemas.microsoft.com/office/powerpoint/2010/main" val="1725854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 user is immediately displayed the home page upon entering the web app. From here, a list of the shelves and their contents are presented. This includes the shelf number, name of item, weight, number of that item on shelf and tags related to the item.  The shelves can also be sorted by shelf position, percentage weight, number of items left or absolute weight via the dropdown at the top of the page.</a:t>
            </a:r>
            <a:endParaRPr lang="en-GB" dirty="0"/>
          </a:p>
        </p:txBody>
      </p:sp>
      <p:sp>
        <p:nvSpPr>
          <p:cNvPr id="4" name="Slide Number Placeholder 3"/>
          <p:cNvSpPr>
            <a:spLocks noGrp="1"/>
          </p:cNvSpPr>
          <p:nvPr>
            <p:ph type="sldNum" sz="quarter" idx="5"/>
          </p:nvPr>
        </p:nvSpPr>
        <p:spPr/>
        <p:txBody>
          <a:bodyPr/>
          <a:lstStyle/>
          <a:p>
            <a:fld id="{395E1EE3-B3EB-470F-A42D-CC1C7B3CE8E7}" type="slidenum">
              <a:rPr lang="en-GB" smtClean="0"/>
              <a:t>8</a:t>
            </a:fld>
            <a:endParaRPr lang="en-GB"/>
          </a:p>
        </p:txBody>
      </p:sp>
    </p:spTree>
    <p:extLst>
      <p:ext uri="{BB962C8B-B14F-4D97-AF65-F5344CB8AC3E}">
        <p14:creationId xmlns:p14="http://schemas.microsoft.com/office/powerpoint/2010/main" val="1665744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Upon clicking on a shelf, a table containing a more detailed overview of the elements and settings is displayed.  The items notes and re-order information appears on the left and the details regarding weight and warning limits on the right.  From this page, the user can edit the item details or change the shelf settings. They also have the option to set up a new item on the shelf or delete and reset the shelf position</a:t>
            </a:r>
            <a:endParaRPr lang="en-GB" dirty="0"/>
          </a:p>
        </p:txBody>
      </p:sp>
      <p:sp>
        <p:nvSpPr>
          <p:cNvPr id="4" name="Slide Number Placeholder 3"/>
          <p:cNvSpPr>
            <a:spLocks noGrp="1"/>
          </p:cNvSpPr>
          <p:nvPr>
            <p:ph type="sldNum" sz="quarter" idx="5"/>
          </p:nvPr>
        </p:nvSpPr>
        <p:spPr/>
        <p:txBody>
          <a:bodyPr/>
          <a:lstStyle/>
          <a:p>
            <a:fld id="{395E1EE3-B3EB-470F-A42D-CC1C7B3CE8E7}" type="slidenum">
              <a:rPr lang="en-GB" smtClean="0"/>
              <a:t>9</a:t>
            </a:fld>
            <a:endParaRPr lang="en-GB"/>
          </a:p>
        </p:txBody>
      </p:sp>
    </p:spTree>
    <p:extLst>
      <p:ext uri="{BB962C8B-B14F-4D97-AF65-F5344CB8AC3E}">
        <p14:creationId xmlns:p14="http://schemas.microsoft.com/office/powerpoint/2010/main" val="2226849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Selecting the ‘set up item’ from the navigation bar at the top of the screen presents a list of the shelves with their current item if it contains one, or ‘empty’ if not. The shelf to set up can be selected and a form will be displayed upon clicking submit. If a shelf with an item on is selected, the user will be notified and asked if they either want to replace the item or go back to the selection screen.  The set-up form contains a field for the item name, tags, description, price and weight.  Any information regarding restocking or safety can be written in the description to be easily viewed after the item has been added. The items weight can be set automatically by inputting the individual item weight, or the scales built into the shelf can be used if the weight is unknown. After selecting this option, the item will need to be placed on the shelf and confirmed within the webapp.  An image for the item can also be added at this stage which will be displayed in the list</a:t>
            </a:r>
            <a:endParaRPr lang="en-GB" dirty="0"/>
          </a:p>
        </p:txBody>
      </p:sp>
      <p:sp>
        <p:nvSpPr>
          <p:cNvPr id="4" name="Slide Number Placeholder 3"/>
          <p:cNvSpPr>
            <a:spLocks noGrp="1"/>
          </p:cNvSpPr>
          <p:nvPr>
            <p:ph type="sldNum" sz="quarter" idx="5"/>
          </p:nvPr>
        </p:nvSpPr>
        <p:spPr/>
        <p:txBody>
          <a:bodyPr/>
          <a:lstStyle/>
          <a:p>
            <a:fld id="{395E1EE3-B3EB-470F-A42D-CC1C7B3CE8E7}" type="slidenum">
              <a:rPr lang="en-GB" smtClean="0"/>
              <a:t>10</a:t>
            </a:fld>
            <a:endParaRPr lang="en-GB"/>
          </a:p>
        </p:txBody>
      </p:sp>
    </p:spTree>
    <p:extLst>
      <p:ext uri="{BB962C8B-B14F-4D97-AF65-F5344CB8AC3E}">
        <p14:creationId xmlns:p14="http://schemas.microsoft.com/office/powerpoint/2010/main" val="445754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 ‘clear shelf’ page can be selected using the navigation bar at the top of the screen. From here, the user can delete the data stored on one of the shelf spaces.  A form containing the shelf numbers as well as items stored is displayed, and after selecting the shelf and clicking submit, a confirmation screen will appear. After selecting ‘yes’ it will be cleared from the database and the space can then be set up to contain a new item if required</a:t>
            </a:r>
            <a:endParaRPr lang="en-GB" dirty="0"/>
          </a:p>
        </p:txBody>
      </p:sp>
      <p:sp>
        <p:nvSpPr>
          <p:cNvPr id="4" name="Slide Number Placeholder 3"/>
          <p:cNvSpPr>
            <a:spLocks noGrp="1"/>
          </p:cNvSpPr>
          <p:nvPr>
            <p:ph type="sldNum" sz="quarter" idx="5"/>
          </p:nvPr>
        </p:nvSpPr>
        <p:spPr/>
        <p:txBody>
          <a:bodyPr/>
          <a:lstStyle/>
          <a:p>
            <a:fld id="{395E1EE3-B3EB-470F-A42D-CC1C7B3CE8E7}" type="slidenum">
              <a:rPr lang="en-GB" smtClean="0"/>
              <a:t>11</a:t>
            </a:fld>
            <a:endParaRPr lang="en-GB"/>
          </a:p>
        </p:txBody>
      </p:sp>
    </p:spTree>
    <p:extLst>
      <p:ext uri="{BB962C8B-B14F-4D97-AF65-F5344CB8AC3E}">
        <p14:creationId xmlns:p14="http://schemas.microsoft.com/office/powerpoint/2010/main" val="1864330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870774-7EE4-426D-8666-73CCECAC0A82}" type="datetimeFigureOut">
              <a:rPr lang="en-GB" smtClean="0"/>
              <a:t>13/05/2020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2DFD52-6C65-4B93-AF42-A0835243F277}" type="slidenum">
              <a:rPr lang="en-GB" smtClean="0"/>
              <a:t>‹#›</a:t>
            </a:fld>
            <a:endParaRPr lang="en-GB"/>
          </a:p>
        </p:txBody>
      </p:sp>
    </p:spTree>
    <p:extLst>
      <p:ext uri="{BB962C8B-B14F-4D97-AF65-F5344CB8AC3E}">
        <p14:creationId xmlns:p14="http://schemas.microsoft.com/office/powerpoint/2010/main" val="408361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870774-7EE4-426D-8666-73CCECAC0A82}" type="datetimeFigureOut">
              <a:rPr lang="en-GB" smtClean="0"/>
              <a:t>13/05/2020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2DFD52-6C65-4B93-AF42-A0835243F277}" type="slidenum">
              <a:rPr lang="en-GB" smtClean="0"/>
              <a:t>‹#›</a:t>
            </a:fld>
            <a:endParaRPr lang="en-GB"/>
          </a:p>
        </p:txBody>
      </p:sp>
    </p:spTree>
    <p:extLst>
      <p:ext uri="{BB962C8B-B14F-4D97-AF65-F5344CB8AC3E}">
        <p14:creationId xmlns:p14="http://schemas.microsoft.com/office/powerpoint/2010/main" val="362952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870774-7EE4-426D-8666-73CCECAC0A82}" type="datetimeFigureOut">
              <a:rPr lang="en-GB" smtClean="0"/>
              <a:t>13/05/2020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2DFD52-6C65-4B93-AF42-A0835243F277}"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46278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870774-7EE4-426D-8666-73CCECAC0A82}" type="datetimeFigureOut">
              <a:rPr lang="en-GB" smtClean="0"/>
              <a:t>13/05/2020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2DFD52-6C65-4B93-AF42-A0835243F277}" type="slidenum">
              <a:rPr lang="en-GB" smtClean="0"/>
              <a:t>‹#›</a:t>
            </a:fld>
            <a:endParaRPr lang="en-GB"/>
          </a:p>
        </p:txBody>
      </p:sp>
    </p:spTree>
    <p:extLst>
      <p:ext uri="{BB962C8B-B14F-4D97-AF65-F5344CB8AC3E}">
        <p14:creationId xmlns:p14="http://schemas.microsoft.com/office/powerpoint/2010/main" val="1132100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870774-7EE4-426D-8666-73CCECAC0A82}" type="datetimeFigureOut">
              <a:rPr lang="en-GB" smtClean="0"/>
              <a:t>13/05/2020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2DFD52-6C65-4B93-AF42-A0835243F277}"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36816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870774-7EE4-426D-8666-73CCECAC0A82}" type="datetimeFigureOut">
              <a:rPr lang="en-GB" smtClean="0"/>
              <a:t>13/05/2020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2DFD52-6C65-4B93-AF42-A0835243F277}" type="slidenum">
              <a:rPr lang="en-GB" smtClean="0"/>
              <a:t>‹#›</a:t>
            </a:fld>
            <a:endParaRPr lang="en-GB"/>
          </a:p>
        </p:txBody>
      </p:sp>
    </p:spTree>
    <p:extLst>
      <p:ext uri="{BB962C8B-B14F-4D97-AF65-F5344CB8AC3E}">
        <p14:creationId xmlns:p14="http://schemas.microsoft.com/office/powerpoint/2010/main" val="372575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70774-7EE4-426D-8666-73CCECAC0A82}" type="datetimeFigureOut">
              <a:rPr lang="en-GB" smtClean="0"/>
              <a:t>13/05/2020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2DFD52-6C65-4B93-AF42-A0835243F277}" type="slidenum">
              <a:rPr lang="en-GB" smtClean="0"/>
              <a:t>‹#›</a:t>
            </a:fld>
            <a:endParaRPr lang="en-GB"/>
          </a:p>
        </p:txBody>
      </p:sp>
    </p:spTree>
    <p:extLst>
      <p:ext uri="{BB962C8B-B14F-4D97-AF65-F5344CB8AC3E}">
        <p14:creationId xmlns:p14="http://schemas.microsoft.com/office/powerpoint/2010/main" val="2684331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70774-7EE4-426D-8666-73CCECAC0A82}" type="datetimeFigureOut">
              <a:rPr lang="en-GB" smtClean="0"/>
              <a:t>13/05/2020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2DFD52-6C65-4B93-AF42-A0835243F277}" type="slidenum">
              <a:rPr lang="en-GB" smtClean="0"/>
              <a:t>‹#›</a:t>
            </a:fld>
            <a:endParaRPr lang="en-GB"/>
          </a:p>
        </p:txBody>
      </p:sp>
    </p:spTree>
    <p:extLst>
      <p:ext uri="{BB962C8B-B14F-4D97-AF65-F5344CB8AC3E}">
        <p14:creationId xmlns:p14="http://schemas.microsoft.com/office/powerpoint/2010/main" val="1586332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70774-7EE4-426D-8666-73CCECAC0A82}" type="datetimeFigureOut">
              <a:rPr lang="en-GB" smtClean="0"/>
              <a:t>13/05/2020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2DFD52-6C65-4B93-AF42-A0835243F277}" type="slidenum">
              <a:rPr lang="en-GB" smtClean="0"/>
              <a:t>‹#›</a:t>
            </a:fld>
            <a:endParaRPr lang="en-GB"/>
          </a:p>
        </p:txBody>
      </p:sp>
    </p:spTree>
    <p:extLst>
      <p:ext uri="{BB962C8B-B14F-4D97-AF65-F5344CB8AC3E}">
        <p14:creationId xmlns:p14="http://schemas.microsoft.com/office/powerpoint/2010/main" val="758763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870774-7EE4-426D-8666-73CCECAC0A82}" type="datetimeFigureOut">
              <a:rPr lang="en-GB" smtClean="0"/>
              <a:t>13/05/2020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2DFD52-6C65-4B93-AF42-A0835243F277}" type="slidenum">
              <a:rPr lang="en-GB" smtClean="0"/>
              <a:t>‹#›</a:t>
            </a:fld>
            <a:endParaRPr lang="en-GB"/>
          </a:p>
        </p:txBody>
      </p:sp>
    </p:spTree>
    <p:extLst>
      <p:ext uri="{BB962C8B-B14F-4D97-AF65-F5344CB8AC3E}">
        <p14:creationId xmlns:p14="http://schemas.microsoft.com/office/powerpoint/2010/main" val="3148559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870774-7EE4-426D-8666-73CCECAC0A82}" type="datetimeFigureOut">
              <a:rPr lang="en-GB" smtClean="0"/>
              <a:t>13/05/2020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2DFD52-6C65-4B93-AF42-A0835243F277}" type="slidenum">
              <a:rPr lang="en-GB" smtClean="0"/>
              <a:t>‹#›</a:t>
            </a:fld>
            <a:endParaRPr lang="en-GB"/>
          </a:p>
        </p:txBody>
      </p:sp>
    </p:spTree>
    <p:extLst>
      <p:ext uri="{BB962C8B-B14F-4D97-AF65-F5344CB8AC3E}">
        <p14:creationId xmlns:p14="http://schemas.microsoft.com/office/powerpoint/2010/main" val="1642203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870774-7EE4-426D-8666-73CCECAC0A82}" type="datetimeFigureOut">
              <a:rPr lang="en-GB" smtClean="0"/>
              <a:t>13/05/2020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D2DFD52-6C65-4B93-AF42-A0835243F277}" type="slidenum">
              <a:rPr lang="en-GB" smtClean="0"/>
              <a:t>‹#›</a:t>
            </a:fld>
            <a:endParaRPr lang="en-GB"/>
          </a:p>
        </p:txBody>
      </p:sp>
    </p:spTree>
    <p:extLst>
      <p:ext uri="{BB962C8B-B14F-4D97-AF65-F5344CB8AC3E}">
        <p14:creationId xmlns:p14="http://schemas.microsoft.com/office/powerpoint/2010/main" val="3502158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870774-7EE4-426D-8666-73CCECAC0A82}" type="datetimeFigureOut">
              <a:rPr lang="en-GB" smtClean="0"/>
              <a:t>13/05/2020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D2DFD52-6C65-4B93-AF42-A0835243F277}" type="slidenum">
              <a:rPr lang="en-GB" smtClean="0"/>
              <a:t>‹#›</a:t>
            </a:fld>
            <a:endParaRPr lang="en-GB"/>
          </a:p>
        </p:txBody>
      </p:sp>
    </p:spTree>
    <p:extLst>
      <p:ext uri="{BB962C8B-B14F-4D97-AF65-F5344CB8AC3E}">
        <p14:creationId xmlns:p14="http://schemas.microsoft.com/office/powerpoint/2010/main" val="323156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70774-7EE4-426D-8666-73CCECAC0A82}" type="datetimeFigureOut">
              <a:rPr lang="en-GB" smtClean="0"/>
              <a:t>13/05/2020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D2DFD52-6C65-4B93-AF42-A0835243F277}" type="slidenum">
              <a:rPr lang="en-GB" smtClean="0"/>
              <a:t>‹#›</a:t>
            </a:fld>
            <a:endParaRPr lang="en-GB"/>
          </a:p>
        </p:txBody>
      </p:sp>
    </p:spTree>
    <p:extLst>
      <p:ext uri="{BB962C8B-B14F-4D97-AF65-F5344CB8AC3E}">
        <p14:creationId xmlns:p14="http://schemas.microsoft.com/office/powerpoint/2010/main" val="1223641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870774-7EE4-426D-8666-73CCECAC0A82}" type="datetimeFigureOut">
              <a:rPr lang="en-GB" smtClean="0"/>
              <a:t>13/05/2020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2DFD52-6C65-4B93-AF42-A0835243F277}" type="slidenum">
              <a:rPr lang="en-GB" smtClean="0"/>
              <a:t>‹#›</a:t>
            </a:fld>
            <a:endParaRPr lang="en-GB"/>
          </a:p>
        </p:txBody>
      </p:sp>
    </p:spTree>
    <p:extLst>
      <p:ext uri="{BB962C8B-B14F-4D97-AF65-F5344CB8AC3E}">
        <p14:creationId xmlns:p14="http://schemas.microsoft.com/office/powerpoint/2010/main" val="137432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870774-7EE4-426D-8666-73CCECAC0A82}" type="datetimeFigureOut">
              <a:rPr lang="en-GB" smtClean="0"/>
              <a:t>13/05/2020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2DFD52-6C65-4B93-AF42-A0835243F277}" type="slidenum">
              <a:rPr lang="en-GB" smtClean="0"/>
              <a:t>‹#›</a:t>
            </a:fld>
            <a:endParaRPr lang="en-GB"/>
          </a:p>
        </p:txBody>
      </p:sp>
    </p:spTree>
    <p:extLst>
      <p:ext uri="{BB962C8B-B14F-4D97-AF65-F5344CB8AC3E}">
        <p14:creationId xmlns:p14="http://schemas.microsoft.com/office/powerpoint/2010/main" val="194146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870774-7EE4-426D-8666-73CCECAC0A82}" type="datetimeFigureOut">
              <a:rPr lang="en-GB" smtClean="0"/>
              <a:t>13/05/2020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D2DFD52-6C65-4B93-AF42-A0835243F277}" type="slidenum">
              <a:rPr lang="en-GB" smtClean="0"/>
              <a:t>‹#›</a:t>
            </a:fld>
            <a:endParaRPr lang="en-GB"/>
          </a:p>
        </p:txBody>
      </p:sp>
    </p:spTree>
    <p:extLst>
      <p:ext uri="{BB962C8B-B14F-4D97-AF65-F5344CB8AC3E}">
        <p14:creationId xmlns:p14="http://schemas.microsoft.com/office/powerpoint/2010/main" val="32786083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23E25-0B39-4910-AEE6-3C61074AB9F7}"/>
              </a:ext>
            </a:extLst>
          </p:cNvPr>
          <p:cNvSpPr>
            <a:spLocks noGrp="1"/>
          </p:cNvSpPr>
          <p:nvPr>
            <p:ph type="ctrTitle"/>
          </p:nvPr>
        </p:nvSpPr>
        <p:spPr>
          <a:xfrm>
            <a:off x="1002976" y="1097408"/>
            <a:ext cx="7766936" cy="1646302"/>
          </a:xfrm>
        </p:spPr>
        <p:txBody>
          <a:bodyPr/>
          <a:lstStyle/>
          <a:p>
            <a:r>
              <a:rPr lang="en-GB" dirty="0"/>
              <a:t>Smart Shelves</a:t>
            </a:r>
          </a:p>
        </p:txBody>
      </p:sp>
      <p:sp>
        <p:nvSpPr>
          <p:cNvPr id="3" name="Subtitle 2">
            <a:extLst>
              <a:ext uri="{FF2B5EF4-FFF2-40B4-BE49-F238E27FC236}">
                <a16:creationId xmlns:a16="http://schemas.microsoft.com/office/drawing/2014/main" id="{4C5F3B31-3EDB-4C74-99F6-1753706A364E}"/>
              </a:ext>
            </a:extLst>
          </p:cNvPr>
          <p:cNvSpPr>
            <a:spLocks noGrp="1"/>
          </p:cNvSpPr>
          <p:nvPr>
            <p:ph type="subTitle" idx="1"/>
          </p:nvPr>
        </p:nvSpPr>
        <p:spPr>
          <a:xfrm>
            <a:off x="5275386" y="2743710"/>
            <a:ext cx="3494526" cy="1036982"/>
          </a:xfrm>
        </p:spPr>
        <p:txBody>
          <a:bodyPr>
            <a:normAutofit/>
          </a:bodyPr>
          <a:lstStyle/>
          <a:p>
            <a:r>
              <a:rPr lang="en-GB" sz="3300" dirty="0"/>
              <a:t>Group ID – 1435</a:t>
            </a:r>
          </a:p>
          <a:p>
            <a:endParaRPr lang="en-GB" dirty="0"/>
          </a:p>
        </p:txBody>
      </p:sp>
      <p:sp>
        <p:nvSpPr>
          <p:cNvPr id="4" name="Subtitle 2">
            <a:extLst>
              <a:ext uri="{FF2B5EF4-FFF2-40B4-BE49-F238E27FC236}">
                <a16:creationId xmlns:a16="http://schemas.microsoft.com/office/drawing/2014/main" id="{959527B5-9400-436A-B7FC-878DCA6DBC39}"/>
              </a:ext>
            </a:extLst>
          </p:cNvPr>
          <p:cNvSpPr txBox="1">
            <a:spLocks/>
          </p:cNvSpPr>
          <p:nvPr/>
        </p:nvSpPr>
        <p:spPr>
          <a:xfrm>
            <a:off x="538211" y="3675185"/>
            <a:ext cx="4608219" cy="422565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GB" sz="2400" dirty="0"/>
              <a:t>Christopher Mayes - cmaye001 </a:t>
            </a:r>
          </a:p>
          <a:p>
            <a:pPr algn="l"/>
            <a:r>
              <a:rPr lang="en-GB" sz="2400" dirty="0"/>
              <a:t>Jasper Robinson - jrobi001</a:t>
            </a:r>
          </a:p>
          <a:p>
            <a:pPr algn="l"/>
            <a:r>
              <a:rPr lang="en-GB" sz="2400" dirty="0"/>
              <a:t>Marisa Doyne - mdoyn010</a:t>
            </a:r>
          </a:p>
          <a:p>
            <a:pPr algn="l"/>
            <a:r>
              <a:rPr lang="en-GB" sz="2400" dirty="0"/>
              <a:t>Jignesh Devji - jdevj001</a:t>
            </a:r>
          </a:p>
          <a:p>
            <a:pPr algn="l"/>
            <a:r>
              <a:rPr lang="en-GB" sz="2400" dirty="0"/>
              <a:t>Elhassania Ghazoini - eghaz001</a:t>
            </a:r>
          </a:p>
          <a:p>
            <a:pPr algn="l"/>
            <a:r>
              <a:rPr lang="en-GB" sz="2400" dirty="0"/>
              <a:t>Francis Aquino - faqui001</a:t>
            </a:r>
          </a:p>
          <a:p>
            <a:pPr algn="l"/>
            <a:endParaRPr lang="en-GB" sz="2400" dirty="0"/>
          </a:p>
        </p:txBody>
      </p:sp>
    </p:spTree>
    <p:extLst>
      <p:ext uri="{BB962C8B-B14F-4D97-AF65-F5344CB8AC3E}">
        <p14:creationId xmlns:p14="http://schemas.microsoft.com/office/powerpoint/2010/main" val="3475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9AC708-E641-4927-AFF8-7BF2E9CC7683}"/>
              </a:ext>
            </a:extLst>
          </p:cNvPr>
          <p:cNvSpPr>
            <a:spLocks noGrp="1"/>
          </p:cNvSpPr>
          <p:nvPr>
            <p:ph idx="1"/>
          </p:nvPr>
        </p:nvSpPr>
        <p:spPr>
          <a:xfrm>
            <a:off x="-574430" y="902678"/>
            <a:ext cx="7197968" cy="4958860"/>
          </a:xfrm>
        </p:spPr>
        <p:txBody>
          <a:bodyPr>
            <a:normAutofit lnSpcReduction="10000"/>
          </a:bodyPr>
          <a:lstStyle/>
          <a:p>
            <a:pPr lvl="2"/>
            <a:r>
              <a:rPr lang="en-GB" sz="1800" dirty="0">
                <a:solidFill>
                  <a:schemeClr val="tx1"/>
                </a:solidFill>
              </a:rPr>
              <a:t>Set Up Item</a:t>
            </a:r>
          </a:p>
          <a:p>
            <a:pPr lvl="3"/>
            <a:r>
              <a:rPr lang="en-GB" sz="1600" dirty="0">
                <a:solidFill>
                  <a:schemeClr val="tx1"/>
                </a:solidFill>
              </a:rPr>
              <a:t>presents a list of the shelves with their current item if it contains one, or ‘empty’ if not</a:t>
            </a:r>
          </a:p>
          <a:p>
            <a:pPr lvl="3"/>
            <a:r>
              <a:rPr lang="en-GB" sz="1600" dirty="0">
                <a:solidFill>
                  <a:schemeClr val="tx1"/>
                </a:solidFill>
              </a:rPr>
              <a:t>shelf to set up can be selected and a form will be displayed upon clicking submit</a:t>
            </a:r>
          </a:p>
          <a:p>
            <a:pPr lvl="3"/>
            <a:r>
              <a:rPr lang="en-GB" sz="1600" dirty="0">
                <a:solidFill>
                  <a:schemeClr val="tx1"/>
                </a:solidFill>
              </a:rPr>
              <a:t>If a shelf with an item on is selected, the user will be notified and asked if they either want to replace the item or go back to the selection screen</a:t>
            </a:r>
          </a:p>
          <a:p>
            <a:pPr lvl="3"/>
            <a:r>
              <a:rPr lang="en-GB" sz="1600" dirty="0">
                <a:solidFill>
                  <a:schemeClr val="tx1"/>
                </a:solidFill>
              </a:rPr>
              <a:t>set-up form contains a field for the item name, tags, description, price and weight</a:t>
            </a:r>
          </a:p>
          <a:p>
            <a:pPr lvl="3"/>
            <a:r>
              <a:rPr lang="en-GB" sz="1600" dirty="0">
                <a:solidFill>
                  <a:schemeClr val="tx1"/>
                </a:solidFill>
              </a:rPr>
              <a:t>Any information regarding restocking or safety can be written in the description </a:t>
            </a:r>
          </a:p>
          <a:p>
            <a:pPr lvl="3"/>
            <a:r>
              <a:rPr lang="en-GB" sz="1600" dirty="0">
                <a:solidFill>
                  <a:schemeClr val="tx1"/>
                </a:solidFill>
              </a:rPr>
              <a:t>The items weight can be set automatically by inputting the individual item weight, or the scales built into the shelf can be used if the weight is unknown</a:t>
            </a:r>
          </a:p>
          <a:p>
            <a:pPr lvl="3"/>
            <a:r>
              <a:rPr lang="en-GB" sz="1600" dirty="0">
                <a:solidFill>
                  <a:schemeClr val="tx1"/>
                </a:solidFill>
              </a:rPr>
              <a:t>An image for the item can also be added at this stage which will be displayed in the list</a:t>
            </a:r>
          </a:p>
          <a:p>
            <a:pPr lvl="2"/>
            <a:endParaRPr lang="en-GB" sz="1800" dirty="0">
              <a:solidFill>
                <a:schemeClr val="tx1"/>
              </a:solidFill>
            </a:endParaRPr>
          </a:p>
        </p:txBody>
      </p:sp>
      <p:pic>
        <p:nvPicPr>
          <p:cNvPr id="6" name="Picture 5">
            <a:extLst>
              <a:ext uri="{FF2B5EF4-FFF2-40B4-BE49-F238E27FC236}">
                <a16:creationId xmlns:a16="http://schemas.microsoft.com/office/drawing/2014/main" id="{AC255DAB-F170-45D2-BD30-BAEB7BF8D78A}"/>
              </a:ext>
            </a:extLst>
          </p:cNvPr>
          <p:cNvPicPr/>
          <p:nvPr/>
        </p:nvPicPr>
        <p:blipFill rotWithShape="1">
          <a:blip r:embed="rId3" cstate="print">
            <a:extLst>
              <a:ext uri="{28A0092B-C50C-407E-A947-70E740481C1C}">
                <a14:useLocalDpi xmlns:a14="http://schemas.microsoft.com/office/drawing/2010/main" val="0"/>
              </a:ext>
            </a:extLst>
          </a:blip>
          <a:srcRect b="12179"/>
          <a:stretch/>
        </p:blipFill>
        <p:spPr bwMode="auto">
          <a:xfrm>
            <a:off x="7054689" y="140677"/>
            <a:ext cx="3371876" cy="3950677"/>
          </a:xfrm>
          <a:prstGeom prst="rect">
            <a:avLst/>
          </a:prstGeom>
          <a:noFill/>
          <a:ln>
            <a:noFill/>
          </a:ln>
          <a:extLst>
            <a:ext uri="{53640926-AAD7-44D8-BBD7-CCE9431645EC}">
              <a14:shadowObscured xmlns:a14="http://schemas.microsoft.com/office/drawing/2010/main"/>
            </a:ext>
          </a:extLst>
        </p:spPr>
      </p:pic>
      <p:pic>
        <p:nvPicPr>
          <p:cNvPr id="4" name="Picture 3" descr="A stack of flyers on a table&#10;&#10;Description automatically generated">
            <a:extLst>
              <a:ext uri="{FF2B5EF4-FFF2-40B4-BE49-F238E27FC236}">
                <a16:creationId xmlns:a16="http://schemas.microsoft.com/office/drawing/2014/main" id="{A3725191-D59B-4A91-B598-FDFAD1778B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5770" y="4202157"/>
            <a:ext cx="3353554" cy="2515166"/>
          </a:xfrm>
          <a:prstGeom prst="rect">
            <a:avLst/>
          </a:prstGeom>
        </p:spPr>
      </p:pic>
    </p:spTree>
    <p:extLst>
      <p:ext uri="{BB962C8B-B14F-4D97-AF65-F5344CB8AC3E}">
        <p14:creationId xmlns:p14="http://schemas.microsoft.com/office/powerpoint/2010/main" val="3812126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9AC708-E641-4927-AFF8-7BF2E9CC7683}"/>
              </a:ext>
            </a:extLst>
          </p:cNvPr>
          <p:cNvSpPr>
            <a:spLocks noGrp="1"/>
          </p:cNvSpPr>
          <p:nvPr>
            <p:ph idx="1"/>
          </p:nvPr>
        </p:nvSpPr>
        <p:spPr>
          <a:xfrm>
            <a:off x="677335" y="4126522"/>
            <a:ext cx="8584944" cy="1985177"/>
          </a:xfrm>
        </p:spPr>
        <p:txBody>
          <a:bodyPr>
            <a:normAutofit/>
          </a:bodyPr>
          <a:lstStyle/>
          <a:p>
            <a:pPr lvl="1"/>
            <a:r>
              <a:rPr lang="en-GB" sz="1800" dirty="0">
                <a:solidFill>
                  <a:schemeClr val="tx1"/>
                </a:solidFill>
              </a:rPr>
              <a:t>Clearing a shelf</a:t>
            </a:r>
          </a:p>
          <a:p>
            <a:pPr lvl="2"/>
            <a:r>
              <a:rPr lang="en-GB" sz="1600" dirty="0">
                <a:solidFill>
                  <a:schemeClr val="tx1"/>
                </a:solidFill>
              </a:rPr>
              <a:t>user can delete the data stored on one of the shelf spaces</a:t>
            </a:r>
          </a:p>
          <a:p>
            <a:pPr lvl="2"/>
            <a:r>
              <a:rPr lang="en-GB" sz="1600" dirty="0">
                <a:solidFill>
                  <a:schemeClr val="tx1"/>
                </a:solidFill>
              </a:rPr>
              <a:t>form containing the shelf numbers as well as items stored is displayed</a:t>
            </a:r>
          </a:p>
          <a:p>
            <a:pPr lvl="2"/>
            <a:r>
              <a:rPr lang="en-GB" sz="1600" dirty="0">
                <a:solidFill>
                  <a:schemeClr val="tx1"/>
                </a:solidFill>
              </a:rPr>
              <a:t>Upon submitting, a confirmation screen will appear</a:t>
            </a:r>
          </a:p>
          <a:p>
            <a:pPr lvl="2"/>
            <a:r>
              <a:rPr lang="en-GB" sz="1600" dirty="0">
                <a:solidFill>
                  <a:schemeClr val="tx1"/>
                </a:solidFill>
              </a:rPr>
              <a:t>After selecting ‘yes’ it will be cleared from the database </a:t>
            </a:r>
          </a:p>
          <a:p>
            <a:pPr lvl="2"/>
            <a:endParaRPr lang="en-GB" dirty="0">
              <a:solidFill>
                <a:schemeClr val="tx1"/>
              </a:solidFill>
            </a:endParaRPr>
          </a:p>
          <a:p>
            <a:pPr lvl="2"/>
            <a:endParaRPr lang="en-GB" dirty="0">
              <a:solidFill>
                <a:schemeClr val="tx1"/>
              </a:solidFill>
            </a:endParaRPr>
          </a:p>
        </p:txBody>
      </p:sp>
      <p:pic>
        <p:nvPicPr>
          <p:cNvPr id="5" name="Picture 4">
            <a:extLst>
              <a:ext uri="{FF2B5EF4-FFF2-40B4-BE49-F238E27FC236}">
                <a16:creationId xmlns:a16="http://schemas.microsoft.com/office/drawing/2014/main" id="{0DDDEC82-4E92-43E7-836C-2DC210AD97C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7335" y="1155112"/>
            <a:ext cx="4081567" cy="2247588"/>
          </a:xfrm>
          <a:prstGeom prst="rect">
            <a:avLst/>
          </a:prstGeom>
          <a:noFill/>
          <a:ln>
            <a:noFill/>
          </a:ln>
        </p:spPr>
      </p:pic>
      <p:pic>
        <p:nvPicPr>
          <p:cNvPr id="6" name="Picture 5">
            <a:extLst>
              <a:ext uri="{FF2B5EF4-FFF2-40B4-BE49-F238E27FC236}">
                <a16:creationId xmlns:a16="http://schemas.microsoft.com/office/drawing/2014/main" id="{50C482DA-7219-4492-A8D3-D04BDE57E77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101429" y="1174853"/>
            <a:ext cx="3931165" cy="2227848"/>
          </a:xfrm>
          <a:prstGeom prst="rect">
            <a:avLst/>
          </a:prstGeom>
          <a:noFill/>
          <a:ln>
            <a:noFill/>
          </a:ln>
        </p:spPr>
      </p:pic>
    </p:spTree>
    <p:extLst>
      <p:ext uri="{BB962C8B-B14F-4D97-AF65-F5344CB8AC3E}">
        <p14:creationId xmlns:p14="http://schemas.microsoft.com/office/powerpoint/2010/main" val="2400788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9AC708-E641-4927-AFF8-7BF2E9CC7683}"/>
              </a:ext>
            </a:extLst>
          </p:cNvPr>
          <p:cNvSpPr>
            <a:spLocks noGrp="1"/>
          </p:cNvSpPr>
          <p:nvPr>
            <p:ph idx="1"/>
          </p:nvPr>
        </p:nvSpPr>
        <p:spPr>
          <a:xfrm>
            <a:off x="677335" y="4126522"/>
            <a:ext cx="8584944" cy="1985177"/>
          </a:xfrm>
        </p:spPr>
        <p:txBody>
          <a:bodyPr>
            <a:normAutofit/>
          </a:bodyPr>
          <a:lstStyle/>
          <a:p>
            <a:pPr lvl="1"/>
            <a:r>
              <a:rPr lang="en-GB" sz="1800" dirty="0">
                <a:solidFill>
                  <a:schemeClr val="tx1"/>
                </a:solidFill>
              </a:rPr>
              <a:t>Swapping Shelves</a:t>
            </a:r>
          </a:p>
          <a:p>
            <a:pPr lvl="2"/>
            <a:r>
              <a:rPr lang="en-GB" sz="1600" dirty="0">
                <a:solidFill>
                  <a:schemeClr val="tx1"/>
                </a:solidFill>
              </a:rPr>
              <a:t>Allows two shelves to have their positions swapped</a:t>
            </a:r>
          </a:p>
          <a:p>
            <a:pPr lvl="2"/>
            <a:r>
              <a:rPr lang="en-GB" sz="1600" dirty="0">
                <a:solidFill>
                  <a:schemeClr val="tx1"/>
                </a:solidFill>
              </a:rPr>
              <a:t>This includes all data related to those items</a:t>
            </a:r>
          </a:p>
          <a:p>
            <a:pPr lvl="2"/>
            <a:r>
              <a:rPr lang="en-GB" sz="1600" dirty="0">
                <a:solidFill>
                  <a:schemeClr val="tx1"/>
                </a:solidFill>
              </a:rPr>
              <a:t>Select the shelf you would like to change positions and the shelf that you would like to swap it with and click submit</a:t>
            </a:r>
          </a:p>
          <a:p>
            <a:pPr lvl="2"/>
            <a:endParaRPr lang="en-GB" dirty="0">
              <a:solidFill>
                <a:schemeClr val="tx1"/>
              </a:solidFill>
            </a:endParaRPr>
          </a:p>
          <a:p>
            <a:pPr lvl="2"/>
            <a:endParaRPr lang="en-GB" dirty="0">
              <a:solidFill>
                <a:schemeClr val="tx1"/>
              </a:solidFill>
            </a:endParaRPr>
          </a:p>
        </p:txBody>
      </p:sp>
      <p:pic>
        <p:nvPicPr>
          <p:cNvPr id="5" name="Picture 4">
            <a:extLst>
              <a:ext uri="{FF2B5EF4-FFF2-40B4-BE49-F238E27FC236}">
                <a16:creationId xmlns:a16="http://schemas.microsoft.com/office/drawing/2014/main" id="{C4D268B6-09FB-4D6C-A1D2-DF22B8C4D88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335" y="269631"/>
            <a:ext cx="7637008" cy="3733799"/>
          </a:xfrm>
          <a:prstGeom prst="rect">
            <a:avLst/>
          </a:prstGeom>
          <a:noFill/>
          <a:ln>
            <a:noFill/>
          </a:ln>
        </p:spPr>
      </p:pic>
    </p:spTree>
    <p:extLst>
      <p:ext uri="{BB962C8B-B14F-4D97-AF65-F5344CB8AC3E}">
        <p14:creationId xmlns:p14="http://schemas.microsoft.com/office/powerpoint/2010/main" val="365213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41CD-B3C3-4BC1-AEDD-3A6214FFB50B}"/>
              </a:ext>
            </a:extLst>
          </p:cNvPr>
          <p:cNvSpPr>
            <a:spLocks noGrp="1"/>
          </p:cNvSpPr>
          <p:nvPr>
            <p:ph type="title"/>
          </p:nvPr>
        </p:nvSpPr>
        <p:spPr/>
        <p:txBody>
          <a:bodyPr/>
          <a:lstStyle/>
          <a:p>
            <a:r>
              <a:rPr lang="en-GB" dirty="0"/>
              <a:t>What was the concept and who was it for?</a:t>
            </a:r>
          </a:p>
        </p:txBody>
      </p:sp>
      <p:sp>
        <p:nvSpPr>
          <p:cNvPr id="3" name="Content Placeholder 2">
            <a:extLst>
              <a:ext uri="{FF2B5EF4-FFF2-40B4-BE49-F238E27FC236}">
                <a16:creationId xmlns:a16="http://schemas.microsoft.com/office/drawing/2014/main" id="{47E9C5C6-FCCD-4060-85D5-2341B5AE7F94}"/>
              </a:ext>
            </a:extLst>
          </p:cNvPr>
          <p:cNvSpPr>
            <a:spLocks noGrp="1"/>
          </p:cNvSpPr>
          <p:nvPr>
            <p:ph idx="1"/>
          </p:nvPr>
        </p:nvSpPr>
        <p:spPr/>
        <p:txBody>
          <a:bodyPr/>
          <a:lstStyle/>
          <a:p>
            <a:r>
              <a:rPr lang="en-GB" dirty="0">
                <a:solidFill>
                  <a:schemeClr val="tx1"/>
                </a:solidFill>
              </a:rPr>
              <a:t>All in one inventory system </a:t>
            </a:r>
          </a:p>
          <a:p>
            <a:r>
              <a:rPr lang="en-GB" dirty="0">
                <a:solidFill>
                  <a:schemeClr val="tx1"/>
                </a:solidFill>
              </a:rPr>
              <a:t>Medium sized stock environments</a:t>
            </a:r>
          </a:p>
          <a:p>
            <a:endParaRPr lang="en-GB" dirty="0">
              <a:solidFill>
                <a:schemeClr val="tx1"/>
              </a:solidFill>
            </a:endParaRPr>
          </a:p>
          <a:p>
            <a:r>
              <a:rPr lang="en-GB" dirty="0">
                <a:solidFill>
                  <a:schemeClr val="tx1"/>
                </a:solidFill>
              </a:rPr>
              <a:t>Our goal is to reduce the time and stress associated with inventory management </a:t>
            </a:r>
          </a:p>
          <a:p>
            <a:r>
              <a:rPr lang="en-GB" dirty="0">
                <a:solidFill>
                  <a:schemeClr val="tx1"/>
                </a:solidFill>
              </a:rPr>
              <a:t>Eliminate the need for stock checks and the physical updating of stock logs</a:t>
            </a:r>
          </a:p>
        </p:txBody>
      </p:sp>
    </p:spTree>
    <p:extLst>
      <p:ext uri="{BB962C8B-B14F-4D97-AF65-F5344CB8AC3E}">
        <p14:creationId xmlns:p14="http://schemas.microsoft.com/office/powerpoint/2010/main" val="2557619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5C710-C578-442E-ACC0-4A38716415C5}"/>
              </a:ext>
            </a:extLst>
          </p:cNvPr>
          <p:cNvSpPr>
            <a:spLocks noGrp="1"/>
          </p:cNvSpPr>
          <p:nvPr>
            <p:ph type="title"/>
          </p:nvPr>
        </p:nvSpPr>
        <p:spPr/>
        <p:txBody>
          <a:bodyPr/>
          <a:lstStyle/>
          <a:p>
            <a:r>
              <a:rPr lang="en-GB" dirty="0"/>
              <a:t>What was built?</a:t>
            </a:r>
          </a:p>
        </p:txBody>
      </p:sp>
      <p:sp>
        <p:nvSpPr>
          <p:cNvPr id="3" name="Content Placeholder 2">
            <a:extLst>
              <a:ext uri="{FF2B5EF4-FFF2-40B4-BE49-F238E27FC236}">
                <a16:creationId xmlns:a16="http://schemas.microsoft.com/office/drawing/2014/main" id="{E78A374D-D2F2-4E8A-9585-6B966B3DA981}"/>
              </a:ext>
            </a:extLst>
          </p:cNvPr>
          <p:cNvSpPr>
            <a:spLocks noGrp="1"/>
          </p:cNvSpPr>
          <p:nvPr>
            <p:ph idx="1"/>
          </p:nvPr>
        </p:nvSpPr>
        <p:spPr>
          <a:xfrm>
            <a:off x="677334" y="2192487"/>
            <a:ext cx="8596668" cy="3880773"/>
          </a:xfrm>
        </p:spPr>
        <p:txBody>
          <a:bodyPr/>
          <a:lstStyle/>
          <a:p>
            <a:r>
              <a:rPr lang="en-GB" dirty="0">
                <a:solidFill>
                  <a:schemeClr val="tx1"/>
                </a:solidFill>
              </a:rPr>
              <a:t>System is generally comprised of a ‘smart-shelf’ </a:t>
            </a:r>
          </a:p>
          <a:p>
            <a:pPr lvl="1"/>
            <a:r>
              <a:rPr lang="en-GB" dirty="0">
                <a:solidFill>
                  <a:schemeClr val="tx1"/>
                </a:solidFill>
              </a:rPr>
              <a:t>Collects stock data </a:t>
            </a:r>
          </a:p>
          <a:p>
            <a:pPr lvl="1"/>
            <a:r>
              <a:rPr lang="en-GB" dirty="0">
                <a:solidFill>
                  <a:schemeClr val="tx1"/>
                </a:solidFill>
              </a:rPr>
              <a:t>Displayed in a web application</a:t>
            </a:r>
          </a:p>
          <a:p>
            <a:pPr lvl="1"/>
            <a:r>
              <a:rPr lang="en-GB" dirty="0">
                <a:solidFill>
                  <a:schemeClr val="tx1"/>
                </a:solidFill>
              </a:rPr>
              <a:t>Connected via a database over the internet</a:t>
            </a:r>
          </a:p>
          <a:p>
            <a:pPr lvl="1"/>
            <a:endParaRPr lang="en-GB" dirty="0">
              <a:solidFill>
                <a:schemeClr val="tx1"/>
              </a:solidFill>
            </a:endParaRPr>
          </a:p>
          <a:p>
            <a:r>
              <a:rPr lang="en-GB" dirty="0">
                <a:solidFill>
                  <a:schemeClr val="tx1"/>
                </a:solidFill>
              </a:rPr>
              <a:t>Users can set up shelf spaces to keep track of different items</a:t>
            </a:r>
          </a:p>
          <a:p>
            <a:pPr lvl="1"/>
            <a:r>
              <a:rPr lang="en-GB" dirty="0">
                <a:solidFill>
                  <a:schemeClr val="tx1"/>
                </a:solidFill>
              </a:rPr>
              <a:t>Current stock levels </a:t>
            </a:r>
          </a:p>
          <a:p>
            <a:pPr lvl="1"/>
            <a:r>
              <a:rPr lang="en-GB" dirty="0">
                <a:solidFill>
                  <a:schemeClr val="tx1"/>
                </a:solidFill>
              </a:rPr>
              <a:t>Threshold warnings</a:t>
            </a:r>
            <a:endParaRPr lang="en-GB" dirty="0"/>
          </a:p>
        </p:txBody>
      </p:sp>
    </p:spTree>
    <p:extLst>
      <p:ext uri="{BB962C8B-B14F-4D97-AF65-F5344CB8AC3E}">
        <p14:creationId xmlns:p14="http://schemas.microsoft.com/office/powerpoint/2010/main" val="1777636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E97C9-D46B-4331-85E3-2BD4F09908FF}"/>
              </a:ext>
            </a:extLst>
          </p:cNvPr>
          <p:cNvSpPr>
            <a:spLocks noGrp="1"/>
          </p:cNvSpPr>
          <p:nvPr>
            <p:ph type="title"/>
          </p:nvPr>
        </p:nvSpPr>
        <p:spPr/>
        <p:txBody>
          <a:bodyPr/>
          <a:lstStyle/>
          <a:p>
            <a:r>
              <a:rPr lang="en-GB" dirty="0"/>
              <a:t>How was it tested?</a:t>
            </a:r>
          </a:p>
        </p:txBody>
      </p:sp>
      <p:sp>
        <p:nvSpPr>
          <p:cNvPr id="3" name="Content Placeholder 2">
            <a:extLst>
              <a:ext uri="{FF2B5EF4-FFF2-40B4-BE49-F238E27FC236}">
                <a16:creationId xmlns:a16="http://schemas.microsoft.com/office/drawing/2014/main" id="{BF3F9617-A7C0-49BC-82E3-D449D58687CA}"/>
              </a:ext>
            </a:extLst>
          </p:cNvPr>
          <p:cNvSpPr>
            <a:spLocks noGrp="1"/>
          </p:cNvSpPr>
          <p:nvPr>
            <p:ph idx="1"/>
          </p:nvPr>
        </p:nvSpPr>
        <p:spPr/>
        <p:txBody>
          <a:bodyPr>
            <a:normAutofit fontScale="85000" lnSpcReduction="20000"/>
          </a:bodyPr>
          <a:lstStyle/>
          <a:p>
            <a:r>
              <a:rPr lang="en-GB" dirty="0">
                <a:solidFill>
                  <a:schemeClr val="tx1"/>
                </a:solidFill>
              </a:rPr>
              <a:t>A quality assurance and control approach was employed throughout the development of the web application</a:t>
            </a:r>
          </a:p>
          <a:p>
            <a:r>
              <a:rPr lang="en-GB" dirty="0">
                <a:solidFill>
                  <a:schemeClr val="tx1"/>
                </a:solidFill>
              </a:rPr>
              <a:t>Quality assurance and control during development was initiated by following a Model View Controller approach</a:t>
            </a:r>
          </a:p>
          <a:p>
            <a:pPr lvl="1"/>
            <a:r>
              <a:rPr lang="en-GB" dirty="0">
                <a:solidFill>
                  <a:schemeClr val="tx1"/>
                </a:solidFill>
              </a:rPr>
              <a:t>creating a model for each table in the database</a:t>
            </a:r>
          </a:p>
          <a:p>
            <a:pPr lvl="1"/>
            <a:r>
              <a:rPr lang="en-GB" dirty="0">
                <a:solidFill>
                  <a:schemeClr val="tx1"/>
                </a:solidFill>
              </a:rPr>
              <a:t>outlining and storing in the model the database calls and functions required ]</a:t>
            </a:r>
          </a:p>
          <a:p>
            <a:r>
              <a:rPr lang="en-GB" dirty="0">
                <a:solidFill>
                  <a:schemeClr val="tx1"/>
                </a:solidFill>
              </a:rPr>
              <a:t>Before creating a route, the database model was consulted and functions and calls were written in those models to achieve the desired outcome</a:t>
            </a:r>
          </a:p>
          <a:p>
            <a:r>
              <a:rPr lang="en-GB" dirty="0">
                <a:solidFill>
                  <a:schemeClr val="tx1"/>
                </a:solidFill>
              </a:rPr>
              <a:t>Newly generated functions were then run in test routes with valid data</a:t>
            </a:r>
          </a:p>
          <a:p>
            <a:r>
              <a:rPr lang="en-GB" dirty="0">
                <a:solidFill>
                  <a:schemeClr val="tx1"/>
                </a:solidFill>
              </a:rPr>
              <a:t>EJS template was created to check that the route would accept valid inputs and then display the desired information correctly </a:t>
            </a:r>
          </a:p>
          <a:p>
            <a:r>
              <a:rPr lang="en-GB" dirty="0">
                <a:solidFill>
                  <a:schemeClr val="tx1"/>
                </a:solidFill>
              </a:rPr>
              <a:t>Invalid inputs were considered, such as shelf values outside of expected ranges, retrieving information from empty shelves and inputting the wrong data type into form fields</a:t>
            </a:r>
          </a:p>
          <a:p>
            <a:r>
              <a:rPr lang="en-GB" dirty="0">
                <a:solidFill>
                  <a:schemeClr val="tx1"/>
                </a:solidFill>
              </a:rPr>
              <a:t>final ‘real world’ test was conducted on it by running through functions with valid and invalid input data </a:t>
            </a:r>
          </a:p>
        </p:txBody>
      </p:sp>
    </p:spTree>
    <p:extLst>
      <p:ext uri="{BB962C8B-B14F-4D97-AF65-F5344CB8AC3E}">
        <p14:creationId xmlns:p14="http://schemas.microsoft.com/office/powerpoint/2010/main" val="2125793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29B8-02EA-47EE-8944-88CBC2D952E6}"/>
              </a:ext>
            </a:extLst>
          </p:cNvPr>
          <p:cNvSpPr>
            <a:spLocks noGrp="1"/>
          </p:cNvSpPr>
          <p:nvPr>
            <p:ph type="title"/>
          </p:nvPr>
        </p:nvSpPr>
        <p:spPr/>
        <p:txBody>
          <a:bodyPr>
            <a:normAutofit fontScale="90000"/>
          </a:bodyPr>
          <a:lstStyle/>
          <a:p>
            <a:r>
              <a:rPr lang="en-GB" b="1" dirty="0"/>
              <a:t>What technologies were used and why?</a:t>
            </a:r>
            <a:br>
              <a:rPr lang="en-GB" dirty="0"/>
            </a:br>
            <a:endParaRPr lang="en-GB" dirty="0"/>
          </a:p>
        </p:txBody>
      </p:sp>
      <p:sp>
        <p:nvSpPr>
          <p:cNvPr id="3" name="Content Placeholder 2">
            <a:extLst>
              <a:ext uri="{FF2B5EF4-FFF2-40B4-BE49-F238E27FC236}">
                <a16:creationId xmlns:a16="http://schemas.microsoft.com/office/drawing/2014/main" id="{D56D6430-12A7-48D9-96C3-57D61019415C}"/>
              </a:ext>
            </a:extLst>
          </p:cNvPr>
          <p:cNvSpPr>
            <a:spLocks noGrp="1"/>
          </p:cNvSpPr>
          <p:nvPr>
            <p:ph idx="1"/>
          </p:nvPr>
        </p:nvSpPr>
        <p:spPr/>
        <p:txBody>
          <a:bodyPr>
            <a:normAutofit fontScale="85000" lnSpcReduction="20000"/>
          </a:bodyPr>
          <a:lstStyle/>
          <a:p>
            <a:r>
              <a:rPr lang="en-GB" dirty="0">
                <a:solidFill>
                  <a:schemeClr val="tx1"/>
                </a:solidFill>
              </a:rPr>
              <a:t>Web Application chosen over desktop application</a:t>
            </a:r>
          </a:p>
          <a:p>
            <a:pPr lvl="1"/>
            <a:r>
              <a:rPr lang="en-GB" dirty="0">
                <a:solidFill>
                  <a:schemeClr val="tx1"/>
                </a:solidFill>
              </a:rPr>
              <a:t>web application would allow the user to access the site from any computer</a:t>
            </a:r>
          </a:p>
          <a:p>
            <a:pPr lvl="1"/>
            <a:r>
              <a:rPr lang="en-GB" dirty="0">
                <a:solidFill>
                  <a:schemeClr val="tx1"/>
                </a:solidFill>
              </a:rPr>
              <a:t>web application would ensure the user always had access to the most up-to date version of the software</a:t>
            </a:r>
          </a:p>
          <a:p>
            <a:pPr lvl="1"/>
            <a:endParaRPr lang="en-GB" dirty="0">
              <a:solidFill>
                <a:schemeClr val="tx1"/>
              </a:solidFill>
            </a:endParaRPr>
          </a:p>
          <a:p>
            <a:r>
              <a:rPr lang="en-GB" dirty="0">
                <a:solidFill>
                  <a:schemeClr val="tx1"/>
                </a:solidFill>
              </a:rPr>
              <a:t>Node.js to build the site's middleware</a:t>
            </a:r>
          </a:p>
          <a:p>
            <a:pPr lvl="1"/>
            <a:r>
              <a:rPr lang="en-GB" dirty="0">
                <a:solidFill>
                  <a:schemeClr val="tx1"/>
                </a:solidFill>
              </a:rPr>
              <a:t>asynchronous operation makes it very good at handling IO intensive operations</a:t>
            </a:r>
          </a:p>
          <a:p>
            <a:pPr lvl="1"/>
            <a:r>
              <a:rPr lang="en-GB" dirty="0">
                <a:solidFill>
                  <a:schemeClr val="tx1"/>
                </a:solidFill>
              </a:rPr>
              <a:t>expansive library of pre-built tools and modules hosted in the 'node package manager’</a:t>
            </a:r>
          </a:p>
          <a:p>
            <a:pPr lvl="1"/>
            <a:endParaRPr lang="en-GB" dirty="0">
              <a:solidFill>
                <a:schemeClr val="tx1"/>
              </a:solidFill>
            </a:endParaRPr>
          </a:p>
          <a:p>
            <a:r>
              <a:rPr lang="en-GB" dirty="0">
                <a:solidFill>
                  <a:schemeClr val="tx1"/>
                </a:solidFill>
              </a:rPr>
              <a:t>SQL over NoSQL</a:t>
            </a:r>
          </a:p>
          <a:p>
            <a:pPr lvl="1"/>
            <a:r>
              <a:rPr lang="en-GB" dirty="0">
                <a:solidFill>
                  <a:schemeClr val="tx1"/>
                </a:solidFill>
              </a:rPr>
              <a:t>Data to be handled was structured</a:t>
            </a:r>
          </a:p>
          <a:p>
            <a:pPr lvl="1"/>
            <a:r>
              <a:rPr lang="en-GB" dirty="0">
                <a:solidFill>
                  <a:schemeClr val="tx1"/>
                </a:solidFill>
              </a:rPr>
              <a:t>Easier to set up relations</a:t>
            </a:r>
          </a:p>
          <a:p>
            <a:pPr lvl="1"/>
            <a:r>
              <a:rPr lang="en-GB" dirty="0">
                <a:solidFill>
                  <a:schemeClr val="tx1"/>
                </a:solidFill>
              </a:rPr>
              <a:t>Lead to thinking more carefully about data organisation and features</a:t>
            </a:r>
          </a:p>
          <a:p>
            <a:pPr lvl="1"/>
            <a:endParaRPr lang="en-GB" dirty="0">
              <a:solidFill>
                <a:schemeClr val="tx1"/>
              </a:solidFill>
            </a:endParaRPr>
          </a:p>
          <a:p>
            <a:pPr lvl="1"/>
            <a:endParaRPr lang="en-GB" dirty="0">
              <a:solidFill>
                <a:schemeClr val="tx1"/>
              </a:solidFill>
            </a:endParaRPr>
          </a:p>
          <a:p>
            <a:pPr lvl="1"/>
            <a:endParaRPr lang="en-GB" dirty="0">
              <a:solidFill>
                <a:schemeClr val="tx1"/>
              </a:solidFill>
            </a:endParaRPr>
          </a:p>
          <a:p>
            <a:endParaRPr lang="en-GB" dirty="0">
              <a:solidFill>
                <a:schemeClr val="tx1"/>
              </a:solidFill>
            </a:endParaRPr>
          </a:p>
          <a:p>
            <a:pPr lvl="1"/>
            <a:endParaRPr lang="en-GB" dirty="0">
              <a:solidFill>
                <a:schemeClr val="tx1"/>
              </a:solidFill>
            </a:endParaRPr>
          </a:p>
          <a:p>
            <a:pPr lvl="1"/>
            <a:endParaRPr lang="en-GB" dirty="0"/>
          </a:p>
        </p:txBody>
      </p:sp>
    </p:spTree>
    <p:extLst>
      <p:ext uri="{BB962C8B-B14F-4D97-AF65-F5344CB8AC3E}">
        <p14:creationId xmlns:p14="http://schemas.microsoft.com/office/powerpoint/2010/main" val="2688946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167B4-B812-48DB-BCA7-A5CCAF80542D}"/>
              </a:ext>
            </a:extLst>
          </p:cNvPr>
          <p:cNvSpPr>
            <a:spLocks noGrp="1"/>
          </p:cNvSpPr>
          <p:nvPr>
            <p:ph type="title"/>
          </p:nvPr>
        </p:nvSpPr>
        <p:spPr/>
        <p:txBody>
          <a:bodyPr/>
          <a:lstStyle/>
          <a:p>
            <a:r>
              <a:rPr lang="en-GB" b="1" dirty="0"/>
              <a:t>Challenges and solutions to them</a:t>
            </a:r>
            <a:br>
              <a:rPr lang="en-GB" dirty="0"/>
            </a:br>
            <a:endParaRPr lang="en-GB" dirty="0"/>
          </a:p>
        </p:txBody>
      </p:sp>
      <p:sp>
        <p:nvSpPr>
          <p:cNvPr id="3" name="Content Placeholder 2">
            <a:extLst>
              <a:ext uri="{FF2B5EF4-FFF2-40B4-BE49-F238E27FC236}">
                <a16:creationId xmlns:a16="http://schemas.microsoft.com/office/drawing/2014/main" id="{DD69653A-B57C-4F67-9C82-5F4E869C52B4}"/>
              </a:ext>
            </a:extLst>
          </p:cNvPr>
          <p:cNvSpPr>
            <a:spLocks noGrp="1"/>
          </p:cNvSpPr>
          <p:nvPr>
            <p:ph idx="1"/>
          </p:nvPr>
        </p:nvSpPr>
        <p:spPr/>
        <p:txBody>
          <a:bodyPr>
            <a:normAutofit fontScale="92500" lnSpcReduction="20000"/>
          </a:bodyPr>
          <a:lstStyle/>
          <a:p>
            <a:r>
              <a:rPr lang="en-GB" dirty="0">
                <a:solidFill>
                  <a:schemeClr val="tx1"/>
                </a:solidFill>
              </a:rPr>
              <a:t>Frequency of meeting</a:t>
            </a:r>
          </a:p>
          <a:p>
            <a:pPr lvl="1"/>
            <a:r>
              <a:rPr lang="en-GB" dirty="0">
                <a:solidFill>
                  <a:schemeClr val="tx1"/>
                </a:solidFill>
              </a:rPr>
              <a:t>Meeting with available members</a:t>
            </a:r>
          </a:p>
          <a:p>
            <a:pPr lvl="1"/>
            <a:r>
              <a:rPr lang="en-GB" dirty="0">
                <a:solidFill>
                  <a:schemeClr val="tx1"/>
                </a:solidFill>
              </a:rPr>
              <a:t>Online Meetings</a:t>
            </a:r>
          </a:p>
          <a:p>
            <a:r>
              <a:rPr lang="en-GB" dirty="0">
                <a:solidFill>
                  <a:schemeClr val="tx1"/>
                </a:solidFill>
              </a:rPr>
              <a:t>Learning how to build a web application while doing so</a:t>
            </a:r>
          </a:p>
          <a:p>
            <a:pPr lvl="1"/>
            <a:r>
              <a:rPr lang="en-GB" dirty="0">
                <a:solidFill>
                  <a:schemeClr val="tx1"/>
                </a:solidFill>
              </a:rPr>
              <a:t>Each member learning different techniques from different sources</a:t>
            </a:r>
          </a:p>
          <a:p>
            <a:pPr lvl="1"/>
            <a:r>
              <a:rPr lang="en-GB" dirty="0">
                <a:solidFill>
                  <a:schemeClr val="tx1"/>
                </a:solidFill>
              </a:rPr>
              <a:t>Some code became hard to follow for others</a:t>
            </a:r>
          </a:p>
          <a:p>
            <a:pPr lvl="1"/>
            <a:r>
              <a:rPr lang="en-GB" dirty="0">
                <a:solidFill>
                  <a:schemeClr val="tx1"/>
                </a:solidFill>
              </a:rPr>
              <a:t>More meetings to discuss code</a:t>
            </a:r>
          </a:p>
          <a:p>
            <a:r>
              <a:rPr lang="en-GB" dirty="0">
                <a:solidFill>
                  <a:schemeClr val="tx1"/>
                </a:solidFill>
              </a:rPr>
              <a:t>Managing the Trello and backlog</a:t>
            </a:r>
          </a:p>
          <a:p>
            <a:pPr lvl="1"/>
            <a:r>
              <a:rPr lang="en-GB" dirty="0">
                <a:solidFill>
                  <a:schemeClr val="tx1"/>
                </a:solidFill>
              </a:rPr>
              <a:t>Often forgotten amongst the weekly tasks we set for ourselves</a:t>
            </a:r>
          </a:p>
          <a:p>
            <a:pPr lvl="1"/>
            <a:r>
              <a:rPr lang="en-GB" dirty="0">
                <a:solidFill>
                  <a:schemeClr val="tx1"/>
                </a:solidFill>
              </a:rPr>
              <a:t>Sometimes relied on messaging to be allocated available tasks</a:t>
            </a:r>
          </a:p>
          <a:p>
            <a:pPr lvl="1"/>
            <a:r>
              <a:rPr lang="en-GB" dirty="0">
                <a:solidFill>
                  <a:schemeClr val="tx1"/>
                </a:solidFill>
              </a:rPr>
              <a:t>More frequent meetings even if not all could attend</a:t>
            </a:r>
          </a:p>
          <a:p>
            <a:pPr lvl="1"/>
            <a:r>
              <a:rPr lang="en-GB" dirty="0">
                <a:solidFill>
                  <a:schemeClr val="tx1"/>
                </a:solidFill>
              </a:rPr>
              <a:t>Greater responsibility on scrum leader for admin tasks rather than development tasks </a:t>
            </a:r>
          </a:p>
        </p:txBody>
      </p:sp>
    </p:spTree>
    <p:extLst>
      <p:ext uri="{BB962C8B-B14F-4D97-AF65-F5344CB8AC3E}">
        <p14:creationId xmlns:p14="http://schemas.microsoft.com/office/powerpoint/2010/main" val="203806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23E25-0B39-4910-AEE6-3C61074AB9F7}"/>
              </a:ext>
            </a:extLst>
          </p:cNvPr>
          <p:cNvSpPr>
            <a:spLocks noGrp="1"/>
          </p:cNvSpPr>
          <p:nvPr>
            <p:ph type="ctrTitle"/>
          </p:nvPr>
        </p:nvSpPr>
        <p:spPr/>
        <p:txBody>
          <a:bodyPr/>
          <a:lstStyle/>
          <a:p>
            <a:r>
              <a:rPr lang="en-GB" dirty="0"/>
              <a:t>User Guide</a:t>
            </a:r>
          </a:p>
        </p:txBody>
      </p:sp>
    </p:spTree>
    <p:extLst>
      <p:ext uri="{BB962C8B-B14F-4D97-AF65-F5344CB8AC3E}">
        <p14:creationId xmlns:p14="http://schemas.microsoft.com/office/powerpoint/2010/main" val="1407469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9AC708-E641-4927-AFF8-7BF2E9CC7683}"/>
              </a:ext>
            </a:extLst>
          </p:cNvPr>
          <p:cNvSpPr>
            <a:spLocks noGrp="1"/>
          </p:cNvSpPr>
          <p:nvPr>
            <p:ph idx="1"/>
          </p:nvPr>
        </p:nvSpPr>
        <p:spPr>
          <a:xfrm>
            <a:off x="677334" y="4056184"/>
            <a:ext cx="8596668" cy="1985177"/>
          </a:xfrm>
        </p:spPr>
        <p:txBody>
          <a:bodyPr/>
          <a:lstStyle/>
          <a:p>
            <a:r>
              <a:rPr lang="en-GB" dirty="0">
                <a:solidFill>
                  <a:schemeClr val="tx1"/>
                </a:solidFill>
              </a:rPr>
              <a:t>Home page</a:t>
            </a:r>
          </a:p>
          <a:p>
            <a:pPr lvl="1"/>
            <a:r>
              <a:rPr lang="en-GB" dirty="0">
                <a:solidFill>
                  <a:schemeClr val="tx1"/>
                </a:solidFill>
              </a:rPr>
              <a:t>A list of the shelves and their contents are presented</a:t>
            </a:r>
          </a:p>
          <a:p>
            <a:pPr lvl="1"/>
            <a:r>
              <a:rPr lang="en-GB" dirty="0">
                <a:solidFill>
                  <a:schemeClr val="tx1"/>
                </a:solidFill>
              </a:rPr>
              <a:t>This includes the shelf number, name of item, weight, number of that item on shelf and tags related to the item</a:t>
            </a:r>
          </a:p>
          <a:p>
            <a:pPr lvl="1"/>
            <a:r>
              <a:rPr lang="en-GB" dirty="0">
                <a:solidFill>
                  <a:schemeClr val="tx1"/>
                </a:solidFill>
              </a:rPr>
              <a:t>Shelves can be sorted by shelf position, percentage weight, number of items left or absolute weight</a:t>
            </a:r>
            <a:endParaRPr lang="en-GB" dirty="0"/>
          </a:p>
          <a:p>
            <a:pPr lvl="1"/>
            <a:endParaRPr lang="en-GB" dirty="0"/>
          </a:p>
        </p:txBody>
      </p:sp>
      <p:pic>
        <p:nvPicPr>
          <p:cNvPr id="5" name="Picture 4">
            <a:extLst>
              <a:ext uri="{FF2B5EF4-FFF2-40B4-BE49-F238E27FC236}">
                <a16:creationId xmlns:a16="http://schemas.microsoft.com/office/drawing/2014/main" id="{16D4A211-3108-4D42-90BF-864C4E437BC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334" y="350349"/>
            <a:ext cx="5725160" cy="3578225"/>
          </a:xfrm>
          <a:prstGeom prst="rect">
            <a:avLst/>
          </a:prstGeom>
          <a:noFill/>
          <a:ln>
            <a:noFill/>
          </a:ln>
        </p:spPr>
      </p:pic>
    </p:spTree>
    <p:extLst>
      <p:ext uri="{BB962C8B-B14F-4D97-AF65-F5344CB8AC3E}">
        <p14:creationId xmlns:p14="http://schemas.microsoft.com/office/powerpoint/2010/main" val="2577347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9AC708-E641-4927-AFF8-7BF2E9CC7683}"/>
              </a:ext>
            </a:extLst>
          </p:cNvPr>
          <p:cNvSpPr>
            <a:spLocks noGrp="1"/>
          </p:cNvSpPr>
          <p:nvPr>
            <p:ph idx="1"/>
          </p:nvPr>
        </p:nvSpPr>
        <p:spPr>
          <a:xfrm>
            <a:off x="677335" y="4126522"/>
            <a:ext cx="8584944" cy="1985177"/>
          </a:xfrm>
        </p:spPr>
        <p:txBody>
          <a:bodyPr>
            <a:normAutofit lnSpcReduction="10000"/>
          </a:bodyPr>
          <a:lstStyle/>
          <a:p>
            <a:pPr lvl="1"/>
            <a:r>
              <a:rPr lang="en-GB" dirty="0">
                <a:solidFill>
                  <a:schemeClr val="tx1"/>
                </a:solidFill>
              </a:rPr>
              <a:t>Clicking on a shelf</a:t>
            </a:r>
          </a:p>
          <a:p>
            <a:pPr lvl="2"/>
            <a:r>
              <a:rPr lang="en-GB" dirty="0">
                <a:solidFill>
                  <a:schemeClr val="tx1"/>
                </a:solidFill>
              </a:rPr>
              <a:t>Table containing a more detailed overview of the elements and settings is displayed</a:t>
            </a:r>
          </a:p>
          <a:p>
            <a:pPr lvl="2"/>
            <a:r>
              <a:rPr lang="en-GB" dirty="0">
                <a:solidFill>
                  <a:schemeClr val="tx1"/>
                </a:solidFill>
              </a:rPr>
              <a:t>notes and re-order information appears on the left </a:t>
            </a:r>
          </a:p>
          <a:p>
            <a:pPr lvl="2"/>
            <a:r>
              <a:rPr lang="en-GB" dirty="0">
                <a:solidFill>
                  <a:schemeClr val="tx1"/>
                </a:solidFill>
              </a:rPr>
              <a:t>weight and warning limits on the right</a:t>
            </a:r>
          </a:p>
          <a:p>
            <a:pPr lvl="2"/>
            <a:r>
              <a:rPr lang="en-GB" dirty="0">
                <a:solidFill>
                  <a:schemeClr val="tx1"/>
                </a:solidFill>
              </a:rPr>
              <a:t>user can edit the item details or change the shelf settings</a:t>
            </a:r>
          </a:p>
          <a:p>
            <a:pPr lvl="2"/>
            <a:r>
              <a:rPr lang="en-GB" dirty="0">
                <a:solidFill>
                  <a:schemeClr val="tx1"/>
                </a:solidFill>
              </a:rPr>
              <a:t>set up a new item on the shelf or delete and reset the shelf position</a:t>
            </a:r>
          </a:p>
          <a:p>
            <a:pPr lvl="2"/>
            <a:endParaRPr lang="en-GB" dirty="0">
              <a:solidFill>
                <a:schemeClr val="tx1"/>
              </a:solidFill>
            </a:endParaRPr>
          </a:p>
          <a:p>
            <a:pPr lvl="2"/>
            <a:endParaRPr lang="en-GB" dirty="0">
              <a:solidFill>
                <a:schemeClr val="tx1"/>
              </a:solidFill>
            </a:endParaRPr>
          </a:p>
        </p:txBody>
      </p:sp>
      <p:pic>
        <p:nvPicPr>
          <p:cNvPr id="4" name="Picture 3">
            <a:extLst>
              <a:ext uri="{FF2B5EF4-FFF2-40B4-BE49-F238E27FC236}">
                <a16:creationId xmlns:a16="http://schemas.microsoft.com/office/drawing/2014/main" id="{C745C09D-0B28-4FCE-944B-688570998BD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334" y="433754"/>
            <a:ext cx="7069996" cy="3505200"/>
          </a:xfrm>
          <a:prstGeom prst="rect">
            <a:avLst/>
          </a:prstGeom>
          <a:noFill/>
          <a:ln>
            <a:noFill/>
          </a:ln>
        </p:spPr>
      </p:pic>
    </p:spTree>
    <p:extLst>
      <p:ext uri="{BB962C8B-B14F-4D97-AF65-F5344CB8AC3E}">
        <p14:creationId xmlns:p14="http://schemas.microsoft.com/office/powerpoint/2010/main" val="4448979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217</TotalTime>
  <Words>2760</Words>
  <Application>Microsoft Office PowerPoint</Application>
  <PresentationFormat>Widescreen</PresentationFormat>
  <Paragraphs>146</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Smart Shelves</vt:lpstr>
      <vt:lpstr>What was the concept and who was it for?</vt:lpstr>
      <vt:lpstr>What was built?</vt:lpstr>
      <vt:lpstr>How was it tested?</vt:lpstr>
      <vt:lpstr>What technologies were used and why? </vt:lpstr>
      <vt:lpstr>Challenges and solutions to them </vt:lpstr>
      <vt:lpstr>User Guide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Shelves</dc:title>
  <dc:creator>Christopher Mayes</dc:creator>
  <cp:lastModifiedBy>Christopher Mayes</cp:lastModifiedBy>
  <cp:revision>37</cp:revision>
  <dcterms:created xsi:type="dcterms:W3CDTF">2020-05-10T13:00:01Z</dcterms:created>
  <dcterms:modified xsi:type="dcterms:W3CDTF">2020-05-13T12:28:47Z</dcterms:modified>
</cp:coreProperties>
</file>