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9D32-41DF-4A06-82D7-39531917EB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2BD4E-4B77-4B4F-BA22-B9C950058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DEFB02-3981-42FF-AA0F-F589AA000284}"/>
              </a:ext>
            </a:extLst>
          </p:cNvPr>
          <p:cNvSpPr>
            <a:spLocks noGrp="1"/>
          </p:cNvSpPr>
          <p:nvPr>
            <p:ph type="dt" sz="half" idx="10"/>
          </p:nvPr>
        </p:nvSpPr>
        <p:spPr/>
        <p:txBody>
          <a:bodyPr/>
          <a:lstStyle/>
          <a:p>
            <a:fld id="{17893B18-EFE4-42AF-AAD1-DD277174B08C}" type="datetimeFigureOut">
              <a:rPr lang="en-US" smtClean="0"/>
              <a:t>11/19/2018</a:t>
            </a:fld>
            <a:endParaRPr lang="en-US"/>
          </a:p>
        </p:txBody>
      </p:sp>
      <p:sp>
        <p:nvSpPr>
          <p:cNvPr id="5" name="Footer Placeholder 4">
            <a:extLst>
              <a:ext uri="{FF2B5EF4-FFF2-40B4-BE49-F238E27FC236}">
                <a16:creationId xmlns:a16="http://schemas.microsoft.com/office/drawing/2014/main" id="{4380CE23-F171-43EC-B908-08896CE9B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86B9A-1B73-4B85-9FCC-6E1A78C271B4}"/>
              </a:ext>
            </a:extLst>
          </p:cNvPr>
          <p:cNvSpPr>
            <a:spLocks noGrp="1"/>
          </p:cNvSpPr>
          <p:nvPr>
            <p:ph type="sldNum" sz="quarter" idx="12"/>
          </p:nvPr>
        </p:nvSpPr>
        <p:spPr/>
        <p:txBody>
          <a:bodyPr/>
          <a:lstStyle/>
          <a:p>
            <a:fld id="{6A20E760-A5CC-4566-A4E2-18EABA56AFD0}" type="slidenum">
              <a:rPr lang="en-US" smtClean="0"/>
              <a:t>‹#›</a:t>
            </a:fld>
            <a:endParaRPr lang="en-US"/>
          </a:p>
        </p:txBody>
      </p:sp>
    </p:spTree>
    <p:extLst>
      <p:ext uri="{BB962C8B-B14F-4D97-AF65-F5344CB8AC3E}">
        <p14:creationId xmlns:p14="http://schemas.microsoft.com/office/powerpoint/2010/main" val="197226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AB4A-1F24-450C-8A6D-80CBE7BF8C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508AC2-517D-42E4-9B02-03497E6E0D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29CAA-B822-4E78-90B7-BEC329E97BB9}"/>
              </a:ext>
            </a:extLst>
          </p:cNvPr>
          <p:cNvSpPr>
            <a:spLocks noGrp="1"/>
          </p:cNvSpPr>
          <p:nvPr>
            <p:ph type="dt" sz="half" idx="10"/>
          </p:nvPr>
        </p:nvSpPr>
        <p:spPr/>
        <p:txBody>
          <a:bodyPr/>
          <a:lstStyle/>
          <a:p>
            <a:fld id="{17893B18-EFE4-42AF-AAD1-DD277174B08C}" type="datetimeFigureOut">
              <a:rPr lang="en-US" smtClean="0"/>
              <a:t>11/19/2018</a:t>
            </a:fld>
            <a:endParaRPr lang="en-US"/>
          </a:p>
        </p:txBody>
      </p:sp>
      <p:sp>
        <p:nvSpPr>
          <p:cNvPr id="5" name="Footer Placeholder 4">
            <a:extLst>
              <a:ext uri="{FF2B5EF4-FFF2-40B4-BE49-F238E27FC236}">
                <a16:creationId xmlns:a16="http://schemas.microsoft.com/office/drawing/2014/main" id="{F4CE4568-8DC3-45D2-AB8C-186CDCE632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06324-A538-4D18-A70F-208F68FBEDF9}"/>
              </a:ext>
            </a:extLst>
          </p:cNvPr>
          <p:cNvSpPr>
            <a:spLocks noGrp="1"/>
          </p:cNvSpPr>
          <p:nvPr>
            <p:ph type="sldNum" sz="quarter" idx="12"/>
          </p:nvPr>
        </p:nvSpPr>
        <p:spPr/>
        <p:txBody>
          <a:bodyPr/>
          <a:lstStyle/>
          <a:p>
            <a:fld id="{6A20E760-A5CC-4566-A4E2-18EABA56AFD0}" type="slidenum">
              <a:rPr lang="en-US" smtClean="0"/>
              <a:t>‹#›</a:t>
            </a:fld>
            <a:endParaRPr lang="en-US"/>
          </a:p>
        </p:txBody>
      </p:sp>
    </p:spTree>
    <p:extLst>
      <p:ext uri="{BB962C8B-B14F-4D97-AF65-F5344CB8AC3E}">
        <p14:creationId xmlns:p14="http://schemas.microsoft.com/office/powerpoint/2010/main" val="50982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75DD3-00A6-495C-8C9C-AD61400047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D02034-CC6B-489B-B688-54417CE8D0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6AACB-7585-48B5-9320-A8172AF60D5E}"/>
              </a:ext>
            </a:extLst>
          </p:cNvPr>
          <p:cNvSpPr>
            <a:spLocks noGrp="1"/>
          </p:cNvSpPr>
          <p:nvPr>
            <p:ph type="dt" sz="half" idx="10"/>
          </p:nvPr>
        </p:nvSpPr>
        <p:spPr/>
        <p:txBody>
          <a:bodyPr/>
          <a:lstStyle/>
          <a:p>
            <a:fld id="{17893B18-EFE4-42AF-AAD1-DD277174B08C}" type="datetimeFigureOut">
              <a:rPr lang="en-US" smtClean="0"/>
              <a:t>11/19/2018</a:t>
            </a:fld>
            <a:endParaRPr lang="en-US"/>
          </a:p>
        </p:txBody>
      </p:sp>
      <p:sp>
        <p:nvSpPr>
          <p:cNvPr id="5" name="Footer Placeholder 4">
            <a:extLst>
              <a:ext uri="{FF2B5EF4-FFF2-40B4-BE49-F238E27FC236}">
                <a16:creationId xmlns:a16="http://schemas.microsoft.com/office/drawing/2014/main" id="{EC0781F7-AC29-46D0-B3B3-55B59C115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375E5-D36B-47EF-A562-C31FBA9B2BD8}"/>
              </a:ext>
            </a:extLst>
          </p:cNvPr>
          <p:cNvSpPr>
            <a:spLocks noGrp="1"/>
          </p:cNvSpPr>
          <p:nvPr>
            <p:ph type="sldNum" sz="quarter" idx="12"/>
          </p:nvPr>
        </p:nvSpPr>
        <p:spPr/>
        <p:txBody>
          <a:bodyPr/>
          <a:lstStyle/>
          <a:p>
            <a:fld id="{6A20E760-A5CC-4566-A4E2-18EABA56AFD0}" type="slidenum">
              <a:rPr lang="en-US" smtClean="0"/>
              <a:t>‹#›</a:t>
            </a:fld>
            <a:endParaRPr lang="en-US"/>
          </a:p>
        </p:txBody>
      </p:sp>
    </p:spTree>
    <p:extLst>
      <p:ext uri="{BB962C8B-B14F-4D97-AF65-F5344CB8AC3E}">
        <p14:creationId xmlns:p14="http://schemas.microsoft.com/office/powerpoint/2010/main" val="95594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EE4E-496E-4447-8AA8-F8DC7F39F9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79B388-4BC3-4485-97CD-01AE0712D5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9ABA99-80CE-42C4-BAF9-94A1FE433DB7}"/>
              </a:ext>
            </a:extLst>
          </p:cNvPr>
          <p:cNvSpPr>
            <a:spLocks noGrp="1"/>
          </p:cNvSpPr>
          <p:nvPr>
            <p:ph type="dt" sz="half" idx="10"/>
          </p:nvPr>
        </p:nvSpPr>
        <p:spPr/>
        <p:txBody>
          <a:bodyPr/>
          <a:lstStyle/>
          <a:p>
            <a:fld id="{17893B18-EFE4-42AF-AAD1-DD277174B08C}" type="datetimeFigureOut">
              <a:rPr lang="en-US" smtClean="0"/>
              <a:t>11/19/2018</a:t>
            </a:fld>
            <a:endParaRPr lang="en-US"/>
          </a:p>
        </p:txBody>
      </p:sp>
      <p:sp>
        <p:nvSpPr>
          <p:cNvPr id="5" name="Footer Placeholder 4">
            <a:extLst>
              <a:ext uri="{FF2B5EF4-FFF2-40B4-BE49-F238E27FC236}">
                <a16:creationId xmlns:a16="http://schemas.microsoft.com/office/drawing/2014/main" id="{38B1B378-FBC9-472D-AC45-7BFBD58FB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915B9-37CC-4FFF-987A-F5120C7687BC}"/>
              </a:ext>
            </a:extLst>
          </p:cNvPr>
          <p:cNvSpPr>
            <a:spLocks noGrp="1"/>
          </p:cNvSpPr>
          <p:nvPr>
            <p:ph type="sldNum" sz="quarter" idx="12"/>
          </p:nvPr>
        </p:nvSpPr>
        <p:spPr/>
        <p:txBody>
          <a:bodyPr/>
          <a:lstStyle/>
          <a:p>
            <a:fld id="{6A20E760-A5CC-4566-A4E2-18EABA56AFD0}" type="slidenum">
              <a:rPr lang="en-US" smtClean="0"/>
              <a:t>‹#›</a:t>
            </a:fld>
            <a:endParaRPr lang="en-US"/>
          </a:p>
        </p:txBody>
      </p:sp>
    </p:spTree>
    <p:extLst>
      <p:ext uri="{BB962C8B-B14F-4D97-AF65-F5344CB8AC3E}">
        <p14:creationId xmlns:p14="http://schemas.microsoft.com/office/powerpoint/2010/main" val="292037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D06A-F757-47FF-B029-8F42B7A942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4D9457-F4A7-4DC3-ADC3-EE6B4F400E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ABF00B-9211-4F13-B8E2-034AB7812C61}"/>
              </a:ext>
            </a:extLst>
          </p:cNvPr>
          <p:cNvSpPr>
            <a:spLocks noGrp="1"/>
          </p:cNvSpPr>
          <p:nvPr>
            <p:ph type="dt" sz="half" idx="10"/>
          </p:nvPr>
        </p:nvSpPr>
        <p:spPr/>
        <p:txBody>
          <a:bodyPr/>
          <a:lstStyle/>
          <a:p>
            <a:fld id="{17893B18-EFE4-42AF-AAD1-DD277174B08C}" type="datetimeFigureOut">
              <a:rPr lang="en-US" smtClean="0"/>
              <a:t>11/19/2018</a:t>
            </a:fld>
            <a:endParaRPr lang="en-US"/>
          </a:p>
        </p:txBody>
      </p:sp>
      <p:sp>
        <p:nvSpPr>
          <p:cNvPr id="5" name="Footer Placeholder 4">
            <a:extLst>
              <a:ext uri="{FF2B5EF4-FFF2-40B4-BE49-F238E27FC236}">
                <a16:creationId xmlns:a16="http://schemas.microsoft.com/office/drawing/2014/main" id="{2678EB9F-276F-47BB-95BD-ED441A606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147EA-851B-4E80-9BD7-203E858F35A0}"/>
              </a:ext>
            </a:extLst>
          </p:cNvPr>
          <p:cNvSpPr>
            <a:spLocks noGrp="1"/>
          </p:cNvSpPr>
          <p:nvPr>
            <p:ph type="sldNum" sz="quarter" idx="12"/>
          </p:nvPr>
        </p:nvSpPr>
        <p:spPr/>
        <p:txBody>
          <a:bodyPr/>
          <a:lstStyle/>
          <a:p>
            <a:fld id="{6A20E760-A5CC-4566-A4E2-18EABA56AFD0}" type="slidenum">
              <a:rPr lang="en-US" smtClean="0"/>
              <a:t>‹#›</a:t>
            </a:fld>
            <a:endParaRPr lang="en-US"/>
          </a:p>
        </p:txBody>
      </p:sp>
    </p:spTree>
    <p:extLst>
      <p:ext uri="{BB962C8B-B14F-4D97-AF65-F5344CB8AC3E}">
        <p14:creationId xmlns:p14="http://schemas.microsoft.com/office/powerpoint/2010/main" val="865515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3785-D6CF-4C6D-B3D1-AE7A1EE81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84A11-EDA0-4C05-B22D-CA7FF5F369E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CD9B71-F357-41D0-9823-E54B28E602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D9AEF3-C07D-4A79-BBAB-3DEC1F0E618D}"/>
              </a:ext>
            </a:extLst>
          </p:cNvPr>
          <p:cNvSpPr>
            <a:spLocks noGrp="1"/>
          </p:cNvSpPr>
          <p:nvPr>
            <p:ph type="dt" sz="half" idx="10"/>
          </p:nvPr>
        </p:nvSpPr>
        <p:spPr/>
        <p:txBody>
          <a:bodyPr/>
          <a:lstStyle/>
          <a:p>
            <a:fld id="{17893B18-EFE4-42AF-AAD1-DD277174B08C}" type="datetimeFigureOut">
              <a:rPr lang="en-US" smtClean="0"/>
              <a:t>11/19/2018</a:t>
            </a:fld>
            <a:endParaRPr lang="en-US"/>
          </a:p>
        </p:txBody>
      </p:sp>
      <p:sp>
        <p:nvSpPr>
          <p:cNvPr id="6" name="Footer Placeholder 5">
            <a:extLst>
              <a:ext uri="{FF2B5EF4-FFF2-40B4-BE49-F238E27FC236}">
                <a16:creationId xmlns:a16="http://schemas.microsoft.com/office/drawing/2014/main" id="{98648A32-24DC-4FAC-A9B5-08FCB31D80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48D6F-76E0-4D1A-A37D-0508853E8FEC}"/>
              </a:ext>
            </a:extLst>
          </p:cNvPr>
          <p:cNvSpPr>
            <a:spLocks noGrp="1"/>
          </p:cNvSpPr>
          <p:nvPr>
            <p:ph type="sldNum" sz="quarter" idx="12"/>
          </p:nvPr>
        </p:nvSpPr>
        <p:spPr/>
        <p:txBody>
          <a:bodyPr/>
          <a:lstStyle/>
          <a:p>
            <a:fld id="{6A20E760-A5CC-4566-A4E2-18EABA56AFD0}" type="slidenum">
              <a:rPr lang="en-US" smtClean="0"/>
              <a:t>‹#›</a:t>
            </a:fld>
            <a:endParaRPr lang="en-US"/>
          </a:p>
        </p:txBody>
      </p:sp>
    </p:spTree>
    <p:extLst>
      <p:ext uri="{BB962C8B-B14F-4D97-AF65-F5344CB8AC3E}">
        <p14:creationId xmlns:p14="http://schemas.microsoft.com/office/powerpoint/2010/main" val="172408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FDC6-C6C5-4D69-8D78-85F3BFFD90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754D0-46F2-4927-9078-188FFA5FD9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E2AC81-089B-492C-A8FD-94A9D7F084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E2ADD1-4DCC-4C2F-B395-9602C4524F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9602AF-E994-407A-8C97-ED91F798C3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370029-E56F-44E3-8200-A88C36AE6887}"/>
              </a:ext>
            </a:extLst>
          </p:cNvPr>
          <p:cNvSpPr>
            <a:spLocks noGrp="1"/>
          </p:cNvSpPr>
          <p:nvPr>
            <p:ph type="dt" sz="half" idx="10"/>
          </p:nvPr>
        </p:nvSpPr>
        <p:spPr/>
        <p:txBody>
          <a:bodyPr/>
          <a:lstStyle/>
          <a:p>
            <a:fld id="{17893B18-EFE4-42AF-AAD1-DD277174B08C}" type="datetimeFigureOut">
              <a:rPr lang="en-US" smtClean="0"/>
              <a:t>11/19/2018</a:t>
            </a:fld>
            <a:endParaRPr lang="en-US"/>
          </a:p>
        </p:txBody>
      </p:sp>
      <p:sp>
        <p:nvSpPr>
          <p:cNvPr id="8" name="Footer Placeholder 7">
            <a:extLst>
              <a:ext uri="{FF2B5EF4-FFF2-40B4-BE49-F238E27FC236}">
                <a16:creationId xmlns:a16="http://schemas.microsoft.com/office/drawing/2014/main" id="{769B59EF-8E21-46B3-8B51-186573401D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258CAA-69CC-4369-846D-E782A660B1E4}"/>
              </a:ext>
            </a:extLst>
          </p:cNvPr>
          <p:cNvSpPr>
            <a:spLocks noGrp="1"/>
          </p:cNvSpPr>
          <p:nvPr>
            <p:ph type="sldNum" sz="quarter" idx="12"/>
          </p:nvPr>
        </p:nvSpPr>
        <p:spPr/>
        <p:txBody>
          <a:bodyPr/>
          <a:lstStyle/>
          <a:p>
            <a:fld id="{6A20E760-A5CC-4566-A4E2-18EABA56AFD0}" type="slidenum">
              <a:rPr lang="en-US" smtClean="0"/>
              <a:t>‹#›</a:t>
            </a:fld>
            <a:endParaRPr lang="en-US"/>
          </a:p>
        </p:txBody>
      </p:sp>
    </p:spTree>
    <p:extLst>
      <p:ext uri="{BB962C8B-B14F-4D97-AF65-F5344CB8AC3E}">
        <p14:creationId xmlns:p14="http://schemas.microsoft.com/office/powerpoint/2010/main" val="347549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E72A-3252-4403-968E-C9CD23C84F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B9DA30-E81E-4857-B024-BECA205F70BB}"/>
              </a:ext>
            </a:extLst>
          </p:cNvPr>
          <p:cNvSpPr>
            <a:spLocks noGrp="1"/>
          </p:cNvSpPr>
          <p:nvPr>
            <p:ph type="dt" sz="half" idx="10"/>
          </p:nvPr>
        </p:nvSpPr>
        <p:spPr/>
        <p:txBody>
          <a:bodyPr/>
          <a:lstStyle/>
          <a:p>
            <a:fld id="{17893B18-EFE4-42AF-AAD1-DD277174B08C}" type="datetimeFigureOut">
              <a:rPr lang="en-US" smtClean="0"/>
              <a:t>11/19/2018</a:t>
            </a:fld>
            <a:endParaRPr lang="en-US"/>
          </a:p>
        </p:txBody>
      </p:sp>
      <p:sp>
        <p:nvSpPr>
          <p:cNvPr id="4" name="Footer Placeholder 3">
            <a:extLst>
              <a:ext uri="{FF2B5EF4-FFF2-40B4-BE49-F238E27FC236}">
                <a16:creationId xmlns:a16="http://schemas.microsoft.com/office/drawing/2014/main" id="{B1CCEDBF-23CC-4127-AA2A-AA70799561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3D60C2-4581-41A7-9106-834B89372413}"/>
              </a:ext>
            </a:extLst>
          </p:cNvPr>
          <p:cNvSpPr>
            <a:spLocks noGrp="1"/>
          </p:cNvSpPr>
          <p:nvPr>
            <p:ph type="sldNum" sz="quarter" idx="12"/>
          </p:nvPr>
        </p:nvSpPr>
        <p:spPr/>
        <p:txBody>
          <a:bodyPr/>
          <a:lstStyle/>
          <a:p>
            <a:fld id="{6A20E760-A5CC-4566-A4E2-18EABA56AFD0}" type="slidenum">
              <a:rPr lang="en-US" smtClean="0"/>
              <a:t>‹#›</a:t>
            </a:fld>
            <a:endParaRPr lang="en-US"/>
          </a:p>
        </p:txBody>
      </p:sp>
    </p:spTree>
    <p:extLst>
      <p:ext uri="{BB962C8B-B14F-4D97-AF65-F5344CB8AC3E}">
        <p14:creationId xmlns:p14="http://schemas.microsoft.com/office/powerpoint/2010/main" val="93956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DC1A55-A698-4579-B8FB-DED36880DBB6}"/>
              </a:ext>
            </a:extLst>
          </p:cNvPr>
          <p:cNvSpPr>
            <a:spLocks noGrp="1"/>
          </p:cNvSpPr>
          <p:nvPr>
            <p:ph type="dt" sz="half" idx="10"/>
          </p:nvPr>
        </p:nvSpPr>
        <p:spPr/>
        <p:txBody>
          <a:bodyPr/>
          <a:lstStyle/>
          <a:p>
            <a:fld id="{17893B18-EFE4-42AF-AAD1-DD277174B08C}" type="datetimeFigureOut">
              <a:rPr lang="en-US" smtClean="0"/>
              <a:t>11/19/2018</a:t>
            </a:fld>
            <a:endParaRPr lang="en-US"/>
          </a:p>
        </p:txBody>
      </p:sp>
      <p:sp>
        <p:nvSpPr>
          <p:cNvPr id="3" name="Footer Placeholder 2">
            <a:extLst>
              <a:ext uri="{FF2B5EF4-FFF2-40B4-BE49-F238E27FC236}">
                <a16:creationId xmlns:a16="http://schemas.microsoft.com/office/drawing/2014/main" id="{DF2A1E51-3964-470C-A35B-7D7A2F8DCE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D1B4A8-B8C2-49DD-8ABB-3516D74A4265}"/>
              </a:ext>
            </a:extLst>
          </p:cNvPr>
          <p:cNvSpPr>
            <a:spLocks noGrp="1"/>
          </p:cNvSpPr>
          <p:nvPr>
            <p:ph type="sldNum" sz="quarter" idx="12"/>
          </p:nvPr>
        </p:nvSpPr>
        <p:spPr/>
        <p:txBody>
          <a:bodyPr/>
          <a:lstStyle/>
          <a:p>
            <a:fld id="{6A20E760-A5CC-4566-A4E2-18EABA56AFD0}" type="slidenum">
              <a:rPr lang="en-US" smtClean="0"/>
              <a:t>‹#›</a:t>
            </a:fld>
            <a:endParaRPr lang="en-US"/>
          </a:p>
        </p:txBody>
      </p:sp>
    </p:spTree>
    <p:extLst>
      <p:ext uri="{BB962C8B-B14F-4D97-AF65-F5344CB8AC3E}">
        <p14:creationId xmlns:p14="http://schemas.microsoft.com/office/powerpoint/2010/main" val="346600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ABCD-19AD-4802-B264-FB1A3C174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13FF47-AB73-4809-9D92-F513AC1F6C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147B7C-B5B4-4C39-B5A9-49262F247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525C37-C568-40F7-A21D-932BF9E0D495}"/>
              </a:ext>
            </a:extLst>
          </p:cNvPr>
          <p:cNvSpPr>
            <a:spLocks noGrp="1"/>
          </p:cNvSpPr>
          <p:nvPr>
            <p:ph type="dt" sz="half" idx="10"/>
          </p:nvPr>
        </p:nvSpPr>
        <p:spPr/>
        <p:txBody>
          <a:bodyPr/>
          <a:lstStyle/>
          <a:p>
            <a:fld id="{17893B18-EFE4-42AF-AAD1-DD277174B08C}" type="datetimeFigureOut">
              <a:rPr lang="en-US" smtClean="0"/>
              <a:t>11/19/2018</a:t>
            </a:fld>
            <a:endParaRPr lang="en-US"/>
          </a:p>
        </p:txBody>
      </p:sp>
      <p:sp>
        <p:nvSpPr>
          <p:cNvPr id="6" name="Footer Placeholder 5">
            <a:extLst>
              <a:ext uri="{FF2B5EF4-FFF2-40B4-BE49-F238E27FC236}">
                <a16:creationId xmlns:a16="http://schemas.microsoft.com/office/drawing/2014/main" id="{D410B89F-71E5-4FEA-B54E-4A19C1266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21F76A-3FDF-4582-BCF7-622361E79DBD}"/>
              </a:ext>
            </a:extLst>
          </p:cNvPr>
          <p:cNvSpPr>
            <a:spLocks noGrp="1"/>
          </p:cNvSpPr>
          <p:nvPr>
            <p:ph type="sldNum" sz="quarter" idx="12"/>
          </p:nvPr>
        </p:nvSpPr>
        <p:spPr/>
        <p:txBody>
          <a:bodyPr/>
          <a:lstStyle/>
          <a:p>
            <a:fld id="{6A20E760-A5CC-4566-A4E2-18EABA56AFD0}" type="slidenum">
              <a:rPr lang="en-US" smtClean="0"/>
              <a:t>‹#›</a:t>
            </a:fld>
            <a:endParaRPr lang="en-US"/>
          </a:p>
        </p:txBody>
      </p:sp>
    </p:spTree>
    <p:extLst>
      <p:ext uri="{BB962C8B-B14F-4D97-AF65-F5344CB8AC3E}">
        <p14:creationId xmlns:p14="http://schemas.microsoft.com/office/powerpoint/2010/main" val="1429639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E878-548F-47E9-8DCB-84BDF9642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A746C7-8691-4EAF-88C7-EA2385F607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49461-3005-4BB0-9D5B-9C5DDA796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53D8C8-DFF1-4404-90A3-241957979903}"/>
              </a:ext>
            </a:extLst>
          </p:cNvPr>
          <p:cNvSpPr>
            <a:spLocks noGrp="1"/>
          </p:cNvSpPr>
          <p:nvPr>
            <p:ph type="dt" sz="half" idx="10"/>
          </p:nvPr>
        </p:nvSpPr>
        <p:spPr/>
        <p:txBody>
          <a:bodyPr/>
          <a:lstStyle/>
          <a:p>
            <a:fld id="{17893B18-EFE4-42AF-AAD1-DD277174B08C}" type="datetimeFigureOut">
              <a:rPr lang="en-US" smtClean="0"/>
              <a:t>11/19/2018</a:t>
            </a:fld>
            <a:endParaRPr lang="en-US"/>
          </a:p>
        </p:txBody>
      </p:sp>
      <p:sp>
        <p:nvSpPr>
          <p:cNvPr id="6" name="Footer Placeholder 5">
            <a:extLst>
              <a:ext uri="{FF2B5EF4-FFF2-40B4-BE49-F238E27FC236}">
                <a16:creationId xmlns:a16="http://schemas.microsoft.com/office/drawing/2014/main" id="{5D4D56E5-E234-4C98-A2AA-91A6E2DF5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0E26C1-B916-4212-8045-A8CC162EFEEC}"/>
              </a:ext>
            </a:extLst>
          </p:cNvPr>
          <p:cNvSpPr>
            <a:spLocks noGrp="1"/>
          </p:cNvSpPr>
          <p:nvPr>
            <p:ph type="sldNum" sz="quarter" idx="12"/>
          </p:nvPr>
        </p:nvSpPr>
        <p:spPr/>
        <p:txBody>
          <a:bodyPr/>
          <a:lstStyle/>
          <a:p>
            <a:fld id="{6A20E760-A5CC-4566-A4E2-18EABA56AFD0}" type="slidenum">
              <a:rPr lang="en-US" smtClean="0"/>
              <a:t>‹#›</a:t>
            </a:fld>
            <a:endParaRPr lang="en-US"/>
          </a:p>
        </p:txBody>
      </p:sp>
    </p:spTree>
    <p:extLst>
      <p:ext uri="{BB962C8B-B14F-4D97-AF65-F5344CB8AC3E}">
        <p14:creationId xmlns:p14="http://schemas.microsoft.com/office/powerpoint/2010/main" val="247639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88A433-47C1-46F0-9A2D-6387B5569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8AC10D-8781-4D15-80EF-0CDBDE5BF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C8E16-DE12-438D-B36F-5807E71F52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93B18-EFE4-42AF-AAD1-DD277174B08C}" type="datetimeFigureOut">
              <a:rPr lang="en-US" smtClean="0"/>
              <a:t>11/19/2018</a:t>
            </a:fld>
            <a:endParaRPr lang="en-US"/>
          </a:p>
        </p:txBody>
      </p:sp>
      <p:sp>
        <p:nvSpPr>
          <p:cNvPr id="5" name="Footer Placeholder 4">
            <a:extLst>
              <a:ext uri="{FF2B5EF4-FFF2-40B4-BE49-F238E27FC236}">
                <a16:creationId xmlns:a16="http://schemas.microsoft.com/office/drawing/2014/main" id="{98782788-A947-4A3A-98B7-DBE84F1FB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2FE0C0-3CCA-4094-A1A8-BBD27CA9E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0E760-A5CC-4566-A4E2-18EABA56AFD0}" type="slidenum">
              <a:rPr lang="en-US" smtClean="0"/>
              <a:t>‹#›</a:t>
            </a:fld>
            <a:endParaRPr lang="en-US"/>
          </a:p>
        </p:txBody>
      </p:sp>
    </p:spTree>
    <p:extLst>
      <p:ext uri="{BB962C8B-B14F-4D97-AF65-F5344CB8AC3E}">
        <p14:creationId xmlns:p14="http://schemas.microsoft.com/office/powerpoint/2010/main" val="2602967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D9C6-D706-4B7B-979E-5000C413E735}"/>
              </a:ext>
            </a:extLst>
          </p:cNvPr>
          <p:cNvSpPr>
            <a:spLocks noGrp="1"/>
          </p:cNvSpPr>
          <p:nvPr>
            <p:ph type="ctrTitle"/>
          </p:nvPr>
        </p:nvSpPr>
        <p:spPr/>
        <p:txBody>
          <a:bodyPr>
            <a:normAutofit fontScale="90000"/>
          </a:bodyPr>
          <a:lstStyle/>
          <a:p>
            <a:r>
              <a:rPr lang="en-US" dirty="0"/>
              <a:t>Machine Learning Fundamentals: Capstone Project</a:t>
            </a:r>
          </a:p>
        </p:txBody>
      </p:sp>
      <p:sp>
        <p:nvSpPr>
          <p:cNvPr id="3" name="Subtitle 2">
            <a:extLst>
              <a:ext uri="{FF2B5EF4-FFF2-40B4-BE49-F238E27FC236}">
                <a16:creationId xmlns:a16="http://schemas.microsoft.com/office/drawing/2014/main" id="{652CA95D-53CE-4E71-930D-9FDEEF9EDA97}"/>
              </a:ext>
            </a:extLst>
          </p:cNvPr>
          <p:cNvSpPr>
            <a:spLocks noGrp="1"/>
          </p:cNvSpPr>
          <p:nvPr>
            <p:ph type="subTitle" idx="1"/>
          </p:nvPr>
        </p:nvSpPr>
        <p:spPr/>
        <p:txBody>
          <a:bodyPr/>
          <a:lstStyle/>
          <a:p>
            <a:r>
              <a:rPr lang="en-US" dirty="0"/>
              <a:t>Joe Robie</a:t>
            </a:r>
          </a:p>
        </p:txBody>
      </p:sp>
    </p:spTree>
    <p:extLst>
      <p:ext uri="{BB962C8B-B14F-4D97-AF65-F5344CB8AC3E}">
        <p14:creationId xmlns:p14="http://schemas.microsoft.com/office/powerpoint/2010/main" val="2978579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3CFD-7A25-4513-942D-BBF17CD4F74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922F0EA-9527-4BDA-867C-26FA66B672F8}"/>
              </a:ext>
            </a:extLst>
          </p:cNvPr>
          <p:cNvSpPr>
            <a:spLocks noGrp="1"/>
          </p:cNvSpPr>
          <p:nvPr>
            <p:ph idx="1"/>
          </p:nvPr>
        </p:nvSpPr>
        <p:spPr/>
        <p:txBody>
          <a:bodyPr>
            <a:normAutofit/>
          </a:bodyPr>
          <a:lstStyle/>
          <a:p>
            <a:r>
              <a:rPr lang="en-US" dirty="0"/>
              <a:t>The results from this dataset proved to be unhelpful in making predictions about various aspects of people given that information on their profiles.  The dataset should be further analyzed with different independent variables against different dependent variables to hopefully arrive at more predictive results that could be helpful in better matching profiles.</a:t>
            </a:r>
          </a:p>
        </p:txBody>
      </p:sp>
    </p:spTree>
    <p:extLst>
      <p:ext uri="{BB962C8B-B14F-4D97-AF65-F5344CB8AC3E}">
        <p14:creationId xmlns:p14="http://schemas.microsoft.com/office/powerpoint/2010/main" val="27584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3CFD-7A25-4513-942D-BBF17CD4F74E}"/>
              </a:ext>
            </a:extLst>
          </p:cNvPr>
          <p:cNvSpPr>
            <a:spLocks noGrp="1"/>
          </p:cNvSpPr>
          <p:nvPr>
            <p:ph type="title"/>
          </p:nvPr>
        </p:nvSpPr>
        <p:spPr/>
        <p:txBody>
          <a:bodyPr/>
          <a:lstStyle/>
          <a:p>
            <a:r>
              <a:rPr lang="en-US" dirty="0"/>
              <a:t>Exploration of Dataset Part 1</a:t>
            </a:r>
          </a:p>
        </p:txBody>
      </p:sp>
      <p:sp>
        <p:nvSpPr>
          <p:cNvPr id="3" name="Content Placeholder 2">
            <a:extLst>
              <a:ext uri="{FF2B5EF4-FFF2-40B4-BE49-F238E27FC236}">
                <a16:creationId xmlns:a16="http://schemas.microsoft.com/office/drawing/2014/main" id="{9922F0EA-9527-4BDA-867C-26FA66B672F8}"/>
              </a:ext>
            </a:extLst>
          </p:cNvPr>
          <p:cNvSpPr>
            <a:spLocks noGrp="1"/>
          </p:cNvSpPr>
          <p:nvPr>
            <p:ph idx="1"/>
          </p:nvPr>
        </p:nvSpPr>
        <p:spPr/>
        <p:txBody>
          <a:bodyPr/>
          <a:lstStyle/>
          <a:p>
            <a:r>
              <a:rPr lang="en-US" dirty="0"/>
              <a:t>The dataset contains information pertaining to “</a:t>
            </a:r>
            <a:r>
              <a:rPr lang="en-US" dirty="0" err="1"/>
              <a:t>OKCupid</a:t>
            </a:r>
            <a:r>
              <a:rPr lang="en-US" dirty="0"/>
              <a:t>,” an online dating site that aims to match people who would be compatible into relationships.</a:t>
            </a:r>
          </a:p>
          <a:p>
            <a:r>
              <a:rPr lang="en-US" dirty="0"/>
              <a:t>The profiles of which there were nearly 60,000, contains several datapoints, which include such info as age, body type, diet, drinks, education, several essay prompt, height, job, ethnicity, sex, sign, and status.</a:t>
            </a:r>
          </a:p>
          <a:p>
            <a:r>
              <a:rPr lang="en-US" dirty="0"/>
              <a:t>Two graphs I created show the distribution of age in the dataset as well as the number of people that fall into each of the income buckets.</a:t>
            </a:r>
          </a:p>
        </p:txBody>
      </p:sp>
    </p:spTree>
    <p:extLst>
      <p:ext uri="{BB962C8B-B14F-4D97-AF65-F5344CB8AC3E}">
        <p14:creationId xmlns:p14="http://schemas.microsoft.com/office/powerpoint/2010/main" val="360625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3CFD-7A25-4513-942D-BBF17CD4F74E}"/>
              </a:ext>
            </a:extLst>
          </p:cNvPr>
          <p:cNvSpPr>
            <a:spLocks noGrp="1"/>
          </p:cNvSpPr>
          <p:nvPr>
            <p:ph type="title"/>
          </p:nvPr>
        </p:nvSpPr>
        <p:spPr/>
        <p:txBody>
          <a:bodyPr/>
          <a:lstStyle/>
          <a:p>
            <a:r>
              <a:rPr lang="en-US" dirty="0"/>
              <a:t>Exploration of Dataset Part 2</a:t>
            </a:r>
          </a:p>
        </p:txBody>
      </p:sp>
      <p:sp>
        <p:nvSpPr>
          <p:cNvPr id="3" name="Content Placeholder 2">
            <a:extLst>
              <a:ext uri="{FF2B5EF4-FFF2-40B4-BE49-F238E27FC236}">
                <a16:creationId xmlns:a16="http://schemas.microsoft.com/office/drawing/2014/main" id="{9922F0EA-9527-4BDA-867C-26FA66B672F8}"/>
              </a:ext>
            </a:extLst>
          </p:cNvPr>
          <p:cNvSpPr>
            <a:spLocks noGrp="1"/>
          </p:cNvSpPr>
          <p:nvPr>
            <p:ph idx="1"/>
          </p:nvPr>
        </p:nvSpPr>
        <p:spPr>
          <a:xfrm>
            <a:off x="838200" y="1825625"/>
            <a:ext cx="7116097" cy="4351338"/>
          </a:xfrm>
        </p:spPr>
        <p:txBody>
          <a:bodyPr/>
          <a:lstStyle/>
          <a:p>
            <a:r>
              <a:rPr lang="en-US" dirty="0"/>
              <a:t>The blue histogram in the top right shows that most ages group around the late 20s to mid-30s range, which is understandable given that such an age group is likely single and looking for something serious in their lives.</a:t>
            </a:r>
          </a:p>
          <a:p>
            <a:r>
              <a:rPr lang="en-US" dirty="0"/>
              <a:t>The blue bar graph shows that while most people make ~$20K annually out of any other group, there is fairly even distribution between $30K and $100K.  </a:t>
            </a:r>
          </a:p>
        </p:txBody>
      </p:sp>
      <p:pic>
        <p:nvPicPr>
          <p:cNvPr id="5" name="Picture 4">
            <a:extLst>
              <a:ext uri="{FF2B5EF4-FFF2-40B4-BE49-F238E27FC236}">
                <a16:creationId xmlns:a16="http://schemas.microsoft.com/office/drawing/2014/main" id="{97E8138B-5C5D-41FA-819E-1ADC4C216139}"/>
              </a:ext>
            </a:extLst>
          </p:cNvPr>
          <p:cNvPicPr>
            <a:picLocks noChangeAspect="1"/>
          </p:cNvPicPr>
          <p:nvPr/>
        </p:nvPicPr>
        <p:blipFill rotWithShape="1">
          <a:blip r:embed="rId2"/>
          <a:srcRect l="19919" t="26620" r="52258" b="5325"/>
          <a:stretch/>
        </p:blipFill>
        <p:spPr>
          <a:xfrm>
            <a:off x="8318089" y="1393004"/>
            <a:ext cx="3392129" cy="4667251"/>
          </a:xfrm>
          <a:prstGeom prst="rect">
            <a:avLst/>
          </a:prstGeom>
        </p:spPr>
      </p:pic>
    </p:spTree>
    <p:extLst>
      <p:ext uri="{BB962C8B-B14F-4D97-AF65-F5344CB8AC3E}">
        <p14:creationId xmlns:p14="http://schemas.microsoft.com/office/powerpoint/2010/main" val="172412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3CFD-7A25-4513-942D-BBF17CD4F74E}"/>
              </a:ext>
            </a:extLst>
          </p:cNvPr>
          <p:cNvSpPr>
            <a:spLocks noGrp="1"/>
          </p:cNvSpPr>
          <p:nvPr>
            <p:ph type="title"/>
          </p:nvPr>
        </p:nvSpPr>
        <p:spPr/>
        <p:txBody>
          <a:bodyPr/>
          <a:lstStyle/>
          <a:p>
            <a:r>
              <a:rPr lang="en-US" dirty="0"/>
              <a:t>Key Questions</a:t>
            </a:r>
          </a:p>
        </p:txBody>
      </p:sp>
      <p:sp>
        <p:nvSpPr>
          <p:cNvPr id="3" name="Content Placeholder 2">
            <a:extLst>
              <a:ext uri="{FF2B5EF4-FFF2-40B4-BE49-F238E27FC236}">
                <a16:creationId xmlns:a16="http://schemas.microsoft.com/office/drawing/2014/main" id="{9922F0EA-9527-4BDA-867C-26FA66B672F8}"/>
              </a:ext>
            </a:extLst>
          </p:cNvPr>
          <p:cNvSpPr>
            <a:spLocks noGrp="1"/>
          </p:cNvSpPr>
          <p:nvPr>
            <p:ph idx="1"/>
          </p:nvPr>
        </p:nvSpPr>
        <p:spPr/>
        <p:txBody>
          <a:bodyPr>
            <a:normAutofit lnSpcReduction="10000"/>
          </a:bodyPr>
          <a:lstStyle/>
          <a:p>
            <a:r>
              <a:rPr lang="en-US" dirty="0"/>
              <a:t>Key Question #1: How do several independent variables predict a person’s sign?  Variables analyzed were:</a:t>
            </a:r>
          </a:p>
          <a:p>
            <a:pPr lvl="1"/>
            <a:r>
              <a:rPr lang="en-US" dirty="0"/>
              <a:t>Whether a person drinks, smokes, does drugs</a:t>
            </a:r>
          </a:p>
          <a:p>
            <a:pPr lvl="1"/>
            <a:r>
              <a:rPr lang="en-US" dirty="0"/>
              <a:t>The length of the person’s essays</a:t>
            </a:r>
          </a:p>
          <a:p>
            <a:pPr lvl="1"/>
            <a:r>
              <a:rPr lang="en-US" dirty="0"/>
              <a:t> The number of essays answered</a:t>
            </a:r>
          </a:p>
          <a:p>
            <a:pPr lvl="1"/>
            <a:r>
              <a:rPr lang="en-US" dirty="0"/>
              <a:t>The person’s age</a:t>
            </a:r>
          </a:p>
          <a:p>
            <a:r>
              <a:rPr lang="en-US" dirty="0"/>
              <a:t>Key Question #2: How do essays predict a person’s income level?  The words in all the essays were analyzed in this instance.  A classifier and linear regression approach was taken to try and answer this question.</a:t>
            </a:r>
          </a:p>
          <a:p>
            <a:r>
              <a:rPr lang="en-US" dirty="0"/>
              <a:t>Key Question #3: Is essay length and number of essays answered a good predictor of a person’s age?</a:t>
            </a:r>
          </a:p>
        </p:txBody>
      </p:sp>
    </p:spTree>
    <p:extLst>
      <p:ext uri="{BB962C8B-B14F-4D97-AF65-F5344CB8AC3E}">
        <p14:creationId xmlns:p14="http://schemas.microsoft.com/office/powerpoint/2010/main" val="3027838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3CFD-7A25-4513-942D-BBF17CD4F74E}"/>
              </a:ext>
            </a:extLst>
          </p:cNvPr>
          <p:cNvSpPr>
            <a:spLocks noGrp="1"/>
          </p:cNvSpPr>
          <p:nvPr>
            <p:ph type="title"/>
          </p:nvPr>
        </p:nvSpPr>
        <p:spPr/>
        <p:txBody>
          <a:bodyPr/>
          <a:lstStyle/>
          <a:p>
            <a:r>
              <a:rPr lang="en-US" dirty="0"/>
              <a:t>Deep Dive into Questions and Approaches Taken</a:t>
            </a:r>
          </a:p>
        </p:txBody>
      </p:sp>
      <p:sp>
        <p:nvSpPr>
          <p:cNvPr id="3" name="Content Placeholder 2">
            <a:extLst>
              <a:ext uri="{FF2B5EF4-FFF2-40B4-BE49-F238E27FC236}">
                <a16:creationId xmlns:a16="http://schemas.microsoft.com/office/drawing/2014/main" id="{9922F0EA-9527-4BDA-867C-26FA66B672F8}"/>
              </a:ext>
            </a:extLst>
          </p:cNvPr>
          <p:cNvSpPr>
            <a:spLocks noGrp="1"/>
          </p:cNvSpPr>
          <p:nvPr>
            <p:ph idx="1"/>
          </p:nvPr>
        </p:nvSpPr>
        <p:spPr/>
        <p:txBody>
          <a:bodyPr>
            <a:normAutofit/>
          </a:bodyPr>
          <a:lstStyle/>
          <a:p>
            <a:r>
              <a:rPr lang="en-US" dirty="0"/>
              <a:t>Key Question #1: Predicting a persons sign.</a:t>
            </a:r>
          </a:p>
          <a:p>
            <a:pPr lvl="1"/>
            <a:r>
              <a:rPr lang="en-US" dirty="0"/>
              <a:t>For this question, the k-nearest-neighbors (KNN) approach was used.  This approach was leveraged given that the signs can be considered more “categorical” in nature, therefore making a classifier approach the more natural choice.</a:t>
            </a:r>
          </a:p>
          <a:p>
            <a:pPr lvl="1"/>
            <a:r>
              <a:rPr lang="en-US" dirty="0"/>
              <a:t>First, a column was added to the </a:t>
            </a:r>
            <a:r>
              <a:rPr lang="en-US" dirty="0" err="1"/>
              <a:t>dataframe</a:t>
            </a:r>
            <a:r>
              <a:rPr lang="en-US" dirty="0"/>
              <a:t> to get the count of total words used in all the essay questions answered.  Columns were also added for number of essays answered, average essay length, as well as for the number of times “me” and “</a:t>
            </a:r>
            <a:r>
              <a:rPr lang="en-US" dirty="0" err="1"/>
              <a:t>i</a:t>
            </a:r>
            <a:r>
              <a:rPr lang="en-US" dirty="0"/>
              <a:t>” were used in the essay.</a:t>
            </a:r>
          </a:p>
          <a:p>
            <a:pPr lvl="1"/>
            <a:r>
              <a:rPr lang="en-US" dirty="0"/>
              <a:t>Furthermore, questions related to smoking, taking drugs, and drinking were changed into numbers, thereby making them “categorical” in nature.</a:t>
            </a:r>
          </a:p>
        </p:txBody>
      </p:sp>
    </p:spTree>
    <p:extLst>
      <p:ext uri="{BB962C8B-B14F-4D97-AF65-F5344CB8AC3E}">
        <p14:creationId xmlns:p14="http://schemas.microsoft.com/office/powerpoint/2010/main" val="2508767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3CFD-7A25-4513-942D-BBF17CD4F74E}"/>
              </a:ext>
            </a:extLst>
          </p:cNvPr>
          <p:cNvSpPr>
            <a:spLocks noGrp="1"/>
          </p:cNvSpPr>
          <p:nvPr>
            <p:ph type="title"/>
          </p:nvPr>
        </p:nvSpPr>
        <p:spPr/>
        <p:txBody>
          <a:bodyPr/>
          <a:lstStyle/>
          <a:p>
            <a:r>
              <a:rPr lang="en-US" dirty="0"/>
              <a:t>Deep Dive into Questions and Approaches Taken</a:t>
            </a:r>
          </a:p>
        </p:txBody>
      </p:sp>
      <p:sp>
        <p:nvSpPr>
          <p:cNvPr id="3" name="Content Placeholder 2">
            <a:extLst>
              <a:ext uri="{FF2B5EF4-FFF2-40B4-BE49-F238E27FC236}">
                <a16:creationId xmlns:a16="http://schemas.microsoft.com/office/drawing/2014/main" id="{9922F0EA-9527-4BDA-867C-26FA66B672F8}"/>
              </a:ext>
            </a:extLst>
          </p:cNvPr>
          <p:cNvSpPr>
            <a:spLocks noGrp="1"/>
          </p:cNvSpPr>
          <p:nvPr>
            <p:ph idx="1"/>
          </p:nvPr>
        </p:nvSpPr>
        <p:spPr/>
        <p:txBody>
          <a:bodyPr>
            <a:normAutofit/>
          </a:bodyPr>
          <a:lstStyle/>
          <a:p>
            <a:r>
              <a:rPr lang="en-US" dirty="0"/>
              <a:t>Key Question #1: Predicting a persons sign.</a:t>
            </a:r>
          </a:p>
          <a:p>
            <a:pPr lvl="1"/>
            <a:r>
              <a:rPr lang="en-US" dirty="0"/>
              <a:t>The result was a KNN model that unimpressively predicted a person’s sign with ~8.5% accuracy, essentially the same as randomly guessing.  The graph below reveals that a higher for “k” would increase the validation accuracy by more than 18% if k = 100, but regardless, the result is unimpressive for prediction purposes.</a:t>
            </a:r>
          </a:p>
        </p:txBody>
      </p:sp>
      <p:pic>
        <p:nvPicPr>
          <p:cNvPr id="4" name="Picture 3">
            <a:extLst>
              <a:ext uri="{FF2B5EF4-FFF2-40B4-BE49-F238E27FC236}">
                <a16:creationId xmlns:a16="http://schemas.microsoft.com/office/drawing/2014/main" id="{2A80A146-D1F2-4E0D-941E-FDFF385C7079}"/>
              </a:ext>
            </a:extLst>
          </p:cNvPr>
          <p:cNvPicPr>
            <a:picLocks noChangeAspect="1"/>
          </p:cNvPicPr>
          <p:nvPr/>
        </p:nvPicPr>
        <p:blipFill rotWithShape="1">
          <a:blip r:embed="rId2"/>
          <a:srcRect l="19032" t="47885" r="15161" b="15412"/>
          <a:stretch/>
        </p:blipFill>
        <p:spPr>
          <a:xfrm>
            <a:off x="2310580" y="4257368"/>
            <a:ext cx="8023123" cy="2517058"/>
          </a:xfrm>
          <a:prstGeom prst="rect">
            <a:avLst/>
          </a:prstGeom>
        </p:spPr>
      </p:pic>
    </p:spTree>
    <p:extLst>
      <p:ext uri="{BB962C8B-B14F-4D97-AF65-F5344CB8AC3E}">
        <p14:creationId xmlns:p14="http://schemas.microsoft.com/office/powerpoint/2010/main" val="325269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3CFD-7A25-4513-942D-BBF17CD4F74E}"/>
              </a:ext>
            </a:extLst>
          </p:cNvPr>
          <p:cNvSpPr>
            <a:spLocks noGrp="1"/>
          </p:cNvSpPr>
          <p:nvPr>
            <p:ph type="title"/>
          </p:nvPr>
        </p:nvSpPr>
        <p:spPr/>
        <p:txBody>
          <a:bodyPr/>
          <a:lstStyle/>
          <a:p>
            <a:r>
              <a:rPr lang="en-US" dirty="0"/>
              <a:t>Deep Dive into Questions and Approaches Taken</a:t>
            </a:r>
          </a:p>
        </p:txBody>
      </p:sp>
      <p:sp>
        <p:nvSpPr>
          <p:cNvPr id="3" name="Content Placeholder 2">
            <a:extLst>
              <a:ext uri="{FF2B5EF4-FFF2-40B4-BE49-F238E27FC236}">
                <a16:creationId xmlns:a16="http://schemas.microsoft.com/office/drawing/2014/main" id="{9922F0EA-9527-4BDA-867C-26FA66B672F8}"/>
              </a:ext>
            </a:extLst>
          </p:cNvPr>
          <p:cNvSpPr>
            <a:spLocks noGrp="1"/>
          </p:cNvSpPr>
          <p:nvPr>
            <p:ph idx="1"/>
          </p:nvPr>
        </p:nvSpPr>
        <p:spPr/>
        <p:txBody>
          <a:bodyPr>
            <a:normAutofit/>
          </a:bodyPr>
          <a:lstStyle/>
          <a:p>
            <a:r>
              <a:rPr lang="en-US" dirty="0"/>
              <a:t>Key Question #2: Predicting income level by analyzing essays.</a:t>
            </a:r>
          </a:p>
          <a:p>
            <a:pPr lvl="1"/>
            <a:r>
              <a:rPr lang="en-US" dirty="0"/>
              <a:t>The Naïve Bayes approach was taken to this question to better assess how individual words in all the essays predicted income.</a:t>
            </a:r>
          </a:p>
          <a:p>
            <a:pPr lvl="1"/>
            <a:r>
              <a:rPr lang="en-US" dirty="0"/>
              <a:t>Again, income was changed into a categorical variable since the options for income were not continuous, but specific figures that ranged in $10K intervals.</a:t>
            </a:r>
          </a:p>
          <a:p>
            <a:pPr lvl="1"/>
            <a:r>
              <a:rPr lang="en-US" dirty="0"/>
              <a:t>The result of this test was rather impressive given that ~80% of essays were correctly classified into income categories.</a:t>
            </a:r>
          </a:p>
          <a:p>
            <a:pPr lvl="1"/>
            <a:r>
              <a:rPr lang="en-US" dirty="0"/>
              <a:t>The thought that essays can help predict income level in some capacity is a bit strange, so additional analysis was conducted on this topic to better assess how multiple variables might predict income level.</a:t>
            </a:r>
          </a:p>
        </p:txBody>
      </p:sp>
    </p:spTree>
    <p:extLst>
      <p:ext uri="{BB962C8B-B14F-4D97-AF65-F5344CB8AC3E}">
        <p14:creationId xmlns:p14="http://schemas.microsoft.com/office/powerpoint/2010/main" val="2511352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3CFD-7A25-4513-942D-BBF17CD4F74E}"/>
              </a:ext>
            </a:extLst>
          </p:cNvPr>
          <p:cNvSpPr>
            <a:spLocks noGrp="1"/>
          </p:cNvSpPr>
          <p:nvPr>
            <p:ph type="title"/>
          </p:nvPr>
        </p:nvSpPr>
        <p:spPr/>
        <p:txBody>
          <a:bodyPr/>
          <a:lstStyle/>
          <a:p>
            <a:r>
              <a:rPr lang="en-US" dirty="0"/>
              <a:t>Deep Dive into Questions and Approaches Taken</a:t>
            </a:r>
          </a:p>
        </p:txBody>
      </p:sp>
      <p:sp>
        <p:nvSpPr>
          <p:cNvPr id="3" name="Content Placeholder 2">
            <a:extLst>
              <a:ext uri="{FF2B5EF4-FFF2-40B4-BE49-F238E27FC236}">
                <a16:creationId xmlns:a16="http://schemas.microsoft.com/office/drawing/2014/main" id="{9922F0EA-9527-4BDA-867C-26FA66B672F8}"/>
              </a:ext>
            </a:extLst>
          </p:cNvPr>
          <p:cNvSpPr>
            <a:spLocks noGrp="1"/>
          </p:cNvSpPr>
          <p:nvPr>
            <p:ph idx="1"/>
          </p:nvPr>
        </p:nvSpPr>
        <p:spPr/>
        <p:txBody>
          <a:bodyPr>
            <a:normAutofit/>
          </a:bodyPr>
          <a:lstStyle/>
          <a:p>
            <a:r>
              <a:rPr lang="en-US" dirty="0"/>
              <a:t>Key Question #2: Continued</a:t>
            </a:r>
          </a:p>
          <a:p>
            <a:pPr lvl="1"/>
            <a:r>
              <a:rPr lang="en-US" dirty="0"/>
              <a:t>The alternative approach was to leverage Multiple Linear Regression (MLR) on essay length, number of essays answered, and age to predict income level.  While this approach is inherently flowed given that the income levels are more categorical in nature, a follow-up to this project would be to use a logistical regression to help predict income and see which various combinations of variables produce the highest accuracy.</a:t>
            </a:r>
          </a:p>
          <a:p>
            <a:pPr lvl="1"/>
            <a:r>
              <a:rPr lang="en-US" dirty="0"/>
              <a:t>The result of the MLR test was that in a mere 0.5% of instances, income levels were accurately predicted through the analysis of the essays.  This test should thereby be disregarded.</a:t>
            </a:r>
          </a:p>
          <a:p>
            <a:pPr lvl="1"/>
            <a:endParaRPr lang="en-US" dirty="0"/>
          </a:p>
        </p:txBody>
      </p:sp>
    </p:spTree>
    <p:extLst>
      <p:ext uri="{BB962C8B-B14F-4D97-AF65-F5344CB8AC3E}">
        <p14:creationId xmlns:p14="http://schemas.microsoft.com/office/powerpoint/2010/main" val="1097069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3CFD-7A25-4513-942D-BBF17CD4F74E}"/>
              </a:ext>
            </a:extLst>
          </p:cNvPr>
          <p:cNvSpPr>
            <a:spLocks noGrp="1"/>
          </p:cNvSpPr>
          <p:nvPr>
            <p:ph type="title"/>
          </p:nvPr>
        </p:nvSpPr>
        <p:spPr/>
        <p:txBody>
          <a:bodyPr/>
          <a:lstStyle/>
          <a:p>
            <a:r>
              <a:rPr lang="en-US" dirty="0"/>
              <a:t>Deep Dive into Questions and Approaches Taken</a:t>
            </a:r>
          </a:p>
        </p:txBody>
      </p:sp>
      <p:sp>
        <p:nvSpPr>
          <p:cNvPr id="3" name="Content Placeholder 2">
            <a:extLst>
              <a:ext uri="{FF2B5EF4-FFF2-40B4-BE49-F238E27FC236}">
                <a16:creationId xmlns:a16="http://schemas.microsoft.com/office/drawing/2014/main" id="{9922F0EA-9527-4BDA-867C-26FA66B672F8}"/>
              </a:ext>
            </a:extLst>
          </p:cNvPr>
          <p:cNvSpPr>
            <a:spLocks noGrp="1"/>
          </p:cNvSpPr>
          <p:nvPr>
            <p:ph idx="1"/>
          </p:nvPr>
        </p:nvSpPr>
        <p:spPr/>
        <p:txBody>
          <a:bodyPr>
            <a:normAutofit lnSpcReduction="10000"/>
          </a:bodyPr>
          <a:lstStyle/>
          <a:p>
            <a:r>
              <a:rPr lang="en-US" dirty="0"/>
              <a:t>Key Question #3: Predicting age based on a person’s essay length and number of essays answered.</a:t>
            </a:r>
          </a:p>
          <a:p>
            <a:pPr lvl="1"/>
            <a:r>
              <a:rPr lang="en-US" dirty="0"/>
              <a:t>A Multiple Linear Regression (MLR) model was used again to now test age, a variable that more continuous in nature.</a:t>
            </a:r>
          </a:p>
          <a:p>
            <a:pPr lvl="1"/>
            <a:r>
              <a:rPr lang="en-US" dirty="0"/>
              <a:t>My predication was that essay length and number of essays answered would be a good predictor of age given that older people, who are ideally more mature, would take time to write more lengthy profiles.</a:t>
            </a:r>
          </a:p>
          <a:p>
            <a:pPr lvl="1"/>
            <a:r>
              <a:rPr lang="en-US" dirty="0"/>
              <a:t>The prediction was quite wrong since the variables only predicted age correctly 0.8% of the time.  Additional items in the dataset should be tested against age at a later point.</a:t>
            </a:r>
          </a:p>
          <a:p>
            <a:pPr lvl="1"/>
            <a:r>
              <a:rPr lang="en-US" dirty="0"/>
              <a:t>As a bonus, a final regression was taken on several data points and education, but the results were again unimpressive, yielding a an R</a:t>
            </a:r>
            <a:r>
              <a:rPr lang="en-US" baseline="30000" dirty="0"/>
              <a:t>2 </a:t>
            </a:r>
            <a:r>
              <a:rPr lang="en-US" dirty="0"/>
              <a:t>of merely 0.5%.  Perhaps a logistical regression should be run next time.</a:t>
            </a:r>
          </a:p>
        </p:txBody>
      </p:sp>
    </p:spTree>
    <p:extLst>
      <p:ext uri="{BB962C8B-B14F-4D97-AF65-F5344CB8AC3E}">
        <p14:creationId xmlns:p14="http://schemas.microsoft.com/office/powerpoint/2010/main" val="2286587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983</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Machine Learning Fundamentals: Capstone Project</vt:lpstr>
      <vt:lpstr>Exploration of Dataset Part 1</vt:lpstr>
      <vt:lpstr>Exploration of Dataset Part 2</vt:lpstr>
      <vt:lpstr>Key Questions</vt:lpstr>
      <vt:lpstr>Deep Dive into Questions and Approaches Taken</vt:lpstr>
      <vt:lpstr>Deep Dive into Questions and Approaches Taken</vt:lpstr>
      <vt:lpstr>Deep Dive into Questions and Approaches Taken</vt:lpstr>
      <vt:lpstr>Deep Dive into Questions and Approaches Taken</vt:lpstr>
      <vt:lpstr>Deep Dive into Questions and Approaches Taken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Fundamentals: Capstone Project</dc:title>
  <dc:creator>user group16</dc:creator>
  <cp:lastModifiedBy>user group16</cp:lastModifiedBy>
  <cp:revision>33</cp:revision>
  <dcterms:created xsi:type="dcterms:W3CDTF">2018-11-20T06:49:43Z</dcterms:created>
  <dcterms:modified xsi:type="dcterms:W3CDTF">2018-11-20T08:36:32Z</dcterms:modified>
</cp:coreProperties>
</file>