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6" r:id="rId3"/>
    <p:sldId id="274" r:id="rId4"/>
    <p:sldId id="275" r:id="rId5"/>
    <p:sldId id="264" r:id="rId6"/>
    <p:sldId id="267" r:id="rId7"/>
    <p:sldId id="268" r:id="rId8"/>
    <p:sldId id="269" r:id="rId9"/>
    <p:sldId id="270" r:id="rId10"/>
    <p:sldId id="280" r:id="rId11"/>
    <p:sldId id="282" r:id="rId12"/>
    <p:sldId id="271" r:id="rId13"/>
    <p:sldId id="277" r:id="rId14"/>
    <p:sldId id="262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DD550-B89C-4D05-862F-042D94B57115}" type="datetimeFigureOut">
              <a:rPr lang="es-EC" smtClean="0"/>
              <a:t>27/07/2016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0923E-6A5D-4B92-A141-C45E36502D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6333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0923E-6A5D-4B92-A141-C45E36502D1F}" type="slidenum">
              <a:rPr lang="es-EC" smtClean="0"/>
              <a:t>7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2633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9549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32027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9708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68017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10731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71307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0022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26702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435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5512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0264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C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70358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9719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048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9989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265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6041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620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86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3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C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923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8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upload.wikimedia.org/wikipedia/commons/8/86/Utilities-system-monitor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://upload.wikimedia.org/wikipedia/commons/4/42/Multimedia-volume-control.sv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://upload.wikimedia.org/wikipedia/commons/f/f7/Crystal_Clear_action_share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pload.wikimedia.org/wikipedia/commons/5/5c/Crystal_Clear_app_package_settings.png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upload.wikimedia.org/wikipedia/commons/7/7a/Crystal_Clear_action_db_add.p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upload.wikimedia.org/wikipedia/commons/b/b5/Crystal_Clear_app_ksirtet.png" TargetMode="External"/><Relationship Id="rId7" Type="http://schemas.openxmlformats.org/officeDocument/2006/relationships/hyperlink" Target="http://upload.wikimedia.org/wikipedia/commons/d/dd/Crystal_Clear_app_aim3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upload.wikimedia.org/wikipedia/commons/6/61/Crystal_Clear_app_kappfinder.png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upload.wikimedia.org/wikipedia/commons/9/97/Crystal_Clear_mimetype_txt.png" TargetMode="External"/><Relationship Id="rId3" Type="http://schemas.openxmlformats.org/officeDocument/2006/relationships/image" Target="../media/image11.jpe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pload.wikimedia.org/wikipedia/commons/2/21/Crystal_Clear_action_db_update.png" TargetMode="External"/><Relationship Id="rId11" Type="http://schemas.openxmlformats.org/officeDocument/2006/relationships/hyperlink" Target="http://upload.wikimedia.org/wikipedia/commons/b/b4/Crystal_Clear_action_filenew.pn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hyperlink" Target="http://upload.wikimedia.org/wikipedia/commons/7/7a/Crystal_Clear_action_db_add.png" TargetMode="Externa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wikimedia.org/wiki/File:Software-update-available.svg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hyperlink" Target="http://commons.wikimedia.org/wiki/File:Quick_restart.png" TargetMode="External"/><Relationship Id="rId9" Type="http://schemas.openxmlformats.org/officeDocument/2006/relationships/hyperlink" Target="http://commons.wikimedia.org/wiki/File:Time_to_stop.sv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upload.wikimedia.org/wikipedia/commons/2/21/Crystal_Clear_action_db_update.png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hyperlink" Target="http://upload.wikimedia.org/wikipedia/commons/5/5d/Crystal_Clear_action_run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pload.wikimedia.org/wikipedia/commons/7/7a/Crystal_Clear_action_db_add.png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21.png"/><Relationship Id="rId10" Type="http://schemas.openxmlformats.org/officeDocument/2006/relationships/hyperlink" Target="http://upload.wikimedia.org/wikipedia/commons/9/97/Crystal_Clear_mimetype_txt.png" TargetMode="External"/><Relationship Id="rId4" Type="http://schemas.openxmlformats.org/officeDocument/2006/relationships/hyperlink" Target="http://upload.wikimedia.org/wikipedia/commons/2/2a/Crystal_Clear_kdm_user_male.png" TargetMode="Externa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upload.wikimedia.org/wikipedia/commons/5/5d/Crystal_Clear_action_run.png" TargetMode="External"/><Relationship Id="rId7" Type="http://schemas.openxmlformats.org/officeDocument/2006/relationships/hyperlink" Target="http://upload.wikimedia.org/wikipedia/commons/2/21/Crystal_Clear_action_db_update.png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upload.wikimedia.org/wikipedia/commons/7/7a/Crystal_Clear_action_db_add.png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20.png"/><Relationship Id="rId9" Type="http://schemas.openxmlformats.org/officeDocument/2006/relationships/hyperlink" Target="http://upload.wikimedia.org/wikipedia/commons/9/97/Crystal_Clear_mimetype_txt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/>
          <a:lstStyle/>
          <a:p>
            <a:r>
              <a:rPr lang="es-EC" altLang="es-EC" sz="4800" dirty="0" smtClean="0"/>
              <a:t>Gestor de Promociones</a:t>
            </a:r>
            <a:br>
              <a:rPr lang="es-EC" altLang="es-EC" sz="4800" dirty="0" smtClean="0"/>
            </a:br>
            <a:r>
              <a:rPr lang="es-EC" altLang="es-EC" sz="4800" dirty="0" smtClean="0"/>
              <a:t>AGENTE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403731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061573" cy="4525963"/>
          </a:xfrm>
        </p:spPr>
        <p:txBody>
          <a:bodyPr/>
          <a:lstStyle/>
          <a:p>
            <a:pPr algn="just"/>
            <a:r>
              <a:rPr lang="es-EC" sz="2000" b="1" dirty="0" smtClean="0"/>
              <a:t>Sobrecarga de Eventos.-</a:t>
            </a:r>
            <a:r>
              <a:rPr lang="es-ES" sz="2000" dirty="0" smtClean="0"/>
              <a:t> </a:t>
            </a:r>
            <a:r>
              <a:rPr lang="es-EC" sz="2000" dirty="0" smtClean="0"/>
              <a:t>Si </a:t>
            </a:r>
            <a:r>
              <a:rPr lang="es-EC" sz="2000" dirty="0"/>
              <a:t>un evento tiene sobrecarga sea por atributo o por campo auxiliar, el evento será enviado a una cola definida para ese evento posterior a eso </a:t>
            </a:r>
            <a:r>
              <a:rPr lang="es-EC" sz="2000" dirty="0" smtClean="0"/>
              <a:t>será </a:t>
            </a:r>
            <a:r>
              <a:rPr lang="es-EC" sz="2000" dirty="0"/>
              <a:t>despachado</a:t>
            </a:r>
            <a:r>
              <a:rPr lang="es-EC" sz="2000" dirty="0" smtClean="0"/>
              <a:t>.</a:t>
            </a:r>
          </a:p>
          <a:p>
            <a:endParaRPr lang="es-EC" sz="2000" dirty="0" smtClean="0"/>
          </a:p>
          <a:p>
            <a:pPr algn="just"/>
            <a:r>
              <a:rPr lang="es-EC" sz="2000" b="1" dirty="0"/>
              <a:t>Reintentos (Por SEV/Por Tipo de evento</a:t>
            </a:r>
            <a:r>
              <a:rPr lang="es-EC" sz="2000" b="1" dirty="0" smtClean="0"/>
              <a:t>).-</a:t>
            </a:r>
            <a:r>
              <a:rPr lang="es-ES" sz="2000" dirty="0" smtClean="0"/>
              <a:t> </a:t>
            </a:r>
            <a:r>
              <a:rPr lang="es-EC" sz="2000" dirty="0" smtClean="0"/>
              <a:t>Agente intentará </a:t>
            </a:r>
            <a:r>
              <a:rPr lang="es-EC" sz="2000" dirty="0"/>
              <a:t>consumir n veces, según la configuración del SEV asociado al evento. </a:t>
            </a:r>
            <a:endParaRPr lang="es-ES" sz="2000" dirty="0"/>
          </a:p>
          <a:p>
            <a:pPr algn="just"/>
            <a:endParaRPr lang="es-ES" sz="2000" dirty="0"/>
          </a:p>
          <a:p>
            <a:r>
              <a:rPr lang="es-EC" sz="2000" b="1" dirty="0"/>
              <a:t>Consumo de </a:t>
            </a:r>
            <a:r>
              <a:rPr lang="es-EC" sz="2000" b="1" dirty="0" err="1" smtClean="0"/>
              <a:t>WebService</a:t>
            </a:r>
            <a:r>
              <a:rPr lang="es-EC" sz="2000" b="1" dirty="0" smtClean="0"/>
              <a:t>.- </a:t>
            </a:r>
            <a:r>
              <a:rPr lang="es-EC" sz="2000" dirty="0" smtClean="0"/>
              <a:t>Consumo de un Requerimiento/</a:t>
            </a:r>
            <a:r>
              <a:rPr lang="es-EC" sz="2000" dirty="0" err="1" smtClean="0"/>
              <a:t>WebService</a:t>
            </a:r>
            <a:r>
              <a:rPr lang="es-EC" sz="2000" dirty="0" smtClean="0"/>
              <a:t> </a:t>
            </a:r>
            <a:r>
              <a:rPr lang="es-EC" sz="2000" dirty="0"/>
              <a:t>de forma directa por medio de configuración.</a:t>
            </a:r>
            <a:endParaRPr lang="es-ES" sz="2000" dirty="0"/>
          </a:p>
          <a:p>
            <a:pPr algn="just"/>
            <a:endParaRPr lang="es-ES" sz="2000" dirty="0"/>
          </a:p>
          <a:p>
            <a:pPr algn="just">
              <a:lnSpc>
                <a:spcPct val="80000"/>
              </a:lnSpc>
            </a:pPr>
            <a:endParaRPr lang="es-EC" altLang="es-EC" sz="2000" dirty="0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013" y="274638"/>
            <a:ext cx="7559675" cy="1143000"/>
          </a:xfrm>
        </p:spPr>
        <p:txBody>
          <a:bodyPr/>
          <a:lstStyle/>
          <a:p>
            <a:r>
              <a:rPr lang="es-EC" altLang="es-EC" dirty="0" smtClean="0"/>
              <a:t>Funcionalidades</a:t>
            </a:r>
            <a:endParaRPr lang="es-EC" altLang="es-EC" dirty="0"/>
          </a:p>
        </p:txBody>
      </p:sp>
    </p:spTree>
    <p:extLst>
      <p:ext uri="{BB962C8B-B14F-4D97-AF65-F5344CB8AC3E}">
        <p14:creationId xmlns:p14="http://schemas.microsoft.com/office/powerpoint/2010/main" val="29732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C" altLang="es-EC" sz="4000"/>
              <a:t>Un vistazo a las estructuras</a:t>
            </a:r>
            <a:endParaRPr lang="es-ES" altLang="es-EC" sz="400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19250" y="1600200"/>
            <a:ext cx="7067550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C" altLang="es-EC" sz="1800" dirty="0"/>
              <a:t>Existe 2 tipos de estructuras:</a:t>
            </a:r>
          </a:p>
          <a:p>
            <a:pPr lvl="1">
              <a:lnSpc>
                <a:spcPct val="90000"/>
              </a:lnSpc>
            </a:pPr>
            <a:endParaRPr lang="es-EC" altLang="es-EC" sz="1800" dirty="0"/>
          </a:p>
          <a:p>
            <a:pPr lvl="1" algn="just">
              <a:lnSpc>
                <a:spcPct val="90000"/>
              </a:lnSpc>
            </a:pPr>
            <a:r>
              <a:rPr lang="es-EC" altLang="es-EC" sz="1800" b="1" dirty="0"/>
              <a:t>De </a:t>
            </a:r>
            <a:r>
              <a:rPr lang="es-EC" altLang="es-EC" sz="1800" b="1" dirty="0" smtClean="0"/>
              <a:t>configuración: </a:t>
            </a:r>
            <a:r>
              <a:rPr lang="es-EC" altLang="es-EC" sz="1800" dirty="0" smtClean="0"/>
              <a:t>Se </a:t>
            </a:r>
            <a:r>
              <a:rPr lang="es-EC" altLang="es-EC" sz="1800" dirty="0"/>
              <a:t>refiere a las tablas que me permiten configurar el </a:t>
            </a:r>
            <a:r>
              <a:rPr lang="es-EC" altLang="es-EC" sz="1800" dirty="0" smtClean="0"/>
              <a:t>AGENTE:</a:t>
            </a:r>
            <a:endParaRPr lang="es-EC" altLang="es-EC" sz="1800" dirty="0"/>
          </a:p>
          <a:p>
            <a:pPr lvl="3" algn="just">
              <a:lnSpc>
                <a:spcPct val="90000"/>
              </a:lnSpc>
            </a:pPr>
            <a:r>
              <a:rPr lang="es-EC" altLang="es-EC" sz="1800" dirty="0"/>
              <a:t>AGE_TIPOS_EVENTOS</a:t>
            </a:r>
          </a:p>
          <a:p>
            <a:pPr lvl="3" algn="just">
              <a:lnSpc>
                <a:spcPct val="90000"/>
              </a:lnSpc>
            </a:pPr>
            <a:r>
              <a:rPr lang="es-EC" altLang="es-EC" sz="1800" dirty="0"/>
              <a:t>AGE_ATRIBUTOS_EV</a:t>
            </a:r>
          </a:p>
          <a:p>
            <a:pPr lvl="3" algn="just">
              <a:lnSpc>
                <a:spcPct val="90000"/>
              </a:lnSpc>
            </a:pPr>
            <a:r>
              <a:rPr lang="es-EC" altLang="es-EC" sz="1800" dirty="0"/>
              <a:t>AGE_SEV</a:t>
            </a:r>
          </a:p>
          <a:p>
            <a:pPr lvl="3" algn="just">
              <a:lnSpc>
                <a:spcPct val="90000"/>
              </a:lnSpc>
            </a:pPr>
            <a:r>
              <a:rPr lang="es-EC" altLang="es-EC" sz="1800" dirty="0"/>
              <a:t>AGE_TIPEV_SEV</a:t>
            </a:r>
          </a:p>
          <a:p>
            <a:pPr lvl="1" algn="just">
              <a:lnSpc>
                <a:spcPct val="90000"/>
              </a:lnSpc>
            </a:pPr>
            <a:endParaRPr lang="es-EC" altLang="es-EC" sz="1800" dirty="0"/>
          </a:p>
          <a:p>
            <a:pPr lvl="1" algn="just">
              <a:lnSpc>
                <a:spcPct val="90000"/>
              </a:lnSpc>
            </a:pPr>
            <a:r>
              <a:rPr lang="es-EC" altLang="es-EC" sz="1800" b="1" dirty="0"/>
              <a:t>De consumo o </a:t>
            </a:r>
            <a:r>
              <a:rPr lang="es-EC" altLang="es-EC" sz="1800" b="1" dirty="0" smtClean="0"/>
              <a:t>trabajo: </a:t>
            </a:r>
            <a:r>
              <a:rPr lang="es-EC" altLang="es-EC" sz="1800" dirty="0" smtClean="0"/>
              <a:t>Son </a:t>
            </a:r>
            <a:r>
              <a:rPr lang="es-EC" altLang="es-EC" sz="1800" dirty="0"/>
              <a:t>aquellas tablas creadas </a:t>
            </a:r>
            <a:r>
              <a:rPr lang="es-EC" altLang="es-EC" sz="1800" b="1" dirty="0"/>
              <a:t>dinámicamente</a:t>
            </a:r>
            <a:r>
              <a:rPr lang="es-EC" altLang="es-EC" sz="1800" dirty="0"/>
              <a:t> por AGENTE para servir de encolamiento e históricos:</a:t>
            </a:r>
          </a:p>
          <a:p>
            <a:pPr lvl="3">
              <a:lnSpc>
                <a:spcPct val="90000"/>
              </a:lnSpc>
            </a:pPr>
            <a:r>
              <a:rPr lang="es-EC" altLang="es-EC" sz="1800" dirty="0"/>
              <a:t>AGE_COLA</a:t>
            </a:r>
          </a:p>
          <a:p>
            <a:pPr lvl="3">
              <a:lnSpc>
                <a:spcPct val="90000"/>
              </a:lnSpc>
            </a:pPr>
            <a:r>
              <a:rPr lang="es-EC" altLang="es-EC" sz="1800" dirty="0"/>
              <a:t>AGE_COLA_HIST_{YYYYMMDD}</a:t>
            </a:r>
            <a:endParaRPr lang="es-ES" altLang="es-EC" sz="1800" dirty="0"/>
          </a:p>
        </p:txBody>
      </p:sp>
      <p:pic>
        <p:nvPicPr>
          <p:cNvPr id="17417" name="Picture 9" descr="Thumbnail for version as of 05:02, 1 December 200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81" y="4260295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9" name="Picture 11" descr="Thumbnail for version as of 04:22, 1 December 2005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7" y="2187257"/>
            <a:ext cx="1296987" cy="12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6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C" altLang="es-EC" smtClean="0"/>
              <a:t>Modelo Entidad Relacion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38" y="980728"/>
            <a:ext cx="5713180" cy="559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2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 bwMode="auto">
          <a:xfrm>
            <a:off x="395288" y="26368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C" altLang="es-EC" dirty="0" smtClean="0"/>
              <a:t>Gracias…</a:t>
            </a:r>
          </a:p>
        </p:txBody>
      </p:sp>
    </p:spTree>
    <p:extLst>
      <p:ext uri="{BB962C8B-B14F-4D97-AF65-F5344CB8AC3E}">
        <p14:creationId xmlns:p14="http://schemas.microsoft.com/office/powerpoint/2010/main" val="3149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C" smtClean="0"/>
              <a:t>Nociones Básicas</a:t>
            </a:r>
            <a:endParaRPr lang="es-EC" altLang="es-EC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/>
            <a:r>
              <a:rPr lang="es-EC" sz="2000" b="1" dirty="0" smtClean="0">
                <a:latin typeface="Calibri" pitchFamily="34" charset="0"/>
              </a:rPr>
              <a:t>XML</a:t>
            </a:r>
            <a:r>
              <a:rPr lang="es-EC" sz="2000" dirty="0" smtClean="0">
                <a:latin typeface="Calibri" pitchFamily="34" charset="0"/>
              </a:rPr>
              <a:t>: Es un lenguaje de marcas estándar utilizado para el intercambio de información entre diferentes plataformas.</a:t>
            </a:r>
          </a:p>
          <a:p>
            <a:pPr marL="0" indent="0" algn="just"/>
            <a:endParaRPr lang="es-EC" sz="2000" dirty="0" smtClean="0">
              <a:latin typeface="Calibri" pitchFamily="34" charset="0"/>
            </a:endParaRPr>
          </a:p>
          <a:p>
            <a:pPr marL="0" indent="0" algn="just"/>
            <a:r>
              <a:rPr lang="es-EC" sz="2000" b="1" dirty="0" smtClean="0">
                <a:latin typeface="Calibri" pitchFamily="34" charset="0"/>
              </a:rPr>
              <a:t>Transacciones Asíncronas: </a:t>
            </a:r>
            <a:r>
              <a:rPr lang="es-EC" sz="2000" dirty="0" smtClean="0">
                <a:latin typeface="Calibri" pitchFamily="34" charset="0"/>
              </a:rPr>
              <a:t>las transacciones asincrónicas tienen la particularidad de que el resultado no puede obtenerse de forma inmediata. En vez de eso, el sistema recibe posteriormente un mensaje con el resultado. </a:t>
            </a:r>
          </a:p>
          <a:p>
            <a:pPr marL="0" indent="0"/>
            <a:endParaRPr lang="es-EC" sz="2000" b="1" dirty="0">
              <a:latin typeface="Calibri" pitchFamily="34" charset="0"/>
            </a:endParaRPr>
          </a:p>
          <a:p>
            <a:pPr marL="0" indent="0"/>
            <a:endParaRPr lang="es-EC" sz="2000" dirty="0" smtClean="0">
              <a:latin typeface="Calibri" pitchFamily="34" charset="0"/>
            </a:endParaRPr>
          </a:p>
          <a:p>
            <a:pPr marL="0" indent="0"/>
            <a:endParaRPr lang="es-EC" sz="2000" dirty="0" smtClean="0">
              <a:latin typeface="Calibri" pitchFamily="34" charset="0"/>
            </a:endParaRPr>
          </a:p>
          <a:p>
            <a:pPr marL="0" indent="0"/>
            <a:endParaRPr lang="es-EC" sz="2000" dirty="0">
              <a:latin typeface="Calibri" pitchFamily="34" charset="0"/>
            </a:endParaRPr>
          </a:p>
          <a:p>
            <a:pPr marL="0" indent="0"/>
            <a:endParaRPr lang="es-EC" sz="2000" dirty="0" smtClean="0">
              <a:latin typeface="Calibri" pitchFamily="34" charset="0"/>
            </a:endParaRPr>
          </a:p>
          <a:p>
            <a:pPr marL="0" indent="0"/>
            <a:endParaRPr lang="es-EC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C" smtClean="0"/>
              <a:t>Introducción</a:t>
            </a:r>
            <a:endParaRPr lang="es-EC" altLang="es-EC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r>
              <a:rPr lang="es-EC" sz="2000" dirty="0">
                <a:latin typeface="Calibri" pitchFamily="34" charset="0"/>
                <a:cs typeface="Calibri" pitchFamily="34" charset="0"/>
              </a:rPr>
              <a:t>AGENTE funciona como una caja negra, un servicio que recibe eventos de sistemas externos para su posterior procesamiento, los eventos pueden ser procesados de forma asincrónica o en </a:t>
            </a:r>
            <a:r>
              <a:rPr lang="es-EC" sz="2000" dirty="0" smtClean="0">
                <a:latin typeface="Calibri" pitchFamily="34" charset="0"/>
                <a:cs typeface="Calibri" pitchFamily="34" charset="0"/>
              </a:rPr>
              <a:t>línea</a:t>
            </a:r>
            <a:r>
              <a:rPr lang="es-EC" sz="2000" dirty="0">
                <a:latin typeface="Calibri" pitchFamily="34" charset="0"/>
                <a:cs typeface="Calibri" pitchFamily="34" charset="0"/>
              </a:rPr>
              <a:t>.</a:t>
            </a:r>
            <a:endParaRPr lang="es-EC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9932"/>
            <a:ext cx="6886676" cy="309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07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C" altLang="es-EC"/>
              <a:t>Objetivos</a:t>
            </a:r>
            <a:endParaRPr lang="es-ES" altLang="es-EC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13415" y="1427092"/>
            <a:ext cx="6130925" cy="4525963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None/>
            </a:pPr>
            <a:endParaRPr lang="es-EC" altLang="es-EC" sz="2000" b="1" dirty="0" smtClean="0"/>
          </a:p>
          <a:p>
            <a:pPr algn="just">
              <a:lnSpc>
                <a:spcPct val="80000"/>
              </a:lnSpc>
            </a:pPr>
            <a:r>
              <a:rPr lang="es-EC" altLang="es-EC" sz="2000" b="1" dirty="0" smtClean="0"/>
              <a:t>Brindar</a:t>
            </a:r>
            <a:r>
              <a:rPr lang="es-EC" altLang="es-EC" sz="2000" dirty="0" smtClean="0"/>
              <a:t> </a:t>
            </a:r>
            <a:r>
              <a:rPr lang="es-EC" altLang="es-EC" sz="2000" b="1" dirty="0"/>
              <a:t>servicio</a:t>
            </a:r>
            <a:r>
              <a:rPr lang="es-EC" altLang="es-EC" sz="2000" dirty="0"/>
              <a:t> a otras aplicaciones que requieran manejar un esquema de encolamiento e integración con otras plataformas.</a:t>
            </a:r>
          </a:p>
          <a:p>
            <a:pPr algn="just">
              <a:lnSpc>
                <a:spcPct val="80000"/>
              </a:lnSpc>
            </a:pPr>
            <a:endParaRPr lang="es-EC" altLang="es-EC" sz="2000" dirty="0" smtClean="0"/>
          </a:p>
          <a:p>
            <a:pPr algn="just">
              <a:lnSpc>
                <a:spcPct val="80000"/>
              </a:lnSpc>
            </a:pPr>
            <a:endParaRPr lang="es-EC" altLang="es-EC" sz="2000" dirty="0"/>
          </a:p>
          <a:p>
            <a:pPr algn="just">
              <a:lnSpc>
                <a:spcPct val="80000"/>
              </a:lnSpc>
            </a:pPr>
            <a:r>
              <a:rPr lang="es-EC" altLang="es-EC" sz="2000" b="1" dirty="0"/>
              <a:t>Facilitar la administración</a:t>
            </a:r>
            <a:r>
              <a:rPr lang="es-EC" altLang="es-EC" sz="2000" dirty="0"/>
              <a:t> para personal de producción .</a:t>
            </a:r>
          </a:p>
          <a:p>
            <a:pPr algn="just">
              <a:lnSpc>
                <a:spcPct val="80000"/>
              </a:lnSpc>
            </a:pPr>
            <a:endParaRPr lang="es-EC" altLang="es-EC" sz="2000" dirty="0" smtClean="0"/>
          </a:p>
        </p:txBody>
      </p:sp>
      <p:pic>
        <p:nvPicPr>
          <p:cNvPr id="7177" name="Picture 9" descr="File:Crystal Clear action share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763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File:Crystal Clear action db add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37" y="1633538"/>
            <a:ext cx="792163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File:Crystal Clear app package settings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38" y="2943386"/>
            <a:ext cx="1008062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3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C" altLang="es-EC" sz="4000" dirty="0"/>
              <a:t>Características del componente PRODUCTOR</a:t>
            </a:r>
            <a:endParaRPr lang="es-ES" altLang="es-EC" sz="4000" dirty="0"/>
          </a:p>
        </p:txBody>
      </p:sp>
      <p:sp>
        <p:nvSpPr>
          <p:cNvPr id="1230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2555875" y="1916113"/>
            <a:ext cx="6130925" cy="4525962"/>
          </a:xfrm>
          <a:noFill/>
          <a:ln/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C" altLang="es-EC" sz="2400" dirty="0" smtClean="0"/>
              <a:t>Desarrollado en PLSQL</a:t>
            </a:r>
          </a:p>
          <a:p>
            <a:pPr algn="just">
              <a:lnSpc>
                <a:spcPct val="80000"/>
              </a:lnSpc>
            </a:pPr>
            <a:endParaRPr lang="es-EC" altLang="es-EC" sz="2400" dirty="0" smtClean="0"/>
          </a:p>
          <a:p>
            <a:pPr algn="just">
              <a:lnSpc>
                <a:spcPct val="80000"/>
              </a:lnSpc>
            </a:pPr>
            <a:r>
              <a:rPr lang="es-EC" altLang="es-EC" sz="2400" dirty="0" smtClean="0"/>
              <a:t>Fácil de integrar</a:t>
            </a:r>
          </a:p>
          <a:p>
            <a:pPr algn="just">
              <a:lnSpc>
                <a:spcPct val="80000"/>
              </a:lnSpc>
            </a:pPr>
            <a:endParaRPr lang="es-EC" altLang="es-EC" sz="2400" dirty="0" smtClean="0"/>
          </a:p>
          <a:p>
            <a:pPr algn="just">
              <a:lnSpc>
                <a:spcPct val="80000"/>
              </a:lnSpc>
            </a:pPr>
            <a:r>
              <a:rPr lang="es-EC" altLang="es-EC" sz="2400" dirty="0" smtClean="0"/>
              <a:t>Manejo propio de excepciones</a:t>
            </a:r>
          </a:p>
          <a:p>
            <a:pPr algn="just">
              <a:lnSpc>
                <a:spcPct val="80000"/>
              </a:lnSpc>
            </a:pPr>
            <a:endParaRPr lang="es-EC" altLang="es-EC" sz="2400" dirty="0" smtClean="0"/>
          </a:p>
          <a:p>
            <a:pPr algn="just">
              <a:lnSpc>
                <a:spcPct val="80000"/>
              </a:lnSpc>
            </a:pPr>
            <a:r>
              <a:rPr lang="es-EC" altLang="es-EC" sz="2400" dirty="0" smtClean="0"/>
              <a:t>Filtrado de eventos</a:t>
            </a:r>
          </a:p>
          <a:p>
            <a:pPr algn="just">
              <a:lnSpc>
                <a:spcPct val="80000"/>
              </a:lnSpc>
            </a:pPr>
            <a:endParaRPr lang="es-EC" altLang="es-EC" sz="2400" dirty="0" smtClean="0"/>
          </a:p>
          <a:p>
            <a:pPr algn="just">
              <a:lnSpc>
                <a:spcPct val="80000"/>
              </a:lnSpc>
            </a:pPr>
            <a:r>
              <a:rPr lang="es-EC" altLang="es-EC" sz="2400" dirty="0" smtClean="0"/>
              <a:t>Envío sincrónico o asincrónico de eventos</a:t>
            </a:r>
            <a:endParaRPr lang="es-EC" altLang="es-EC" sz="2400" dirty="0"/>
          </a:p>
        </p:txBody>
      </p:sp>
      <p:pic>
        <p:nvPicPr>
          <p:cNvPr id="1230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6" t="31293" r="61801" b="63782"/>
          <a:stretch>
            <a:fillRect/>
          </a:stretch>
        </p:blipFill>
        <p:spPr bwMode="auto">
          <a:xfrm rot="-900000">
            <a:off x="1155075" y="1684338"/>
            <a:ext cx="1204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7" name="Picture 19" descr="File:Crystal Clear app ksirtet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50" y="2508251"/>
            <a:ext cx="1008062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3" name="Picture 25" descr="File:Crystal Clear app kappfinder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75" y="3876676"/>
            <a:ext cx="969962" cy="96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5" name="Picture 27" descr="File:Crystal Clear app aim3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75" y="5100638"/>
            <a:ext cx="865187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3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C" altLang="es-EC" sz="4000"/>
              <a:t>Cómo usar el productor</a:t>
            </a:r>
            <a:endParaRPr lang="es-ES" altLang="es-EC" sz="400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971550" y="1268413"/>
            <a:ext cx="555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EC" b="1"/>
              <a:t>Ejemplo: </a:t>
            </a:r>
            <a:r>
              <a:rPr lang="es-MX" altLang="es-EC"/>
              <a:t>enviar el evento “Regularización” al agente</a:t>
            </a:r>
            <a:endParaRPr lang="es-ES" altLang="es-EC"/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4" t="33269" r="42610" b="39171"/>
          <a:stretch>
            <a:fillRect/>
          </a:stretch>
        </p:blipFill>
        <p:spPr bwMode="auto">
          <a:xfrm>
            <a:off x="1258889" y="1844675"/>
            <a:ext cx="5897146" cy="317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7" name="AutoShape 11"/>
          <p:cNvSpPr>
            <a:spLocks noChangeArrowheads="1"/>
          </p:cNvSpPr>
          <p:nvPr/>
        </p:nvSpPr>
        <p:spPr bwMode="auto">
          <a:xfrm>
            <a:off x="6311900" y="3557372"/>
            <a:ext cx="742950" cy="14843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s-MX" altLang="es-EC" sz="600" b="1"/>
              <a:t>porta.</a:t>
            </a:r>
          </a:p>
          <a:p>
            <a:r>
              <a:rPr lang="es-MX" altLang="es-EC" sz="600" b="1"/>
              <a:t>clk_trx_regulariza</a:t>
            </a:r>
          </a:p>
          <a:p>
            <a:r>
              <a:rPr lang="es-MX" altLang="es-EC" sz="600" b="1"/>
              <a:t>_servicio</a:t>
            </a:r>
          </a:p>
          <a:p>
            <a:endParaRPr lang="es-MX" altLang="es-EC" sz="600" b="1"/>
          </a:p>
          <a:p>
            <a:r>
              <a:rPr lang="es-MX" altLang="es-EC" sz="600"/>
              <a:t>Begin</a:t>
            </a:r>
          </a:p>
          <a:p>
            <a:r>
              <a:rPr lang="es-MX" altLang="es-EC" sz="600"/>
              <a:t>…</a:t>
            </a:r>
          </a:p>
          <a:p>
            <a:r>
              <a:rPr lang="es-MX" altLang="es-EC" sz="600"/>
              <a:t>…</a:t>
            </a:r>
          </a:p>
          <a:p>
            <a:r>
              <a:rPr lang="es-MX" altLang="es-EC" sz="400" i="1"/>
              <a:t>age_api.set_cabecera</a:t>
            </a:r>
          </a:p>
          <a:p>
            <a:r>
              <a:rPr lang="es-MX" altLang="es-EC" sz="400" i="1"/>
              <a:t>age_api.set_valor</a:t>
            </a:r>
          </a:p>
          <a:p>
            <a:r>
              <a:rPr lang="es-MX" altLang="es-EC" sz="400" i="1"/>
              <a:t>age_api.set_valor</a:t>
            </a:r>
          </a:p>
          <a:p>
            <a:r>
              <a:rPr lang="es-MX" altLang="es-EC" sz="400" i="1"/>
              <a:t>age_api.set_valor</a:t>
            </a:r>
          </a:p>
          <a:p>
            <a:r>
              <a:rPr lang="es-MX" altLang="es-EC" sz="400" i="1"/>
              <a:t>age_api.enviar</a:t>
            </a:r>
          </a:p>
          <a:p>
            <a:endParaRPr lang="es-MX" altLang="es-EC" sz="400" i="1"/>
          </a:p>
          <a:p>
            <a:r>
              <a:rPr lang="es-MX" altLang="es-EC" sz="600"/>
              <a:t>..</a:t>
            </a:r>
          </a:p>
          <a:p>
            <a:r>
              <a:rPr lang="es-MX" altLang="es-EC" sz="600"/>
              <a:t>..</a:t>
            </a:r>
          </a:p>
          <a:p>
            <a:r>
              <a:rPr lang="es-MX" altLang="es-EC" sz="600"/>
              <a:t>End;</a:t>
            </a:r>
            <a:endParaRPr lang="es-ES" altLang="es-EC" sz="600"/>
          </a:p>
        </p:txBody>
      </p:sp>
      <p:grpSp>
        <p:nvGrpSpPr>
          <p:cNvPr id="34836" name="Group 20"/>
          <p:cNvGrpSpPr>
            <a:grpSpLocks/>
          </p:cNvGrpSpPr>
          <p:nvPr/>
        </p:nvGrpSpPr>
        <p:grpSpPr bwMode="auto">
          <a:xfrm>
            <a:off x="7908925" y="3484347"/>
            <a:ext cx="798512" cy="1557337"/>
            <a:chOff x="4313" y="1553"/>
            <a:chExt cx="1419" cy="2767"/>
          </a:xfrm>
        </p:grpSpPr>
        <p:sp>
          <p:nvSpPr>
            <p:cNvPr id="34828" name="AutoShape 12"/>
            <p:cNvSpPr>
              <a:spLocks noChangeArrowheads="1"/>
            </p:cNvSpPr>
            <p:nvPr/>
          </p:nvSpPr>
          <p:spPr bwMode="auto">
            <a:xfrm>
              <a:off x="4313" y="1553"/>
              <a:ext cx="1406" cy="27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s-MX" altLang="es-EC" sz="600" b="1"/>
                <a:t>age_dat</a:t>
              </a:r>
              <a:endParaRPr lang="es-ES" altLang="es-EC" sz="600" b="1"/>
            </a:p>
          </p:txBody>
        </p:sp>
        <p:sp>
          <p:nvSpPr>
            <p:cNvPr id="34829" name="AutoShape 13" descr="Mármol blanco"/>
            <p:cNvSpPr>
              <a:spLocks noChangeArrowheads="1"/>
            </p:cNvSpPr>
            <p:nvPr/>
          </p:nvSpPr>
          <p:spPr bwMode="auto">
            <a:xfrm rot="5400000">
              <a:off x="4711" y="2970"/>
              <a:ext cx="612" cy="31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pic>
          <p:nvPicPr>
            <p:cNvPr id="34830" name="Picture 14" descr="File:Crystal Clear action db add.pn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" y="1916"/>
              <a:ext cx="999" cy="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31" name="Picture 15" descr="File:Crystal Clear action db update.pn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" y="3368"/>
              <a:ext cx="908" cy="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4728" y="2269"/>
              <a:ext cx="69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altLang="es-EC" sz="400"/>
                <a:t>age_cola</a:t>
              </a:r>
              <a:endParaRPr lang="es-ES" altLang="es-EC" sz="400"/>
            </a:p>
          </p:txBody>
        </p:sp>
        <p:sp>
          <p:nvSpPr>
            <p:cNvPr id="34833" name="Text Box 17"/>
            <p:cNvSpPr txBox="1">
              <a:spLocks noChangeArrowheads="1"/>
            </p:cNvSpPr>
            <p:nvPr/>
          </p:nvSpPr>
          <p:spPr bwMode="auto">
            <a:xfrm>
              <a:off x="4358" y="3753"/>
              <a:ext cx="137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altLang="es-EC" sz="400"/>
                <a:t>age_cola_hist_yyyymmdd</a:t>
              </a:r>
              <a:endParaRPr lang="es-ES" altLang="es-EC" sz="400"/>
            </a:p>
          </p:txBody>
        </p:sp>
        <p:pic>
          <p:nvPicPr>
            <p:cNvPr id="34834" name="Picture 18" descr="File:Crystal Clear mimetype txt.pn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" y="3050"/>
              <a:ext cx="227" cy="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835" name="Text Box 19"/>
            <p:cNvSpPr txBox="1">
              <a:spLocks noChangeArrowheads="1"/>
            </p:cNvSpPr>
            <p:nvPr/>
          </p:nvSpPr>
          <p:spPr bwMode="auto">
            <a:xfrm>
              <a:off x="5171" y="3539"/>
              <a:ext cx="5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altLang="es-EC" sz="600"/>
                <a:t>xml</a:t>
              </a:r>
              <a:endParaRPr lang="es-ES" altLang="es-EC" sz="600"/>
            </a:p>
          </p:txBody>
        </p:sp>
      </p:grpSp>
      <p:pic>
        <p:nvPicPr>
          <p:cNvPr id="34825" name="Picture 9" descr="File:Crystal Clear mimetype txt.png">
            <a:hlinkClick r:id="rId8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3700247"/>
            <a:ext cx="360362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8" name="Picture 22" descr="File:Crystal Clear action filenew.png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3700247"/>
            <a:ext cx="360362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52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32948E-6 L 0.179 0.0050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1" y="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C" altLang="es-EC" sz="4000" dirty="0"/>
              <a:t>Características del componente CONSUMIDOR</a:t>
            </a:r>
            <a:endParaRPr lang="es-ES" altLang="es-EC" sz="40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75" y="1916113"/>
            <a:ext cx="5832549" cy="3457103"/>
          </a:xfrm>
          <a:noFill/>
          <a:ln/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C" altLang="es-EC" sz="2000" dirty="0" smtClean="0"/>
              <a:t>Desarrollado en PLSQL, se levanta por medio de </a:t>
            </a:r>
            <a:r>
              <a:rPr lang="es-EC" altLang="es-EC" sz="2000" dirty="0" err="1" smtClean="0"/>
              <a:t>Shell’s</a:t>
            </a:r>
            <a:r>
              <a:rPr lang="es-EC" altLang="es-EC" sz="2000" dirty="0" smtClean="0"/>
              <a:t> automáticamente desde CRONTAB</a:t>
            </a:r>
          </a:p>
          <a:p>
            <a:pPr algn="just">
              <a:lnSpc>
                <a:spcPct val="90000"/>
              </a:lnSpc>
            </a:pPr>
            <a:endParaRPr lang="es-EC" altLang="es-EC" sz="2000" dirty="0" smtClean="0"/>
          </a:p>
          <a:p>
            <a:pPr algn="just">
              <a:lnSpc>
                <a:spcPct val="90000"/>
              </a:lnSpc>
            </a:pPr>
            <a:r>
              <a:rPr lang="es-EC" altLang="es-EC" sz="2000" dirty="0" smtClean="0"/>
              <a:t>Fácil de aumentar y disminuir hilos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s-EC" altLang="es-EC" sz="2000" dirty="0" smtClean="0"/>
          </a:p>
          <a:p>
            <a:pPr algn="just">
              <a:lnSpc>
                <a:spcPct val="90000"/>
              </a:lnSpc>
            </a:pPr>
            <a:r>
              <a:rPr lang="es-EC" altLang="es-EC" sz="2000" dirty="0" smtClean="0"/>
              <a:t>Manejo controlado de reintentos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s-EC" altLang="es-EC" sz="2000" dirty="0" smtClean="0"/>
          </a:p>
          <a:p>
            <a:pPr algn="just">
              <a:lnSpc>
                <a:spcPct val="90000"/>
              </a:lnSpc>
            </a:pPr>
            <a:r>
              <a:rPr lang="es-EC" altLang="es-EC" sz="2000" dirty="0" smtClean="0"/>
              <a:t>Se puede detener temporalmente un hilo o todos los hilos de un tipo de evento.</a:t>
            </a:r>
          </a:p>
          <a:p>
            <a:pPr>
              <a:lnSpc>
                <a:spcPct val="90000"/>
              </a:lnSpc>
            </a:pPr>
            <a:endParaRPr lang="es-EC" altLang="es-EC" sz="2400" dirty="0"/>
          </a:p>
          <a:p>
            <a:pPr>
              <a:lnSpc>
                <a:spcPct val="90000"/>
              </a:lnSpc>
            </a:pPr>
            <a:endParaRPr lang="es-EC" altLang="es-EC" sz="2400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6" t="31293" r="61801" b="63782"/>
          <a:stretch>
            <a:fillRect/>
          </a:stretch>
        </p:blipFill>
        <p:spPr bwMode="auto">
          <a:xfrm rot="-900000">
            <a:off x="1011060" y="1560806"/>
            <a:ext cx="1204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3" name="Picture 9" descr="120px-Quick_restart">
            <a:hlinkClick r:id="rId4" tooltip="Quick restart.png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910" y="3610269"/>
            <a:ext cx="792163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5" name="Picture 11" descr="48px-Software-update-available">
            <a:hlinkClick r:id="rId6" tooltip="Software-update-available.svg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98" y="2457744"/>
            <a:ext cx="649287" cy="6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6" name="Picture 12" descr="48px-Software-update-available">
            <a:hlinkClick r:id="rId6" tooltip="Software-update-available.svg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685" y="2745081"/>
            <a:ext cx="649288" cy="64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8" name="Picture 14" descr="120px-Time_to_stop">
            <a:hlinkClick r:id="rId9" tooltip="Time to stop.svg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85" y="4700881"/>
            <a:ext cx="925513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4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266977" y="4509120"/>
            <a:ext cx="2133600" cy="476250"/>
          </a:xfrm>
          <a:prstGeom prst="rect">
            <a:avLst/>
          </a:prstGeom>
        </p:spPr>
        <p:txBody>
          <a:bodyPr/>
          <a:lstStyle/>
          <a:p>
            <a:fld id="{CB6D4100-1146-4189-9239-810D4BA8BBB3}" type="slidenum">
              <a:rPr lang="es-EC" altLang="es-EC"/>
              <a:pPr/>
              <a:t>8</a:t>
            </a:fld>
            <a:endParaRPr lang="es-EC" altLang="es-EC"/>
          </a:p>
        </p:txBody>
      </p:sp>
      <p:grpSp>
        <p:nvGrpSpPr>
          <p:cNvPr id="37908" name="Group 20"/>
          <p:cNvGrpSpPr>
            <a:grpSpLocks/>
          </p:cNvGrpSpPr>
          <p:nvPr/>
        </p:nvGrpSpPr>
        <p:grpSpPr bwMode="auto">
          <a:xfrm>
            <a:off x="7943377" y="3610595"/>
            <a:ext cx="914400" cy="1511300"/>
            <a:chOff x="4150" y="1071"/>
            <a:chExt cx="1179" cy="1950"/>
          </a:xfrm>
        </p:grpSpPr>
        <p:sp>
          <p:nvSpPr>
            <p:cNvPr id="37905" name="AutoShape 17"/>
            <p:cNvSpPr>
              <a:spLocks noChangeArrowheads="1"/>
            </p:cNvSpPr>
            <p:nvPr/>
          </p:nvSpPr>
          <p:spPr bwMode="auto">
            <a:xfrm>
              <a:off x="4150" y="1071"/>
              <a:ext cx="1179" cy="1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s-MX" altLang="es-EC" sz="500" b="1"/>
                <a:t>Lógica de </a:t>
              </a:r>
            </a:p>
            <a:p>
              <a:r>
                <a:rPr lang="es-MX" altLang="es-EC" sz="500" b="1"/>
                <a:t>negocio del</a:t>
              </a:r>
            </a:p>
            <a:p>
              <a:r>
                <a:rPr lang="es-MX" altLang="es-EC" sz="500" b="1"/>
                <a:t>líder del </a:t>
              </a:r>
            </a:p>
            <a:p>
              <a:r>
                <a:rPr lang="es-MX" altLang="es-EC" sz="500" b="1"/>
                <a:t>proyecto</a:t>
              </a:r>
              <a:endParaRPr lang="es-ES" altLang="es-EC" sz="500" b="1"/>
            </a:p>
          </p:txBody>
        </p:sp>
        <p:pic>
          <p:nvPicPr>
            <p:cNvPr id="37906" name="Picture 18" descr="File:Crystal Clear action run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" y="1888"/>
              <a:ext cx="768" cy="76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7907" name="Picture 19" descr="File:Crystal Clear kdm user male.pn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" y="2436"/>
              <a:ext cx="450" cy="45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C" altLang="es-EC" sz="4000"/>
              <a:t>Cómo usar el consumidor</a:t>
            </a:r>
            <a:endParaRPr lang="es-ES" altLang="es-EC" sz="400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971549" y="1268413"/>
            <a:ext cx="71129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MX" altLang="es-EC" b="1" dirty="0"/>
              <a:t>Ejemplo: </a:t>
            </a:r>
            <a:r>
              <a:rPr lang="es-MX" altLang="es-EC" dirty="0"/>
              <a:t>consumir exitosamente “Regularizaciones” con lógica de negocio </a:t>
            </a:r>
            <a:r>
              <a:rPr lang="es-MX" altLang="es-EC" dirty="0" smtClean="0"/>
              <a:t>externa</a:t>
            </a:r>
            <a:endParaRPr lang="es-ES" altLang="es-EC" dirty="0"/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6366990" y="3564558"/>
            <a:ext cx="790575" cy="155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s-MX" altLang="es-EC" sz="600" b="1"/>
              <a:t>age_dat</a:t>
            </a:r>
            <a:endParaRPr lang="es-ES" altLang="es-EC" sz="600" b="1"/>
          </a:p>
        </p:txBody>
      </p:sp>
      <p:pic>
        <p:nvPicPr>
          <p:cNvPr id="37897" name="Picture 9" descr="File:Crystal Clear action db add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790" y="3769345"/>
            <a:ext cx="5619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8" name="Picture 10" descr="File:Crystal Clear action db update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790" y="4585320"/>
            <a:ext cx="5111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6600352" y="3967783"/>
            <a:ext cx="3921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EC" sz="400"/>
              <a:t>age_cola</a:t>
            </a:r>
            <a:endParaRPr lang="es-ES" altLang="es-EC" sz="400"/>
          </a:p>
        </p:txBody>
      </p:sp>
      <p:pic>
        <p:nvPicPr>
          <p:cNvPr id="37903" name="Picture 15" descr="File:Crystal Clear mimetype txt.pn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265" y="3853483"/>
            <a:ext cx="360362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09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1187450" y="2132013"/>
            <a:ext cx="4824710" cy="410527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MX" altLang="es-EC" sz="2000" dirty="0"/>
              <a:t>El shell se </a:t>
            </a:r>
            <a:r>
              <a:rPr lang="es-MX" altLang="es-EC" sz="2000" dirty="0" smtClean="0"/>
              <a:t>levanta </a:t>
            </a:r>
            <a:r>
              <a:rPr lang="es-MX" altLang="es-EC" sz="2000" dirty="0"/>
              <a:t>si las fechas de consumo corresponden a hoy y si el estado de la cola está activo</a:t>
            </a:r>
          </a:p>
          <a:p>
            <a:pPr algn="just">
              <a:lnSpc>
                <a:spcPct val="80000"/>
              </a:lnSpc>
            </a:pPr>
            <a:endParaRPr lang="es-MX" altLang="es-EC" sz="2000" dirty="0"/>
          </a:p>
          <a:p>
            <a:pPr algn="just">
              <a:lnSpc>
                <a:spcPct val="80000"/>
              </a:lnSpc>
            </a:pPr>
            <a:r>
              <a:rPr lang="es-MX" altLang="es-EC" sz="2000" dirty="0"/>
              <a:t>El evento se envía a la lógica de negocios del líder.</a:t>
            </a:r>
          </a:p>
          <a:p>
            <a:pPr algn="just">
              <a:lnSpc>
                <a:spcPct val="80000"/>
              </a:lnSpc>
            </a:pPr>
            <a:endParaRPr lang="es-MX" altLang="es-EC" sz="2000" dirty="0"/>
          </a:p>
          <a:p>
            <a:pPr algn="just">
              <a:lnSpc>
                <a:spcPct val="80000"/>
              </a:lnSpc>
            </a:pPr>
            <a:r>
              <a:rPr lang="es-MX" altLang="es-EC" sz="2000" dirty="0"/>
              <a:t>La lógica de negocio del líder retorna OK, es decir pudo procesar el evento.</a:t>
            </a:r>
          </a:p>
          <a:p>
            <a:pPr algn="just">
              <a:lnSpc>
                <a:spcPct val="80000"/>
              </a:lnSpc>
            </a:pPr>
            <a:endParaRPr lang="es-MX" altLang="es-EC" sz="2000" dirty="0"/>
          </a:p>
          <a:p>
            <a:pPr algn="just">
              <a:lnSpc>
                <a:spcPct val="80000"/>
              </a:lnSpc>
            </a:pPr>
            <a:r>
              <a:rPr lang="es-MX" altLang="es-EC" sz="2000" dirty="0"/>
              <a:t>El evento al haber sido procesado correctamente se deposita en un histórico </a:t>
            </a:r>
            <a:r>
              <a:rPr lang="es-MX" altLang="es-EC" sz="2000" dirty="0" smtClean="0"/>
              <a:t>diario.</a:t>
            </a:r>
            <a:endParaRPr lang="es-ES" altLang="es-EC" sz="2000" dirty="0"/>
          </a:p>
        </p:txBody>
      </p:sp>
    </p:spTree>
    <p:extLst>
      <p:ext uri="{BB962C8B-B14F-4D97-AF65-F5344CB8AC3E}">
        <p14:creationId xmlns:p14="http://schemas.microsoft.com/office/powerpoint/2010/main" val="418702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21387E-6 L 0.17726 0.05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28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79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07 0.06289 L 4.16667E-6 -4.5086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7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-3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21387E-6 L -0.00382 0.12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60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C" dirty="0"/>
              <a:t>Funcionamiento</a:t>
            </a:r>
          </a:p>
        </p:txBody>
      </p:sp>
      <p:sp>
        <p:nvSpPr>
          <p:cNvPr id="11283" name="AutoShape 19"/>
          <p:cNvSpPr>
            <a:spLocks noChangeArrowheads="1"/>
          </p:cNvSpPr>
          <p:nvPr/>
        </p:nvSpPr>
        <p:spPr bwMode="auto">
          <a:xfrm>
            <a:off x="250825" y="1341438"/>
            <a:ext cx="2305050" cy="46085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s-MX" altLang="es-EC" b="1">
                <a:solidFill>
                  <a:srgbClr val="000000"/>
                </a:solidFill>
              </a:rPr>
              <a:t>porta.</a:t>
            </a:r>
          </a:p>
          <a:p>
            <a:r>
              <a:rPr lang="es-MX" altLang="es-EC" b="1">
                <a:solidFill>
                  <a:srgbClr val="000000"/>
                </a:solidFill>
              </a:rPr>
              <a:t>clk_trx_regulariza</a:t>
            </a:r>
          </a:p>
          <a:p>
            <a:r>
              <a:rPr lang="es-MX" altLang="es-EC" b="1">
                <a:solidFill>
                  <a:srgbClr val="000000"/>
                </a:solidFill>
              </a:rPr>
              <a:t>_servicio</a:t>
            </a:r>
          </a:p>
          <a:p>
            <a:endParaRPr lang="es-MX" altLang="es-EC" b="1">
              <a:solidFill>
                <a:srgbClr val="000000"/>
              </a:solidFill>
            </a:endParaRPr>
          </a:p>
          <a:p>
            <a:r>
              <a:rPr lang="es-MX" altLang="es-EC">
                <a:solidFill>
                  <a:srgbClr val="000000"/>
                </a:solidFill>
              </a:rPr>
              <a:t>Begin</a:t>
            </a:r>
          </a:p>
          <a:p>
            <a:r>
              <a:rPr lang="es-MX" altLang="es-EC">
                <a:solidFill>
                  <a:srgbClr val="000000"/>
                </a:solidFill>
              </a:rPr>
              <a:t>…</a:t>
            </a:r>
          </a:p>
          <a:p>
            <a:r>
              <a:rPr lang="es-MX" altLang="es-EC">
                <a:solidFill>
                  <a:srgbClr val="000000"/>
                </a:solidFill>
              </a:rPr>
              <a:t>…</a:t>
            </a:r>
          </a:p>
          <a:p>
            <a:r>
              <a:rPr lang="es-MX" altLang="es-EC" sz="1400" i="1">
                <a:solidFill>
                  <a:srgbClr val="000000"/>
                </a:solidFill>
              </a:rPr>
              <a:t>age_api.set_cabecera</a:t>
            </a:r>
          </a:p>
          <a:p>
            <a:r>
              <a:rPr lang="es-MX" altLang="es-EC" sz="1400" i="1">
                <a:solidFill>
                  <a:srgbClr val="000000"/>
                </a:solidFill>
              </a:rPr>
              <a:t>age_api.set_valor</a:t>
            </a:r>
          </a:p>
          <a:p>
            <a:r>
              <a:rPr lang="es-MX" altLang="es-EC" sz="1400" i="1">
                <a:solidFill>
                  <a:srgbClr val="000000"/>
                </a:solidFill>
              </a:rPr>
              <a:t>age_api.set_valor</a:t>
            </a:r>
          </a:p>
          <a:p>
            <a:r>
              <a:rPr lang="es-MX" altLang="es-EC" sz="1400" i="1">
                <a:solidFill>
                  <a:srgbClr val="000000"/>
                </a:solidFill>
              </a:rPr>
              <a:t>age_api.set_valor</a:t>
            </a:r>
          </a:p>
          <a:p>
            <a:r>
              <a:rPr lang="es-MX" altLang="es-EC" sz="1400" i="1">
                <a:solidFill>
                  <a:srgbClr val="000000"/>
                </a:solidFill>
              </a:rPr>
              <a:t>age_api.enviar</a:t>
            </a:r>
          </a:p>
          <a:p>
            <a:endParaRPr lang="es-MX" altLang="es-EC" sz="1400" i="1">
              <a:solidFill>
                <a:srgbClr val="000000"/>
              </a:solidFill>
            </a:endParaRPr>
          </a:p>
          <a:p>
            <a:r>
              <a:rPr lang="es-MX" altLang="es-EC">
                <a:solidFill>
                  <a:srgbClr val="000000"/>
                </a:solidFill>
              </a:rPr>
              <a:t>..</a:t>
            </a:r>
          </a:p>
          <a:p>
            <a:r>
              <a:rPr lang="es-MX" altLang="es-EC">
                <a:solidFill>
                  <a:srgbClr val="000000"/>
                </a:solidFill>
              </a:rPr>
              <a:t>..</a:t>
            </a:r>
          </a:p>
          <a:p>
            <a:r>
              <a:rPr lang="es-MX" altLang="es-EC">
                <a:solidFill>
                  <a:srgbClr val="000000"/>
                </a:solidFill>
              </a:rPr>
              <a:t>End;</a:t>
            </a:r>
            <a:endParaRPr lang="es-ES" altLang="es-EC">
              <a:solidFill>
                <a:srgbClr val="000000"/>
              </a:solidFill>
            </a:endParaRPr>
          </a:p>
        </p:txBody>
      </p:sp>
      <p:sp>
        <p:nvSpPr>
          <p:cNvPr id="11284" name="AutoShape 20"/>
          <p:cNvSpPr>
            <a:spLocks noChangeArrowheads="1"/>
          </p:cNvSpPr>
          <p:nvPr/>
        </p:nvSpPr>
        <p:spPr bwMode="auto">
          <a:xfrm>
            <a:off x="3067050" y="2276475"/>
            <a:ext cx="2232025" cy="43926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s-MX" altLang="es-EC" b="1">
                <a:solidFill>
                  <a:srgbClr val="000000"/>
                </a:solidFill>
              </a:rPr>
              <a:t>age_dat</a:t>
            </a:r>
            <a:endParaRPr lang="es-ES" altLang="es-EC" b="1">
              <a:solidFill>
                <a:srgbClr val="000000"/>
              </a:solidFill>
            </a:endParaRPr>
          </a:p>
        </p:txBody>
      </p:sp>
      <p:sp>
        <p:nvSpPr>
          <p:cNvPr id="11286" name="AutoShape 22" descr="Mármol blanco"/>
          <p:cNvSpPr>
            <a:spLocks noChangeArrowheads="1"/>
          </p:cNvSpPr>
          <p:nvPr/>
        </p:nvSpPr>
        <p:spPr bwMode="auto">
          <a:xfrm>
            <a:off x="5292725" y="2997200"/>
            <a:ext cx="1871663" cy="5048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C">
              <a:solidFill>
                <a:srgbClr val="000000"/>
              </a:solidFill>
            </a:endParaRPr>
          </a:p>
        </p:txBody>
      </p:sp>
      <p:sp>
        <p:nvSpPr>
          <p:cNvPr id="11287" name="AutoShape 23"/>
          <p:cNvSpPr>
            <a:spLocks noChangeArrowheads="1"/>
          </p:cNvSpPr>
          <p:nvPr/>
        </p:nvSpPr>
        <p:spPr bwMode="auto">
          <a:xfrm>
            <a:off x="7021513" y="1700213"/>
            <a:ext cx="1871662" cy="30956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s-MX" altLang="es-EC" b="1">
                <a:solidFill>
                  <a:srgbClr val="000000"/>
                </a:solidFill>
              </a:rPr>
              <a:t>Lógica de </a:t>
            </a:r>
          </a:p>
          <a:p>
            <a:r>
              <a:rPr lang="es-MX" altLang="es-EC" b="1">
                <a:solidFill>
                  <a:srgbClr val="000000"/>
                </a:solidFill>
              </a:rPr>
              <a:t>negocio del</a:t>
            </a:r>
          </a:p>
          <a:p>
            <a:r>
              <a:rPr lang="es-MX" altLang="es-EC" b="1">
                <a:solidFill>
                  <a:srgbClr val="000000"/>
                </a:solidFill>
              </a:rPr>
              <a:t>líder del </a:t>
            </a:r>
          </a:p>
          <a:p>
            <a:r>
              <a:rPr lang="es-MX" altLang="es-EC" b="1">
                <a:solidFill>
                  <a:srgbClr val="000000"/>
                </a:solidFill>
              </a:rPr>
              <a:t>proyecto</a:t>
            </a:r>
            <a:endParaRPr lang="es-ES" altLang="es-EC" b="1">
              <a:solidFill>
                <a:srgbClr val="000000"/>
              </a:solidFill>
            </a:endParaRPr>
          </a:p>
        </p:txBody>
      </p:sp>
      <p:sp>
        <p:nvSpPr>
          <p:cNvPr id="11288" name="AutoShape 24" descr="Mármol blanco"/>
          <p:cNvSpPr>
            <a:spLocks noChangeArrowheads="1"/>
          </p:cNvSpPr>
          <p:nvPr/>
        </p:nvSpPr>
        <p:spPr bwMode="auto">
          <a:xfrm rot="5400000">
            <a:off x="3698876" y="4525962"/>
            <a:ext cx="971550" cy="5048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C">
              <a:solidFill>
                <a:srgbClr val="000000"/>
              </a:solidFill>
            </a:endParaRPr>
          </a:p>
        </p:txBody>
      </p:sp>
      <p:pic>
        <p:nvPicPr>
          <p:cNvPr id="11289" name="Picture 25" descr="File:Crystal Clear action run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438" y="2997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91" name="Picture 27" descr="File:Crystal Clear action db add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88" y="2852738"/>
            <a:ext cx="1585912" cy="158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92" name="Picture 28" descr="File:Crystal Clear action db update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88" y="5157788"/>
            <a:ext cx="1441450" cy="144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3727450" y="3068638"/>
            <a:ext cx="903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EC" sz="1400">
                <a:solidFill>
                  <a:srgbClr val="000000"/>
                </a:solidFill>
              </a:rPr>
              <a:t>age_cola</a:t>
            </a:r>
            <a:endParaRPr lang="es-ES" altLang="es-EC" sz="1400">
              <a:solidFill>
                <a:srgbClr val="000000"/>
              </a:solidFill>
            </a:endParaRP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3140075" y="5424488"/>
            <a:ext cx="2224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EC" sz="1400">
                <a:solidFill>
                  <a:srgbClr val="000000"/>
                </a:solidFill>
              </a:rPr>
              <a:t>age_cola_hist_yyyymmdd</a:t>
            </a:r>
            <a:endParaRPr lang="es-ES" altLang="es-EC" sz="1400">
              <a:solidFill>
                <a:srgbClr val="000000"/>
              </a:solidFill>
            </a:endParaRPr>
          </a:p>
        </p:txBody>
      </p:sp>
      <p:sp>
        <p:nvSpPr>
          <p:cNvPr id="11296" name="AutoShape 32" descr="Mármol blanco"/>
          <p:cNvSpPr>
            <a:spLocks noChangeArrowheads="1"/>
          </p:cNvSpPr>
          <p:nvPr/>
        </p:nvSpPr>
        <p:spPr bwMode="auto">
          <a:xfrm>
            <a:off x="5292725" y="3500438"/>
            <a:ext cx="1871663" cy="5048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C">
              <a:solidFill>
                <a:srgbClr val="000000"/>
              </a:solidFill>
            </a:endParaRPr>
          </a:p>
        </p:txBody>
      </p:sp>
      <p:sp>
        <p:nvSpPr>
          <p:cNvPr id="11297" name="AutoShape 33" descr="Mármol blanco"/>
          <p:cNvSpPr>
            <a:spLocks noChangeArrowheads="1"/>
          </p:cNvSpPr>
          <p:nvPr/>
        </p:nvSpPr>
        <p:spPr bwMode="auto">
          <a:xfrm>
            <a:off x="5292725" y="4005263"/>
            <a:ext cx="1871663" cy="5048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C">
              <a:solidFill>
                <a:srgbClr val="000000"/>
              </a:solidFill>
            </a:endParaRPr>
          </a:p>
        </p:txBody>
      </p:sp>
      <p:pic>
        <p:nvPicPr>
          <p:cNvPr id="11299" name="Picture 35" descr="File:Crystal Clear mimetype txt.pn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781300"/>
            <a:ext cx="360362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2555875" y="314166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EC">
                <a:solidFill>
                  <a:srgbClr val="000000"/>
                </a:solidFill>
              </a:rPr>
              <a:t>xml</a:t>
            </a:r>
            <a:endParaRPr lang="es-ES" altLang="es-EC">
              <a:solidFill>
                <a:srgbClr val="000000"/>
              </a:solidFill>
            </a:endParaRPr>
          </a:p>
        </p:txBody>
      </p:sp>
      <p:sp>
        <p:nvSpPr>
          <p:cNvPr id="11285" name="AutoShape 21" descr="Mármol blanco"/>
          <p:cNvSpPr>
            <a:spLocks noChangeArrowheads="1"/>
          </p:cNvSpPr>
          <p:nvPr/>
        </p:nvSpPr>
        <p:spPr bwMode="auto">
          <a:xfrm>
            <a:off x="2411413" y="3357563"/>
            <a:ext cx="1223962" cy="5048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C">
              <a:solidFill>
                <a:srgbClr val="000000"/>
              </a:solidFill>
            </a:endParaRPr>
          </a:p>
        </p:txBody>
      </p:sp>
      <p:pic>
        <p:nvPicPr>
          <p:cNvPr id="11302" name="Picture 38" descr="File:Crystal Clear mimetype txt.pn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414588"/>
            <a:ext cx="360363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5868988" y="277495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EC">
                <a:solidFill>
                  <a:srgbClr val="000000"/>
                </a:solidFill>
              </a:rPr>
              <a:t>xml</a:t>
            </a:r>
            <a:endParaRPr lang="es-ES" altLang="es-EC">
              <a:solidFill>
                <a:srgbClr val="000000"/>
              </a:solidFill>
            </a:endParaRPr>
          </a:p>
        </p:txBody>
      </p:sp>
      <p:pic>
        <p:nvPicPr>
          <p:cNvPr id="11306" name="Picture 42" descr="File:Crystal Clear mimetype txt.pn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652963"/>
            <a:ext cx="360362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4429125" y="5013325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EC">
                <a:solidFill>
                  <a:srgbClr val="000000"/>
                </a:solidFill>
              </a:rPr>
              <a:t>xml</a:t>
            </a:r>
            <a:endParaRPr lang="es-ES" altLang="es-EC">
              <a:solidFill>
                <a:srgbClr val="000000"/>
              </a:solidFill>
            </a:endParaRPr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7143750" y="3990975"/>
            <a:ext cx="8842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altLang="es-EC" sz="1400" b="1">
                <a:solidFill>
                  <a:srgbClr val="000000"/>
                </a:solidFill>
              </a:rPr>
              <a:t>IN </a:t>
            </a:r>
            <a:r>
              <a:rPr lang="es-MX" altLang="es-EC" sz="1400">
                <a:solidFill>
                  <a:srgbClr val="000000"/>
                </a:solidFill>
              </a:rPr>
              <a:t>xml</a:t>
            </a:r>
          </a:p>
          <a:p>
            <a:r>
              <a:rPr lang="es-MX" altLang="es-EC" sz="1400" b="1">
                <a:solidFill>
                  <a:srgbClr val="000000"/>
                </a:solidFill>
              </a:rPr>
              <a:t>OUT </a:t>
            </a:r>
            <a:r>
              <a:rPr lang="es-MX" altLang="es-EC" sz="1400">
                <a:solidFill>
                  <a:srgbClr val="000000"/>
                </a:solidFill>
              </a:rPr>
              <a:t>xml</a:t>
            </a:r>
            <a:endParaRPr lang="es-ES" altLang="es-EC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83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Claro">
  <a:themeElements>
    <a:clrScheme name="1_por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rt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r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r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r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r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r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r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r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r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r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r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r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r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orta">
  <a:themeElements>
    <a:clrScheme name="1_por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rt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r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r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r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r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r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r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r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r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r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r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r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r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TemaClaro</Template>
  <TotalTime>444</TotalTime>
  <Words>477</Words>
  <Application>Microsoft Office PowerPoint</Application>
  <PresentationFormat>Presentación en pantalla (4:3)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TemaClaro</vt:lpstr>
      <vt:lpstr>1_porta</vt:lpstr>
      <vt:lpstr>Gestor de Promociones AGENTE</vt:lpstr>
      <vt:lpstr>Nociones Básicas</vt:lpstr>
      <vt:lpstr>Introducción</vt:lpstr>
      <vt:lpstr>Objetivos</vt:lpstr>
      <vt:lpstr>Características del componente PRODUCTOR</vt:lpstr>
      <vt:lpstr>Cómo usar el productor</vt:lpstr>
      <vt:lpstr>Características del componente CONSUMIDOR</vt:lpstr>
      <vt:lpstr>Cómo usar el consumidor</vt:lpstr>
      <vt:lpstr>Funcionamiento</vt:lpstr>
      <vt:lpstr>Funcionalidades</vt:lpstr>
      <vt:lpstr>Un vistazo a las estructuras</vt:lpstr>
      <vt:lpstr>Modelo Entidad Relacion</vt:lpstr>
      <vt:lpstr>Gracias…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</dc:title>
  <dc:creator>UEES15</dc:creator>
  <cp:lastModifiedBy>SalapruebasJPE</cp:lastModifiedBy>
  <cp:revision>25</cp:revision>
  <dcterms:created xsi:type="dcterms:W3CDTF">2015-09-03T09:43:18Z</dcterms:created>
  <dcterms:modified xsi:type="dcterms:W3CDTF">2016-07-27T14:07:41Z</dcterms:modified>
</cp:coreProperties>
</file>