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Lst>
  <p:sldSz cy="6858000" cx="12192000"/>
  <p:notesSz cx="7104050" cy="10234600"/>
  <p:embeddedFontLst>
    <p:embeddedFont>
      <p:font typeface="Nunito"/>
      <p:regular r:id="rId160"/>
      <p:bold r:id="rId161"/>
      <p:italic r:id="rId162"/>
      <p:boldItalic r:id="rId163"/>
    </p:embeddedFont>
    <p:embeddedFont>
      <p:font typeface="Maven Pro"/>
      <p:regular r:id="rId164"/>
      <p:bold r:id="rId1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6" roundtripDataSignature="AMtx7mhDQNEFHkHDfqlgJV+UePs6INKK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font" Target="fonts/MavenPro-bold.fntdata"/><Relationship Id="rId69" Type="http://schemas.openxmlformats.org/officeDocument/2006/relationships/slide" Target="slides/slide65.xml"/><Relationship Id="rId164" Type="http://schemas.openxmlformats.org/officeDocument/2006/relationships/font" Target="fonts/MavenPro-regular.fntdata"/><Relationship Id="rId163" Type="http://schemas.openxmlformats.org/officeDocument/2006/relationships/font" Target="fonts/Nunito-boldItalic.fntdata"/><Relationship Id="rId162" Type="http://schemas.openxmlformats.org/officeDocument/2006/relationships/font" Target="fonts/Nunito-italic.fntdata"/><Relationship Id="rId166" Type="http://customschemas.google.com/relationships/presentationmetadata" Target="metadata"/><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font" Target="fonts/Nunito-bold.fntdata"/><Relationship Id="rId54" Type="http://schemas.openxmlformats.org/officeDocument/2006/relationships/slide" Target="slides/slide50.xml"/><Relationship Id="rId160" Type="http://schemas.openxmlformats.org/officeDocument/2006/relationships/font" Target="fonts/Nunito-regular.fntdata"/><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ca94d1c6af_0_5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2ca94d1c6af_0_5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cf1b0e97d7_0_26: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g2cf1b0e97d7_0_26: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d09213cdcd_0_11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9" name="Google Shape;899;g2d09213cdcd_0_11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d09213cdcd_0_119: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6" name="Google Shape;906;g2d09213cdcd_0_119: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d09213cdcd_0_126: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2" name="Google Shape;912;g2d09213cdcd_0_126: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d09213cdcd_0_132: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g2d09213cdcd_0_132: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d09213cdcd_0_138: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4" name="Google Shape;924;g2d09213cdcd_0_138: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d09213cdcd_0_144: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g2d09213cdcd_0_144: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d09213cdcd_0_150: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6" name="Google Shape;936;g2d09213cdcd_0_150: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d09213cdcd_0_155: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Google Shape;942;g2d09213cdcd_0_155: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d09213cdcd_0_16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8" name="Google Shape;948;g2d09213cdcd_0_16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a94d1c6af_0_57: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ca94d1c6af_0_57: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2d09213cdcd_0_169: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g2d09213cdcd_0_169: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d09213cdcd_0_369: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4" name="Google Shape;964;g2d09213cdcd_0_369: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d09213cdcd_0_99: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9" name="Google Shape;969;g2d09213cdcd_0_99: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2d09213cdcd_0_186: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5" name="Google Shape;975;g2d09213cdcd_0_186: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d09213cdcd_0_19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1" name="Google Shape;981;g2d09213cdcd_0_19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d09213cdcd_0_197: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7" name="Google Shape;987;g2d09213cdcd_0_197: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d09213cdcd_0_204: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3" name="Google Shape;993;g2d09213cdcd_0_204: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d09213cdcd_0_212: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g2d09213cdcd_0_212: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d09213cdcd_0_217: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5" name="Google Shape;1005;g2d09213cdcd_0_217: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d09213cdcd_0_223: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1" name="Google Shape;1011;g2d09213cdcd_0_223: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ca94d1c6af_0_6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ca94d1c6af_0_6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d09213cdcd_0_229: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7" name="Google Shape;1017;g2d09213cdcd_0_229: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d09213cdcd_0_236: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3" name="Google Shape;1023;g2d09213cdcd_0_236: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d09213cdcd_0_242: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9" name="Google Shape;1029;g2d09213cdcd_0_242: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d09213cdcd_0_248: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5" name="Google Shape;1035;g2d09213cdcd_0_248: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d09213cdcd_0_257: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2" name="Google Shape;1042;g2d09213cdcd_0_257: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d09213cdcd_0_264: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8" name="Google Shape;1048;g2d09213cdcd_0_264: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d09213cdcd_0_27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4" name="Google Shape;1054;g2d09213cdcd_0_27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d09213cdcd_0_277: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0" name="Google Shape;1060;g2d09213cdcd_0_277: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d09213cdcd_0_285: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6" name="Google Shape;1066;g2d09213cdcd_0_285: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d09213cdcd_0_29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2" name="Google Shape;1072;g2d09213cdcd_0_29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ca94d1c6af_0_74: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ca94d1c6af_0_74: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d09213cdcd_0_297: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8" name="Google Shape;1078;g2d09213cdcd_0_297: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d09213cdcd_0_303: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4" name="Google Shape;1084;g2d09213cdcd_0_303: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2d09213cdcd_0_308: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0" name="Google Shape;1090;g2d09213cdcd_0_308: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d09213cdcd_0_315: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6" name="Google Shape;1096;g2d09213cdcd_0_315: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d09213cdcd_0_32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2" name="Google Shape;1102;g2d09213cdcd_0_32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d09213cdcd_0_329: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8" name="Google Shape;1108;g2d09213cdcd_0_329: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d09213cdcd_0_34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4" name="Google Shape;1114;g2d09213cdcd_0_34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d09213cdcd_0_348: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2" name="Google Shape;1122;g2d09213cdcd_0_348: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cf1b0e97d7_0_156: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0" name="Google Shape;1130;g2cf1b0e97d7_0_156: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2cf1b0e97d7_0_32: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6" name="Google Shape;1136;g2cf1b0e97d7_0_32: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ca94d1c6af_0_79: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2ca94d1c6af_0_79: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cf1b0e97d7_0_38: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2" name="Google Shape;1142;g2cf1b0e97d7_0_38: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cf1b0e97d7_0_5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9" name="Google Shape;1149;g2cf1b0e97d7_0_5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cf1b0e97d7_0_58: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5" name="Google Shape;1155;g2cf1b0e97d7_0_58: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cf1b0e97d7_0_65: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1" name="Google Shape;1161;g2cf1b0e97d7_0_65: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cf1b0e97d7_0_7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7" name="Google Shape;1167;g2cf1b0e97d7_0_7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2cf1b0e97d7_0_77: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3" name="Google Shape;1173;g2cf1b0e97d7_0_77: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2cf1b0e97d7_0_83: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9" name="Google Shape;1179;g2cf1b0e97d7_0_83: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cf1b0e97d7_0_89: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5" name="Google Shape;1185;g2cf1b0e97d7_0_89: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cf1b0e97d7_0_97: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1" name="Google Shape;1191;g2cf1b0e97d7_0_97: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2cf1b0e97d7_0_104: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7" name="Google Shape;1197;g2cf1b0e97d7_0_104: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a94d1c6af_0_68: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ca94d1c6af_0_68: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2cf1b0e97d7_0_112: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3" name="Google Shape;1203;g2cf1b0e97d7_0_112: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2cf1b0e97d7_0_118: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9" name="Google Shape;1209;g2cf1b0e97d7_0_118: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2cf1b0e97d7_0_124: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5" name="Google Shape;1215;g2cf1b0e97d7_0_124: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cf1b0e97d7_0_138: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1" name="Google Shape;1221;g2cf1b0e97d7_0_138: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2cf1b0e97d7_0_144: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7" name="Google Shape;1227;g2cf1b0e97d7_0_144: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cf1b0e97d7_0_150: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3" name="Google Shape;1233;g2cf1b0e97d7_0_150: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cccae7a516_0_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2cccae7a516_0_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ccae7a516_0_6: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2cccae7a516_0_6: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cccae7a516_0_1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cccae7a516_0_1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ca94d1c6af_0_86: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ca94d1c6af_0_86: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a94d1c6af_0_93: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2ca94d1c6af_0_93: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a94d1c6af_0_10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2ca94d1c6af_0_10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ca94d1c6af_0_106: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2ca94d1c6af_0_106: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ca94d1c6af_0_113: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ca94d1c6af_0_113: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ca94d1c6af_0_118: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2ca94d1c6af_0_118: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ca94d1c6af_0_169: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2ca94d1c6af_0_169: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ca94d1c6af_0_19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2ca94d1c6af_0_19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cccae7a516_0_24: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2cccae7a516_0_24: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ccae7a516_0_36: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2cccae7a516_0_36: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cccae7a516_1_8: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2cccae7a516_1_8: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a94d1c6af_0_1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ca94d1c6af_0_1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ca94d1c6af_0_17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ca94d1c6af_0_17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ca94d1c6af_0_129: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ca94d1c6af_0_129: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ca94d1c6af_0_137: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ca94d1c6af_0_137: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ca94d1c6af_0_143: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2ca94d1c6af_0_143: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ca94d1c6af_0_15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2ca94d1c6af_0_15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ca94d1c6af_0_18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2ca94d1c6af_0_18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3: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ca94d1c6af_0_186: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2ca94d1c6af_0_186: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ca94d1c6af_0_199: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2ca94d1c6af_0_199: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ca94d1c6af_0_20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2ca94d1c6af_0_20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a94d1c6af_0_1: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ca94d1c6af_0_1: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ca94d1c6af_0_21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2ca94d1c6af_0_21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ca94d1c6af_0_22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2ca94d1c6af_0_22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ca94d1c6af_0_22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2ca94d1c6af_0_22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ca94d1c6af_0_231: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2ca94d1c6af_0_231: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ca94d1c6af_0_237: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2ca94d1c6af_0_237: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ca94d1c6af_0_243: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2ca94d1c6af_0_243: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cccae7a516_1_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2cccae7a516_1_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cccae7a516_1_17: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2cccae7a516_1_17: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cccae7a516_1_23: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2cccae7a516_1_23: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cccae7a516_1_28: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2cccae7a516_1_28: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a94d1c6af_0_2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ca94d1c6af_0_2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cccae7a516_1_34: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2cccae7a516_1_34: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cccae7a516_1_41: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2cccae7a516_1_41: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cccae7a516_1_47: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2cccae7a516_1_47: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cccae7a516_1_54: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2cccae7a516_1_54: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cccae7a516_1_6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2cccae7a516_1_6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cccae7a516_1_7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g2cccae7a516_1_7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cccae7a516_1_78: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g2cccae7a516_1_78: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cccae7a516_1_84: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g2cccae7a516_1_84: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cccae7a516_1_89: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2cccae7a516_1_89: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cccae7a516_1_96: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2cccae7a516_1_96: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a94d1c6af_0_26: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ca94d1c6af_0_26: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cccae7a516_1_10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2cccae7a516_1_10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cccae7a516_1_11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g2cccae7a516_1_11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cccae7a516_1_121: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2cccae7a516_1_121: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cccae7a516_1_127: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2cccae7a516_1_127: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cccae7a516_1_133: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2cccae7a516_1_133: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cccae7a516_1_139: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2cccae7a516_1_139: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cccae7a516_0_51: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2cccae7a516_0_51: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cccae7a516_1_14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g2cccae7a516_1_14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cccae7a516_1_15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g2cccae7a516_1_15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cccae7a516_1_17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g2cccae7a516_1_17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a94d1c6af_0_33: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ca94d1c6af_0_33: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cccae7a516_1_182: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g2cccae7a516_1_182: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cccae7a516_1_159: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g2cccae7a516_1_159: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d09213cdcd_0_365: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g2d09213cdcd_0_365: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cccae7a516_1_24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g2cccae7a516_1_24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cccae7a516_1_19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2cccae7a516_1_19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cccae7a516_1_204: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g2cccae7a516_1_204: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cccae7a516_1_21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g2cccae7a516_1_21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cccae7a516_1_223: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g2cccae7a516_1_223: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cccae7a516_1_231: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3" name="Google Shape;753;g2cccae7a516_1_231: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cccae7a516_1_237: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g2cccae7a516_1_237: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a94d1c6af_0_38: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ca94d1c6af_0_38: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cccae7a516_1_250: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2cccae7a516_1_250: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cccae7a516_1_258: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4" name="Google Shape;774;g2cccae7a516_1_258: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cccae7a516_1_26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0" name="Google Shape;780;g2cccae7a516_1_26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cf1b0e97d7_0_0: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g2cf1b0e97d7_0_0: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cf1b0e97d7_0_7: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2" name="Google Shape;792;g2cf1b0e97d7_0_7: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cf1b0e97d7_0_13: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g2cf1b0e97d7_0_13: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cf1b0e97d7_0_2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g2cf1b0e97d7_0_2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d09213cdcd_0_0: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g2d09213cdcd_0_0: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d09213cdcd_0_6: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g2d09213cdcd_0_6: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d09213cdcd_0_12: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g2d09213cdcd_0_12: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a94d1c6af_0_45:notes"/>
          <p:cNvSpPr/>
          <p:nvPr>
            <p:ph idx="2" type="sldImg"/>
          </p:nvPr>
        </p:nvSpPr>
        <p:spPr>
          <a:xfrm>
            <a:off x="142875"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ca94d1c6af_0_45:notes"/>
          <p:cNvSpPr txBox="1"/>
          <p:nvPr>
            <p:ph idx="1" type="body"/>
          </p:nvPr>
        </p:nvSpPr>
        <p:spPr>
          <a:xfrm>
            <a:off x="710407" y="4861441"/>
            <a:ext cx="5683250" cy="4605576"/>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d09213cdcd_0_20: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8" name="Google Shape;828;g2d09213cdcd_0_20: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d09213cdcd_0_26: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4" name="Google Shape;834;g2d09213cdcd_0_26: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d09213cdcd_0_32: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0" name="Google Shape;840;g2d09213cdcd_0_32: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d09213cdcd_0_54: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g2d09213cdcd_0_54: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d09213cdcd_0_39: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2" name="Google Shape;852;g2d09213cdcd_0_39: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d09213cdcd_0_44: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g2d09213cdcd_0_44: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d09213cdcd_0_59: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Google Shape;864;g2d09213cdcd_0_59: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d09213cdcd_0_66: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Google Shape;871;g2d09213cdcd_0_66: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d09213cdcd_0_83: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7" name="Google Shape;877;g2d09213cdcd_0_83: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2d09213cdcd_0_91:notes"/>
          <p:cNvSpPr/>
          <p:nvPr>
            <p:ph idx="2" type="sldImg"/>
          </p:nvPr>
        </p:nvSpPr>
        <p:spPr>
          <a:xfrm>
            <a:off x="142875" y="768350"/>
            <a:ext cx="68199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g2d09213cdcd_0_91:notes"/>
          <p:cNvSpPr txBox="1"/>
          <p:nvPr>
            <p:ph idx="1" type="body"/>
          </p:nvPr>
        </p:nvSpPr>
        <p:spPr>
          <a:xfrm>
            <a:off x="710407" y="4861441"/>
            <a:ext cx="5683200" cy="4605600"/>
          </a:xfrm>
          <a:prstGeom prst="rect">
            <a:avLst/>
          </a:prstGeom>
          <a:noFill/>
          <a:ln>
            <a:noFill/>
          </a:ln>
        </p:spPr>
        <p:txBody>
          <a:bodyPr anchorCtr="0" anchor="t" bIns="99050" lIns="99050" spcFirstLastPara="1" rIns="99050" wrap="square" tIns="9905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2b8bebbfc3c_1_171"/>
          <p:cNvGrpSpPr/>
          <p:nvPr/>
        </p:nvGrpSpPr>
        <p:grpSpPr>
          <a:xfrm>
            <a:off x="9790426" y="4546120"/>
            <a:ext cx="2255173" cy="2310006"/>
            <a:chOff x="7343003" y="3409675"/>
            <a:chExt cx="1691422" cy="1732548"/>
          </a:xfrm>
        </p:grpSpPr>
        <p:grpSp>
          <p:nvGrpSpPr>
            <p:cNvPr id="11" name="Google Shape;11;g2b8bebbfc3c_1_171"/>
            <p:cNvGrpSpPr/>
            <p:nvPr/>
          </p:nvGrpSpPr>
          <p:grpSpPr>
            <a:xfrm>
              <a:off x="7343003" y="4453711"/>
              <a:ext cx="316800" cy="688512"/>
              <a:chOff x="7343003" y="4453711"/>
              <a:chExt cx="316800" cy="688512"/>
            </a:xfrm>
          </p:grpSpPr>
          <p:sp>
            <p:nvSpPr>
              <p:cNvPr id="12" name="Google Shape;12;g2b8bebbfc3c_1_171"/>
              <p:cNvSpPr/>
              <p:nvPr/>
            </p:nvSpPr>
            <p:spPr>
              <a:xfrm>
                <a:off x="7343003" y="4453711"/>
                <a:ext cx="316800" cy="688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b8bebbfc3c_1_171"/>
              <p:cNvSpPr/>
              <p:nvPr/>
            </p:nvSpPr>
            <p:spPr>
              <a:xfrm>
                <a:off x="7343003" y="4801723"/>
                <a:ext cx="316800" cy="340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g2b8bebbfc3c_1_171"/>
            <p:cNvGrpSpPr/>
            <p:nvPr/>
          </p:nvGrpSpPr>
          <p:grpSpPr>
            <a:xfrm>
              <a:off x="7801210" y="4105700"/>
              <a:ext cx="316800" cy="1036523"/>
              <a:chOff x="7801210" y="4105700"/>
              <a:chExt cx="316800" cy="1036523"/>
            </a:xfrm>
          </p:grpSpPr>
          <p:sp>
            <p:nvSpPr>
              <p:cNvPr id="15" name="Google Shape;15;g2b8bebbfc3c_1_171"/>
              <p:cNvSpPr/>
              <p:nvPr/>
            </p:nvSpPr>
            <p:spPr>
              <a:xfrm>
                <a:off x="7801210" y="4453711"/>
                <a:ext cx="316800" cy="688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2b8bebbfc3c_1_171"/>
              <p:cNvSpPr/>
              <p:nvPr/>
            </p:nvSpPr>
            <p:spPr>
              <a:xfrm>
                <a:off x="7801210" y="4105700"/>
                <a:ext cx="316800" cy="1036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2b8bebbfc3c_1_171"/>
              <p:cNvSpPr/>
              <p:nvPr/>
            </p:nvSpPr>
            <p:spPr>
              <a:xfrm>
                <a:off x="7801210" y="4801723"/>
                <a:ext cx="316800" cy="340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g2b8bebbfc3c_1_171"/>
            <p:cNvGrpSpPr/>
            <p:nvPr/>
          </p:nvGrpSpPr>
          <p:grpSpPr>
            <a:xfrm>
              <a:off x="8259418" y="3757688"/>
              <a:ext cx="316800" cy="1384535"/>
              <a:chOff x="8259418" y="3757688"/>
              <a:chExt cx="316800" cy="1384535"/>
            </a:xfrm>
          </p:grpSpPr>
          <p:sp>
            <p:nvSpPr>
              <p:cNvPr id="19" name="Google Shape;19;g2b8bebbfc3c_1_171"/>
              <p:cNvSpPr/>
              <p:nvPr/>
            </p:nvSpPr>
            <p:spPr>
              <a:xfrm>
                <a:off x="8259418" y="4453711"/>
                <a:ext cx="316800" cy="688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2b8bebbfc3c_1_171"/>
              <p:cNvSpPr/>
              <p:nvPr/>
            </p:nvSpPr>
            <p:spPr>
              <a:xfrm>
                <a:off x="8259418" y="3757688"/>
                <a:ext cx="316800" cy="1384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2b8bebbfc3c_1_171"/>
              <p:cNvSpPr/>
              <p:nvPr/>
            </p:nvSpPr>
            <p:spPr>
              <a:xfrm>
                <a:off x="8259418" y="4105700"/>
                <a:ext cx="316800" cy="1036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b8bebbfc3c_1_171"/>
              <p:cNvSpPr/>
              <p:nvPr/>
            </p:nvSpPr>
            <p:spPr>
              <a:xfrm>
                <a:off x="8259418" y="4801723"/>
                <a:ext cx="316800" cy="340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g2b8bebbfc3c_1_171"/>
            <p:cNvGrpSpPr/>
            <p:nvPr/>
          </p:nvGrpSpPr>
          <p:grpSpPr>
            <a:xfrm>
              <a:off x="8717625" y="3409675"/>
              <a:ext cx="316800" cy="1732548"/>
              <a:chOff x="8717625" y="3409675"/>
              <a:chExt cx="316800" cy="1732548"/>
            </a:xfrm>
          </p:grpSpPr>
          <p:sp>
            <p:nvSpPr>
              <p:cNvPr id="24" name="Google Shape;24;g2b8bebbfc3c_1_171"/>
              <p:cNvSpPr/>
              <p:nvPr/>
            </p:nvSpPr>
            <p:spPr>
              <a:xfrm>
                <a:off x="8717625" y="4453711"/>
                <a:ext cx="316800" cy="688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2b8bebbfc3c_1_171"/>
              <p:cNvSpPr/>
              <p:nvPr/>
            </p:nvSpPr>
            <p:spPr>
              <a:xfrm>
                <a:off x="8717625" y="3757688"/>
                <a:ext cx="316800" cy="1384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2b8bebbfc3c_1_171"/>
              <p:cNvSpPr/>
              <p:nvPr/>
            </p:nvSpPr>
            <p:spPr>
              <a:xfrm>
                <a:off x="8717625" y="4105700"/>
                <a:ext cx="316800" cy="1036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b8bebbfc3c_1_171"/>
              <p:cNvSpPr/>
              <p:nvPr/>
            </p:nvSpPr>
            <p:spPr>
              <a:xfrm>
                <a:off x="8717625" y="3409675"/>
                <a:ext cx="316800" cy="1732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b8bebbfc3c_1_171"/>
              <p:cNvSpPr/>
              <p:nvPr/>
            </p:nvSpPr>
            <p:spPr>
              <a:xfrm>
                <a:off x="8717625" y="4801723"/>
                <a:ext cx="316800" cy="340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g2b8bebbfc3c_1_171"/>
          <p:cNvGrpSpPr/>
          <p:nvPr/>
        </p:nvGrpSpPr>
        <p:grpSpPr>
          <a:xfrm>
            <a:off x="6724502" y="0"/>
            <a:ext cx="5085303" cy="5118672"/>
            <a:chOff x="5043503" y="0"/>
            <a:chExt cx="3814072" cy="3839102"/>
          </a:xfrm>
        </p:grpSpPr>
        <p:sp>
          <p:nvSpPr>
            <p:cNvPr id="30" name="Google Shape;30;g2b8bebbfc3c_1_171"/>
            <p:cNvSpPr/>
            <p:nvPr/>
          </p:nvSpPr>
          <p:spPr>
            <a:xfrm>
              <a:off x="8460975" y="1817775"/>
              <a:ext cx="396600" cy="396600"/>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b8bebbfc3c_1_171"/>
            <p:cNvSpPr/>
            <p:nvPr/>
          </p:nvSpPr>
          <p:spPr>
            <a:xfrm rot="-9830444">
              <a:off x="6469759" y="3480728"/>
              <a:ext cx="320148" cy="320148"/>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g2b8bebbfc3c_1_171"/>
            <p:cNvGrpSpPr/>
            <p:nvPr/>
          </p:nvGrpSpPr>
          <p:grpSpPr>
            <a:xfrm>
              <a:off x="7647812" y="2704283"/>
              <a:ext cx="635219" cy="635219"/>
              <a:chOff x="6725724" y="2701260"/>
              <a:chExt cx="1208101" cy="1208100"/>
            </a:xfrm>
          </p:grpSpPr>
          <p:sp>
            <p:nvSpPr>
              <p:cNvPr id="33" name="Google Shape;33;g2b8bebbfc3c_1_171"/>
              <p:cNvSpPr/>
              <p:nvPr/>
            </p:nvSpPr>
            <p:spPr>
              <a:xfrm rot="5400000">
                <a:off x="6725725" y="2701260"/>
                <a:ext cx="1208100" cy="1208100"/>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b8bebbfc3c_1_171"/>
              <p:cNvSpPr/>
              <p:nvPr/>
            </p:nvSpPr>
            <p:spPr>
              <a:xfrm rot="5400000">
                <a:off x="6725724" y="2701260"/>
                <a:ext cx="1208100" cy="1208100"/>
              </a:xfrm>
              <a:prstGeom prst="pie">
                <a:avLst>
                  <a:gd fmla="val 8244818" name="adj1"/>
                  <a:gd fmla="val 16246175"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b8bebbfc3c_1_171"/>
              <p:cNvSpPr/>
              <p:nvPr/>
            </p:nvSpPr>
            <p:spPr>
              <a:xfrm rot="5400000">
                <a:off x="6954988" y="2930398"/>
                <a:ext cx="749700" cy="749700"/>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2b8bebbfc3c_1_171"/>
            <p:cNvSpPr/>
            <p:nvPr/>
          </p:nvSpPr>
          <p:spPr>
            <a:xfrm>
              <a:off x="8460975" y="1817775"/>
              <a:ext cx="396600" cy="396600"/>
            </a:xfrm>
            <a:prstGeom prst="pie">
              <a:avLst>
                <a:gd fmla="val 19376841" name="adj1"/>
                <a:gd fmla="val 1620000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g2b8bebbfc3c_1_171"/>
            <p:cNvGrpSpPr/>
            <p:nvPr/>
          </p:nvGrpSpPr>
          <p:grpSpPr>
            <a:xfrm>
              <a:off x="7952720" y="179238"/>
              <a:ext cx="873165" cy="873003"/>
              <a:chOff x="7754428" y="208725"/>
              <a:chExt cx="541800" cy="541800"/>
            </a:xfrm>
          </p:grpSpPr>
          <p:sp>
            <p:nvSpPr>
              <p:cNvPr id="38" name="Google Shape;38;g2b8bebbfc3c_1_171"/>
              <p:cNvSpPr/>
              <p:nvPr/>
            </p:nvSpPr>
            <p:spPr>
              <a:xfrm rot="-8647347">
                <a:off x="7831319" y="285616"/>
                <a:ext cx="388018" cy="388018"/>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b8bebbfc3c_1_171"/>
              <p:cNvSpPr/>
              <p:nvPr/>
            </p:nvSpPr>
            <p:spPr>
              <a:xfrm rot="-8647347">
                <a:off x="7831319" y="285616"/>
                <a:ext cx="388018" cy="388018"/>
              </a:xfrm>
              <a:prstGeom prst="pie">
                <a:avLst>
                  <a:gd fmla="val 19376841" name="adj1"/>
                  <a:gd fmla="val 12313574"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g2b8bebbfc3c_1_171"/>
            <p:cNvSpPr/>
            <p:nvPr/>
          </p:nvSpPr>
          <p:spPr>
            <a:xfrm>
              <a:off x="5399840" y="356365"/>
              <a:ext cx="2577000" cy="2577000"/>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b8bebbfc3c_1_171"/>
            <p:cNvSpPr/>
            <p:nvPr/>
          </p:nvSpPr>
          <p:spPr>
            <a:xfrm rot="2043858">
              <a:off x="5503813" y="460310"/>
              <a:ext cx="2369480" cy="2369480"/>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b8bebbfc3c_1_171"/>
            <p:cNvSpPr/>
            <p:nvPr/>
          </p:nvSpPr>
          <p:spPr>
            <a:xfrm>
              <a:off x="5399795" y="360281"/>
              <a:ext cx="2577000" cy="2577000"/>
            </a:xfrm>
            <a:prstGeom prst="pie">
              <a:avLst>
                <a:gd fmla="val 8801158" name="adj1"/>
                <a:gd fmla="val 1620000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b8bebbfc3c_1_171"/>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2b8bebbfc3c_1_171"/>
            <p:cNvSpPr/>
            <p:nvPr/>
          </p:nvSpPr>
          <p:spPr>
            <a:xfrm>
              <a:off x="5399795" y="356358"/>
              <a:ext cx="2577000" cy="2577000"/>
            </a:xfrm>
            <a:prstGeom prst="pie">
              <a:avLst>
                <a:gd fmla="val 12554101" name="adj1"/>
                <a:gd fmla="val 1620000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2b8bebbfc3c_1_171"/>
            <p:cNvSpPr/>
            <p:nvPr/>
          </p:nvSpPr>
          <p:spPr>
            <a:xfrm rot="-9830444">
              <a:off x="6469759" y="3480727"/>
              <a:ext cx="320148" cy="320148"/>
            </a:xfrm>
            <a:prstGeom prst="pie">
              <a:avLst>
                <a:gd fmla="val 19376841" name="adj1"/>
                <a:gd fmla="val 1620000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g2b8bebbfc3c_1_171"/>
          <p:cNvSpPr txBox="1"/>
          <p:nvPr>
            <p:ph type="ctrTitle"/>
          </p:nvPr>
        </p:nvSpPr>
        <p:spPr>
          <a:xfrm>
            <a:off x="1098667" y="2151750"/>
            <a:ext cx="56739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7" name="Google Shape;47;g2b8bebbfc3c_1_171"/>
          <p:cNvSpPr txBox="1"/>
          <p:nvPr>
            <p:ph idx="1" type="subTitle"/>
          </p:nvPr>
        </p:nvSpPr>
        <p:spPr>
          <a:xfrm>
            <a:off x="1098667" y="4795067"/>
            <a:ext cx="5673900" cy="927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2b8bebbfc3c_1_17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2b8bebbfc3c_1_303"/>
          <p:cNvGrpSpPr/>
          <p:nvPr/>
        </p:nvGrpSpPr>
        <p:grpSpPr>
          <a:xfrm>
            <a:off x="69" y="5465463"/>
            <a:ext cx="12191743" cy="1392365"/>
            <a:chOff x="52" y="4099200"/>
            <a:chExt cx="9144036" cy="1044300"/>
          </a:xfrm>
        </p:grpSpPr>
        <p:grpSp>
          <p:nvGrpSpPr>
            <p:cNvPr id="143" name="Google Shape;143;g2b8bebbfc3c_1_303"/>
            <p:cNvGrpSpPr/>
            <p:nvPr/>
          </p:nvGrpSpPr>
          <p:grpSpPr>
            <a:xfrm>
              <a:off x="52" y="4309200"/>
              <a:ext cx="231622" cy="834300"/>
              <a:chOff x="2688737" y="4301380"/>
              <a:chExt cx="231900" cy="834300"/>
            </a:xfrm>
          </p:grpSpPr>
          <p:sp>
            <p:nvSpPr>
              <p:cNvPr id="144" name="Google Shape;144;g2b8bebbfc3c_1_303"/>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2b8bebbfc3c_1_303"/>
              <p:cNvSpPr/>
              <p:nvPr/>
            </p:nvSpPr>
            <p:spPr>
              <a:xfrm flipH="1">
                <a:off x="2688737" y="4301380"/>
                <a:ext cx="2319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b8bebbfc3c_1_303"/>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2b8bebbfc3c_1_303"/>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g2b8bebbfc3c_1_303"/>
            <p:cNvGrpSpPr/>
            <p:nvPr/>
          </p:nvGrpSpPr>
          <p:grpSpPr>
            <a:xfrm>
              <a:off x="371406" y="4099200"/>
              <a:ext cx="231622" cy="1044300"/>
              <a:chOff x="2688737" y="4091380"/>
              <a:chExt cx="231900" cy="1044300"/>
            </a:xfrm>
          </p:grpSpPr>
          <p:sp>
            <p:nvSpPr>
              <p:cNvPr id="149" name="Google Shape;149;g2b8bebbfc3c_1_303"/>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b8bebbfc3c_1_303"/>
              <p:cNvSpPr/>
              <p:nvPr/>
            </p:nvSpPr>
            <p:spPr>
              <a:xfrm flipH="1">
                <a:off x="2688737" y="4301380"/>
                <a:ext cx="2319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2b8bebbfc3c_1_303"/>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b8bebbfc3c_1_303"/>
              <p:cNvSpPr/>
              <p:nvPr/>
            </p:nvSpPr>
            <p:spPr>
              <a:xfrm flipH="1">
                <a:off x="2688737" y="4091380"/>
                <a:ext cx="231900" cy="104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b8bebbfc3c_1_303"/>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g2b8bebbfc3c_1_303"/>
            <p:cNvGrpSpPr/>
            <p:nvPr/>
          </p:nvGrpSpPr>
          <p:grpSpPr>
            <a:xfrm>
              <a:off x="742761" y="4309200"/>
              <a:ext cx="231622" cy="834300"/>
              <a:chOff x="2688737" y="4301380"/>
              <a:chExt cx="231900" cy="834300"/>
            </a:xfrm>
          </p:grpSpPr>
          <p:sp>
            <p:nvSpPr>
              <p:cNvPr id="155" name="Google Shape;155;g2b8bebbfc3c_1_303"/>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2b8bebbfc3c_1_303"/>
              <p:cNvSpPr/>
              <p:nvPr/>
            </p:nvSpPr>
            <p:spPr>
              <a:xfrm flipH="1">
                <a:off x="2688737" y="4301380"/>
                <a:ext cx="2319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b8bebbfc3c_1_303"/>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b8bebbfc3c_1_303"/>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g2b8bebbfc3c_1_303"/>
            <p:cNvGrpSpPr/>
            <p:nvPr/>
          </p:nvGrpSpPr>
          <p:grpSpPr>
            <a:xfrm>
              <a:off x="1114115" y="4518900"/>
              <a:ext cx="231622" cy="624600"/>
              <a:chOff x="2688737" y="4511080"/>
              <a:chExt cx="231900" cy="624600"/>
            </a:xfrm>
          </p:grpSpPr>
          <p:sp>
            <p:nvSpPr>
              <p:cNvPr id="160" name="Google Shape;160;g2b8bebbfc3c_1_303"/>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b8bebbfc3c_1_303"/>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b8bebbfc3c_1_303"/>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g2b8bebbfc3c_1_303"/>
            <p:cNvGrpSpPr/>
            <p:nvPr/>
          </p:nvGrpSpPr>
          <p:grpSpPr>
            <a:xfrm>
              <a:off x="1856753" y="4099200"/>
              <a:ext cx="231600" cy="1044300"/>
              <a:chOff x="1856753" y="4099200"/>
              <a:chExt cx="231600" cy="1044300"/>
            </a:xfrm>
          </p:grpSpPr>
          <p:sp>
            <p:nvSpPr>
              <p:cNvPr id="164" name="Google Shape;164;g2b8bebbfc3c_1_303"/>
              <p:cNvSpPr/>
              <p:nvPr/>
            </p:nvSpPr>
            <p:spPr>
              <a:xfrm flipH="1">
                <a:off x="1856753"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b8bebbfc3c_1_303"/>
              <p:cNvSpPr/>
              <p:nvPr/>
            </p:nvSpPr>
            <p:spPr>
              <a:xfrm flipH="1">
                <a:off x="1856753"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2b8bebbfc3c_1_303"/>
              <p:cNvSpPr/>
              <p:nvPr/>
            </p:nvSpPr>
            <p:spPr>
              <a:xfrm flipH="1">
                <a:off x="1856753"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2b8bebbfc3c_1_303"/>
              <p:cNvSpPr/>
              <p:nvPr/>
            </p:nvSpPr>
            <p:spPr>
              <a:xfrm flipH="1">
                <a:off x="1856753" y="4099200"/>
                <a:ext cx="231600" cy="104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2b8bebbfc3c_1_303"/>
              <p:cNvSpPr/>
              <p:nvPr/>
            </p:nvSpPr>
            <p:spPr>
              <a:xfrm flipH="1">
                <a:off x="1856753"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g2b8bebbfc3c_1_303"/>
            <p:cNvGrpSpPr/>
            <p:nvPr/>
          </p:nvGrpSpPr>
          <p:grpSpPr>
            <a:xfrm>
              <a:off x="2228107" y="4309200"/>
              <a:ext cx="231600" cy="834300"/>
              <a:chOff x="2228107" y="4309200"/>
              <a:chExt cx="231600" cy="834300"/>
            </a:xfrm>
          </p:grpSpPr>
          <p:sp>
            <p:nvSpPr>
              <p:cNvPr id="170" name="Google Shape;170;g2b8bebbfc3c_1_303"/>
              <p:cNvSpPr/>
              <p:nvPr/>
            </p:nvSpPr>
            <p:spPr>
              <a:xfrm flipH="1">
                <a:off x="2228107"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b8bebbfc3c_1_303"/>
              <p:cNvSpPr/>
              <p:nvPr/>
            </p:nvSpPr>
            <p:spPr>
              <a:xfrm flipH="1">
                <a:off x="2228107"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b8bebbfc3c_1_303"/>
              <p:cNvSpPr/>
              <p:nvPr/>
            </p:nvSpPr>
            <p:spPr>
              <a:xfrm flipH="1">
                <a:off x="2228107"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b8bebbfc3c_1_303"/>
              <p:cNvSpPr/>
              <p:nvPr/>
            </p:nvSpPr>
            <p:spPr>
              <a:xfrm flipH="1">
                <a:off x="2228107"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g2b8bebbfc3c_1_303"/>
            <p:cNvGrpSpPr/>
            <p:nvPr/>
          </p:nvGrpSpPr>
          <p:grpSpPr>
            <a:xfrm>
              <a:off x="2599462" y="4518900"/>
              <a:ext cx="231600" cy="624600"/>
              <a:chOff x="2599462" y="4518900"/>
              <a:chExt cx="231600" cy="624600"/>
            </a:xfrm>
          </p:grpSpPr>
          <p:sp>
            <p:nvSpPr>
              <p:cNvPr id="175" name="Google Shape;175;g2b8bebbfc3c_1_303"/>
              <p:cNvSpPr/>
              <p:nvPr/>
            </p:nvSpPr>
            <p:spPr>
              <a:xfrm flipH="1">
                <a:off x="2599462"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b8bebbfc3c_1_303"/>
              <p:cNvSpPr/>
              <p:nvPr/>
            </p:nvSpPr>
            <p:spPr>
              <a:xfrm flipH="1">
                <a:off x="2599462"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2b8bebbfc3c_1_303"/>
              <p:cNvSpPr/>
              <p:nvPr/>
            </p:nvSpPr>
            <p:spPr>
              <a:xfrm flipH="1">
                <a:off x="2599462"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g2b8bebbfc3c_1_303"/>
            <p:cNvGrpSpPr/>
            <p:nvPr/>
          </p:nvGrpSpPr>
          <p:grpSpPr>
            <a:xfrm>
              <a:off x="3342171" y="4099200"/>
              <a:ext cx="231600" cy="1044300"/>
              <a:chOff x="3342171" y="4099200"/>
              <a:chExt cx="231600" cy="1044300"/>
            </a:xfrm>
          </p:grpSpPr>
          <p:sp>
            <p:nvSpPr>
              <p:cNvPr id="179" name="Google Shape;179;g2b8bebbfc3c_1_303"/>
              <p:cNvSpPr/>
              <p:nvPr/>
            </p:nvSpPr>
            <p:spPr>
              <a:xfrm flipH="1">
                <a:off x="3342171"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2b8bebbfc3c_1_303"/>
              <p:cNvSpPr/>
              <p:nvPr/>
            </p:nvSpPr>
            <p:spPr>
              <a:xfrm flipH="1">
                <a:off x="3342171"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2b8bebbfc3c_1_303"/>
              <p:cNvSpPr/>
              <p:nvPr/>
            </p:nvSpPr>
            <p:spPr>
              <a:xfrm flipH="1">
                <a:off x="3342171"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2b8bebbfc3c_1_303"/>
              <p:cNvSpPr/>
              <p:nvPr/>
            </p:nvSpPr>
            <p:spPr>
              <a:xfrm flipH="1">
                <a:off x="3342171" y="4099200"/>
                <a:ext cx="231600" cy="104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2b8bebbfc3c_1_303"/>
              <p:cNvSpPr/>
              <p:nvPr/>
            </p:nvSpPr>
            <p:spPr>
              <a:xfrm flipH="1">
                <a:off x="3342171"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g2b8bebbfc3c_1_303"/>
            <p:cNvGrpSpPr/>
            <p:nvPr/>
          </p:nvGrpSpPr>
          <p:grpSpPr>
            <a:xfrm>
              <a:off x="3713525" y="4309200"/>
              <a:ext cx="231600" cy="834300"/>
              <a:chOff x="3713525" y="4309200"/>
              <a:chExt cx="231600" cy="834300"/>
            </a:xfrm>
          </p:grpSpPr>
          <p:sp>
            <p:nvSpPr>
              <p:cNvPr id="185" name="Google Shape;185;g2b8bebbfc3c_1_303"/>
              <p:cNvSpPr/>
              <p:nvPr/>
            </p:nvSpPr>
            <p:spPr>
              <a:xfrm flipH="1">
                <a:off x="3713525"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2b8bebbfc3c_1_303"/>
              <p:cNvSpPr/>
              <p:nvPr/>
            </p:nvSpPr>
            <p:spPr>
              <a:xfrm flipH="1">
                <a:off x="3713525"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b8bebbfc3c_1_303"/>
              <p:cNvSpPr/>
              <p:nvPr/>
            </p:nvSpPr>
            <p:spPr>
              <a:xfrm flipH="1">
                <a:off x="3713525"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2b8bebbfc3c_1_303"/>
              <p:cNvSpPr/>
              <p:nvPr/>
            </p:nvSpPr>
            <p:spPr>
              <a:xfrm flipH="1">
                <a:off x="3713525"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g2b8bebbfc3c_1_303"/>
            <p:cNvGrpSpPr/>
            <p:nvPr/>
          </p:nvGrpSpPr>
          <p:grpSpPr>
            <a:xfrm>
              <a:off x="1485398" y="4309200"/>
              <a:ext cx="231600" cy="834300"/>
              <a:chOff x="1485398" y="4309200"/>
              <a:chExt cx="231600" cy="834300"/>
            </a:xfrm>
          </p:grpSpPr>
          <p:sp>
            <p:nvSpPr>
              <p:cNvPr id="190" name="Google Shape;190;g2b8bebbfc3c_1_303"/>
              <p:cNvSpPr/>
              <p:nvPr/>
            </p:nvSpPr>
            <p:spPr>
              <a:xfrm flipH="1">
                <a:off x="1485398"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b8bebbfc3c_1_303"/>
              <p:cNvSpPr/>
              <p:nvPr/>
            </p:nvSpPr>
            <p:spPr>
              <a:xfrm flipH="1">
                <a:off x="1485398"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b8bebbfc3c_1_303"/>
              <p:cNvSpPr/>
              <p:nvPr/>
            </p:nvSpPr>
            <p:spPr>
              <a:xfrm flipH="1">
                <a:off x="1485398"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b8bebbfc3c_1_303"/>
              <p:cNvSpPr/>
              <p:nvPr/>
            </p:nvSpPr>
            <p:spPr>
              <a:xfrm flipH="1">
                <a:off x="1485398"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g2b8bebbfc3c_1_303"/>
            <p:cNvGrpSpPr/>
            <p:nvPr/>
          </p:nvGrpSpPr>
          <p:grpSpPr>
            <a:xfrm>
              <a:off x="4084879" y="4518900"/>
              <a:ext cx="231600" cy="624600"/>
              <a:chOff x="4084879" y="4518900"/>
              <a:chExt cx="231600" cy="624600"/>
            </a:xfrm>
          </p:grpSpPr>
          <p:sp>
            <p:nvSpPr>
              <p:cNvPr id="195" name="Google Shape;195;g2b8bebbfc3c_1_303"/>
              <p:cNvSpPr/>
              <p:nvPr/>
            </p:nvSpPr>
            <p:spPr>
              <a:xfrm flipH="1">
                <a:off x="4084879"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b8bebbfc3c_1_303"/>
              <p:cNvSpPr/>
              <p:nvPr/>
            </p:nvSpPr>
            <p:spPr>
              <a:xfrm flipH="1">
                <a:off x="4084879"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2b8bebbfc3c_1_303"/>
              <p:cNvSpPr/>
              <p:nvPr/>
            </p:nvSpPr>
            <p:spPr>
              <a:xfrm flipH="1">
                <a:off x="4084879"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g2b8bebbfc3c_1_303"/>
            <p:cNvGrpSpPr/>
            <p:nvPr/>
          </p:nvGrpSpPr>
          <p:grpSpPr>
            <a:xfrm>
              <a:off x="2970816" y="4309200"/>
              <a:ext cx="231600" cy="834300"/>
              <a:chOff x="2970816" y="4309200"/>
              <a:chExt cx="231600" cy="834300"/>
            </a:xfrm>
          </p:grpSpPr>
          <p:sp>
            <p:nvSpPr>
              <p:cNvPr id="199" name="Google Shape;199;g2b8bebbfc3c_1_303"/>
              <p:cNvSpPr/>
              <p:nvPr/>
            </p:nvSpPr>
            <p:spPr>
              <a:xfrm flipH="1">
                <a:off x="2970816"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b8bebbfc3c_1_303"/>
              <p:cNvSpPr/>
              <p:nvPr/>
            </p:nvSpPr>
            <p:spPr>
              <a:xfrm flipH="1">
                <a:off x="2970816"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b8bebbfc3c_1_303"/>
              <p:cNvSpPr/>
              <p:nvPr/>
            </p:nvSpPr>
            <p:spPr>
              <a:xfrm flipH="1">
                <a:off x="2970816"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b8bebbfc3c_1_303"/>
              <p:cNvSpPr/>
              <p:nvPr/>
            </p:nvSpPr>
            <p:spPr>
              <a:xfrm flipH="1">
                <a:off x="2970816"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g2b8bebbfc3c_1_303"/>
            <p:cNvGrpSpPr/>
            <p:nvPr/>
          </p:nvGrpSpPr>
          <p:grpSpPr>
            <a:xfrm>
              <a:off x="4456234" y="4309200"/>
              <a:ext cx="231600" cy="834300"/>
              <a:chOff x="4456234" y="4309200"/>
              <a:chExt cx="231600" cy="834300"/>
            </a:xfrm>
          </p:grpSpPr>
          <p:sp>
            <p:nvSpPr>
              <p:cNvPr id="204" name="Google Shape;204;g2b8bebbfc3c_1_303"/>
              <p:cNvSpPr/>
              <p:nvPr/>
            </p:nvSpPr>
            <p:spPr>
              <a:xfrm flipH="1">
                <a:off x="4456234"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b8bebbfc3c_1_303"/>
              <p:cNvSpPr/>
              <p:nvPr/>
            </p:nvSpPr>
            <p:spPr>
              <a:xfrm flipH="1">
                <a:off x="4456234"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2b8bebbfc3c_1_303"/>
              <p:cNvSpPr/>
              <p:nvPr/>
            </p:nvSpPr>
            <p:spPr>
              <a:xfrm flipH="1">
                <a:off x="4456234"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2b8bebbfc3c_1_303"/>
              <p:cNvSpPr/>
              <p:nvPr/>
            </p:nvSpPr>
            <p:spPr>
              <a:xfrm flipH="1">
                <a:off x="4456234"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g2b8bebbfc3c_1_303"/>
            <p:cNvGrpSpPr/>
            <p:nvPr/>
          </p:nvGrpSpPr>
          <p:grpSpPr>
            <a:xfrm>
              <a:off x="4827588" y="4099200"/>
              <a:ext cx="231600" cy="1044300"/>
              <a:chOff x="4827588" y="4099200"/>
              <a:chExt cx="231600" cy="1044300"/>
            </a:xfrm>
          </p:grpSpPr>
          <p:sp>
            <p:nvSpPr>
              <p:cNvPr id="209" name="Google Shape;209;g2b8bebbfc3c_1_303"/>
              <p:cNvSpPr/>
              <p:nvPr/>
            </p:nvSpPr>
            <p:spPr>
              <a:xfrm flipH="1">
                <a:off x="4827588"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2b8bebbfc3c_1_303"/>
              <p:cNvSpPr/>
              <p:nvPr/>
            </p:nvSpPr>
            <p:spPr>
              <a:xfrm flipH="1">
                <a:off x="4827588"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2b8bebbfc3c_1_303"/>
              <p:cNvSpPr/>
              <p:nvPr/>
            </p:nvSpPr>
            <p:spPr>
              <a:xfrm flipH="1">
                <a:off x="4827588"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b8bebbfc3c_1_303"/>
              <p:cNvSpPr/>
              <p:nvPr/>
            </p:nvSpPr>
            <p:spPr>
              <a:xfrm flipH="1">
                <a:off x="4827588" y="4099200"/>
                <a:ext cx="231600" cy="104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b8bebbfc3c_1_303"/>
              <p:cNvSpPr/>
              <p:nvPr/>
            </p:nvSpPr>
            <p:spPr>
              <a:xfrm flipH="1">
                <a:off x="4827588"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g2b8bebbfc3c_1_303"/>
            <p:cNvGrpSpPr/>
            <p:nvPr/>
          </p:nvGrpSpPr>
          <p:grpSpPr>
            <a:xfrm>
              <a:off x="5198943" y="4309200"/>
              <a:ext cx="231600" cy="834300"/>
              <a:chOff x="5198943" y="4309200"/>
              <a:chExt cx="231600" cy="834300"/>
            </a:xfrm>
          </p:grpSpPr>
          <p:sp>
            <p:nvSpPr>
              <p:cNvPr id="215" name="Google Shape;215;g2b8bebbfc3c_1_303"/>
              <p:cNvSpPr/>
              <p:nvPr/>
            </p:nvSpPr>
            <p:spPr>
              <a:xfrm flipH="1">
                <a:off x="5198943"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b8bebbfc3c_1_303"/>
              <p:cNvSpPr/>
              <p:nvPr/>
            </p:nvSpPr>
            <p:spPr>
              <a:xfrm flipH="1">
                <a:off x="5198943"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2b8bebbfc3c_1_303"/>
              <p:cNvSpPr/>
              <p:nvPr/>
            </p:nvSpPr>
            <p:spPr>
              <a:xfrm flipH="1">
                <a:off x="5198943"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2b8bebbfc3c_1_303"/>
              <p:cNvSpPr/>
              <p:nvPr/>
            </p:nvSpPr>
            <p:spPr>
              <a:xfrm flipH="1">
                <a:off x="5198943"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g2b8bebbfc3c_1_303"/>
            <p:cNvGrpSpPr/>
            <p:nvPr/>
          </p:nvGrpSpPr>
          <p:grpSpPr>
            <a:xfrm>
              <a:off x="5570297" y="4518900"/>
              <a:ext cx="231600" cy="624600"/>
              <a:chOff x="5570297" y="4518900"/>
              <a:chExt cx="231600" cy="624600"/>
            </a:xfrm>
          </p:grpSpPr>
          <p:sp>
            <p:nvSpPr>
              <p:cNvPr id="220" name="Google Shape;220;g2b8bebbfc3c_1_303"/>
              <p:cNvSpPr/>
              <p:nvPr/>
            </p:nvSpPr>
            <p:spPr>
              <a:xfrm flipH="1">
                <a:off x="5570297"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b8bebbfc3c_1_303"/>
              <p:cNvSpPr/>
              <p:nvPr/>
            </p:nvSpPr>
            <p:spPr>
              <a:xfrm flipH="1">
                <a:off x="5570297"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b8bebbfc3c_1_303"/>
              <p:cNvSpPr/>
              <p:nvPr/>
            </p:nvSpPr>
            <p:spPr>
              <a:xfrm flipH="1">
                <a:off x="5570297"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g2b8bebbfc3c_1_303"/>
            <p:cNvGrpSpPr/>
            <p:nvPr/>
          </p:nvGrpSpPr>
          <p:grpSpPr>
            <a:xfrm>
              <a:off x="5941652" y="4309200"/>
              <a:ext cx="231600" cy="834300"/>
              <a:chOff x="5941652" y="4309200"/>
              <a:chExt cx="231600" cy="834300"/>
            </a:xfrm>
          </p:grpSpPr>
          <p:sp>
            <p:nvSpPr>
              <p:cNvPr id="224" name="Google Shape;224;g2b8bebbfc3c_1_303"/>
              <p:cNvSpPr/>
              <p:nvPr/>
            </p:nvSpPr>
            <p:spPr>
              <a:xfrm flipH="1">
                <a:off x="5941652"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2b8bebbfc3c_1_303"/>
              <p:cNvSpPr/>
              <p:nvPr/>
            </p:nvSpPr>
            <p:spPr>
              <a:xfrm flipH="1">
                <a:off x="5941652"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2b8bebbfc3c_1_303"/>
              <p:cNvSpPr/>
              <p:nvPr/>
            </p:nvSpPr>
            <p:spPr>
              <a:xfrm flipH="1">
                <a:off x="5941652"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b8bebbfc3c_1_303"/>
              <p:cNvSpPr/>
              <p:nvPr/>
            </p:nvSpPr>
            <p:spPr>
              <a:xfrm flipH="1">
                <a:off x="5941652"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g2b8bebbfc3c_1_303"/>
            <p:cNvGrpSpPr/>
            <p:nvPr/>
          </p:nvGrpSpPr>
          <p:grpSpPr>
            <a:xfrm>
              <a:off x="6313006" y="4099200"/>
              <a:ext cx="231600" cy="1044300"/>
              <a:chOff x="6313006" y="4099200"/>
              <a:chExt cx="231600" cy="1044300"/>
            </a:xfrm>
          </p:grpSpPr>
          <p:sp>
            <p:nvSpPr>
              <p:cNvPr id="229" name="Google Shape;229;g2b8bebbfc3c_1_303"/>
              <p:cNvSpPr/>
              <p:nvPr/>
            </p:nvSpPr>
            <p:spPr>
              <a:xfrm flipH="1">
                <a:off x="6313006"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2b8bebbfc3c_1_303"/>
              <p:cNvSpPr/>
              <p:nvPr/>
            </p:nvSpPr>
            <p:spPr>
              <a:xfrm flipH="1">
                <a:off x="6313006"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2b8bebbfc3c_1_303"/>
              <p:cNvSpPr/>
              <p:nvPr/>
            </p:nvSpPr>
            <p:spPr>
              <a:xfrm flipH="1">
                <a:off x="6313006"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b8bebbfc3c_1_303"/>
              <p:cNvSpPr/>
              <p:nvPr/>
            </p:nvSpPr>
            <p:spPr>
              <a:xfrm flipH="1">
                <a:off x="6313006" y="4099200"/>
                <a:ext cx="231600" cy="104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2b8bebbfc3c_1_303"/>
              <p:cNvSpPr/>
              <p:nvPr/>
            </p:nvSpPr>
            <p:spPr>
              <a:xfrm flipH="1">
                <a:off x="6313006"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g2b8bebbfc3c_1_303"/>
            <p:cNvGrpSpPr/>
            <p:nvPr/>
          </p:nvGrpSpPr>
          <p:grpSpPr>
            <a:xfrm>
              <a:off x="6684361" y="4309200"/>
              <a:ext cx="231600" cy="834300"/>
              <a:chOff x="6684361" y="4309200"/>
              <a:chExt cx="231600" cy="834300"/>
            </a:xfrm>
          </p:grpSpPr>
          <p:sp>
            <p:nvSpPr>
              <p:cNvPr id="235" name="Google Shape;235;g2b8bebbfc3c_1_303"/>
              <p:cNvSpPr/>
              <p:nvPr/>
            </p:nvSpPr>
            <p:spPr>
              <a:xfrm flipH="1">
                <a:off x="6684361"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b8bebbfc3c_1_303"/>
              <p:cNvSpPr/>
              <p:nvPr/>
            </p:nvSpPr>
            <p:spPr>
              <a:xfrm flipH="1">
                <a:off x="6684361"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b8bebbfc3c_1_303"/>
              <p:cNvSpPr/>
              <p:nvPr/>
            </p:nvSpPr>
            <p:spPr>
              <a:xfrm flipH="1">
                <a:off x="6684361"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b8bebbfc3c_1_303"/>
              <p:cNvSpPr/>
              <p:nvPr/>
            </p:nvSpPr>
            <p:spPr>
              <a:xfrm flipH="1">
                <a:off x="6684361"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g2b8bebbfc3c_1_303"/>
            <p:cNvGrpSpPr/>
            <p:nvPr/>
          </p:nvGrpSpPr>
          <p:grpSpPr>
            <a:xfrm>
              <a:off x="7055715" y="4518900"/>
              <a:ext cx="231600" cy="624600"/>
              <a:chOff x="7055715" y="4518900"/>
              <a:chExt cx="231600" cy="624600"/>
            </a:xfrm>
          </p:grpSpPr>
          <p:sp>
            <p:nvSpPr>
              <p:cNvPr id="240" name="Google Shape;240;g2b8bebbfc3c_1_303"/>
              <p:cNvSpPr/>
              <p:nvPr/>
            </p:nvSpPr>
            <p:spPr>
              <a:xfrm flipH="1">
                <a:off x="7055715"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2b8bebbfc3c_1_303"/>
              <p:cNvSpPr/>
              <p:nvPr/>
            </p:nvSpPr>
            <p:spPr>
              <a:xfrm flipH="1">
                <a:off x="7055715"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2b8bebbfc3c_1_303"/>
              <p:cNvSpPr/>
              <p:nvPr/>
            </p:nvSpPr>
            <p:spPr>
              <a:xfrm flipH="1">
                <a:off x="7055715"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g2b8bebbfc3c_1_303"/>
            <p:cNvGrpSpPr/>
            <p:nvPr/>
          </p:nvGrpSpPr>
          <p:grpSpPr>
            <a:xfrm>
              <a:off x="7798424" y="4099200"/>
              <a:ext cx="231600" cy="1044300"/>
              <a:chOff x="7798424" y="4099200"/>
              <a:chExt cx="231600" cy="1044300"/>
            </a:xfrm>
          </p:grpSpPr>
          <p:sp>
            <p:nvSpPr>
              <p:cNvPr id="244" name="Google Shape;244;g2b8bebbfc3c_1_303"/>
              <p:cNvSpPr/>
              <p:nvPr/>
            </p:nvSpPr>
            <p:spPr>
              <a:xfrm flipH="1">
                <a:off x="7798424"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2b8bebbfc3c_1_303"/>
              <p:cNvSpPr/>
              <p:nvPr/>
            </p:nvSpPr>
            <p:spPr>
              <a:xfrm flipH="1">
                <a:off x="7798424"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2b8bebbfc3c_1_303"/>
              <p:cNvSpPr/>
              <p:nvPr/>
            </p:nvSpPr>
            <p:spPr>
              <a:xfrm flipH="1">
                <a:off x="7798424"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b8bebbfc3c_1_303"/>
              <p:cNvSpPr/>
              <p:nvPr/>
            </p:nvSpPr>
            <p:spPr>
              <a:xfrm flipH="1">
                <a:off x="7798424" y="4099200"/>
                <a:ext cx="231600" cy="104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b8bebbfc3c_1_303"/>
              <p:cNvSpPr/>
              <p:nvPr/>
            </p:nvSpPr>
            <p:spPr>
              <a:xfrm flipH="1">
                <a:off x="7798424"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g2b8bebbfc3c_1_303"/>
            <p:cNvGrpSpPr/>
            <p:nvPr/>
          </p:nvGrpSpPr>
          <p:grpSpPr>
            <a:xfrm>
              <a:off x="8169779" y="4309200"/>
              <a:ext cx="231600" cy="834300"/>
              <a:chOff x="8169779" y="4309200"/>
              <a:chExt cx="231600" cy="834300"/>
            </a:xfrm>
          </p:grpSpPr>
          <p:sp>
            <p:nvSpPr>
              <p:cNvPr id="250" name="Google Shape;250;g2b8bebbfc3c_1_303"/>
              <p:cNvSpPr/>
              <p:nvPr/>
            </p:nvSpPr>
            <p:spPr>
              <a:xfrm flipH="1">
                <a:off x="8169779"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2b8bebbfc3c_1_303"/>
              <p:cNvSpPr/>
              <p:nvPr/>
            </p:nvSpPr>
            <p:spPr>
              <a:xfrm flipH="1">
                <a:off x="8169779"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2b8bebbfc3c_1_303"/>
              <p:cNvSpPr/>
              <p:nvPr/>
            </p:nvSpPr>
            <p:spPr>
              <a:xfrm flipH="1">
                <a:off x="8169779"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2b8bebbfc3c_1_303"/>
              <p:cNvSpPr/>
              <p:nvPr/>
            </p:nvSpPr>
            <p:spPr>
              <a:xfrm flipH="1">
                <a:off x="8169779"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g2b8bebbfc3c_1_303"/>
            <p:cNvGrpSpPr/>
            <p:nvPr/>
          </p:nvGrpSpPr>
          <p:grpSpPr>
            <a:xfrm>
              <a:off x="7427070" y="4309200"/>
              <a:ext cx="231600" cy="834300"/>
              <a:chOff x="7427070" y="4309200"/>
              <a:chExt cx="231600" cy="834300"/>
            </a:xfrm>
          </p:grpSpPr>
          <p:sp>
            <p:nvSpPr>
              <p:cNvPr id="255" name="Google Shape;255;g2b8bebbfc3c_1_303"/>
              <p:cNvSpPr/>
              <p:nvPr/>
            </p:nvSpPr>
            <p:spPr>
              <a:xfrm flipH="1">
                <a:off x="7427070"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2b8bebbfc3c_1_303"/>
              <p:cNvSpPr/>
              <p:nvPr/>
            </p:nvSpPr>
            <p:spPr>
              <a:xfrm flipH="1">
                <a:off x="7427070"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2b8bebbfc3c_1_303"/>
              <p:cNvSpPr/>
              <p:nvPr/>
            </p:nvSpPr>
            <p:spPr>
              <a:xfrm flipH="1">
                <a:off x="7427070"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2b8bebbfc3c_1_303"/>
              <p:cNvSpPr/>
              <p:nvPr/>
            </p:nvSpPr>
            <p:spPr>
              <a:xfrm flipH="1">
                <a:off x="7427070"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g2b8bebbfc3c_1_303"/>
            <p:cNvGrpSpPr/>
            <p:nvPr/>
          </p:nvGrpSpPr>
          <p:grpSpPr>
            <a:xfrm>
              <a:off x="8541133" y="4518900"/>
              <a:ext cx="231600" cy="624600"/>
              <a:chOff x="8541133" y="4518900"/>
              <a:chExt cx="231600" cy="624600"/>
            </a:xfrm>
          </p:grpSpPr>
          <p:sp>
            <p:nvSpPr>
              <p:cNvPr id="260" name="Google Shape;260;g2b8bebbfc3c_1_303"/>
              <p:cNvSpPr/>
              <p:nvPr/>
            </p:nvSpPr>
            <p:spPr>
              <a:xfrm flipH="1">
                <a:off x="8541133"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2b8bebbfc3c_1_303"/>
              <p:cNvSpPr/>
              <p:nvPr/>
            </p:nvSpPr>
            <p:spPr>
              <a:xfrm flipH="1">
                <a:off x="8541133"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2b8bebbfc3c_1_303"/>
              <p:cNvSpPr/>
              <p:nvPr/>
            </p:nvSpPr>
            <p:spPr>
              <a:xfrm flipH="1">
                <a:off x="8541133"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g2b8bebbfc3c_1_303"/>
            <p:cNvGrpSpPr/>
            <p:nvPr/>
          </p:nvGrpSpPr>
          <p:grpSpPr>
            <a:xfrm>
              <a:off x="8912488" y="4309200"/>
              <a:ext cx="231600" cy="834300"/>
              <a:chOff x="8912488" y="4309200"/>
              <a:chExt cx="231600" cy="834300"/>
            </a:xfrm>
          </p:grpSpPr>
          <p:sp>
            <p:nvSpPr>
              <p:cNvPr id="264" name="Google Shape;264;g2b8bebbfc3c_1_303"/>
              <p:cNvSpPr/>
              <p:nvPr/>
            </p:nvSpPr>
            <p:spPr>
              <a:xfrm flipH="1">
                <a:off x="8912488" y="4728600"/>
                <a:ext cx="231600" cy="4149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b8bebbfc3c_1_303"/>
              <p:cNvSpPr/>
              <p:nvPr/>
            </p:nvSpPr>
            <p:spPr>
              <a:xfrm flipH="1">
                <a:off x="8912488" y="4309200"/>
                <a:ext cx="231600" cy="8343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b8bebbfc3c_1_303"/>
              <p:cNvSpPr/>
              <p:nvPr/>
            </p:nvSpPr>
            <p:spPr>
              <a:xfrm flipH="1">
                <a:off x="8912488" y="4518900"/>
                <a:ext cx="231600" cy="6246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b8bebbfc3c_1_303"/>
              <p:cNvSpPr/>
              <p:nvPr/>
            </p:nvSpPr>
            <p:spPr>
              <a:xfrm flipH="1">
                <a:off x="8912488" y="4938300"/>
                <a:ext cx="231600" cy="2052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g2b8bebbfc3c_1_303"/>
          <p:cNvSpPr txBox="1"/>
          <p:nvPr>
            <p:ph hasCustomPrompt="1" type="title"/>
          </p:nvPr>
        </p:nvSpPr>
        <p:spPr>
          <a:xfrm>
            <a:off x="1851500" y="1030300"/>
            <a:ext cx="8489100" cy="2484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lt1"/>
              </a:buClr>
              <a:buSzPts val="10700"/>
              <a:buNone/>
              <a:defRPr sz="10700">
                <a:solidFill>
                  <a:schemeClr val="lt1"/>
                </a:solidFill>
              </a:defRPr>
            </a:lvl1pPr>
            <a:lvl2pPr lvl="1" algn="ctr">
              <a:lnSpc>
                <a:spcPct val="100000"/>
              </a:lnSpc>
              <a:spcBef>
                <a:spcPts val="0"/>
              </a:spcBef>
              <a:spcAft>
                <a:spcPts val="0"/>
              </a:spcAft>
              <a:buClr>
                <a:schemeClr val="lt1"/>
              </a:buClr>
              <a:buSzPts val="10700"/>
              <a:buNone/>
              <a:defRPr sz="10700">
                <a:solidFill>
                  <a:schemeClr val="lt1"/>
                </a:solidFill>
              </a:defRPr>
            </a:lvl2pPr>
            <a:lvl3pPr lvl="2" algn="ctr">
              <a:lnSpc>
                <a:spcPct val="100000"/>
              </a:lnSpc>
              <a:spcBef>
                <a:spcPts val="0"/>
              </a:spcBef>
              <a:spcAft>
                <a:spcPts val="0"/>
              </a:spcAft>
              <a:buClr>
                <a:schemeClr val="lt1"/>
              </a:buClr>
              <a:buSzPts val="10700"/>
              <a:buNone/>
              <a:defRPr sz="10700">
                <a:solidFill>
                  <a:schemeClr val="lt1"/>
                </a:solidFill>
              </a:defRPr>
            </a:lvl3pPr>
            <a:lvl4pPr lvl="3" algn="ctr">
              <a:lnSpc>
                <a:spcPct val="100000"/>
              </a:lnSpc>
              <a:spcBef>
                <a:spcPts val="0"/>
              </a:spcBef>
              <a:spcAft>
                <a:spcPts val="0"/>
              </a:spcAft>
              <a:buClr>
                <a:schemeClr val="lt1"/>
              </a:buClr>
              <a:buSzPts val="10700"/>
              <a:buNone/>
              <a:defRPr sz="10700">
                <a:solidFill>
                  <a:schemeClr val="lt1"/>
                </a:solidFill>
              </a:defRPr>
            </a:lvl4pPr>
            <a:lvl5pPr lvl="4" algn="ctr">
              <a:lnSpc>
                <a:spcPct val="100000"/>
              </a:lnSpc>
              <a:spcBef>
                <a:spcPts val="0"/>
              </a:spcBef>
              <a:spcAft>
                <a:spcPts val="0"/>
              </a:spcAft>
              <a:buClr>
                <a:schemeClr val="lt1"/>
              </a:buClr>
              <a:buSzPts val="10700"/>
              <a:buNone/>
              <a:defRPr sz="10700">
                <a:solidFill>
                  <a:schemeClr val="lt1"/>
                </a:solidFill>
              </a:defRPr>
            </a:lvl5pPr>
            <a:lvl6pPr lvl="5" algn="ctr">
              <a:lnSpc>
                <a:spcPct val="100000"/>
              </a:lnSpc>
              <a:spcBef>
                <a:spcPts val="0"/>
              </a:spcBef>
              <a:spcAft>
                <a:spcPts val="0"/>
              </a:spcAft>
              <a:buClr>
                <a:schemeClr val="lt1"/>
              </a:buClr>
              <a:buSzPts val="10700"/>
              <a:buNone/>
              <a:defRPr sz="10700">
                <a:solidFill>
                  <a:schemeClr val="lt1"/>
                </a:solidFill>
              </a:defRPr>
            </a:lvl6pPr>
            <a:lvl7pPr lvl="6" algn="ctr">
              <a:lnSpc>
                <a:spcPct val="100000"/>
              </a:lnSpc>
              <a:spcBef>
                <a:spcPts val="0"/>
              </a:spcBef>
              <a:spcAft>
                <a:spcPts val="0"/>
              </a:spcAft>
              <a:buClr>
                <a:schemeClr val="lt1"/>
              </a:buClr>
              <a:buSzPts val="10700"/>
              <a:buNone/>
              <a:defRPr sz="10700">
                <a:solidFill>
                  <a:schemeClr val="lt1"/>
                </a:solidFill>
              </a:defRPr>
            </a:lvl7pPr>
            <a:lvl8pPr lvl="7" algn="ctr">
              <a:lnSpc>
                <a:spcPct val="100000"/>
              </a:lnSpc>
              <a:spcBef>
                <a:spcPts val="0"/>
              </a:spcBef>
              <a:spcAft>
                <a:spcPts val="0"/>
              </a:spcAft>
              <a:buClr>
                <a:schemeClr val="lt1"/>
              </a:buClr>
              <a:buSzPts val="10700"/>
              <a:buNone/>
              <a:defRPr sz="10700">
                <a:solidFill>
                  <a:schemeClr val="lt1"/>
                </a:solidFill>
              </a:defRPr>
            </a:lvl8pPr>
            <a:lvl9pPr lvl="8" algn="ctr">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269" name="Google Shape;269;g2b8bebbfc3c_1_303"/>
          <p:cNvSpPr txBox="1"/>
          <p:nvPr>
            <p:ph idx="1" type="body"/>
          </p:nvPr>
        </p:nvSpPr>
        <p:spPr>
          <a:xfrm>
            <a:off x="1851500" y="3616400"/>
            <a:ext cx="8489100" cy="1481700"/>
          </a:xfrm>
          <a:prstGeom prst="rect">
            <a:avLst/>
          </a:prstGeom>
          <a:noFill/>
          <a:ln>
            <a:noFill/>
          </a:ln>
        </p:spPr>
        <p:txBody>
          <a:bodyPr anchorCtr="0" anchor="t" bIns="121900" lIns="121900" spcFirstLastPara="1" rIns="121900" wrap="square" tIns="121900">
            <a:normAutofit/>
          </a:bodyPr>
          <a:lstStyle>
            <a:lvl1pPr indent="-336550" lvl="0" marL="457200" algn="ctr">
              <a:lnSpc>
                <a:spcPct val="115000"/>
              </a:lnSpc>
              <a:spcBef>
                <a:spcPts val="0"/>
              </a:spcBef>
              <a:spcAft>
                <a:spcPts val="0"/>
              </a:spcAft>
              <a:buClr>
                <a:schemeClr val="lt1"/>
              </a:buClr>
              <a:buSzPts val="1700"/>
              <a:buChar char="●"/>
              <a:defRPr>
                <a:solidFill>
                  <a:schemeClr val="lt1"/>
                </a:solidFill>
              </a:defRPr>
            </a:lvl1pPr>
            <a:lvl2pPr indent="-323850" lvl="1" marL="914400" algn="ctr">
              <a:lnSpc>
                <a:spcPct val="115000"/>
              </a:lnSpc>
              <a:spcBef>
                <a:spcPts val="0"/>
              </a:spcBef>
              <a:spcAft>
                <a:spcPts val="0"/>
              </a:spcAft>
              <a:buClr>
                <a:schemeClr val="lt1"/>
              </a:buClr>
              <a:buSzPts val="1500"/>
              <a:buChar char="○"/>
              <a:defRPr>
                <a:solidFill>
                  <a:schemeClr val="lt1"/>
                </a:solidFill>
              </a:defRPr>
            </a:lvl2pPr>
            <a:lvl3pPr indent="-323850" lvl="2" marL="1371600" algn="ctr">
              <a:lnSpc>
                <a:spcPct val="115000"/>
              </a:lnSpc>
              <a:spcBef>
                <a:spcPts val="0"/>
              </a:spcBef>
              <a:spcAft>
                <a:spcPts val="0"/>
              </a:spcAft>
              <a:buClr>
                <a:schemeClr val="lt1"/>
              </a:buClr>
              <a:buSzPts val="1500"/>
              <a:buChar char="■"/>
              <a:defRPr>
                <a:solidFill>
                  <a:schemeClr val="lt1"/>
                </a:solidFill>
              </a:defRPr>
            </a:lvl3pPr>
            <a:lvl4pPr indent="-323850" lvl="3" marL="1828800" algn="ctr">
              <a:lnSpc>
                <a:spcPct val="115000"/>
              </a:lnSpc>
              <a:spcBef>
                <a:spcPts val="0"/>
              </a:spcBef>
              <a:spcAft>
                <a:spcPts val="0"/>
              </a:spcAft>
              <a:buClr>
                <a:schemeClr val="lt1"/>
              </a:buClr>
              <a:buSzPts val="1500"/>
              <a:buChar char="●"/>
              <a:defRPr>
                <a:solidFill>
                  <a:schemeClr val="lt1"/>
                </a:solidFill>
              </a:defRPr>
            </a:lvl4pPr>
            <a:lvl5pPr indent="-323850" lvl="4" marL="2286000" algn="ctr">
              <a:lnSpc>
                <a:spcPct val="115000"/>
              </a:lnSpc>
              <a:spcBef>
                <a:spcPts val="0"/>
              </a:spcBef>
              <a:spcAft>
                <a:spcPts val="0"/>
              </a:spcAft>
              <a:buClr>
                <a:schemeClr val="lt1"/>
              </a:buClr>
              <a:buSzPts val="1500"/>
              <a:buChar char="○"/>
              <a:defRPr>
                <a:solidFill>
                  <a:schemeClr val="lt1"/>
                </a:solidFill>
              </a:defRPr>
            </a:lvl5pPr>
            <a:lvl6pPr indent="-323850" lvl="5" marL="2743200" algn="ctr">
              <a:lnSpc>
                <a:spcPct val="115000"/>
              </a:lnSpc>
              <a:spcBef>
                <a:spcPts val="0"/>
              </a:spcBef>
              <a:spcAft>
                <a:spcPts val="0"/>
              </a:spcAft>
              <a:buClr>
                <a:schemeClr val="lt1"/>
              </a:buClr>
              <a:buSzPts val="1500"/>
              <a:buChar char="■"/>
              <a:defRPr>
                <a:solidFill>
                  <a:schemeClr val="lt1"/>
                </a:solidFill>
              </a:defRPr>
            </a:lvl6pPr>
            <a:lvl7pPr indent="-323850" lvl="6" marL="3200400" algn="ctr">
              <a:lnSpc>
                <a:spcPct val="115000"/>
              </a:lnSpc>
              <a:spcBef>
                <a:spcPts val="0"/>
              </a:spcBef>
              <a:spcAft>
                <a:spcPts val="0"/>
              </a:spcAft>
              <a:buClr>
                <a:schemeClr val="lt1"/>
              </a:buClr>
              <a:buSzPts val="1500"/>
              <a:buChar char="●"/>
              <a:defRPr>
                <a:solidFill>
                  <a:schemeClr val="lt1"/>
                </a:solidFill>
              </a:defRPr>
            </a:lvl7pPr>
            <a:lvl8pPr indent="-323850" lvl="7" marL="3657600" algn="ctr">
              <a:lnSpc>
                <a:spcPct val="115000"/>
              </a:lnSpc>
              <a:spcBef>
                <a:spcPts val="0"/>
              </a:spcBef>
              <a:spcAft>
                <a:spcPts val="0"/>
              </a:spcAft>
              <a:buClr>
                <a:schemeClr val="lt1"/>
              </a:buClr>
              <a:buSzPts val="1500"/>
              <a:buChar char="○"/>
              <a:defRPr>
                <a:solidFill>
                  <a:schemeClr val="lt1"/>
                </a:solidFill>
              </a:defRPr>
            </a:lvl8pPr>
            <a:lvl9pPr indent="-323850" lvl="8" marL="4114800" algn="ctr">
              <a:lnSpc>
                <a:spcPct val="115000"/>
              </a:lnSpc>
              <a:spcBef>
                <a:spcPts val="0"/>
              </a:spcBef>
              <a:spcAft>
                <a:spcPts val="0"/>
              </a:spcAft>
              <a:buClr>
                <a:schemeClr val="lt1"/>
              </a:buClr>
              <a:buSzPts val="1500"/>
              <a:buChar char="■"/>
              <a:defRPr>
                <a:solidFill>
                  <a:schemeClr val="lt1"/>
                </a:solidFill>
              </a:defRPr>
            </a:lvl9pPr>
          </a:lstStyle>
          <a:p/>
        </p:txBody>
      </p:sp>
      <p:sp>
        <p:nvSpPr>
          <p:cNvPr id="270" name="Google Shape;270;g2b8bebbfc3c_1_303"/>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2b8bebbfc3c_1_433"/>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g2b8bebbfc3c_1_246"/>
          <p:cNvGrpSpPr/>
          <p:nvPr/>
        </p:nvGrpSpPr>
        <p:grpSpPr>
          <a:xfrm>
            <a:off x="834621" y="399168"/>
            <a:ext cx="1332416" cy="1332416"/>
            <a:chOff x="348199" y="179450"/>
            <a:chExt cx="1116300" cy="1116300"/>
          </a:xfrm>
        </p:grpSpPr>
        <p:sp>
          <p:nvSpPr>
            <p:cNvPr id="51" name="Google Shape;51;g2b8bebbfc3c_1_246"/>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2b8bebbfc3c_1_246"/>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g2b8bebbfc3c_1_246"/>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4" name="Google Shape;54;g2b8bebbfc3c_1_246"/>
          <p:cNvSpPr txBox="1"/>
          <p:nvPr>
            <p:ph idx="1" type="body"/>
          </p:nvPr>
        </p:nvSpPr>
        <p:spPr>
          <a:xfrm>
            <a:off x="1738400" y="2653400"/>
            <a:ext cx="93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5" name="Google Shape;55;g2b8bebbfc3c_1_246"/>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g2b8bebbfc3c_1_211"/>
          <p:cNvGrpSpPr/>
          <p:nvPr/>
        </p:nvGrpSpPr>
        <p:grpSpPr>
          <a:xfrm>
            <a:off x="195687" y="4541"/>
            <a:ext cx="1644244" cy="1846001"/>
            <a:chOff x="146769" y="3406"/>
            <a:chExt cx="1233214" cy="1384535"/>
          </a:xfrm>
        </p:grpSpPr>
        <p:grpSp>
          <p:nvGrpSpPr>
            <p:cNvPr id="58" name="Google Shape;58;g2b8bebbfc3c_1_211"/>
            <p:cNvGrpSpPr/>
            <p:nvPr/>
          </p:nvGrpSpPr>
          <p:grpSpPr>
            <a:xfrm>
              <a:off x="1063183" y="3406"/>
              <a:ext cx="316800" cy="688513"/>
              <a:chOff x="1063183" y="3406"/>
              <a:chExt cx="316800" cy="688513"/>
            </a:xfrm>
          </p:grpSpPr>
          <p:sp>
            <p:nvSpPr>
              <p:cNvPr id="59" name="Google Shape;59;g2b8bebbfc3c_1_211"/>
              <p:cNvSpPr/>
              <p:nvPr/>
            </p:nvSpPr>
            <p:spPr>
              <a:xfrm rot="10800000">
                <a:off x="1063183" y="3419"/>
                <a:ext cx="316800" cy="688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2b8bebbfc3c_1_211"/>
              <p:cNvSpPr/>
              <p:nvPr/>
            </p:nvSpPr>
            <p:spPr>
              <a:xfrm rot="10800000">
                <a:off x="1063183" y="3406"/>
                <a:ext cx="316800" cy="340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g2b8bebbfc3c_1_211"/>
            <p:cNvGrpSpPr/>
            <p:nvPr/>
          </p:nvGrpSpPr>
          <p:grpSpPr>
            <a:xfrm>
              <a:off x="604976" y="3406"/>
              <a:ext cx="316800" cy="1036524"/>
              <a:chOff x="604976" y="3406"/>
              <a:chExt cx="316800" cy="1036524"/>
            </a:xfrm>
          </p:grpSpPr>
          <p:sp>
            <p:nvSpPr>
              <p:cNvPr id="62" name="Google Shape;62;g2b8bebbfc3c_1_211"/>
              <p:cNvSpPr/>
              <p:nvPr/>
            </p:nvSpPr>
            <p:spPr>
              <a:xfrm rot="10800000">
                <a:off x="604976" y="3419"/>
                <a:ext cx="316800" cy="688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b8bebbfc3c_1_211"/>
              <p:cNvSpPr/>
              <p:nvPr/>
            </p:nvSpPr>
            <p:spPr>
              <a:xfrm rot="10800000">
                <a:off x="604976" y="3430"/>
                <a:ext cx="316800" cy="1036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2b8bebbfc3c_1_211"/>
              <p:cNvSpPr/>
              <p:nvPr/>
            </p:nvSpPr>
            <p:spPr>
              <a:xfrm rot="10800000">
                <a:off x="604976" y="3406"/>
                <a:ext cx="316800" cy="340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g2b8bebbfc3c_1_211"/>
            <p:cNvGrpSpPr/>
            <p:nvPr/>
          </p:nvGrpSpPr>
          <p:grpSpPr>
            <a:xfrm>
              <a:off x="146769" y="3406"/>
              <a:ext cx="316800" cy="1384535"/>
              <a:chOff x="146769" y="3406"/>
              <a:chExt cx="316800" cy="1384535"/>
            </a:xfrm>
          </p:grpSpPr>
          <p:sp>
            <p:nvSpPr>
              <p:cNvPr id="66" name="Google Shape;66;g2b8bebbfc3c_1_211"/>
              <p:cNvSpPr/>
              <p:nvPr/>
            </p:nvSpPr>
            <p:spPr>
              <a:xfrm rot="10800000">
                <a:off x="146769" y="3419"/>
                <a:ext cx="316800" cy="688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2b8bebbfc3c_1_211"/>
              <p:cNvSpPr/>
              <p:nvPr/>
            </p:nvSpPr>
            <p:spPr>
              <a:xfrm rot="10800000">
                <a:off x="146769" y="3441"/>
                <a:ext cx="316800" cy="1384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b8bebbfc3c_1_211"/>
              <p:cNvSpPr/>
              <p:nvPr/>
            </p:nvSpPr>
            <p:spPr>
              <a:xfrm rot="10800000">
                <a:off x="146769" y="3430"/>
                <a:ext cx="316800" cy="1036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b8bebbfc3c_1_211"/>
              <p:cNvSpPr/>
              <p:nvPr/>
            </p:nvSpPr>
            <p:spPr>
              <a:xfrm rot="10800000">
                <a:off x="146769" y="3406"/>
                <a:ext cx="316800" cy="340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g2b8bebbfc3c_1_211"/>
          <p:cNvGrpSpPr/>
          <p:nvPr/>
        </p:nvGrpSpPr>
        <p:grpSpPr>
          <a:xfrm>
            <a:off x="9033219" y="3871914"/>
            <a:ext cx="2914790" cy="2985925"/>
            <a:chOff x="6775084" y="2904008"/>
            <a:chExt cx="2186147" cy="2239500"/>
          </a:xfrm>
        </p:grpSpPr>
        <p:grpSp>
          <p:nvGrpSpPr>
            <p:cNvPr id="71" name="Google Shape;71;g2b8bebbfc3c_1_211"/>
            <p:cNvGrpSpPr/>
            <p:nvPr/>
          </p:nvGrpSpPr>
          <p:grpSpPr>
            <a:xfrm>
              <a:off x="6775084" y="4253708"/>
              <a:ext cx="409500" cy="889800"/>
              <a:chOff x="6775084" y="4253708"/>
              <a:chExt cx="409500" cy="889800"/>
            </a:xfrm>
          </p:grpSpPr>
          <p:sp>
            <p:nvSpPr>
              <p:cNvPr id="72" name="Google Shape;72;g2b8bebbfc3c_1_211"/>
              <p:cNvSpPr/>
              <p:nvPr/>
            </p:nvSpPr>
            <p:spPr>
              <a:xfrm>
                <a:off x="6775084" y="4253708"/>
                <a:ext cx="409500" cy="8898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b8bebbfc3c_1_211"/>
              <p:cNvSpPr/>
              <p:nvPr/>
            </p:nvSpPr>
            <p:spPr>
              <a:xfrm>
                <a:off x="6775084" y="4703408"/>
                <a:ext cx="409500" cy="4401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g2b8bebbfc3c_1_211"/>
            <p:cNvGrpSpPr/>
            <p:nvPr/>
          </p:nvGrpSpPr>
          <p:grpSpPr>
            <a:xfrm>
              <a:off x="7367299" y="3804008"/>
              <a:ext cx="409500" cy="1339500"/>
              <a:chOff x="7367299" y="3804008"/>
              <a:chExt cx="409500" cy="1339500"/>
            </a:xfrm>
          </p:grpSpPr>
          <p:sp>
            <p:nvSpPr>
              <p:cNvPr id="75" name="Google Shape;75;g2b8bebbfc3c_1_211"/>
              <p:cNvSpPr/>
              <p:nvPr/>
            </p:nvSpPr>
            <p:spPr>
              <a:xfrm>
                <a:off x="7367299" y="4253708"/>
                <a:ext cx="409500" cy="8898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b8bebbfc3c_1_211"/>
              <p:cNvSpPr/>
              <p:nvPr/>
            </p:nvSpPr>
            <p:spPr>
              <a:xfrm>
                <a:off x="7367299" y="3804008"/>
                <a:ext cx="409500" cy="1339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b8bebbfc3c_1_211"/>
              <p:cNvSpPr/>
              <p:nvPr/>
            </p:nvSpPr>
            <p:spPr>
              <a:xfrm>
                <a:off x="7367299" y="4703408"/>
                <a:ext cx="409500" cy="4401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g2b8bebbfc3c_1_211"/>
            <p:cNvGrpSpPr/>
            <p:nvPr/>
          </p:nvGrpSpPr>
          <p:grpSpPr>
            <a:xfrm>
              <a:off x="7959516" y="3354008"/>
              <a:ext cx="409500" cy="1789500"/>
              <a:chOff x="7959516" y="3354008"/>
              <a:chExt cx="409500" cy="1789500"/>
            </a:xfrm>
          </p:grpSpPr>
          <p:sp>
            <p:nvSpPr>
              <p:cNvPr id="79" name="Google Shape;79;g2b8bebbfc3c_1_211"/>
              <p:cNvSpPr/>
              <p:nvPr/>
            </p:nvSpPr>
            <p:spPr>
              <a:xfrm>
                <a:off x="7959516" y="4253708"/>
                <a:ext cx="409500" cy="8898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b8bebbfc3c_1_211"/>
              <p:cNvSpPr/>
              <p:nvPr/>
            </p:nvSpPr>
            <p:spPr>
              <a:xfrm>
                <a:off x="7959516" y="3354008"/>
                <a:ext cx="409500" cy="1789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b8bebbfc3c_1_211"/>
              <p:cNvSpPr/>
              <p:nvPr/>
            </p:nvSpPr>
            <p:spPr>
              <a:xfrm>
                <a:off x="7959516" y="3804008"/>
                <a:ext cx="409500" cy="1339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b8bebbfc3c_1_211"/>
              <p:cNvSpPr/>
              <p:nvPr/>
            </p:nvSpPr>
            <p:spPr>
              <a:xfrm>
                <a:off x="7959516" y="4703408"/>
                <a:ext cx="409500" cy="4401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g2b8bebbfc3c_1_211"/>
            <p:cNvGrpSpPr/>
            <p:nvPr/>
          </p:nvGrpSpPr>
          <p:grpSpPr>
            <a:xfrm>
              <a:off x="8551731" y="2904008"/>
              <a:ext cx="409500" cy="2239500"/>
              <a:chOff x="8551731" y="2904008"/>
              <a:chExt cx="409500" cy="2239500"/>
            </a:xfrm>
          </p:grpSpPr>
          <p:sp>
            <p:nvSpPr>
              <p:cNvPr id="84" name="Google Shape;84;g2b8bebbfc3c_1_211"/>
              <p:cNvSpPr/>
              <p:nvPr/>
            </p:nvSpPr>
            <p:spPr>
              <a:xfrm>
                <a:off x="8551731" y="4253708"/>
                <a:ext cx="409500" cy="8898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b8bebbfc3c_1_211"/>
              <p:cNvSpPr/>
              <p:nvPr/>
            </p:nvSpPr>
            <p:spPr>
              <a:xfrm>
                <a:off x="8551731" y="3354008"/>
                <a:ext cx="409500" cy="1789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2b8bebbfc3c_1_211"/>
              <p:cNvSpPr/>
              <p:nvPr/>
            </p:nvSpPr>
            <p:spPr>
              <a:xfrm>
                <a:off x="8551731" y="3804008"/>
                <a:ext cx="409500" cy="1339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2b8bebbfc3c_1_211"/>
              <p:cNvSpPr/>
              <p:nvPr/>
            </p:nvSpPr>
            <p:spPr>
              <a:xfrm>
                <a:off x="8551731" y="2904008"/>
                <a:ext cx="409500" cy="22395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b8bebbfc3c_1_211"/>
              <p:cNvSpPr/>
              <p:nvPr/>
            </p:nvSpPr>
            <p:spPr>
              <a:xfrm>
                <a:off x="8551731" y="4703408"/>
                <a:ext cx="409500" cy="440100"/>
              </a:xfrm>
              <a:prstGeom prst="round2SameRect">
                <a:avLst>
                  <a:gd fmla="val 50000" name="adj1"/>
                  <a:gd fmla="val 0"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g2b8bebbfc3c_1_211"/>
          <p:cNvSpPr txBox="1"/>
          <p:nvPr>
            <p:ph type="title"/>
          </p:nvPr>
        </p:nvSpPr>
        <p:spPr>
          <a:xfrm>
            <a:off x="1098667" y="2151767"/>
            <a:ext cx="78105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90" name="Google Shape;90;g2b8bebbfc3c_1_21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2b8bebbfc3c_1_253"/>
          <p:cNvGrpSpPr/>
          <p:nvPr/>
        </p:nvGrpSpPr>
        <p:grpSpPr>
          <a:xfrm>
            <a:off x="834621" y="399168"/>
            <a:ext cx="1332416" cy="1332416"/>
            <a:chOff x="348199" y="179450"/>
            <a:chExt cx="1116300" cy="1116300"/>
          </a:xfrm>
        </p:grpSpPr>
        <p:sp>
          <p:nvSpPr>
            <p:cNvPr id="93" name="Google Shape;93;g2b8bebbfc3c_1_253"/>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b8bebbfc3c_1_253"/>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2b8bebbfc3c_1_253"/>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6" name="Google Shape;96;g2b8bebbfc3c_1_253"/>
          <p:cNvSpPr txBox="1"/>
          <p:nvPr>
            <p:ph idx="1" type="body"/>
          </p:nvPr>
        </p:nvSpPr>
        <p:spPr>
          <a:xfrm>
            <a:off x="17384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97" name="Google Shape;97;g2b8bebbfc3c_1_253"/>
          <p:cNvSpPr txBox="1"/>
          <p:nvPr>
            <p:ph idx="2" type="body"/>
          </p:nvPr>
        </p:nvSpPr>
        <p:spPr>
          <a:xfrm>
            <a:off x="65382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98" name="Google Shape;98;g2b8bebbfc3c_1_253"/>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2b8bebbfc3c_1_261"/>
          <p:cNvGrpSpPr/>
          <p:nvPr/>
        </p:nvGrpSpPr>
        <p:grpSpPr>
          <a:xfrm>
            <a:off x="834621" y="399168"/>
            <a:ext cx="1332416" cy="1332416"/>
            <a:chOff x="348199" y="179450"/>
            <a:chExt cx="1116300" cy="1116300"/>
          </a:xfrm>
        </p:grpSpPr>
        <p:sp>
          <p:nvSpPr>
            <p:cNvPr id="101" name="Google Shape;101;g2b8bebbfc3c_1_261"/>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2b8bebbfc3c_1_261"/>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2b8bebbfc3c_1_261"/>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04" name="Google Shape;104;g2b8bebbfc3c_1_26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2b8bebbfc3c_1_267"/>
          <p:cNvGrpSpPr/>
          <p:nvPr/>
        </p:nvGrpSpPr>
        <p:grpSpPr>
          <a:xfrm>
            <a:off x="834621" y="399168"/>
            <a:ext cx="1332416" cy="1332416"/>
            <a:chOff x="348199" y="179450"/>
            <a:chExt cx="1116300" cy="1116300"/>
          </a:xfrm>
        </p:grpSpPr>
        <p:sp>
          <p:nvSpPr>
            <p:cNvPr id="107" name="Google Shape;107;g2b8bebbfc3c_1_267"/>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b8bebbfc3c_1_267"/>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2b8bebbfc3c_1_267"/>
          <p:cNvSpPr txBox="1"/>
          <p:nvPr>
            <p:ph type="title"/>
          </p:nvPr>
        </p:nvSpPr>
        <p:spPr>
          <a:xfrm>
            <a:off x="1738400" y="798100"/>
            <a:ext cx="4416000" cy="2120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0" name="Google Shape;110;g2b8bebbfc3c_1_267"/>
          <p:cNvSpPr txBox="1"/>
          <p:nvPr>
            <p:ph idx="1" type="body"/>
          </p:nvPr>
        </p:nvSpPr>
        <p:spPr>
          <a:xfrm>
            <a:off x="1738400" y="3079567"/>
            <a:ext cx="4416000" cy="29625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11" name="Google Shape;111;g2b8bebbfc3c_1_26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2b8bebbfc3c_1_274"/>
          <p:cNvGrpSpPr/>
          <p:nvPr/>
        </p:nvGrpSpPr>
        <p:grpSpPr>
          <a:xfrm>
            <a:off x="9155392" y="1677"/>
            <a:ext cx="3023095" cy="3468901"/>
            <a:chOff x="6790514" y="1255"/>
            <a:chExt cx="2267380" cy="2601741"/>
          </a:xfrm>
        </p:grpSpPr>
        <p:grpSp>
          <p:nvGrpSpPr>
            <p:cNvPr id="114" name="Google Shape;114;g2b8bebbfc3c_1_274"/>
            <p:cNvGrpSpPr/>
            <p:nvPr/>
          </p:nvGrpSpPr>
          <p:grpSpPr>
            <a:xfrm>
              <a:off x="7067536" y="1255"/>
              <a:ext cx="1990358" cy="1990303"/>
              <a:chOff x="7067536" y="1255"/>
              <a:chExt cx="1990358" cy="1990303"/>
            </a:xfrm>
          </p:grpSpPr>
          <p:sp>
            <p:nvSpPr>
              <p:cNvPr id="115" name="Google Shape;115;g2b8bebbfc3c_1_274"/>
              <p:cNvSpPr/>
              <p:nvPr/>
            </p:nvSpPr>
            <p:spPr>
              <a:xfrm rot="-8648551">
                <a:off x="7594313" y="527721"/>
                <a:ext cx="937226" cy="937226"/>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b8bebbfc3c_1_274"/>
              <p:cNvSpPr/>
              <p:nvPr/>
            </p:nvSpPr>
            <p:spPr>
              <a:xfrm rot="-8648551">
                <a:off x="7594313" y="527721"/>
                <a:ext cx="937226" cy="937226"/>
              </a:xfrm>
              <a:prstGeom prst="pie">
                <a:avLst>
                  <a:gd fmla="val 19376841" name="adj1"/>
                  <a:gd fmla="val 12313574"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b8bebbfc3c_1_274"/>
              <p:cNvSpPr/>
              <p:nvPr/>
            </p:nvSpPr>
            <p:spPr>
              <a:xfrm rot="-8649154">
                <a:off x="7349891" y="283705"/>
                <a:ext cx="1425647" cy="1425404"/>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g2b8bebbfc3c_1_274"/>
            <p:cNvGrpSpPr/>
            <p:nvPr/>
          </p:nvGrpSpPr>
          <p:grpSpPr>
            <a:xfrm>
              <a:off x="8207126" y="1807997"/>
              <a:ext cx="795000" cy="795000"/>
              <a:chOff x="8207126" y="1807997"/>
              <a:chExt cx="795000" cy="795000"/>
            </a:xfrm>
          </p:grpSpPr>
          <p:sp>
            <p:nvSpPr>
              <p:cNvPr id="119" name="Google Shape;119;g2b8bebbfc3c_1_274"/>
              <p:cNvSpPr/>
              <p:nvPr/>
            </p:nvSpPr>
            <p:spPr>
              <a:xfrm rot="2152054">
                <a:off x="8319942" y="1920813"/>
                <a:ext cx="569367" cy="569367"/>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b8bebbfc3c_1_274"/>
              <p:cNvSpPr/>
              <p:nvPr/>
            </p:nvSpPr>
            <p:spPr>
              <a:xfrm rot="2150259">
                <a:off x="8408218" y="2008610"/>
                <a:ext cx="393004" cy="393004"/>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b8bebbfc3c_1_274"/>
              <p:cNvSpPr/>
              <p:nvPr/>
            </p:nvSpPr>
            <p:spPr>
              <a:xfrm rot="2150259">
                <a:off x="8408218" y="2008610"/>
                <a:ext cx="393004" cy="393004"/>
              </a:xfrm>
              <a:prstGeom prst="pie">
                <a:avLst>
                  <a:gd fmla="val 5699893" name="adj1"/>
                  <a:gd fmla="val 12313574"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g2b8bebbfc3c_1_274"/>
            <p:cNvGrpSpPr/>
            <p:nvPr/>
          </p:nvGrpSpPr>
          <p:grpSpPr>
            <a:xfrm>
              <a:off x="6790514" y="118857"/>
              <a:ext cx="548700" cy="548700"/>
              <a:chOff x="6790514" y="118857"/>
              <a:chExt cx="548700" cy="548700"/>
            </a:xfrm>
          </p:grpSpPr>
          <p:sp>
            <p:nvSpPr>
              <p:cNvPr id="123" name="Google Shape;123;g2b8bebbfc3c_1_274"/>
              <p:cNvSpPr/>
              <p:nvPr/>
            </p:nvSpPr>
            <p:spPr>
              <a:xfrm rot="2150259">
                <a:off x="6868362" y="196705"/>
                <a:ext cx="393004" cy="393004"/>
              </a:xfrm>
              <a:prstGeom prst="ellipse">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b8bebbfc3c_1_274"/>
              <p:cNvSpPr/>
              <p:nvPr/>
            </p:nvSpPr>
            <p:spPr>
              <a:xfrm rot="2150259">
                <a:off x="6868362" y="196705"/>
                <a:ext cx="393004" cy="393004"/>
              </a:xfrm>
              <a:prstGeom prst="pie">
                <a:avLst>
                  <a:gd fmla="val 5699893" name="adj1"/>
                  <a:gd fmla="val 12313574" name="adj2"/>
                </a:avLst>
              </a:prstGeom>
              <a:solidFill>
                <a:schemeClr val="lt1">
                  <a:alpha val="823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g2b8bebbfc3c_1_274"/>
          <p:cNvSpPr txBox="1"/>
          <p:nvPr>
            <p:ph type="title"/>
          </p:nvPr>
        </p:nvSpPr>
        <p:spPr>
          <a:xfrm>
            <a:off x="1098667" y="1018133"/>
            <a:ext cx="7810500" cy="476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6" name="Google Shape;126;g2b8bebbfc3c_1_274"/>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2b8bebbfc3c_1_289"/>
          <p:cNvGrpSpPr/>
          <p:nvPr/>
        </p:nvGrpSpPr>
        <p:grpSpPr>
          <a:xfrm>
            <a:off x="834621" y="399168"/>
            <a:ext cx="1332416" cy="1332416"/>
            <a:chOff x="348199" y="179450"/>
            <a:chExt cx="1116300" cy="1116300"/>
          </a:xfrm>
        </p:grpSpPr>
        <p:sp>
          <p:nvSpPr>
            <p:cNvPr id="129" name="Google Shape;129;g2b8bebbfc3c_1_289"/>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2b8bebbfc3c_1_289"/>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2b8bebbfc3c_1_289"/>
          <p:cNvSpPr txBox="1"/>
          <p:nvPr>
            <p:ph type="title"/>
          </p:nvPr>
        </p:nvSpPr>
        <p:spPr>
          <a:xfrm>
            <a:off x="1738400" y="798100"/>
            <a:ext cx="4574100" cy="26535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2" name="Google Shape;132;g2b8bebbfc3c_1_289"/>
          <p:cNvSpPr txBox="1"/>
          <p:nvPr>
            <p:ph idx="1" type="subTitle"/>
          </p:nvPr>
        </p:nvSpPr>
        <p:spPr>
          <a:xfrm>
            <a:off x="1738400" y="3657604"/>
            <a:ext cx="4574100" cy="9681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33" name="Google Shape;133;g2b8bebbfc3c_1_289"/>
          <p:cNvSpPr txBox="1"/>
          <p:nvPr>
            <p:ph idx="2" type="body"/>
          </p:nvPr>
        </p:nvSpPr>
        <p:spPr>
          <a:xfrm>
            <a:off x="6538267" y="881333"/>
            <a:ext cx="4574100" cy="51609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34" name="Google Shape;134;g2b8bebbfc3c_1_289"/>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2b8bebbfc3c_1_297"/>
          <p:cNvGrpSpPr/>
          <p:nvPr/>
        </p:nvGrpSpPr>
        <p:grpSpPr>
          <a:xfrm>
            <a:off x="951176" y="5129497"/>
            <a:ext cx="1100560" cy="1100560"/>
            <a:chOff x="348199" y="179450"/>
            <a:chExt cx="1116300" cy="1116300"/>
          </a:xfrm>
        </p:grpSpPr>
        <p:sp>
          <p:nvSpPr>
            <p:cNvPr id="137" name="Google Shape;137;g2b8bebbfc3c_1_297"/>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2b8bebbfc3c_1_297"/>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g2b8bebbfc3c_1_297"/>
          <p:cNvSpPr txBox="1"/>
          <p:nvPr>
            <p:ph idx="1" type="body"/>
          </p:nvPr>
        </p:nvSpPr>
        <p:spPr>
          <a:xfrm>
            <a:off x="1738400" y="5518633"/>
            <a:ext cx="7790700" cy="713100"/>
          </a:xfrm>
          <a:prstGeom prst="rect">
            <a:avLst/>
          </a:prstGeom>
          <a:noFill/>
          <a:ln>
            <a:noFill/>
          </a:ln>
        </p:spPr>
        <p:txBody>
          <a:bodyPr anchorCtr="0" anchor="t"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40" name="Google Shape;140;g2b8bebbfc3c_1_29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2b8bebbfc3c_1_16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9pPr>
          </a:lstStyle>
          <a:p/>
        </p:txBody>
      </p:sp>
      <p:sp>
        <p:nvSpPr>
          <p:cNvPr id="7" name="Google Shape;7;g2b8bebbfc3c_1_16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Nunito"/>
              <a:buChar char="●"/>
              <a:defRPr b="0" i="0" sz="1700" u="none" cap="none" strike="noStrike">
                <a:solidFill>
                  <a:schemeClr val="dk2"/>
                </a:solidFill>
                <a:latin typeface="Nunito"/>
                <a:ea typeface="Nunito"/>
                <a:cs typeface="Nunito"/>
                <a:sym typeface="Nunito"/>
              </a:defRPr>
            </a:lvl1pPr>
            <a:lvl2pPr indent="-323850" lvl="1" marL="914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2pPr>
            <a:lvl3pPr indent="-323850" lvl="2" marL="1371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3pPr>
            <a:lvl4pPr indent="-323850" lvl="3" marL="1828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4pPr>
            <a:lvl5pPr indent="-323850" lvl="4" marL="22860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5pPr>
            <a:lvl6pPr indent="-323850" lvl="5" marL="2743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6pPr>
            <a:lvl7pPr indent="-323850" lvl="6" marL="3200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7pPr>
            <a:lvl8pPr indent="-323850" lvl="7" marL="3657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8pPr>
            <a:lvl9pPr indent="-323850" lvl="8" marL="4114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9pPr>
          </a:lstStyle>
          <a:p/>
        </p:txBody>
      </p:sp>
      <p:sp>
        <p:nvSpPr>
          <p:cNvPr id="8" name="Google Shape;8;g2b8bebbfc3c_1_16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2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18.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1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17.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2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hyperlink" Target="https://docs.docker.com/engine/reference/builder/"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hyperlink" Target="https://gist.github.com/pekechis/438a7aecfc9ecc67cb8d2bd1988875b4" TargetMode="External"/><Relationship Id="rId4" Type="http://schemas.openxmlformats.org/officeDocument/2006/relationships/hyperlink" Target="https://gist.github.com/pekechis/438a7aecfc9ecc67cb8d2bd1988875b4" TargetMode="External"/><Relationship Id="rId5" Type="http://schemas.openxmlformats.org/officeDocument/2006/relationships/hyperlink" Target="https://gist.github.com/pekechis/50089bf90443bac115572a71b8ec42ac" TargetMode="External"/><Relationship Id="rId6" Type="http://schemas.openxmlformats.org/officeDocument/2006/relationships/hyperlink" Target="https://gist.github.com/pekechis/50089bf90443bac115572a71b8ec42ac" TargetMode="External"/><Relationship Id="rId7" Type="http://schemas.openxmlformats.org/officeDocument/2006/relationships/hyperlink" Target="https://gist.github.com/pekechis/d7237427bbee51a3ad1d0f3865f696fd" TargetMode="External"/><Relationship Id="rId8" Type="http://schemas.openxmlformats.org/officeDocument/2006/relationships/hyperlink" Target="https://youtu.be/oiZORiVh3Gs?list=PL-8CyWabyNa85xowmOeBMCspbrn6qNWgl"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image" Target="../media/image8.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hyperlink" Target="https://kubernetes.io/" TargetMode="External"/><Relationship Id="rId4" Type="http://schemas.openxmlformats.org/officeDocument/2006/relationships/hyperlink" Target="https://docs.docker.com/engine/swarm/"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 Id="rId3" Type="http://schemas.openxmlformats.org/officeDocument/2006/relationships/image" Target="../media/image2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hyperlink" Target="https://hub.docker.com/r/bitnami/minideb/"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 Id="rId3" Type="http://schemas.openxmlformats.org/officeDocument/2006/relationships/hyperlink" Target="https://youtu.be/F1jbW7ytYBE?list=PL-8CyWabyNa85xowmOeBMCspbrn6qNWg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hub.docker.com/" TargetMode="External"/><Relationship Id="rId4" Type="http://schemas.openxmlformats.org/officeDocument/2006/relationships/hyperlink" Target="https://hub.docker.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hub.docker.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youtu.be/ozp84CCh0Uc?list=PL-8CyWabyNa85xowmOeBMCspbrn6qNWg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youtu.be/PoRA7dAhhHA?list=PL-8CyWabyNa85xowmOeBMCspbrn6qNWgl" TargetMode="External"/><Relationship Id="rId4" Type="http://schemas.openxmlformats.org/officeDocument/2006/relationships/hyperlink" Target="https://youtu.be/NQfnWLOlonY?list=PL-8CyWabyNa85xowmOeBMCspbrn6qNWg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docs.docker.com/get-docker/" TargetMode="External"/><Relationship Id="rId4" Type="http://schemas.openxmlformats.org/officeDocument/2006/relationships/hyperlink" Target="https://hub.docker.com/" TargetMode="External"/><Relationship Id="rId5"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hub.docker.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1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hyperlink" Target="https://youtu.be/rV9mEsPQJW0?list=PL-8CyWabyNa85xowmOeBMCspbrn6qNWgl" TargetMode="External"/><Relationship Id="rId4" Type="http://schemas.openxmlformats.org/officeDocument/2006/relationships/hyperlink" Target="https://youtu.be/jIYQZIbSeng?list=PL-8CyWabyNa85xowmOeBMCspbrn6qNWgl" TargetMode="External"/><Relationship Id="rId5" Type="http://schemas.openxmlformats.org/officeDocument/2006/relationships/hyperlink" Target="https://youtu.be/qdURCnir3dY?list=PL-8CyWabyNa85xowmOeBMCspbrn6qNWgl"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4006425" y="2104525"/>
            <a:ext cx="7978200" cy="2105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5300"/>
              <a:buNone/>
            </a:pPr>
            <a:r>
              <a:rPr lang="es-ES"/>
              <a:t>DOCKER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2" name="Shape 332"/>
        <p:cNvGrpSpPr/>
        <p:nvPr/>
      </p:nvGrpSpPr>
      <p:grpSpPr>
        <a:xfrm>
          <a:off x="0" y="0"/>
          <a:ext cx="0" cy="0"/>
          <a:chOff x="0" y="0"/>
          <a:chExt cx="0" cy="0"/>
        </a:xfrm>
      </p:grpSpPr>
      <p:sp>
        <p:nvSpPr>
          <p:cNvPr id="333" name="Google Shape;333;g2ca94d1c6af_0_52"/>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VIRTUALIZACIÓN. INCONVENIENTES</a:t>
            </a:r>
            <a:endParaRPr b="1" sz="4000">
              <a:solidFill>
                <a:srgbClr val="0000FF"/>
              </a:solidFill>
            </a:endParaRPr>
          </a:p>
        </p:txBody>
      </p:sp>
      <p:sp>
        <p:nvSpPr>
          <p:cNvPr id="334" name="Google Shape;334;g2ca94d1c6af_0_52"/>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Todas las máquinas virtuales siguen teniendo su propia memoria RAM, su almacenamiento y su CPU que será aprovechada al máximo...o no.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Para arrancar las máquinas virtuales tenemos que arrancar su sistema operativo al completo.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La portabilidad no está garantizada al 100%.</a:t>
            </a:r>
            <a:endParaRPr b="0" sz="2700">
              <a:solidFill>
                <a:schemeClr val="lt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94" name="Shape 894"/>
        <p:cNvGrpSpPr/>
        <p:nvPr/>
      </p:nvGrpSpPr>
      <p:grpSpPr>
        <a:xfrm>
          <a:off x="0" y="0"/>
          <a:ext cx="0" cy="0"/>
          <a:chOff x="0" y="0"/>
          <a:chExt cx="0" cy="0"/>
        </a:xfrm>
      </p:grpSpPr>
      <p:sp>
        <p:nvSpPr>
          <p:cNvPr id="895" name="Google Shape;895;g2cf1b0e97d7_0_26"/>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REDES. DRIVERS DE TIPO BRIDGE</a:t>
            </a:r>
            <a:endParaRPr b="1" sz="3800">
              <a:solidFill>
                <a:srgbClr val="0000FF"/>
              </a:solidFill>
            </a:endParaRPr>
          </a:p>
        </p:txBody>
      </p:sp>
      <p:sp>
        <p:nvSpPr>
          <p:cNvPr id="896" name="Google Shape;896;g2cf1b0e97d7_0_26"/>
          <p:cNvSpPr txBox="1"/>
          <p:nvPr/>
        </p:nvSpPr>
        <p:spPr>
          <a:xfrm>
            <a:off x="1256400" y="1388025"/>
            <a:ext cx="9679200" cy="47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400">
                <a:solidFill>
                  <a:schemeClr val="lt1"/>
                </a:solidFill>
                <a:latin typeface="Maven Pro"/>
                <a:ea typeface="Maven Pro"/>
                <a:cs typeface="Maven Pro"/>
                <a:sym typeface="Maven Pro"/>
              </a:rPr>
              <a:t>Los drivers de tipo BRIDGE me van a permitir, siempre dentro de nuestra máquina local:</a:t>
            </a:r>
            <a:endParaRPr sz="2400">
              <a:solidFill>
                <a:schemeClr val="lt1"/>
              </a:solidFill>
              <a:latin typeface="Maven Pro"/>
              <a:ea typeface="Maven Pro"/>
              <a:cs typeface="Maven Pro"/>
              <a:sym typeface="Maven Pro"/>
            </a:endParaRPr>
          </a:p>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Aislar los distintos contenedores que tengo en distintas subredes docker, de tal manera que desde cada una de las subredes solo podremos acceder a los equipos de esa misma subred.</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Aislar los contenedores del acceso exterior.</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Publicar servicios que tengamos en los contenedores mediante redirecciones que docker implementará con las pertinentes reglas de ip tables.</a:t>
            </a:r>
            <a:endParaRPr sz="1250">
              <a:solidFill>
                <a:srgbClr val="3A4749"/>
              </a:solidFill>
              <a:highlight>
                <a:srgbClr val="FFFFFF"/>
              </a:highlight>
            </a:endParaRPr>
          </a:p>
          <a:p>
            <a:pPr indent="0" lvl="0" marL="457200" rtl="0" algn="l">
              <a:lnSpc>
                <a:spcPct val="115000"/>
              </a:lnSpc>
              <a:spcBef>
                <a:spcPts val="1300"/>
              </a:spcBef>
              <a:spcAft>
                <a:spcPts val="120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00" name="Shape 900"/>
        <p:cNvGrpSpPr/>
        <p:nvPr/>
      </p:nvGrpSpPr>
      <p:grpSpPr>
        <a:xfrm>
          <a:off x="0" y="0"/>
          <a:ext cx="0" cy="0"/>
          <a:chOff x="0" y="0"/>
          <a:chExt cx="0" cy="0"/>
        </a:xfrm>
      </p:grpSpPr>
      <p:sp>
        <p:nvSpPr>
          <p:cNvPr id="901" name="Google Shape;901;g2d09213cdcd_0_11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REDES. DRIVERS DE TIPO BRIDGE</a:t>
            </a:r>
            <a:endParaRPr b="1" sz="3800">
              <a:solidFill>
                <a:srgbClr val="0000FF"/>
              </a:solidFill>
            </a:endParaRPr>
          </a:p>
        </p:txBody>
      </p:sp>
      <p:pic>
        <p:nvPicPr>
          <p:cNvPr id="902" name="Google Shape;902;g2d09213cdcd_0_111"/>
          <p:cNvPicPr preferRelativeResize="0"/>
          <p:nvPr/>
        </p:nvPicPr>
        <p:blipFill>
          <a:blip r:embed="rId3">
            <a:alphaModFix/>
          </a:blip>
          <a:stretch>
            <a:fillRect/>
          </a:stretch>
        </p:blipFill>
        <p:spPr>
          <a:xfrm>
            <a:off x="3012575" y="1146900"/>
            <a:ext cx="5047325" cy="5552025"/>
          </a:xfrm>
          <a:prstGeom prst="rect">
            <a:avLst/>
          </a:prstGeom>
          <a:noFill/>
          <a:ln>
            <a:noFill/>
          </a:ln>
        </p:spPr>
      </p:pic>
      <p:sp>
        <p:nvSpPr>
          <p:cNvPr id="903" name="Google Shape;903;g2d09213cdcd_0_111"/>
          <p:cNvSpPr txBox="1"/>
          <p:nvPr/>
        </p:nvSpPr>
        <p:spPr>
          <a:xfrm>
            <a:off x="8643200" y="1626825"/>
            <a:ext cx="30000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300">
                <a:solidFill>
                  <a:schemeClr val="lt1"/>
                </a:solidFill>
                <a:latin typeface="Maven Pro"/>
                <a:ea typeface="Maven Pro"/>
                <a:cs typeface="Maven Pro"/>
                <a:sym typeface="Maven Pro"/>
              </a:rPr>
              <a:t>A</a:t>
            </a:r>
            <a:r>
              <a:rPr lang="es-ES" sz="2300">
                <a:solidFill>
                  <a:schemeClr val="lt1"/>
                </a:solidFill>
                <a:latin typeface="Maven Pro"/>
                <a:ea typeface="Maven Pro"/>
                <a:cs typeface="Maven Pro"/>
                <a:sym typeface="Maven Pro"/>
              </a:rPr>
              <a:t>plicación típica compuesta por dos servicios, un servidor web y un servidor de base de datos, cada uno de ellos en un contenedor diferente.</a:t>
            </a:r>
            <a:endParaRPr sz="2300">
              <a:solidFill>
                <a:schemeClr val="lt1"/>
              </a:solidFill>
              <a:latin typeface="Maven Pro"/>
              <a:ea typeface="Maven Pro"/>
              <a:cs typeface="Maven Pro"/>
              <a:sym typeface="Maven Pro"/>
            </a:endParaRPr>
          </a:p>
          <a:p>
            <a:pPr indent="0" lvl="0" marL="0" rtl="0" algn="l">
              <a:spcBef>
                <a:spcPts val="0"/>
              </a:spcBef>
              <a:spcAft>
                <a:spcPts val="0"/>
              </a:spcAft>
              <a:buNone/>
            </a:pPr>
            <a:r>
              <a:rPr lang="es-ES" sz="2300">
                <a:solidFill>
                  <a:schemeClr val="lt1"/>
                </a:solidFill>
                <a:latin typeface="Maven Pro"/>
                <a:ea typeface="Maven Pro"/>
                <a:cs typeface="Maven Pro"/>
                <a:sym typeface="Maven Pro"/>
              </a:rPr>
              <a:t>Mi servidor web es accesible al exterior en el puerto 8080.</a:t>
            </a:r>
            <a:endParaRPr sz="13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07" name="Shape 907"/>
        <p:cNvGrpSpPr/>
        <p:nvPr/>
      </p:nvGrpSpPr>
      <p:grpSpPr>
        <a:xfrm>
          <a:off x="0" y="0"/>
          <a:ext cx="0" cy="0"/>
          <a:chOff x="0" y="0"/>
          <a:chExt cx="0" cy="0"/>
        </a:xfrm>
      </p:grpSpPr>
      <p:sp>
        <p:nvSpPr>
          <p:cNvPr id="908" name="Google Shape;908;g2d09213cdcd_0_119"/>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GESTIONANDO REDES</a:t>
            </a:r>
            <a:endParaRPr b="1" sz="3800">
              <a:solidFill>
                <a:srgbClr val="0000FF"/>
              </a:solidFill>
            </a:endParaRPr>
          </a:p>
        </p:txBody>
      </p:sp>
      <p:sp>
        <p:nvSpPr>
          <p:cNvPr id="909" name="Google Shape;909;g2d09213cdcd_0_119"/>
          <p:cNvSpPr txBox="1"/>
          <p:nvPr/>
        </p:nvSpPr>
        <p:spPr>
          <a:xfrm>
            <a:off x="1643800" y="1626825"/>
            <a:ext cx="9999300" cy="4179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Para mostrar las redes docker creadas: </a:t>
            </a:r>
            <a:endParaRPr sz="2400">
              <a:solidFill>
                <a:schemeClr val="lt1"/>
              </a:solidFill>
              <a:latin typeface="Maven Pro"/>
              <a:ea typeface="Maven Pro"/>
              <a:cs typeface="Maven Pro"/>
              <a:sym typeface="Maven Pro"/>
            </a:endParaRPr>
          </a:p>
          <a:p>
            <a:pPr indent="457200" lvl="0" marL="0" rtl="0" algn="l">
              <a:spcBef>
                <a:spcPts val="0"/>
              </a:spcBef>
              <a:spcAft>
                <a:spcPts val="0"/>
              </a:spcAft>
              <a:buNone/>
            </a:pPr>
            <a:r>
              <a:rPr lang="es-ES" sz="2400">
                <a:solidFill>
                  <a:schemeClr val="lt1"/>
                </a:solidFill>
                <a:latin typeface="Maven Pro"/>
                <a:ea typeface="Maven Pro"/>
                <a:cs typeface="Maven Pro"/>
                <a:sym typeface="Maven Pro"/>
              </a:rPr>
              <a:t>docker network ls</a:t>
            </a:r>
            <a:endParaRPr sz="2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400">
              <a:solidFill>
                <a:schemeClr val="lt1"/>
              </a:solidFill>
              <a:latin typeface="Maven Pro"/>
              <a:ea typeface="Maven Pro"/>
              <a:cs typeface="Maven Pro"/>
              <a:sym typeface="Maven Pro"/>
            </a:endParaRPr>
          </a:p>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Para crear redes:</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0"/>
              </a:spcAft>
              <a:buNone/>
            </a:pPr>
            <a:r>
              <a:rPr lang="es-ES" sz="2400">
                <a:solidFill>
                  <a:schemeClr val="lt1"/>
                </a:solidFill>
                <a:latin typeface="Maven Pro"/>
                <a:ea typeface="Maven Pro"/>
                <a:cs typeface="Maven Pro"/>
                <a:sym typeface="Maven Pro"/>
              </a:rPr>
              <a:t>docker network create</a:t>
            </a:r>
            <a:endParaRPr sz="2400">
              <a:solidFill>
                <a:schemeClr val="lt1"/>
              </a:solidFill>
              <a:latin typeface="Maven Pro"/>
              <a:ea typeface="Maven Pro"/>
              <a:cs typeface="Maven Pro"/>
              <a:sym typeface="Maven Pro"/>
            </a:endParaRPr>
          </a:p>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Para borrar redes:</a:t>
            </a:r>
            <a:endParaRPr sz="2400">
              <a:solidFill>
                <a:schemeClr val="lt1"/>
              </a:solidFill>
              <a:latin typeface="Maven Pro"/>
              <a:ea typeface="Maven Pro"/>
              <a:cs typeface="Maven Pro"/>
              <a:sym typeface="Maven Pro"/>
            </a:endParaRPr>
          </a:p>
          <a:p>
            <a:pPr indent="457200" lvl="0" marL="457200" rtl="0" algn="l">
              <a:lnSpc>
                <a:spcPct val="115000"/>
              </a:lnSpc>
              <a:spcBef>
                <a:spcPts val="1300"/>
              </a:spcBef>
              <a:spcAft>
                <a:spcPts val="0"/>
              </a:spcAft>
              <a:buNone/>
            </a:pPr>
            <a:r>
              <a:rPr lang="es-ES" sz="2400">
                <a:solidFill>
                  <a:schemeClr val="lt1"/>
                </a:solidFill>
                <a:latin typeface="Maven Pro"/>
                <a:ea typeface="Maven Pro"/>
                <a:cs typeface="Maven Pro"/>
                <a:sym typeface="Maven Pro"/>
              </a:rPr>
              <a:t>docker network rm / docker network prune</a:t>
            </a:r>
            <a:endParaRPr b="1" i="1" sz="1350">
              <a:solidFill>
                <a:srgbClr val="3A4749"/>
              </a:solidFill>
              <a:highlight>
                <a:srgbClr val="FFFFFF"/>
              </a:highlight>
            </a:endParaRPr>
          </a:p>
          <a:p>
            <a:pPr indent="0" lvl="0" marL="0" rtl="0" algn="l">
              <a:spcBef>
                <a:spcPts val="1300"/>
              </a:spcBef>
              <a:spcAft>
                <a:spcPts val="0"/>
              </a:spcAft>
              <a:buNone/>
            </a:pPr>
            <a:r>
              <a:t/>
            </a:r>
            <a:endParaRPr sz="2300">
              <a:solidFill>
                <a:schemeClr val="lt1"/>
              </a:solidFill>
              <a:latin typeface="Maven Pro"/>
              <a:ea typeface="Maven Pro"/>
              <a:cs typeface="Maven Pro"/>
              <a:sym typeface="Maven Pr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13" name="Shape 913"/>
        <p:cNvGrpSpPr/>
        <p:nvPr/>
      </p:nvGrpSpPr>
      <p:grpSpPr>
        <a:xfrm>
          <a:off x="0" y="0"/>
          <a:ext cx="0" cy="0"/>
          <a:chOff x="0" y="0"/>
          <a:chExt cx="0" cy="0"/>
        </a:xfrm>
      </p:grpSpPr>
      <p:sp>
        <p:nvSpPr>
          <p:cNvPr id="914" name="Google Shape;914;g2d09213cdcd_0_126"/>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CRE</a:t>
            </a:r>
            <a:r>
              <a:rPr lang="es-ES" sz="3800">
                <a:solidFill>
                  <a:srgbClr val="0000FF"/>
                </a:solidFill>
              </a:rPr>
              <a:t>ANDO REDES</a:t>
            </a:r>
            <a:endParaRPr b="1" sz="3800">
              <a:solidFill>
                <a:srgbClr val="0000FF"/>
              </a:solidFill>
            </a:endParaRPr>
          </a:p>
        </p:txBody>
      </p:sp>
      <p:sp>
        <p:nvSpPr>
          <p:cNvPr id="915" name="Google Shape;915;g2d09213cdcd_0_126"/>
          <p:cNvSpPr txBox="1"/>
          <p:nvPr/>
        </p:nvSpPr>
        <p:spPr>
          <a:xfrm>
            <a:off x="1643800" y="1626825"/>
            <a:ext cx="9999300" cy="442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400">
                <a:solidFill>
                  <a:schemeClr val="lt1"/>
                </a:solidFill>
                <a:latin typeface="Maven Pro"/>
                <a:ea typeface="Maven Pro"/>
                <a:cs typeface="Maven Pro"/>
                <a:sym typeface="Maven Pro"/>
              </a:rPr>
              <a:t>Ejemplos de creación de redes:</a:t>
            </a:r>
            <a:endParaRPr sz="24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t/>
            </a:r>
            <a:endParaRPr sz="24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rPr lang="es-ES" sz="2100">
                <a:solidFill>
                  <a:srgbClr val="FF0000"/>
                </a:solidFill>
              </a:rPr>
              <a:t># Crear una red. Al no poner nada más coge las opciones por defecto, red bridge local y el mismo docker elige la dirección de red y la máscara</a:t>
            </a:r>
            <a:endParaRPr sz="2100">
              <a:solidFill>
                <a:srgbClr val="FF0000"/>
              </a:solidFill>
            </a:endParaRPr>
          </a:p>
          <a:p>
            <a:pPr indent="0" lvl="0" marL="0" rtl="0" algn="l">
              <a:lnSpc>
                <a:spcPct val="115000"/>
              </a:lnSpc>
              <a:spcBef>
                <a:spcPts val="1300"/>
              </a:spcBef>
              <a:spcAft>
                <a:spcPts val="0"/>
              </a:spcAft>
              <a:buNone/>
            </a:pPr>
            <a:r>
              <a:rPr lang="es-ES" sz="2100">
                <a:solidFill>
                  <a:schemeClr val="lt1"/>
                </a:solidFill>
              </a:rPr>
              <a:t>&gt; docker network create red1</a:t>
            </a:r>
            <a:endParaRPr sz="2100">
              <a:solidFill>
                <a:schemeClr val="lt1"/>
              </a:solidFill>
            </a:endParaRPr>
          </a:p>
          <a:p>
            <a:pPr indent="0" lvl="0" marL="0" rtl="0" algn="l">
              <a:lnSpc>
                <a:spcPct val="115000"/>
              </a:lnSpc>
              <a:spcBef>
                <a:spcPts val="1300"/>
              </a:spcBef>
              <a:spcAft>
                <a:spcPts val="0"/>
              </a:spcAft>
              <a:buNone/>
            </a:pPr>
            <a:r>
              <a:rPr lang="es-ES" sz="2100">
                <a:solidFill>
                  <a:srgbClr val="FF0000"/>
                </a:solidFill>
              </a:rPr>
              <a:t># Crear una red (la red2) dándole explícitamente el driver bridge (-d) , una dirección y una máscara de red (--subnet) y una gateway (--gateway)</a:t>
            </a:r>
            <a:endParaRPr sz="2100">
              <a:solidFill>
                <a:srgbClr val="FF0000"/>
              </a:solidFill>
            </a:endParaRPr>
          </a:p>
          <a:p>
            <a:pPr indent="0" lvl="0" marL="0" rtl="0" algn="l">
              <a:lnSpc>
                <a:spcPct val="115000"/>
              </a:lnSpc>
              <a:spcBef>
                <a:spcPts val="1300"/>
              </a:spcBef>
              <a:spcAft>
                <a:spcPts val="1300"/>
              </a:spcAft>
              <a:buNone/>
            </a:pPr>
            <a:r>
              <a:rPr lang="es-ES" sz="2100">
                <a:solidFill>
                  <a:schemeClr val="lt1"/>
                </a:solidFill>
              </a:rPr>
              <a:t>&gt; docker network create -d bridge --subnet 172.24.0.0./16 --gateway 172.24.0.1 red2</a:t>
            </a:r>
            <a:endParaRPr sz="2300">
              <a:solidFill>
                <a:schemeClr val="lt1"/>
              </a:solidFill>
              <a:latin typeface="Maven Pro"/>
              <a:ea typeface="Maven Pro"/>
              <a:cs typeface="Maven Pro"/>
              <a:sym typeface="Maven Pro"/>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19" name="Shape 919"/>
        <p:cNvGrpSpPr/>
        <p:nvPr/>
      </p:nvGrpSpPr>
      <p:grpSpPr>
        <a:xfrm>
          <a:off x="0" y="0"/>
          <a:ext cx="0" cy="0"/>
          <a:chOff x="0" y="0"/>
          <a:chExt cx="0" cy="0"/>
        </a:xfrm>
      </p:grpSpPr>
      <p:sp>
        <p:nvSpPr>
          <p:cNvPr id="920" name="Google Shape;920;g2d09213cdcd_0_132"/>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ELIMIN</a:t>
            </a:r>
            <a:r>
              <a:rPr lang="es-ES" sz="3800">
                <a:solidFill>
                  <a:srgbClr val="0000FF"/>
                </a:solidFill>
              </a:rPr>
              <a:t>ANDO REDES</a:t>
            </a:r>
            <a:endParaRPr b="1" sz="3800">
              <a:solidFill>
                <a:srgbClr val="0000FF"/>
              </a:solidFill>
            </a:endParaRPr>
          </a:p>
        </p:txBody>
      </p:sp>
      <p:sp>
        <p:nvSpPr>
          <p:cNvPr id="921" name="Google Shape;921;g2d09213cdcd_0_132"/>
          <p:cNvSpPr txBox="1"/>
          <p:nvPr/>
        </p:nvSpPr>
        <p:spPr>
          <a:xfrm>
            <a:off x="1537725" y="1043550"/>
            <a:ext cx="9999300" cy="602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1800">
                <a:solidFill>
                  <a:srgbClr val="FF0000"/>
                </a:solidFill>
              </a:rPr>
              <a:t># Eliminar la red red1</a:t>
            </a:r>
            <a:endParaRPr sz="1800">
              <a:solidFill>
                <a:srgbClr val="FF0000"/>
              </a:solidFill>
            </a:endParaRPr>
          </a:p>
          <a:p>
            <a:pPr indent="0" lvl="0" marL="0" rtl="0" algn="l">
              <a:lnSpc>
                <a:spcPct val="115000"/>
              </a:lnSpc>
              <a:spcBef>
                <a:spcPts val="1300"/>
              </a:spcBef>
              <a:spcAft>
                <a:spcPts val="0"/>
              </a:spcAft>
              <a:buNone/>
            </a:pPr>
            <a:r>
              <a:rPr lang="es-ES" sz="1800">
                <a:solidFill>
                  <a:schemeClr val="lt1"/>
                </a:solidFill>
              </a:rPr>
              <a:t>&gt; docker network rm red1</a:t>
            </a:r>
            <a:endParaRPr sz="1800">
              <a:solidFill>
                <a:schemeClr val="lt1"/>
              </a:solidFill>
            </a:endParaRPr>
          </a:p>
          <a:p>
            <a:pPr indent="0" lvl="0" marL="0" rtl="0" algn="l">
              <a:lnSpc>
                <a:spcPct val="115000"/>
              </a:lnSpc>
              <a:spcBef>
                <a:spcPts val="1300"/>
              </a:spcBef>
              <a:spcAft>
                <a:spcPts val="0"/>
              </a:spcAft>
              <a:buNone/>
            </a:pPr>
            <a:r>
              <a:rPr lang="es-ES" sz="1800">
                <a:solidFill>
                  <a:srgbClr val="FF0000"/>
                </a:solidFill>
              </a:rPr>
              <a:t># Eliminar una red con un determinado ID</a:t>
            </a:r>
            <a:endParaRPr sz="1800">
              <a:solidFill>
                <a:srgbClr val="FF0000"/>
              </a:solidFill>
            </a:endParaRPr>
          </a:p>
          <a:p>
            <a:pPr indent="0" lvl="0" marL="0" rtl="0" algn="l">
              <a:lnSpc>
                <a:spcPct val="115000"/>
              </a:lnSpc>
              <a:spcBef>
                <a:spcPts val="1300"/>
              </a:spcBef>
              <a:spcAft>
                <a:spcPts val="0"/>
              </a:spcAft>
              <a:buNone/>
            </a:pPr>
            <a:r>
              <a:rPr lang="es-ES" sz="1800">
                <a:solidFill>
                  <a:schemeClr val="lt1"/>
                </a:solidFill>
              </a:rPr>
              <a:t>&gt; docker network rm 3cb4100fe2dc</a:t>
            </a:r>
            <a:endParaRPr sz="1800">
              <a:solidFill>
                <a:schemeClr val="lt1"/>
              </a:solidFill>
            </a:endParaRPr>
          </a:p>
          <a:p>
            <a:pPr indent="0" lvl="0" marL="0" rtl="0" algn="l">
              <a:lnSpc>
                <a:spcPct val="115000"/>
              </a:lnSpc>
              <a:spcBef>
                <a:spcPts val="1300"/>
              </a:spcBef>
              <a:spcAft>
                <a:spcPts val="0"/>
              </a:spcAft>
              <a:buNone/>
            </a:pPr>
            <a:r>
              <a:rPr lang="es-ES" sz="1800">
                <a:solidFill>
                  <a:srgbClr val="FF0000"/>
                </a:solidFill>
              </a:rPr>
              <a:t># Eliminar todas la redes que no tengan contenedores asociados</a:t>
            </a:r>
            <a:endParaRPr sz="1800">
              <a:solidFill>
                <a:srgbClr val="FF0000"/>
              </a:solidFill>
            </a:endParaRPr>
          </a:p>
          <a:p>
            <a:pPr indent="0" lvl="0" marL="0" rtl="0" algn="l">
              <a:lnSpc>
                <a:spcPct val="115000"/>
              </a:lnSpc>
              <a:spcBef>
                <a:spcPts val="1300"/>
              </a:spcBef>
              <a:spcAft>
                <a:spcPts val="0"/>
              </a:spcAft>
              <a:buNone/>
            </a:pPr>
            <a:r>
              <a:rPr lang="es-ES" sz="1800">
                <a:solidFill>
                  <a:schemeClr val="lt1"/>
                </a:solidFill>
              </a:rPr>
              <a:t>&gt; docker network prune</a:t>
            </a:r>
            <a:endParaRPr sz="1800">
              <a:solidFill>
                <a:schemeClr val="lt1"/>
              </a:solidFill>
            </a:endParaRPr>
          </a:p>
          <a:p>
            <a:pPr indent="0" lvl="0" marL="0" rtl="0" algn="l">
              <a:lnSpc>
                <a:spcPct val="115000"/>
              </a:lnSpc>
              <a:spcBef>
                <a:spcPts val="1300"/>
              </a:spcBef>
              <a:spcAft>
                <a:spcPts val="0"/>
              </a:spcAft>
              <a:buNone/>
            </a:pPr>
            <a:r>
              <a:rPr lang="es-ES" sz="1800">
                <a:solidFill>
                  <a:srgbClr val="FF0000"/>
                </a:solidFill>
              </a:rPr>
              <a:t># Eliminar todas las redes que no tengan contenedores asociados sin preguntar confirmación (-f o --force)</a:t>
            </a:r>
            <a:endParaRPr sz="1800">
              <a:solidFill>
                <a:srgbClr val="FF0000"/>
              </a:solidFill>
            </a:endParaRPr>
          </a:p>
          <a:p>
            <a:pPr indent="0" lvl="0" marL="0" rtl="0" algn="l">
              <a:lnSpc>
                <a:spcPct val="115000"/>
              </a:lnSpc>
              <a:spcBef>
                <a:spcPts val="1300"/>
              </a:spcBef>
              <a:spcAft>
                <a:spcPts val="0"/>
              </a:spcAft>
              <a:buNone/>
            </a:pPr>
            <a:r>
              <a:rPr lang="es-ES" sz="1800">
                <a:solidFill>
                  <a:schemeClr val="lt1"/>
                </a:solidFill>
              </a:rPr>
              <a:t>&gt; docker netowkr prune -f</a:t>
            </a:r>
            <a:endParaRPr sz="1800">
              <a:solidFill>
                <a:schemeClr val="lt1"/>
              </a:solidFill>
            </a:endParaRPr>
          </a:p>
          <a:p>
            <a:pPr indent="0" lvl="0" marL="0" rtl="0" algn="l">
              <a:lnSpc>
                <a:spcPct val="115000"/>
              </a:lnSpc>
              <a:spcBef>
                <a:spcPts val="1300"/>
              </a:spcBef>
              <a:spcAft>
                <a:spcPts val="0"/>
              </a:spcAft>
              <a:buNone/>
            </a:pPr>
            <a:r>
              <a:rPr lang="es-ES" sz="1800">
                <a:solidFill>
                  <a:srgbClr val="FF0000"/>
                </a:solidFill>
              </a:rPr>
              <a:t># Eliminar todas las redes que no tengan contenedores asociados y que fueron creadas hace más de 1 hora (--filter)</a:t>
            </a:r>
            <a:endParaRPr sz="1800">
              <a:solidFill>
                <a:srgbClr val="FF0000"/>
              </a:solidFill>
            </a:endParaRPr>
          </a:p>
          <a:p>
            <a:pPr indent="0" lvl="0" marL="0" rtl="0" algn="l">
              <a:lnSpc>
                <a:spcPct val="115000"/>
              </a:lnSpc>
              <a:spcBef>
                <a:spcPts val="1300"/>
              </a:spcBef>
              <a:spcAft>
                <a:spcPts val="0"/>
              </a:spcAft>
              <a:buNone/>
            </a:pPr>
            <a:r>
              <a:rPr lang="es-ES" sz="1800">
                <a:solidFill>
                  <a:schemeClr val="lt1"/>
                </a:solidFill>
              </a:rPr>
              <a:t>&gt; docker network prune  --filter until=60m</a:t>
            </a:r>
            <a:endParaRPr sz="1800">
              <a:solidFill>
                <a:schemeClr val="lt1"/>
              </a:solidFill>
            </a:endParaRPr>
          </a:p>
          <a:p>
            <a:pPr indent="0" lvl="0" marL="0" rtl="0" algn="l">
              <a:spcBef>
                <a:spcPts val="1300"/>
              </a:spcBef>
              <a:spcAft>
                <a:spcPts val="0"/>
              </a:spcAft>
              <a:buNone/>
            </a:pPr>
            <a:r>
              <a:t/>
            </a:r>
            <a:endParaRPr sz="2300">
              <a:solidFill>
                <a:schemeClr val="lt1"/>
              </a:solidFill>
              <a:latin typeface="Maven Pro"/>
              <a:ea typeface="Maven Pro"/>
              <a:cs typeface="Maven Pro"/>
              <a:sym typeface="Maven Pro"/>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25" name="Shape 925"/>
        <p:cNvGrpSpPr/>
        <p:nvPr/>
      </p:nvGrpSpPr>
      <p:grpSpPr>
        <a:xfrm>
          <a:off x="0" y="0"/>
          <a:ext cx="0" cy="0"/>
          <a:chOff x="0" y="0"/>
          <a:chExt cx="0" cy="0"/>
        </a:xfrm>
      </p:grpSpPr>
      <p:sp>
        <p:nvSpPr>
          <p:cNvPr id="926" name="Google Shape;926;g2d09213cdcd_0_138"/>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INFORMACIÓN SOBRE </a:t>
            </a:r>
            <a:r>
              <a:rPr lang="es-ES" sz="3800">
                <a:solidFill>
                  <a:srgbClr val="0000FF"/>
                </a:solidFill>
              </a:rPr>
              <a:t>REDES</a:t>
            </a:r>
            <a:endParaRPr b="1" sz="3800">
              <a:solidFill>
                <a:srgbClr val="0000FF"/>
              </a:solidFill>
            </a:endParaRPr>
          </a:p>
        </p:txBody>
      </p:sp>
      <p:sp>
        <p:nvSpPr>
          <p:cNvPr id="927" name="Google Shape;927;g2d09213cdcd_0_138"/>
          <p:cNvSpPr txBox="1"/>
          <p:nvPr/>
        </p:nvSpPr>
        <p:spPr>
          <a:xfrm>
            <a:off x="1537725" y="1043550"/>
            <a:ext cx="9999300" cy="498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t/>
            </a:r>
            <a:endParaRPr sz="1800">
              <a:solidFill>
                <a:srgbClr val="FF0000"/>
              </a:solidFill>
            </a:endParaRPr>
          </a:p>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Mediante la orden docker network ls, que presentamos en el apartado anterior y que además tiene diversas opciones algunas de las cuales veremos posteriormente.</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0"/>
              </a:spcAft>
              <a:buNone/>
            </a:pPr>
            <a:r>
              <a:t/>
            </a:r>
            <a:endParaRPr sz="2400">
              <a:solidFill>
                <a:schemeClr val="lt1"/>
              </a:solidFill>
              <a:latin typeface="Maven Pro"/>
              <a:ea typeface="Maven Pro"/>
              <a:cs typeface="Maven Pro"/>
              <a:sym typeface="Maven Pro"/>
            </a:endParaRPr>
          </a:p>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Mediante la orden docker network inspect, que nos mostrará una información mucho más detallada con todas las características de la red</a:t>
            </a:r>
            <a:endParaRPr sz="1350">
              <a:solidFill>
                <a:srgbClr val="3A4749"/>
              </a:solidFill>
              <a:highlight>
                <a:srgbClr val="FFFFFF"/>
              </a:highlight>
            </a:endParaRPr>
          </a:p>
          <a:p>
            <a:pPr indent="0" lvl="0" marL="0" rtl="0" algn="l">
              <a:lnSpc>
                <a:spcPct val="115000"/>
              </a:lnSpc>
              <a:spcBef>
                <a:spcPts val="1300"/>
              </a:spcBef>
              <a:spcAft>
                <a:spcPts val="0"/>
              </a:spcAft>
              <a:buNone/>
            </a:pPr>
            <a:r>
              <a:t/>
            </a:r>
            <a:endParaRPr sz="1800">
              <a:solidFill>
                <a:srgbClr val="FF0000"/>
              </a:solidFill>
            </a:endParaRPr>
          </a:p>
          <a:p>
            <a:pPr indent="0" lvl="0" marL="0" rtl="0" algn="l">
              <a:spcBef>
                <a:spcPts val="1300"/>
              </a:spcBef>
              <a:spcAft>
                <a:spcPts val="0"/>
              </a:spcAft>
              <a:buNone/>
            </a:pPr>
            <a:r>
              <a:t/>
            </a:r>
            <a:endParaRPr sz="2300">
              <a:solidFill>
                <a:schemeClr val="lt1"/>
              </a:solidFill>
              <a:latin typeface="Maven Pro"/>
              <a:ea typeface="Maven Pro"/>
              <a:cs typeface="Maven Pro"/>
              <a:sym typeface="Maven Pro"/>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31" name="Shape 931"/>
        <p:cNvGrpSpPr/>
        <p:nvPr/>
      </p:nvGrpSpPr>
      <p:grpSpPr>
        <a:xfrm>
          <a:off x="0" y="0"/>
          <a:ext cx="0" cy="0"/>
          <a:chOff x="0" y="0"/>
          <a:chExt cx="0" cy="0"/>
        </a:xfrm>
      </p:grpSpPr>
      <p:sp>
        <p:nvSpPr>
          <p:cNvPr id="932" name="Google Shape;932;g2d09213cdcd_0_144"/>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ASOCIANDO</a:t>
            </a:r>
            <a:r>
              <a:rPr lang="es-ES" sz="3800">
                <a:solidFill>
                  <a:srgbClr val="0000FF"/>
                </a:solidFill>
              </a:rPr>
              <a:t> REDES A CONTENEDORES</a:t>
            </a:r>
            <a:endParaRPr b="1" sz="3800">
              <a:solidFill>
                <a:srgbClr val="0000FF"/>
              </a:solidFill>
            </a:endParaRPr>
          </a:p>
        </p:txBody>
      </p:sp>
      <p:sp>
        <p:nvSpPr>
          <p:cNvPr id="933" name="Google Shape;933;g2d09213cdcd_0_144"/>
          <p:cNvSpPr txBox="1"/>
          <p:nvPr/>
        </p:nvSpPr>
        <p:spPr>
          <a:xfrm>
            <a:off x="1631750" y="1538450"/>
            <a:ext cx="9999300" cy="504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400">
                <a:solidFill>
                  <a:schemeClr val="lt1"/>
                </a:solidFill>
                <a:latin typeface="Maven Pro"/>
                <a:ea typeface="Maven Pro"/>
                <a:cs typeface="Maven Pro"/>
                <a:sym typeface="Maven Pro"/>
              </a:rPr>
              <a:t>Para realizar esta "conexión" debemos de tener en cuenta los siguientes aspectos:</a:t>
            </a:r>
            <a:endParaRPr sz="2400">
              <a:solidFill>
                <a:schemeClr val="lt1"/>
              </a:solidFill>
              <a:latin typeface="Maven Pro"/>
              <a:ea typeface="Maven Pro"/>
              <a:cs typeface="Maven Pro"/>
              <a:sym typeface="Maven Pro"/>
            </a:endParaRPr>
          </a:p>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Al arrancar un contenedor podemos especificar  a qué red está conectado inicialmente usando el flag --network seguido del nombre de la red a la que queremos conectarlo.</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0"/>
              </a:spcAft>
              <a:buNone/>
            </a:pPr>
            <a:r>
              <a:t/>
            </a:r>
            <a:endParaRPr sz="2400">
              <a:solidFill>
                <a:schemeClr val="lt1"/>
              </a:solidFill>
              <a:latin typeface="Maven Pro"/>
              <a:ea typeface="Maven Pro"/>
              <a:cs typeface="Maven Pro"/>
              <a:sym typeface="Maven Pro"/>
            </a:endParaRPr>
          </a:p>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Si al arrancar un contenedor no especificamos una red, el contenedor se conectará a la red por defecto, la red "bridge" que usa el driver "bridge".</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1300"/>
              </a:spcAft>
              <a:buNone/>
            </a:pPr>
            <a:r>
              <a:t/>
            </a:r>
            <a:endParaRPr sz="2400">
              <a:solidFill>
                <a:schemeClr val="lt1"/>
              </a:solidFill>
              <a:latin typeface="Maven Pro"/>
              <a:ea typeface="Maven Pro"/>
              <a:cs typeface="Maven Pro"/>
              <a:sym typeface="Maven Pr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37" name="Shape 937"/>
        <p:cNvGrpSpPr/>
        <p:nvPr/>
      </p:nvGrpSpPr>
      <p:grpSpPr>
        <a:xfrm>
          <a:off x="0" y="0"/>
          <a:ext cx="0" cy="0"/>
          <a:chOff x="0" y="0"/>
          <a:chExt cx="0" cy="0"/>
        </a:xfrm>
      </p:grpSpPr>
      <p:sp>
        <p:nvSpPr>
          <p:cNvPr id="938" name="Google Shape;938;g2d09213cdcd_0_150"/>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ASOCIANDO REDES A CONTENEDORES</a:t>
            </a:r>
            <a:endParaRPr b="1" sz="3800">
              <a:solidFill>
                <a:srgbClr val="0000FF"/>
              </a:solidFill>
            </a:endParaRPr>
          </a:p>
        </p:txBody>
      </p:sp>
      <p:sp>
        <p:nvSpPr>
          <p:cNvPr id="939" name="Google Shape;939;g2d09213cdcd_0_150"/>
          <p:cNvSpPr txBox="1"/>
          <p:nvPr/>
        </p:nvSpPr>
        <p:spPr>
          <a:xfrm>
            <a:off x="1631750" y="1538450"/>
            <a:ext cx="9999300" cy="4619700"/>
          </a:xfrm>
          <a:prstGeom prst="rect">
            <a:avLst/>
          </a:prstGeom>
          <a:noFill/>
          <a:ln>
            <a:noFill/>
          </a:ln>
        </p:spPr>
        <p:txBody>
          <a:bodyPr anchorCtr="0" anchor="t" bIns="91425" lIns="91425" spcFirstLastPara="1" rIns="91425" wrap="square" tIns="91425">
            <a:spAutoFit/>
          </a:bodyPr>
          <a:lstStyle/>
          <a:p>
            <a:pPr indent="-381000" lvl="0" marL="9144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Al arrancar un contenedor no puedo "conectarlo" inicialmente a más de una red.</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0"/>
              </a:spcAft>
              <a:buNone/>
            </a:pPr>
            <a:r>
              <a:t/>
            </a:r>
            <a:endParaRPr sz="2400">
              <a:solidFill>
                <a:schemeClr val="lt1"/>
              </a:solidFill>
              <a:latin typeface="Maven Pro"/>
              <a:ea typeface="Maven Pro"/>
              <a:cs typeface="Maven Pro"/>
              <a:sym typeface="Maven Pro"/>
            </a:endParaRPr>
          </a:p>
          <a:p>
            <a:pPr indent="-381000" lvl="0" marL="9144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Tras crear el contenedor puedo conectarlo a más redes o desconectarlo de alguna red. Dependiendo de si he elegido la red por defecto o no, podré o no podré hacer esa conexión o desconexión en caliente (con el contenedor funcionando).</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0"/>
              </a:spcAft>
              <a:buNone/>
            </a:pPr>
            <a:r>
              <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1300"/>
              </a:spcAft>
              <a:buNone/>
            </a:pPr>
            <a:r>
              <a:t/>
            </a:r>
            <a:endParaRPr sz="2400">
              <a:solidFill>
                <a:schemeClr val="lt1"/>
              </a:solidFill>
              <a:latin typeface="Maven Pro"/>
              <a:ea typeface="Maven Pro"/>
              <a:cs typeface="Maven Pro"/>
              <a:sym typeface="Maven Pr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43" name="Shape 943"/>
        <p:cNvGrpSpPr/>
        <p:nvPr/>
      </p:nvGrpSpPr>
      <p:grpSpPr>
        <a:xfrm>
          <a:off x="0" y="0"/>
          <a:ext cx="0" cy="0"/>
          <a:chOff x="0" y="0"/>
          <a:chExt cx="0" cy="0"/>
        </a:xfrm>
      </p:grpSpPr>
      <p:sp>
        <p:nvSpPr>
          <p:cNvPr id="944" name="Google Shape;944;g2d09213cdcd_0_155"/>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ASOCIANDO REDES A CONTENEDORES. EJEMPLOS</a:t>
            </a:r>
            <a:endParaRPr b="1" sz="3800">
              <a:solidFill>
                <a:srgbClr val="0000FF"/>
              </a:solidFill>
            </a:endParaRPr>
          </a:p>
        </p:txBody>
      </p:sp>
      <p:sp>
        <p:nvSpPr>
          <p:cNvPr id="945" name="Google Shape;945;g2d09213cdcd_0_155"/>
          <p:cNvSpPr txBox="1"/>
          <p:nvPr/>
        </p:nvSpPr>
        <p:spPr>
          <a:xfrm>
            <a:off x="1631750" y="1741525"/>
            <a:ext cx="9999300" cy="440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1900">
                <a:solidFill>
                  <a:srgbClr val="FF0000"/>
                </a:solidFill>
              </a:rPr>
              <a:t># Arrancar un contenedor de Apache conectándose a la red red1 que es una red bridge definida por el usuario y habilitando la conexión desde el exterior a través del puerto 8080</a:t>
            </a:r>
            <a:endParaRPr sz="1900">
              <a:solidFill>
                <a:srgbClr val="FF0000"/>
              </a:solidFill>
            </a:endParaRPr>
          </a:p>
          <a:p>
            <a:pPr indent="0" lvl="0" marL="0" rtl="0" algn="l">
              <a:lnSpc>
                <a:spcPct val="115000"/>
              </a:lnSpc>
              <a:spcBef>
                <a:spcPts val="1300"/>
              </a:spcBef>
              <a:spcAft>
                <a:spcPts val="0"/>
              </a:spcAft>
              <a:buNone/>
            </a:pPr>
            <a:r>
              <a:rPr lang="es-ES" sz="1900">
                <a:solidFill>
                  <a:schemeClr val="lt1"/>
                </a:solidFill>
              </a:rPr>
              <a:t>&gt; docker run -d --name web2 --network red1 -p 8080:80 httpd</a:t>
            </a:r>
            <a:endParaRPr sz="1900">
              <a:solidFill>
                <a:schemeClr val="lt1"/>
              </a:solidFill>
            </a:endParaRPr>
          </a:p>
          <a:p>
            <a:pPr indent="0" lvl="0" marL="0" rtl="0" algn="l">
              <a:lnSpc>
                <a:spcPct val="115000"/>
              </a:lnSpc>
              <a:spcBef>
                <a:spcPts val="1300"/>
              </a:spcBef>
              <a:spcAft>
                <a:spcPts val="0"/>
              </a:spcAft>
              <a:buNone/>
            </a:pPr>
            <a:r>
              <a:rPr lang="es-ES" sz="1900">
                <a:solidFill>
                  <a:srgbClr val="FF0000"/>
                </a:solidFill>
              </a:rPr>
              <a:t># Arrancar un contenedor de Apache conectándose a la red red1 dándole una ip (que debe pertenecer a esa red)</a:t>
            </a:r>
            <a:endParaRPr sz="1900">
              <a:solidFill>
                <a:srgbClr val="FF0000"/>
              </a:solidFill>
            </a:endParaRPr>
          </a:p>
          <a:p>
            <a:pPr indent="0" lvl="0" marL="0" rtl="0" algn="l">
              <a:lnSpc>
                <a:spcPct val="115000"/>
              </a:lnSpc>
              <a:spcBef>
                <a:spcPts val="1300"/>
              </a:spcBef>
              <a:spcAft>
                <a:spcPts val="0"/>
              </a:spcAft>
              <a:buNone/>
            </a:pPr>
            <a:r>
              <a:rPr lang="es-ES" sz="1900">
                <a:solidFill>
                  <a:schemeClr val="lt1"/>
                </a:solidFill>
              </a:rPr>
              <a:t>&gt; docker run -d --name web2 --network red1 --ip 172.18.0.5 -p 8181:80 httpd</a:t>
            </a:r>
            <a:endParaRPr sz="1900">
              <a:solidFill>
                <a:schemeClr val="lt1"/>
              </a:solidFill>
            </a:endParaRPr>
          </a:p>
          <a:p>
            <a:pPr indent="0" lvl="0" marL="0" rtl="0" algn="l">
              <a:lnSpc>
                <a:spcPct val="115000"/>
              </a:lnSpc>
              <a:spcBef>
                <a:spcPts val="1300"/>
              </a:spcBef>
              <a:spcAft>
                <a:spcPts val="0"/>
              </a:spcAft>
              <a:buNone/>
            </a:pPr>
            <a:r>
              <a:t/>
            </a:r>
            <a:endParaRPr sz="2300">
              <a:solidFill>
                <a:schemeClr val="lt1"/>
              </a:solidFill>
              <a:latin typeface="Maven Pro"/>
              <a:ea typeface="Maven Pro"/>
              <a:cs typeface="Maven Pro"/>
              <a:sym typeface="Maven Pro"/>
            </a:endParaRPr>
          </a:p>
          <a:p>
            <a:pPr indent="0" lvl="0" marL="914400" rtl="0" algn="l">
              <a:lnSpc>
                <a:spcPct val="115000"/>
              </a:lnSpc>
              <a:spcBef>
                <a:spcPts val="1300"/>
              </a:spcBef>
              <a:spcAft>
                <a:spcPts val="0"/>
              </a:spcAft>
              <a:buNone/>
            </a:pPr>
            <a:r>
              <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1300"/>
              </a:spcAft>
              <a:buNone/>
            </a:pPr>
            <a:r>
              <a:t/>
            </a:r>
            <a:endParaRPr sz="2400">
              <a:solidFill>
                <a:schemeClr val="lt1"/>
              </a:solidFill>
              <a:latin typeface="Maven Pro"/>
              <a:ea typeface="Maven Pro"/>
              <a:cs typeface="Maven Pro"/>
              <a:sym typeface="Maven Pr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49" name="Shape 949"/>
        <p:cNvGrpSpPr/>
        <p:nvPr/>
      </p:nvGrpSpPr>
      <p:grpSpPr>
        <a:xfrm>
          <a:off x="0" y="0"/>
          <a:ext cx="0" cy="0"/>
          <a:chOff x="0" y="0"/>
          <a:chExt cx="0" cy="0"/>
        </a:xfrm>
      </p:grpSpPr>
      <p:sp>
        <p:nvSpPr>
          <p:cNvPr id="950" name="Google Shape;950;g2d09213cdcd_0_161"/>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9. REDES </a:t>
            </a:r>
            <a:endParaRPr b="1" sz="3800">
              <a:solidFill>
                <a:srgbClr val="0000FF"/>
              </a:solidFill>
            </a:endParaRPr>
          </a:p>
        </p:txBody>
      </p:sp>
      <p:sp>
        <p:nvSpPr>
          <p:cNvPr id="951" name="Google Shape;951;g2d09213cdcd_0_161"/>
          <p:cNvSpPr txBox="1"/>
          <p:nvPr>
            <p:ph type="title"/>
          </p:nvPr>
        </p:nvSpPr>
        <p:spPr>
          <a:xfrm>
            <a:off x="685175" y="1936025"/>
            <a:ext cx="11217000" cy="4578900"/>
          </a:xfrm>
          <a:prstGeom prst="rect">
            <a:avLst/>
          </a:prstGeom>
          <a:noFill/>
          <a:ln>
            <a:noFill/>
          </a:ln>
        </p:spPr>
        <p:txBody>
          <a:bodyPr anchorCtr="0" anchor="t" bIns="0" lIns="121900" spcFirstLastPara="1" rIns="121900" wrap="square" tIns="0">
            <a:noAutofit/>
          </a:bodyPr>
          <a:lstStyle/>
          <a:p>
            <a:pPr indent="0" lvl="0" marL="0" rtl="0" algn="just">
              <a:lnSpc>
                <a:spcPct val="115000"/>
              </a:lnSpc>
              <a:spcBef>
                <a:spcPts val="0"/>
              </a:spcBef>
              <a:spcAft>
                <a:spcPts val="0"/>
              </a:spcAft>
              <a:buNone/>
            </a:pPr>
            <a:r>
              <a:rPr b="0" lang="es-ES" sz="2300">
                <a:solidFill>
                  <a:schemeClr val="lt1"/>
                </a:solidFill>
              </a:rPr>
              <a:t>En esta actividad vamos a crear dos redes de ese tipo (BRIDGE) con los siguientes datos:</a:t>
            </a:r>
            <a:endParaRPr b="0" sz="2300">
              <a:solidFill>
                <a:schemeClr val="lt1"/>
              </a:solidFill>
            </a:endParaRPr>
          </a:p>
          <a:p>
            <a:pPr indent="0" lvl="0" marL="292100" rtl="0" algn="l">
              <a:lnSpc>
                <a:spcPct val="115000"/>
              </a:lnSpc>
              <a:spcBef>
                <a:spcPts val="1200"/>
              </a:spcBef>
              <a:spcAft>
                <a:spcPts val="0"/>
              </a:spcAft>
              <a:buNone/>
            </a:pPr>
            <a:r>
              <a:rPr b="0" lang="es-ES" sz="2300">
                <a:solidFill>
                  <a:schemeClr val="lt1"/>
                </a:solidFill>
              </a:rPr>
              <a:t>Red1</a:t>
            </a:r>
            <a:br>
              <a:rPr b="0" lang="es-ES" sz="2300">
                <a:solidFill>
                  <a:schemeClr val="lt1"/>
                </a:solidFill>
              </a:rPr>
            </a:br>
            <a:r>
              <a:rPr b="0" lang="es-ES" sz="2300">
                <a:solidFill>
                  <a:schemeClr val="lt1"/>
                </a:solidFill>
              </a:rPr>
              <a:t>Nombre: red1</a:t>
            </a:r>
            <a:br>
              <a:rPr b="0" lang="es-ES" sz="2300">
                <a:solidFill>
                  <a:schemeClr val="lt1"/>
                </a:solidFill>
              </a:rPr>
            </a:br>
            <a:r>
              <a:rPr b="0" lang="es-ES" sz="2300">
                <a:solidFill>
                  <a:schemeClr val="lt1"/>
                </a:solidFill>
              </a:rPr>
              <a:t>Dirección de red: 172.28.0.0</a:t>
            </a:r>
            <a:br>
              <a:rPr b="0" lang="es-ES" sz="2300">
                <a:solidFill>
                  <a:schemeClr val="lt1"/>
                </a:solidFill>
              </a:rPr>
            </a:br>
            <a:r>
              <a:rPr b="0" lang="es-ES" sz="2300">
                <a:solidFill>
                  <a:schemeClr val="lt1"/>
                </a:solidFill>
              </a:rPr>
              <a:t>Máscara de red: 255.255.0.0</a:t>
            </a:r>
            <a:br>
              <a:rPr b="0" lang="es-ES" sz="2300">
                <a:solidFill>
                  <a:schemeClr val="lt1"/>
                </a:solidFill>
              </a:rPr>
            </a:br>
            <a:r>
              <a:rPr b="0" lang="es-ES" sz="2300">
                <a:solidFill>
                  <a:schemeClr val="lt1"/>
                </a:solidFill>
              </a:rPr>
              <a:t>Gateway: 172.28.0.1</a:t>
            </a:r>
            <a:endParaRPr b="0" sz="2300">
              <a:solidFill>
                <a:schemeClr val="lt1"/>
              </a:solidFill>
            </a:endParaRPr>
          </a:p>
          <a:p>
            <a:pPr indent="0" lvl="0" marL="292100" rtl="0" algn="l">
              <a:lnSpc>
                <a:spcPct val="115000"/>
              </a:lnSpc>
              <a:spcBef>
                <a:spcPts val="1200"/>
              </a:spcBef>
              <a:spcAft>
                <a:spcPts val="0"/>
              </a:spcAft>
              <a:buNone/>
            </a:pPr>
            <a:r>
              <a:rPr b="0" lang="es-ES" sz="2300">
                <a:solidFill>
                  <a:schemeClr val="lt1"/>
                </a:solidFill>
              </a:rPr>
              <a:t>Red2</a:t>
            </a:r>
            <a:br>
              <a:rPr b="0" lang="es-ES" sz="2300">
                <a:solidFill>
                  <a:schemeClr val="lt1"/>
                </a:solidFill>
              </a:rPr>
            </a:br>
            <a:r>
              <a:rPr b="0" lang="es-ES" sz="2300">
                <a:solidFill>
                  <a:schemeClr val="lt1"/>
                </a:solidFill>
              </a:rPr>
              <a:t>Nombre: red2</a:t>
            </a:r>
            <a:br>
              <a:rPr b="0" lang="es-ES" sz="2300">
                <a:solidFill>
                  <a:schemeClr val="lt1"/>
                </a:solidFill>
              </a:rPr>
            </a:br>
            <a:r>
              <a:rPr b="0" lang="es-ES" sz="2300">
                <a:solidFill>
                  <a:schemeClr val="lt1"/>
                </a:solidFill>
              </a:rPr>
              <a:t>Es resto de los datos será proporcionados automáticamente por Docker.</a:t>
            </a:r>
            <a:endParaRPr b="0" sz="1150">
              <a:solidFill>
                <a:srgbClr val="1D2125"/>
              </a:solidFill>
              <a:highlight>
                <a:srgbClr val="F8F9FA"/>
              </a:highlight>
              <a:latin typeface="Arial"/>
              <a:ea typeface="Arial"/>
              <a:cs typeface="Arial"/>
              <a:sym typeface="Arial"/>
            </a:endParaRPr>
          </a:p>
          <a:p>
            <a:pPr indent="0" lvl="0" marL="292100" rtl="0" algn="l">
              <a:lnSpc>
                <a:spcPct val="115000"/>
              </a:lnSpc>
              <a:spcBef>
                <a:spcPts val="1200"/>
              </a:spcBef>
              <a:spcAft>
                <a:spcPts val="0"/>
              </a:spcAft>
              <a:buNone/>
            </a:pPr>
            <a:r>
              <a:t/>
            </a:r>
            <a:endParaRPr b="0" sz="2400">
              <a:solidFill>
                <a:schemeClr val="lt1"/>
              </a:solidFill>
            </a:endParaRPr>
          </a:p>
          <a:p>
            <a:pPr indent="0" lvl="0" marL="0" rtl="0" algn="l">
              <a:lnSpc>
                <a:spcPct val="115000"/>
              </a:lnSpc>
              <a:spcBef>
                <a:spcPts val="1200"/>
              </a:spcBef>
              <a:spcAft>
                <a:spcPts val="0"/>
              </a:spcAft>
              <a:buNone/>
            </a:pPr>
            <a:r>
              <a:t/>
            </a:r>
            <a:endParaRPr b="0" sz="2700">
              <a:solidFill>
                <a:schemeClr val="lt1"/>
              </a:solidFill>
            </a:endParaRPr>
          </a:p>
          <a:p>
            <a:pPr indent="0" lvl="0" marL="0" rtl="0" algn="l">
              <a:lnSpc>
                <a:spcPct val="115000"/>
              </a:lnSpc>
              <a:spcBef>
                <a:spcPts val="1200"/>
              </a:spcBef>
              <a:spcAft>
                <a:spcPts val="0"/>
              </a:spcAft>
              <a:buNone/>
            </a:pPr>
            <a:r>
              <a:rPr b="0" lang="es-ES" sz="2700">
                <a:solidFill>
                  <a:schemeClr val="lt1"/>
                </a:solidFill>
              </a:rPr>
              <a:t>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952" name="Google Shape;952;g2d09213cdcd_0_161"/>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953" name="Google Shape;953;g2d09213cdcd_0_161"/>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a:t>
            </a:r>
            <a:r>
              <a:rPr lang="es-ES" sz="1000">
                <a:solidFill>
                  <a:schemeClr val="lt1"/>
                </a:solidFill>
                <a:latin typeface="Nunito"/>
                <a:ea typeface="Nunito"/>
                <a:cs typeface="Nunito"/>
                <a:sym typeface="Nunito"/>
              </a:rPr>
              <a:t>9</a:t>
            </a:r>
            <a:r>
              <a:rPr lang="es-ES" sz="1000">
                <a:solidFill>
                  <a:schemeClr val="lt1"/>
                </a:solidFill>
                <a:latin typeface="Nunito"/>
                <a:ea typeface="Nunito"/>
                <a:cs typeface="Nunito"/>
                <a:sym typeface="Nunito"/>
              </a:rPr>
              <a:t> </a:t>
            </a:r>
            <a:r>
              <a:rPr b="0" i="0" lang="es-ES" sz="1000" u="none" cap="none" strike="noStrike">
                <a:solidFill>
                  <a:schemeClr val="lt1"/>
                </a:solidFill>
                <a:latin typeface="Nunito"/>
                <a:ea typeface="Nunito"/>
                <a:cs typeface="Nunito"/>
                <a:sym typeface="Nunito"/>
              </a:rPr>
              <a:t>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8" name="Shape 338"/>
        <p:cNvGrpSpPr/>
        <p:nvPr/>
      </p:nvGrpSpPr>
      <p:grpSpPr>
        <a:xfrm>
          <a:off x="0" y="0"/>
          <a:ext cx="0" cy="0"/>
          <a:chOff x="0" y="0"/>
          <a:chExt cx="0" cy="0"/>
        </a:xfrm>
      </p:grpSpPr>
      <p:sp>
        <p:nvSpPr>
          <p:cNvPr id="339" name="Google Shape;339;g2ca94d1c6af_0_57"/>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CONTENEDORES. ARQUITECTURA</a:t>
            </a:r>
            <a:endParaRPr b="1" sz="4000">
              <a:solidFill>
                <a:srgbClr val="0000FF"/>
              </a:solidFill>
            </a:endParaRPr>
          </a:p>
        </p:txBody>
      </p:sp>
      <p:pic>
        <p:nvPicPr>
          <p:cNvPr id="340" name="Google Shape;340;g2ca94d1c6af_0_57"/>
          <p:cNvPicPr preferRelativeResize="0"/>
          <p:nvPr/>
        </p:nvPicPr>
        <p:blipFill rotWithShape="1">
          <a:blip r:embed="rId3">
            <a:alphaModFix/>
          </a:blip>
          <a:srcRect b="0" l="0" r="0" t="0"/>
          <a:stretch/>
        </p:blipFill>
        <p:spPr>
          <a:xfrm>
            <a:off x="1738500" y="1468850"/>
            <a:ext cx="9208026" cy="44346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57" name="Shape 957"/>
        <p:cNvGrpSpPr/>
        <p:nvPr/>
      </p:nvGrpSpPr>
      <p:grpSpPr>
        <a:xfrm>
          <a:off x="0" y="0"/>
          <a:ext cx="0" cy="0"/>
          <a:chOff x="0" y="0"/>
          <a:chExt cx="0" cy="0"/>
        </a:xfrm>
      </p:grpSpPr>
      <p:sp>
        <p:nvSpPr>
          <p:cNvPr id="958" name="Google Shape;958;g2d09213cdcd_0_169"/>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10. REDES </a:t>
            </a:r>
            <a:endParaRPr b="1" sz="3800">
              <a:solidFill>
                <a:srgbClr val="0000FF"/>
              </a:solidFill>
            </a:endParaRPr>
          </a:p>
        </p:txBody>
      </p:sp>
      <p:sp>
        <p:nvSpPr>
          <p:cNvPr id="959" name="Google Shape;959;g2d09213cdcd_0_169"/>
          <p:cNvSpPr txBox="1"/>
          <p:nvPr>
            <p:ph type="title"/>
          </p:nvPr>
        </p:nvSpPr>
        <p:spPr>
          <a:xfrm>
            <a:off x="685175" y="1936025"/>
            <a:ext cx="11217000" cy="4578900"/>
          </a:xfrm>
          <a:prstGeom prst="rect">
            <a:avLst/>
          </a:prstGeom>
          <a:noFill/>
          <a:ln>
            <a:noFill/>
          </a:ln>
        </p:spPr>
        <p:txBody>
          <a:bodyPr anchorCtr="0" anchor="t" bIns="0" lIns="121900" spcFirstLastPara="1" rIns="121900" wrap="square" tIns="0">
            <a:noAutofit/>
          </a:bodyPr>
          <a:lstStyle/>
          <a:p>
            <a:pPr indent="0" lvl="0" marL="0" rtl="0" algn="just">
              <a:lnSpc>
                <a:spcPct val="115000"/>
              </a:lnSpc>
              <a:spcBef>
                <a:spcPts val="0"/>
              </a:spcBef>
              <a:spcAft>
                <a:spcPts val="0"/>
              </a:spcAft>
              <a:buNone/>
            </a:pPr>
            <a:r>
              <a:rPr b="0" lang="es-ES" sz="2300">
                <a:solidFill>
                  <a:schemeClr val="lt1"/>
                </a:solidFill>
              </a:rPr>
              <a:t>Deberemos realizar los siguiente pasos:</a:t>
            </a:r>
            <a:endParaRPr b="0" sz="2300">
              <a:solidFill>
                <a:schemeClr val="lt1"/>
              </a:solidFill>
            </a:endParaRPr>
          </a:p>
          <a:p>
            <a:pPr indent="-374650" lvl="0" marL="457200" rtl="0" algn="l">
              <a:lnSpc>
                <a:spcPct val="115000"/>
              </a:lnSpc>
              <a:spcBef>
                <a:spcPts val="1200"/>
              </a:spcBef>
              <a:spcAft>
                <a:spcPts val="0"/>
              </a:spcAft>
              <a:buClr>
                <a:schemeClr val="lt1"/>
              </a:buClr>
              <a:buSzPts val="2300"/>
              <a:buChar char="●"/>
            </a:pPr>
            <a:r>
              <a:rPr b="0" lang="es-ES" sz="2300">
                <a:solidFill>
                  <a:schemeClr val="lt1"/>
                </a:solidFill>
              </a:rPr>
              <a:t>Poner en ejecución un contenedor de la imagen ubuntu:20.04 que tenga como hostname host1, como IP 172.28.0.10 y que esté conectado a la red1. Lo llamaremos u1.</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lang="es-ES" sz="2300">
                <a:solidFill>
                  <a:schemeClr val="lt1"/>
                </a:solidFill>
              </a:rPr>
              <a:t>Entrar en ese contenedor e instalar la aplicación ping (apt update &amp;&amp; apt install inetutils-ping).</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lang="es-ES" sz="2300">
                <a:solidFill>
                  <a:schemeClr val="lt1"/>
                </a:solidFill>
              </a:rPr>
              <a:t>Poner en ejecución un contenedor de la imagen ubuntu:20.04 que tenga como hostname host2 y que esté conectado a la red2. En este caso será docker el que le de una IP correspondiente a esa red. Lo llamaremos u2.</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lang="es-ES" sz="2300">
                <a:solidFill>
                  <a:schemeClr val="lt1"/>
                </a:solidFill>
              </a:rPr>
              <a:t>Entrar en ese contenedor e instalar la aplicación ping (apt update &amp;&amp; apt install inetutils-ping).</a:t>
            </a:r>
            <a:endParaRPr b="0" sz="1150">
              <a:solidFill>
                <a:srgbClr val="1D2125"/>
              </a:solidFill>
              <a:highlight>
                <a:srgbClr val="F8F9FA"/>
              </a:highlight>
              <a:latin typeface="Arial"/>
              <a:ea typeface="Arial"/>
              <a:cs typeface="Arial"/>
              <a:sym typeface="Arial"/>
            </a:endParaRPr>
          </a:p>
          <a:p>
            <a:pPr indent="0" lvl="0" marL="0" rtl="0" algn="just">
              <a:lnSpc>
                <a:spcPct val="115000"/>
              </a:lnSpc>
              <a:spcBef>
                <a:spcPts val="1200"/>
              </a:spcBef>
              <a:spcAft>
                <a:spcPts val="0"/>
              </a:spcAft>
              <a:buNone/>
            </a:pPr>
            <a:r>
              <a:t/>
            </a:r>
            <a:endParaRPr b="0" sz="2300">
              <a:solidFill>
                <a:schemeClr val="lt1"/>
              </a:solidFill>
            </a:endParaRPr>
          </a:p>
          <a:p>
            <a:pPr indent="0" lvl="0" marL="292100" rtl="0" algn="l">
              <a:lnSpc>
                <a:spcPct val="115000"/>
              </a:lnSpc>
              <a:spcBef>
                <a:spcPts val="1200"/>
              </a:spcBef>
              <a:spcAft>
                <a:spcPts val="0"/>
              </a:spcAft>
              <a:buNone/>
            </a:pPr>
            <a:r>
              <a:t/>
            </a:r>
            <a:endParaRPr b="0" sz="2400">
              <a:solidFill>
                <a:schemeClr val="lt1"/>
              </a:solidFill>
            </a:endParaRPr>
          </a:p>
          <a:p>
            <a:pPr indent="0" lvl="0" marL="0" rtl="0" algn="l">
              <a:lnSpc>
                <a:spcPct val="115000"/>
              </a:lnSpc>
              <a:spcBef>
                <a:spcPts val="1200"/>
              </a:spcBef>
              <a:spcAft>
                <a:spcPts val="0"/>
              </a:spcAft>
              <a:buNone/>
            </a:pPr>
            <a:r>
              <a:t/>
            </a:r>
            <a:endParaRPr b="0" sz="2700">
              <a:solidFill>
                <a:schemeClr val="lt1"/>
              </a:solidFill>
            </a:endParaRPr>
          </a:p>
          <a:p>
            <a:pPr indent="0" lvl="0" marL="0" rtl="0" algn="l">
              <a:lnSpc>
                <a:spcPct val="115000"/>
              </a:lnSpc>
              <a:spcBef>
                <a:spcPts val="1200"/>
              </a:spcBef>
              <a:spcAft>
                <a:spcPts val="0"/>
              </a:spcAft>
              <a:buNone/>
            </a:pPr>
            <a:r>
              <a:rPr b="0" lang="es-ES" sz="2700">
                <a:solidFill>
                  <a:schemeClr val="lt1"/>
                </a:solidFill>
              </a:rPr>
              <a:t>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960" name="Google Shape;960;g2d09213cdcd_0_169"/>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961" name="Google Shape;961;g2d09213cdcd_0_169"/>
          <p:cNvSpPr txBox="1"/>
          <p:nvPr/>
        </p:nvSpPr>
        <p:spPr>
          <a:xfrm>
            <a:off x="685175" y="1310500"/>
            <a:ext cx="1443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a:t>
            </a:r>
            <a:r>
              <a:rPr lang="es-ES" sz="1000">
                <a:solidFill>
                  <a:schemeClr val="lt1"/>
                </a:solidFill>
                <a:latin typeface="Nunito"/>
                <a:ea typeface="Nunito"/>
                <a:cs typeface="Nunito"/>
                <a:sym typeface="Nunito"/>
              </a:rPr>
              <a:t>10</a:t>
            </a:r>
            <a:r>
              <a:rPr lang="es-ES" sz="1000">
                <a:solidFill>
                  <a:schemeClr val="lt1"/>
                </a:solidFill>
                <a:latin typeface="Nunito"/>
                <a:ea typeface="Nunito"/>
                <a:cs typeface="Nunito"/>
                <a:sym typeface="Nunito"/>
              </a:rPr>
              <a:t> </a:t>
            </a:r>
            <a:r>
              <a:rPr b="0" i="0" lang="es-ES" sz="1000" u="none" cap="none" strike="noStrike">
                <a:solidFill>
                  <a:schemeClr val="lt1"/>
                </a:solidFill>
                <a:latin typeface="Nunito"/>
                <a:ea typeface="Nunito"/>
                <a:cs typeface="Nunito"/>
                <a:sym typeface="Nunito"/>
              </a:rPr>
              <a:t>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g2d09213cdcd_0_369"/>
          <p:cNvSpPr txBox="1"/>
          <p:nvPr>
            <p:ph type="ctrTitle"/>
          </p:nvPr>
        </p:nvSpPr>
        <p:spPr>
          <a:xfrm>
            <a:off x="4006425" y="2104525"/>
            <a:ext cx="7978200" cy="2105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5300"/>
              <a:buNone/>
            </a:pPr>
            <a:r>
              <a:rPr lang="es-ES"/>
              <a:t>DOCKER</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70" name="Shape 970"/>
        <p:cNvGrpSpPr/>
        <p:nvPr/>
      </p:nvGrpSpPr>
      <p:grpSpPr>
        <a:xfrm>
          <a:off x="0" y="0"/>
          <a:ext cx="0" cy="0"/>
          <a:chOff x="0" y="0"/>
          <a:chExt cx="0" cy="0"/>
        </a:xfrm>
      </p:grpSpPr>
      <p:sp>
        <p:nvSpPr>
          <p:cNvPr id="971" name="Google Shape;971;g2d09213cdcd_0_99"/>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PERSONALIZAR IMÁGENES</a:t>
            </a:r>
            <a:endParaRPr b="1" sz="3800">
              <a:solidFill>
                <a:srgbClr val="0000FF"/>
              </a:solidFill>
            </a:endParaRPr>
          </a:p>
        </p:txBody>
      </p:sp>
      <p:sp>
        <p:nvSpPr>
          <p:cNvPr id="972" name="Google Shape;972;g2d09213cdcd_0_99"/>
          <p:cNvSpPr txBox="1"/>
          <p:nvPr/>
        </p:nvSpPr>
        <p:spPr>
          <a:xfrm>
            <a:off x="1256400" y="1388025"/>
            <a:ext cx="9679200" cy="471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400">
                <a:solidFill>
                  <a:schemeClr val="lt1"/>
                </a:solidFill>
                <a:latin typeface="Maven Pro"/>
                <a:ea typeface="Maven Pro"/>
                <a:cs typeface="Maven Pro"/>
                <a:sym typeface="Maven Pro"/>
              </a:rPr>
              <a:t>Vamos a realizar la personalización de las imágenes para que se adecúen a nuestras necesidades. Lo que buscamos es distribuir nuestras imágenes para que puedan ser usadas sin problemas en cualquier sistema en el que docker esté instalado.</a:t>
            </a:r>
            <a:endParaRPr sz="1250">
              <a:solidFill>
                <a:srgbClr val="333333"/>
              </a:solidFill>
              <a:highlight>
                <a:srgbClr val="F5F7F8"/>
              </a:highlight>
            </a:endParaRPr>
          </a:p>
          <a:p>
            <a:pPr indent="0" lvl="0" marL="0" rtl="0" algn="l">
              <a:lnSpc>
                <a:spcPct val="115000"/>
              </a:lnSpc>
              <a:spcBef>
                <a:spcPts val="1300"/>
              </a:spcBef>
              <a:spcAft>
                <a:spcPts val="0"/>
              </a:spcAft>
              <a:buNone/>
            </a:pPr>
            <a:r>
              <a:rPr lang="es-ES" sz="2400">
                <a:solidFill>
                  <a:schemeClr val="lt1"/>
                </a:solidFill>
                <a:latin typeface="Maven Pro"/>
                <a:ea typeface="Maven Pro"/>
                <a:cs typeface="Maven Pro"/>
                <a:sym typeface="Maven Pro"/>
              </a:rPr>
              <a:t>Lo haremos:</a:t>
            </a:r>
            <a:endParaRPr sz="2400">
              <a:solidFill>
                <a:schemeClr val="lt1"/>
              </a:solidFill>
              <a:latin typeface="Maven Pro"/>
              <a:ea typeface="Maven Pro"/>
              <a:cs typeface="Maven Pro"/>
              <a:sym typeface="Maven Pro"/>
            </a:endParaRPr>
          </a:p>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Partiendo de un contenedor que tenemos en ejecución y sobre el que hemos realizado modificaciones.</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De manera declarativa a través del fichero Dockerfile y un proceso de construcción  que  veremos que puede ser manual o automático.</a:t>
            </a:r>
            <a:endParaRPr sz="2700">
              <a:solidFill>
                <a:schemeClr val="lt1"/>
              </a:solidFill>
              <a:latin typeface="Maven Pro"/>
              <a:ea typeface="Maven Pro"/>
              <a:cs typeface="Maven Pro"/>
              <a:sym typeface="Maven Pro"/>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76" name="Shape 976"/>
        <p:cNvGrpSpPr/>
        <p:nvPr/>
      </p:nvGrpSpPr>
      <p:grpSpPr>
        <a:xfrm>
          <a:off x="0" y="0"/>
          <a:ext cx="0" cy="0"/>
          <a:chOff x="0" y="0"/>
          <a:chExt cx="0" cy="0"/>
        </a:xfrm>
      </p:grpSpPr>
      <p:sp>
        <p:nvSpPr>
          <p:cNvPr id="977" name="Google Shape;977;g2d09213cdcd_0_186"/>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IMÁGENES DESDE UN CONTENEDOR EN EJECUCIÓN</a:t>
            </a:r>
            <a:endParaRPr b="1" sz="3800">
              <a:solidFill>
                <a:srgbClr val="0000FF"/>
              </a:solidFill>
            </a:endParaRPr>
          </a:p>
        </p:txBody>
      </p:sp>
      <p:sp>
        <p:nvSpPr>
          <p:cNvPr id="978" name="Google Shape;978;g2d09213cdcd_0_186"/>
          <p:cNvSpPr txBox="1"/>
          <p:nvPr/>
        </p:nvSpPr>
        <p:spPr>
          <a:xfrm>
            <a:off x="1256400" y="1388025"/>
            <a:ext cx="9679200" cy="503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t/>
            </a:r>
            <a:endParaRPr sz="27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Dos opciones:</a:t>
            </a:r>
            <a:endParaRPr sz="2700">
              <a:solidFill>
                <a:schemeClr val="lt1"/>
              </a:solidFill>
              <a:latin typeface="Maven Pro"/>
              <a:ea typeface="Maven Pro"/>
              <a:cs typeface="Maven Pro"/>
              <a:sym typeface="Maven Pro"/>
            </a:endParaRPr>
          </a:p>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Utilizar la secuencia de órdenes docker commit / docker save / docker load. En este caso la distribución se producirá a partir de un fichero.</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Utilizar la pareja de órdenes docker commit / docker push. En este caso la distribución se producirá a través de DockerHub.</a:t>
            </a:r>
            <a:endParaRPr sz="2700">
              <a:solidFill>
                <a:schemeClr val="lt1"/>
              </a:solidFill>
              <a:latin typeface="Maven Pro"/>
              <a:ea typeface="Maven Pro"/>
              <a:cs typeface="Maven Pro"/>
              <a:sym typeface="Maven Pro"/>
            </a:endParaRPr>
          </a:p>
          <a:p>
            <a:pPr indent="0" lvl="0" marL="457200" rtl="0" algn="l">
              <a:lnSpc>
                <a:spcPct val="115000"/>
              </a:lnSpc>
              <a:spcBef>
                <a:spcPts val="1300"/>
              </a:spcBef>
              <a:spcAft>
                <a:spcPts val="1300"/>
              </a:spcAft>
              <a:buNone/>
            </a:pPr>
            <a:r>
              <a:rPr lang="es-ES" sz="1600">
                <a:solidFill>
                  <a:schemeClr val="lt1"/>
                </a:solidFill>
                <a:latin typeface="Maven Pro"/>
                <a:ea typeface="Maven Pro"/>
                <a:cs typeface="Maven Pro"/>
                <a:sym typeface="Maven Pro"/>
              </a:rPr>
              <a:t>IMPORTANTE: AL HACER COMMIT DEBEMOS AÑADIR EL NOMBRE DE NUESTRO USUARIO DE DOCKERHUB SI QUEREMOS SUBIRLO.</a:t>
            </a:r>
            <a:endParaRPr sz="2700">
              <a:solidFill>
                <a:schemeClr val="lt1"/>
              </a:solidFill>
              <a:latin typeface="Maven Pro"/>
              <a:ea typeface="Maven Pro"/>
              <a:cs typeface="Maven Pro"/>
              <a:sym typeface="Maven Pro"/>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82" name="Shape 982"/>
        <p:cNvGrpSpPr/>
        <p:nvPr/>
      </p:nvGrpSpPr>
      <p:grpSpPr>
        <a:xfrm>
          <a:off x="0" y="0"/>
          <a:ext cx="0" cy="0"/>
          <a:chOff x="0" y="0"/>
          <a:chExt cx="0" cy="0"/>
        </a:xfrm>
      </p:grpSpPr>
      <p:sp>
        <p:nvSpPr>
          <p:cNvPr id="983" name="Google Shape;983;g2d09213cdcd_0_19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IMÁGENES DESDE UN CONTENEDOR EN EJECUCIÓN (A PARTIR DE UN FICHERO)</a:t>
            </a:r>
            <a:endParaRPr b="1" sz="3800">
              <a:solidFill>
                <a:srgbClr val="0000FF"/>
              </a:solidFill>
            </a:endParaRPr>
          </a:p>
        </p:txBody>
      </p:sp>
      <p:pic>
        <p:nvPicPr>
          <p:cNvPr id="984" name="Google Shape;984;g2d09213cdcd_0_191"/>
          <p:cNvPicPr preferRelativeResize="0"/>
          <p:nvPr/>
        </p:nvPicPr>
        <p:blipFill>
          <a:blip r:embed="rId3">
            <a:alphaModFix/>
          </a:blip>
          <a:stretch>
            <a:fillRect/>
          </a:stretch>
        </p:blipFill>
        <p:spPr>
          <a:xfrm>
            <a:off x="2325177" y="1741525"/>
            <a:ext cx="7366673" cy="492872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88" name="Shape 988"/>
        <p:cNvGrpSpPr/>
        <p:nvPr/>
      </p:nvGrpSpPr>
      <p:grpSpPr>
        <a:xfrm>
          <a:off x="0" y="0"/>
          <a:ext cx="0" cy="0"/>
          <a:chOff x="0" y="0"/>
          <a:chExt cx="0" cy="0"/>
        </a:xfrm>
      </p:grpSpPr>
      <p:sp>
        <p:nvSpPr>
          <p:cNvPr id="989" name="Google Shape;989;g2d09213cdcd_0_19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IMÁGENES DESDE UN CONTENEDOR EN EJECUCIÓN (A TRAVÉS DE DOCKERHUB)</a:t>
            </a:r>
            <a:endParaRPr b="1" sz="3800">
              <a:solidFill>
                <a:srgbClr val="0000FF"/>
              </a:solidFill>
            </a:endParaRPr>
          </a:p>
        </p:txBody>
      </p:sp>
      <p:pic>
        <p:nvPicPr>
          <p:cNvPr id="990" name="Google Shape;990;g2d09213cdcd_0_197"/>
          <p:cNvPicPr preferRelativeResize="0"/>
          <p:nvPr/>
        </p:nvPicPr>
        <p:blipFill>
          <a:blip r:embed="rId3">
            <a:alphaModFix/>
          </a:blip>
          <a:stretch>
            <a:fillRect/>
          </a:stretch>
        </p:blipFill>
        <p:spPr>
          <a:xfrm>
            <a:off x="2500138" y="1893925"/>
            <a:ext cx="7191736" cy="48116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94" name="Shape 994"/>
        <p:cNvGrpSpPr/>
        <p:nvPr/>
      </p:nvGrpSpPr>
      <p:grpSpPr>
        <a:xfrm>
          <a:off x="0" y="0"/>
          <a:ext cx="0" cy="0"/>
          <a:chOff x="0" y="0"/>
          <a:chExt cx="0" cy="0"/>
        </a:xfrm>
      </p:grpSpPr>
      <p:sp>
        <p:nvSpPr>
          <p:cNvPr id="995" name="Google Shape;995;g2d09213cdcd_0_204"/>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IMÁGENES DESDE UN CONTENEDOR EN EJECUCIÓN. EJEMPLOS</a:t>
            </a:r>
            <a:endParaRPr b="1" sz="3800">
              <a:solidFill>
                <a:srgbClr val="0000FF"/>
              </a:solidFill>
            </a:endParaRPr>
          </a:p>
        </p:txBody>
      </p:sp>
      <p:sp>
        <p:nvSpPr>
          <p:cNvPr id="996" name="Google Shape;996;g2d09213cdcd_0_204"/>
          <p:cNvSpPr txBox="1"/>
          <p:nvPr/>
        </p:nvSpPr>
        <p:spPr>
          <a:xfrm>
            <a:off x="600950" y="1873575"/>
            <a:ext cx="10640400" cy="345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000">
                <a:solidFill>
                  <a:srgbClr val="FF0000"/>
                </a:solidFill>
              </a:rPr>
              <a:t># Creación de una nueva imagen a partir del contenedor con nombre ejemplo (tag=latest)</a:t>
            </a:r>
            <a:endParaRPr sz="2000">
              <a:solidFill>
                <a:srgbClr val="FF0000"/>
              </a:solidFill>
            </a:endParaRPr>
          </a:p>
          <a:p>
            <a:pPr indent="0" lvl="0" marL="0" rtl="0" algn="l">
              <a:lnSpc>
                <a:spcPct val="115000"/>
              </a:lnSpc>
              <a:spcBef>
                <a:spcPts val="1300"/>
              </a:spcBef>
              <a:spcAft>
                <a:spcPts val="0"/>
              </a:spcAft>
              <a:buNone/>
            </a:pPr>
            <a:r>
              <a:rPr lang="es-ES" sz="2000">
                <a:solidFill>
                  <a:schemeClr val="lt1"/>
                </a:solidFill>
              </a:rPr>
              <a:t>&gt; docker commit ejemplo usuarioDockerHub/ubuntu20netutils</a:t>
            </a:r>
            <a:endParaRPr sz="2000">
              <a:solidFill>
                <a:schemeClr val="lt1"/>
              </a:solidFill>
            </a:endParaRPr>
          </a:p>
          <a:p>
            <a:pPr indent="0" lvl="0" marL="0" rtl="0" algn="l">
              <a:lnSpc>
                <a:spcPct val="115000"/>
              </a:lnSpc>
              <a:spcBef>
                <a:spcPts val="1300"/>
              </a:spcBef>
              <a:spcAft>
                <a:spcPts val="0"/>
              </a:spcAft>
              <a:buNone/>
            </a:pPr>
            <a:r>
              <a:rPr lang="es-ES" sz="2000">
                <a:solidFill>
                  <a:srgbClr val="FF0000"/>
                </a:solidFill>
              </a:rPr>
              <a:t># Igual que la anterior pero añadiendo versión (tag)</a:t>
            </a:r>
            <a:endParaRPr sz="2000">
              <a:solidFill>
                <a:srgbClr val="FF0000"/>
              </a:solidFill>
            </a:endParaRPr>
          </a:p>
          <a:p>
            <a:pPr indent="0" lvl="0" marL="0" rtl="0" algn="l">
              <a:lnSpc>
                <a:spcPct val="115000"/>
              </a:lnSpc>
              <a:spcBef>
                <a:spcPts val="1300"/>
              </a:spcBef>
              <a:spcAft>
                <a:spcPts val="0"/>
              </a:spcAft>
              <a:buNone/>
            </a:pPr>
            <a:r>
              <a:rPr lang="es-ES" sz="2000">
                <a:solidFill>
                  <a:schemeClr val="lt1"/>
                </a:solidFill>
              </a:rPr>
              <a:t>&gt; docker commit ejemplo usuarioDockerHub/ubuntu20netutils:1.0</a:t>
            </a:r>
            <a:endParaRPr sz="2000">
              <a:solidFill>
                <a:schemeClr val="lt1"/>
              </a:solidFill>
            </a:endParaRPr>
          </a:p>
          <a:p>
            <a:pPr indent="0" lvl="0" marL="0" rtl="0" algn="l">
              <a:lnSpc>
                <a:spcPct val="115000"/>
              </a:lnSpc>
              <a:spcBef>
                <a:spcPts val="1300"/>
              </a:spcBef>
              <a:spcAft>
                <a:spcPts val="0"/>
              </a:spcAft>
              <a:buNone/>
            </a:pPr>
            <a:r>
              <a:rPr lang="es-ES" sz="2000">
                <a:solidFill>
                  <a:srgbClr val="FF0000"/>
                </a:solidFill>
              </a:rPr>
              <a:t># Igual que la anterior pero pausando el contenedor durante el commit (--pause/-p) y añadiendo un mensaje describiendo el commit (--message/-m)</a:t>
            </a:r>
            <a:endParaRPr sz="2000">
              <a:solidFill>
                <a:srgbClr val="FF0000"/>
              </a:solidFill>
            </a:endParaRPr>
          </a:p>
          <a:p>
            <a:pPr indent="0" lvl="0" marL="0" rtl="0" algn="l">
              <a:lnSpc>
                <a:spcPct val="115000"/>
              </a:lnSpc>
              <a:spcBef>
                <a:spcPts val="1300"/>
              </a:spcBef>
              <a:spcAft>
                <a:spcPts val="1300"/>
              </a:spcAft>
              <a:buNone/>
            </a:pPr>
            <a:r>
              <a:rPr lang="es-ES" sz="2000">
                <a:solidFill>
                  <a:schemeClr val="lt1"/>
                </a:solidFill>
              </a:rPr>
              <a:t>&gt; docker commit -m "Versión con Nmap" -p ejemplo usuarioDockerHub/ubuntu20netutils:1.1</a:t>
            </a:r>
            <a:endParaRPr sz="2000">
              <a:solidFill>
                <a:schemeClr val="lt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00" name="Shape 1000"/>
        <p:cNvGrpSpPr/>
        <p:nvPr/>
      </p:nvGrpSpPr>
      <p:grpSpPr>
        <a:xfrm>
          <a:off x="0" y="0"/>
          <a:ext cx="0" cy="0"/>
          <a:chOff x="0" y="0"/>
          <a:chExt cx="0" cy="0"/>
        </a:xfrm>
      </p:grpSpPr>
      <p:sp>
        <p:nvSpPr>
          <p:cNvPr id="1001" name="Google Shape;1001;g2d09213cdcd_0_212"/>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IMÁGENES DESDE UN CONTENEDOR EN EJECUCIÓN. EJEMPLOS</a:t>
            </a:r>
            <a:endParaRPr b="1" sz="3800">
              <a:solidFill>
                <a:srgbClr val="0000FF"/>
              </a:solidFill>
            </a:endParaRPr>
          </a:p>
        </p:txBody>
      </p:sp>
      <p:sp>
        <p:nvSpPr>
          <p:cNvPr id="1002" name="Google Shape;1002;g2d09213cdcd_0_212"/>
          <p:cNvSpPr txBox="1"/>
          <p:nvPr/>
        </p:nvSpPr>
        <p:spPr>
          <a:xfrm>
            <a:off x="600950" y="1873575"/>
            <a:ext cx="10640400" cy="345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000">
                <a:solidFill>
                  <a:srgbClr val="FF0000"/>
                </a:solidFill>
              </a:rPr>
              <a:t># Creación de una nueva imagen a partir del contenedor con nombre ejemplo (tag=latest)</a:t>
            </a:r>
            <a:endParaRPr sz="2000">
              <a:solidFill>
                <a:srgbClr val="FF0000"/>
              </a:solidFill>
            </a:endParaRPr>
          </a:p>
          <a:p>
            <a:pPr indent="0" lvl="0" marL="0" rtl="0" algn="l">
              <a:lnSpc>
                <a:spcPct val="115000"/>
              </a:lnSpc>
              <a:spcBef>
                <a:spcPts val="1300"/>
              </a:spcBef>
              <a:spcAft>
                <a:spcPts val="0"/>
              </a:spcAft>
              <a:buNone/>
            </a:pPr>
            <a:r>
              <a:rPr lang="es-ES" sz="2000">
                <a:solidFill>
                  <a:schemeClr val="lt1"/>
                </a:solidFill>
              </a:rPr>
              <a:t>&gt; docker commit ejemplo usuarioDockerHub/ubuntu20netutils</a:t>
            </a:r>
            <a:endParaRPr sz="2000">
              <a:solidFill>
                <a:schemeClr val="lt1"/>
              </a:solidFill>
            </a:endParaRPr>
          </a:p>
          <a:p>
            <a:pPr indent="0" lvl="0" marL="0" rtl="0" algn="l">
              <a:lnSpc>
                <a:spcPct val="115000"/>
              </a:lnSpc>
              <a:spcBef>
                <a:spcPts val="1300"/>
              </a:spcBef>
              <a:spcAft>
                <a:spcPts val="0"/>
              </a:spcAft>
              <a:buNone/>
            </a:pPr>
            <a:r>
              <a:rPr lang="es-ES" sz="2000">
                <a:solidFill>
                  <a:srgbClr val="FF0000"/>
                </a:solidFill>
              </a:rPr>
              <a:t># Igual que la anterior pero añadiendo versión (tag)</a:t>
            </a:r>
            <a:endParaRPr sz="2000">
              <a:solidFill>
                <a:srgbClr val="FF0000"/>
              </a:solidFill>
            </a:endParaRPr>
          </a:p>
          <a:p>
            <a:pPr indent="0" lvl="0" marL="0" rtl="0" algn="l">
              <a:lnSpc>
                <a:spcPct val="115000"/>
              </a:lnSpc>
              <a:spcBef>
                <a:spcPts val="1300"/>
              </a:spcBef>
              <a:spcAft>
                <a:spcPts val="0"/>
              </a:spcAft>
              <a:buNone/>
            </a:pPr>
            <a:r>
              <a:rPr lang="es-ES" sz="2000">
                <a:solidFill>
                  <a:schemeClr val="lt1"/>
                </a:solidFill>
              </a:rPr>
              <a:t>&gt; docker commit ejemplo usuarioDockerHub/ubuntu20netutils:1.0</a:t>
            </a:r>
            <a:endParaRPr sz="2000">
              <a:solidFill>
                <a:schemeClr val="lt1"/>
              </a:solidFill>
            </a:endParaRPr>
          </a:p>
          <a:p>
            <a:pPr indent="0" lvl="0" marL="0" rtl="0" algn="l">
              <a:lnSpc>
                <a:spcPct val="115000"/>
              </a:lnSpc>
              <a:spcBef>
                <a:spcPts val="1300"/>
              </a:spcBef>
              <a:spcAft>
                <a:spcPts val="0"/>
              </a:spcAft>
              <a:buNone/>
            </a:pPr>
            <a:r>
              <a:rPr lang="es-ES" sz="2000">
                <a:solidFill>
                  <a:srgbClr val="FF0000"/>
                </a:solidFill>
              </a:rPr>
              <a:t># Igual que la anterior pero pausando el contenedor durante el commit (--pause/-p) y añadiendo un mensaje describiendo el commit (--message/-m)</a:t>
            </a:r>
            <a:endParaRPr sz="2000">
              <a:solidFill>
                <a:srgbClr val="FF0000"/>
              </a:solidFill>
            </a:endParaRPr>
          </a:p>
          <a:p>
            <a:pPr indent="0" lvl="0" marL="0" rtl="0" algn="l">
              <a:lnSpc>
                <a:spcPct val="115000"/>
              </a:lnSpc>
              <a:spcBef>
                <a:spcPts val="1300"/>
              </a:spcBef>
              <a:spcAft>
                <a:spcPts val="1300"/>
              </a:spcAft>
              <a:buNone/>
            </a:pPr>
            <a:r>
              <a:rPr lang="es-ES" sz="2000">
                <a:solidFill>
                  <a:schemeClr val="lt1"/>
                </a:solidFill>
              </a:rPr>
              <a:t>&gt; docker commit -m "Versión con Nmap" -p ejemplo usuarioDockerHub/ubuntu20netutils:1.1</a:t>
            </a:r>
            <a:endParaRPr sz="2000">
              <a:solidFill>
                <a:schemeClr val="lt1"/>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06" name="Shape 1006"/>
        <p:cNvGrpSpPr/>
        <p:nvPr/>
      </p:nvGrpSpPr>
      <p:grpSpPr>
        <a:xfrm>
          <a:off x="0" y="0"/>
          <a:ext cx="0" cy="0"/>
          <a:chOff x="0" y="0"/>
          <a:chExt cx="0" cy="0"/>
        </a:xfrm>
      </p:grpSpPr>
      <p:sp>
        <p:nvSpPr>
          <p:cNvPr id="1007" name="Google Shape;1007;g2d09213cdcd_0_21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IMÁGENES DESDE UN CONTENEDOR EN EJECUCIÓN. EJEMPLOS</a:t>
            </a:r>
            <a:endParaRPr b="1" sz="3800">
              <a:solidFill>
                <a:srgbClr val="0000FF"/>
              </a:solidFill>
            </a:endParaRPr>
          </a:p>
        </p:txBody>
      </p:sp>
      <p:sp>
        <p:nvSpPr>
          <p:cNvPr id="1008" name="Google Shape;1008;g2d09213cdcd_0_217"/>
          <p:cNvSpPr txBox="1"/>
          <p:nvPr/>
        </p:nvSpPr>
        <p:spPr>
          <a:xfrm>
            <a:off x="600950" y="1873575"/>
            <a:ext cx="10640400" cy="398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1900">
                <a:solidFill>
                  <a:srgbClr val="FF0000"/>
                </a:solidFill>
              </a:rPr>
              <a:t># Igual que la anterior pero añadiendo la información del autor (--author/-a)</a:t>
            </a:r>
            <a:endParaRPr sz="1900">
              <a:solidFill>
                <a:srgbClr val="FF0000"/>
              </a:solidFill>
            </a:endParaRPr>
          </a:p>
          <a:p>
            <a:pPr indent="0" lvl="0" marL="0" rtl="0" algn="l">
              <a:lnSpc>
                <a:spcPct val="115000"/>
              </a:lnSpc>
              <a:spcBef>
                <a:spcPts val="1300"/>
              </a:spcBef>
              <a:spcAft>
                <a:spcPts val="0"/>
              </a:spcAft>
              <a:buNone/>
            </a:pPr>
            <a:r>
              <a:rPr lang="es-ES" sz="2100">
                <a:solidFill>
                  <a:schemeClr val="lt1"/>
                </a:solidFill>
              </a:rPr>
              <a:t>&gt; docker commit -a "Juan Diego Pérez" -m "Versión con Nmap" -p ejemplo usuarioDockerHub/ubuntu20netutils:1.1</a:t>
            </a:r>
            <a:endParaRPr sz="2100">
              <a:solidFill>
                <a:schemeClr val="lt1"/>
              </a:solidFill>
            </a:endParaRPr>
          </a:p>
          <a:p>
            <a:pPr indent="0" lvl="0" marL="0" rtl="0" algn="l">
              <a:lnSpc>
                <a:spcPct val="115000"/>
              </a:lnSpc>
              <a:spcBef>
                <a:spcPts val="1300"/>
              </a:spcBef>
              <a:spcAft>
                <a:spcPts val="0"/>
              </a:spcAft>
              <a:buNone/>
            </a:pPr>
            <a:r>
              <a:rPr lang="es-ES" sz="1900">
                <a:solidFill>
                  <a:srgbClr val="FF0000"/>
                </a:solidFill>
              </a:rPr>
              <a:t># Guardar la imagen ubuntu20netutils:1.1 al ficher u20v1.1.tar</a:t>
            </a:r>
            <a:endParaRPr sz="1900">
              <a:solidFill>
                <a:srgbClr val="FF0000"/>
              </a:solidFill>
            </a:endParaRPr>
          </a:p>
          <a:p>
            <a:pPr indent="0" lvl="0" marL="0" rtl="0" algn="l">
              <a:lnSpc>
                <a:spcPct val="115000"/>
              </a:lnSpc>
              <a:spcBef>
                <a:spcPts val="1300"/>
              </a:spcBef>
              <a:spcAft>
                <a:spcPts val="0"/>
              </a:spcAft>
              <a:buNone/>
            </a:pPr>
            <a:r>
              <a:rPr lang="es-ES" sz="2100">
                <a:solidFill>
                  <a:schemeClr val="lt1"/>
                </a:solidFill>
              </a:rPr>
              <a:t>&gt; docker save usuarioDockerHub/ubuntu20netutils:1.1 &gt; u20v1.1.tar</a:t>
            </a:r>
            <a:endParaRPr sz="2100">
              <a:solidFill>
                <a:schemeClr val="lt1"/>
              </a:solidFill>
            </a:endParaRPr>
          </a:p>
          <a:p>
            <a:pPr indent="0" lvl="0" marL="0" rtl="0" algn="l">
              <a:lnSpc>
                <a:spcPct val="115000"/>
              </a:lnSpc>
              <a:spcBef>
                <a:spcPts val="1300"/>
              </a:spcBef>
              <a:spcAft>
                <a:spcPts val="0"/>
              </a:spcAft>
              <a:buNone/>
            </a:pPr>
            <a:r>
              <a:rPr lang="es-ES" sz="1900">
                <a:solidFill>
                  <a:srgbClr val="FF0000"/>
                </a:solidFill>
              </a:rPr>
              <a:t># Lo mismo que en el apartado anterior sin la redirección y especificando el fichero (--output / -o)</a:t>
            </a:r>
            <a:endParaRPr sz="1900">
              <a:solidFill>
                <a:srgbClr val="FF0000"/>
              </a:solidFill>
            </a:endParaRPr>
          </a:p>
          <a:p>
            <a:pPr indent="0" lvl="0" marL="0" rtl="0" algn="l">
              <a:lnSpc>
                <a:spcPct val="115000"/>
              </a:lnSpc>
              <a:spcBef>
                <a:spcPts val="1300"/>
              </a:spcBef>
              <a:spcAft>
                <a:spcPts val="0"/>
              </a:spcAft>
              <a:buNone/>
            </a:pPr>
            <a:r>
              <a:rPr lang="es-ES" sz="2100">
                <a:solidFill>
                  <a:schemeClr val="lt1"/>
                </a:solidFill>
              </a:rPr>
              <a:t>&gt; docker save --output u20v1.1.tar usuarioDockerHub/ubuntu20netutils:1.1</a:t>
            </a:r>
            <a:endParaRPr sz="2100">
              <a:solidFill>
                <a:schemeClr val="lt1"/>
              </a:solidFill>
            </a:endParaRPr>
          </a:p>
          <a:p>
            <a:pPr indent="0" lvl="0" marL="0" rtl="0" algn="l">
              <a:lnSpc>
                <a:spcPct val="115000"/>
              </a:lnSpc>
              <a:spcBef>
                <a:spcPts val="1300"/>
              </a:spcBef>
              <a:spcAft>
                <a:spcPts val="1300"/>
              </a:spcAft>
              <a:buNone/>
            </a:pPr>
            <a:r>
              <a:t/>
            </a:r>
            <a:endParaRPr sz="2000">
              <a:solidFill>
                <a:srgbClr val="FF000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12" name="Shape 1012"/>
        <p:cNvGrpSpPr/>
        <p:nvPr/>
      </p:nvGrpSpPr>
      <p:grpSpPr>
        <a:xfrm>
          <a:off x="0" y="0"/>
          <a:ext cx="0" cy="0"/>
          <a:chOff x="0" y="0"/>
          <a:chExt cx="0" cy="0"/>
        </a:xfrm>
      </p:grpSpPr>
      <p:sp>
        <p:nvSpPr>
          <p:cNvPr id="1013" name="Google Shape;1013;g2d09213cdcd_0_223"/>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IMÁGENES DESDE UN CONTENEDOR EN EJECUCIÓN. EJEMPLOS</a:t>
            </a:r>
            <a:endParaRPr b="1" sz="3800">
              <a:solidFill>
                <a:srgbClr val="0000FF"/>
              </a:solidFill>
            </a:endParaRPr>
          </a:p>
        </p:txBody>
      </p:sp>
      <p:sp>
        <p:nvSpPr>
          <p:cNvPr id="1014" name="Google Shape;1014;g2d09213cdcd_0_223"/>
          <p:cNvSpPr txBox="1"/>
          <p:nvPr/>
        </p:nvSpPr>
        <p:spPr>
          <a:xfrm>
            <a:off x="600950" y="1873575"/>
            <a:ext cx="10640400" cy="422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100">
                <a:solidFill>
                  <a:srgbClr val="FF0000"/>
                </a:solidFill>
              </a:rPr>
              <a:t># Carga la imagen con nombre imagen.tar (--input / -i)</a:t>
            </a:r>
            <a:endParaRPr sz="2100">
              <a:solidFill>
                <a:srgbClr val="FF0000"/>
              </a:solidFill>
            </a:endParaRPr>
          </a:p>
          <a:p>
            <a:pPr indent="0" lvl="0" marL="0" rtl="0" algn="l">
              <a:lnSpc>
                <a:spcPct val="115000"/>
              </a:lnSpc>
              <a:spcBef>
                <a:spcPts val="1300"/>
              </a:spcBef>
              <a:spcAft>
                <a:spcPts val="0"/>
              </a:spcAft>
              <a:buNone/>
            </a:pPr>
            <a:r>
              <a:rPr lang="es-ES" sz="2100">
                <a:solidFill>
                  <a:schemeClr val="lt1"/>
                </a:solidFill>
              </a:rPr>
              <a:t>&gt; docker load --input imagen.tar</a:t>
            </a:r>
            <a:endParaRPr sz="2100">
              <a:solidFill>
                <a:schemeClr val="lt1"/>
              </a:solidFill>
            </a:endParaRPr>
          </a:p>
          <a:p>
            <a:pPr indent="0" lvl="0" marL="0" rtl="0" algn="l">
              <a:lnSpc>
                <a:spcPct val="115000"/>
              </a:lnSpc>
              <a:spcBef>
                <a:spcPts val="1300"/>
              </a:spcBef>
              <a:spcAft>
                <a:spcPts val="0"/>
              </a:spcAft>
              <a:buNone/>
            </a:pPr>
            <a:r>
              <a:rPr lang="es-ES" sz="2100">
                <a:solidFill>
                  <a:srgbClr val="FF0000"/>
                </a:solidFill>
              </a:rPr>
              <a:t># Autentificación en DockerHub</a:t>
            </a:r>
            <a:endParaRPr sz="2100">
              <a:solidFill>
                <a:srgbClr val="FF0000"/>
              </a:solidFill>
            </a:endParaRPr>
          </a:p>
          <a:p>
            <a:pPr indent="0" lvl="0" marL="0" rtl="0" algn="l">
              <a:lnSpc>
                <a:spcPct val="115000"/>
              </a:lnSpc>
              <a:spcBef>
                <a:spcPts val="1300"/>
              </a:spcBef>
              <a:spcAft>
                <a:spcPts val="0"/>
              </a:spcAft>
              <a:buNone/>
            </a:pPr>
            <a:r>
              <a:rPr lang="es-ES" sz="2100">
                <a:solidFill>
                  <a:schemeClr val="lt1"/>
                </a:solidFill>
              </a:rPr>
              <a:t>&gt; docker login</a:t>
            </a:r>
            <a:endParaRPr sz="2100">
              <a:solidFill>
                <a:schemeClr val="lt1"/>
              </a:solidFill>
            </a:endParaRPr>
          </a:p>
          <a:p>
            <a:pPr indent="0" lvl="0" marL="0" rtl="0" algn="l">
              <a:lnSpc>
                <a:spcPct val="115000"/>
              </a:lnSpc>
              <a:spcBef>
                <a:spcPts val="1300"/>
              </a:spcBef>
              <a:spcAft>
                <a:spcPts val="0"/>
              </a:spcAft>
              <a:buNone/>
            </a:pPr>
            <a:r>
              <a:rPr lang="es-ES" sz="2100">
                <a:solidFill>
                  <a:srgbClr val="FF0000"/>
                </a:solidFill>
              </a:rPr>
              <a:t># Subir una imagen ubuntu20netutils:1.1 a DockerHub</a:t>
            </a:r>
            <a:endParaRPr sz="2100">
              <a:solidFill>
                <a:srgbClr val="FF0000"/>
              </a:solidFill>
            </a:endParaRPr>
          </a:p>
          <a:p>
            <a:pPr indent="0" lvl="0" marL="0" rtl="0" algn="l">
              <a:lnSpc>
                <a:spcPct val="115000"/>
              </a:lnSpc>
              <a:spcBef>
                <a:spcPts val="1300"/>
              </a:spcBef>
              <a:spcAft>
                <a:spcPts val="0"/>
              </a:spcAft>
              <a:buNone/>
            </a:pPr>
            <a:r>
              <a:rPr lang="es-ES" sz="2100">
                <a:solidFill>
                  <a:schemeClr val="lt1"/>
                </a:solidFill>
              </a:rPr>
              <a:t>&gt; docker push usuarioDockerHub/ubuntu20netutils:1.1</a:t>
            </a:r>
            <a:endParaRPr sz="2100">
              <a:solidFill>
                <a:schemeClr val="lt1"/>
              </a:solidFill>
            </a:endParaRPr>
          </a:p>
          <a:p>
            <a:pPr indent="0" lvl="0" marL="0" rtl="0" algn="l">
              <a:lnSpc>
                <a:spcPct val="115000"/>
              </a:lnSpc>
              <a:spcBef>
                <a:spcPts val="1300"/>
              </a:spcBef>
              <a:spcAft>
                <a:spcPts val="0"/>
              </a:spcAft>
              <a:buNone/>
            </a:pPr>
            <a:r>
              <a:t/>
            </a:r>
            <a:endParaRPr sz="1900">
              <a:solidFill>
                <a:srgbClr val="FF0000"/>
              </a:solidFill>
            </a:endParaRPr>
          </a:p>
          <a:p>
            <a:pPr indent="0" lvl="0" marL="0" rtl="0" algn="l">
              <a:lnSpc>
                <a:spcPct val="115000"/>
              </a:lnSpc>
              <a:spcBef>
                <a:spcPts val="1300"/>
              </a:spcBef>
              <a:spcAft>
                <a:spcPts val="1300"/>
              </a:spcAft>
              <a:buNone/>
            </a:pPr>
            <a:r>
              <a:t/>
            </a:r>
            <a:endParaRPr sz="20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4" name="Shape 344"/>
        <p:cNvGrpSpPr/>
        <p:nvPr/>
      </p:nvGrpSpPr>
      <p:grpSpPr>
        <a:xfrm>
          <a:off x="0" y="0"/>
          <a:ext cx="0" cy="0"/>
          <a:chOff x="0" y="0"/>
          <a:chExt cx="0" cy="0"/>
        </a:xfrm>
      </p:grpSpPr>
      <p:sp>
        <p:nvSpPr>
          <p:cNvPr id="345" name="Google Shape;345;g2ca94d1c6af_0_62"/>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CONTENEDORES. CARACTERÍSTICAS</a:t>
            </a:r>
            <a:endParaRPr b="1" sz="4000">
              <a:solidFill>
                <a:srgbClr val="0000FF"/>
              </a:solidFill>
            </a:endParaRPr>
          </a:p>
        </p:txBody>
      </p:sp>
      <p:sp>
        <p:nvSpPr>
          <p:cNvPr id="346" name="Google Shape;346;g2ca94d1c6af_0_62"/>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Los contenedores utilizan el mismo Kernel Linux que la máquina física en la que se ejecutan gracias a la estandarización de los Kernel y a características como los Cgroups y los Namespaces. Esto elimina la sobrecarga que en las máquinas virtuales suponía la carga total del sistema operativo invitado.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Me permiten aislar las distintas aplicaciones que tenga en los distintos contenedores (salvo que yo estime que deban comunicarse).</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18" name="Shape 1018"/>
        <p:cNvGrpSpPr/>
        <p:nvPr/>
      </p:nvGrpSpPr>
      <p:grpSpPr>
        <a:xfrm>
          <a:off x="0" y="0"/>
          <a:ext cx="0" cy="0"/>
          <a:chOff x="0" y="0"/>
          <a:chExt cx="0" cy="0"/>
        </a:xfrm>
      </p:grpSpPr>
      <p:sp>
        <p:nvSpPr>
          <p:cNvPr id="1019" name="Google Shape;1019;g2d09213cdcd_0_229"/>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IMÁGENES DESDE UN CONTENEDOR EN EJECUCIÓN. EJEMPLOS</a:t>
            </a:r>
            <a:endParaRPr b="1" sz="3800">
              <a:solidFill>
                <a:srgbClr val="0000FF"/>
              </a:solidFill>
            </a:endParaRPr>
          </a:p>
        </p:txBody>
      </p:sp>
      <p:sp>
        <p:nvSpPr>
          <p:cNvPr id="1020" name="Google Shape;1020;g2d09213cdcd_0_229"/>
          <p:cNvSpPr txBox="1"/>
          <p:nvPr/>
        </p:nvSpPr>
        <p:spPr>
          <a:xfrm>
            <a:off x="600950" y="1873575"/>
            <a:ext cx="10640400" cy="453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200">
                <a:solidFill>
                  <a:srgbClr val="FF0000"/>
                </a:solidFill>
              </a:rPr>
              <a:t># Subir una imagen ubuntu20netutils:1.1 a DockerHub suprimiendo la salida que se muestra sobre la información del proceso de subida (--quiet /  -q)</a:t>
            </a:r>
            <a:endParaRPr sz="2200">
              <a:solidFill>
                <a:srgbClr val="FF0000"/>
              </a:solidFill>
            </a:endParaRPr>
          </a:p>
          <a:p>
            <a:pPr indent="0" lvl="0" marL="0" rtl="0" algn="l">
              <a:lnSpc>
                <a:spcPct val="115000"/>
              </a:lnSpc>
              <a:spcBef>
                <a:spcPts val="1300"/>
              </a:spcBef>
              <a:spcAft>
                <a:spcPts val="0"/>
              </a:spcAft>
              <a:buNone/>
            </a:pPr>
            <a:r>
              <a:rPr lang="es-ES" sz="2200">
                <a:solidFill>
                  <a:schemeClr val="lt1"/>
                </a:solidFill>
              </a:rPr>
              <a:t>&gt; docker push -q usuarioDockerHub/ubuntu20netutils:1.1</a:t>
            </a:r>
            <a:endParaRPr sz="2200">
              <a:solidFill>
                <a:schemeClr val="lt1"/>
              </a:solidFill>
            </a:endParaRPr>
          </a:p>
          <a:p>
            <a:pPr indent="0" lvl="0" marL="0" rtl="0" algn="l">
              <a:lnSpc>
                <a:spcPct val="115000"/>
              </a:lnSpc>
              <a:spcBef>
                <a:spcPts val="1300"/>
              </a:spcBef>
              <a:spcAft>
                <a:spcPts val="0"/>
              </a:spcAft>
              <a:buNone/>
            </a:pPr>
            <a:r>
              <a:rPr lang="es-ES" sz="2200">
                <a:solidFill>
                  <a:srgbClr val="FF0000"/>
                </a:solidFill>
              </a:rPr>
              <a:t># Subir a DockerHub todas las versiones (tags) de la imagen ubuntu20netutils (--all-tags / -a)</a:t>
            </a:r>
            <a:endParaRPr sz="2200">
              <a:solidFill>
                <a:srgbClr val="FF0000"/>
              </a:solidFill>
            </a:endParaRPr>
          </a:p>
          <a:p>
            <a:pPr indent="0" lvl="0" marL="0" rtl="0" algn="l">
              <a:lnSpc>
                <a:spcPct val="115000"/>
              </a:lnSpc>
              <a:spcBef>
                <a:spcPts val="1300"/>
              </a:spcBef>
              <a:spcAft>
                <a:spcPts val="0"/>
              </a:spcAft>
              <a:buNone/>
            </a:pPr>
            <a:r>
              <a:rPr lang="es-ES" sz="2200">
                <a:solidFill>
                  <a:schemeClr val="lt1"/>
                </a:solidFill>
              </a:rPr>
              <a:t>&gt; docker push -a usuarioDockerHub/ubuntu20netutils</a:t>
            </a:r>
            <a:endParaRPr sz="2200">
              <a:solidFill>
                <a:schemeClr val="lt1"/>
              </a:solidFill>
            </a:endParaRPr>
          </a:p>
          <a:p>
            <a:pPr indent="0" lvl="0" marL="0" rtl="0" algn="l">
              <a:lnSpc>
                <a:spcPct val="115000"/>
              </a:lnSpc>
              <a:spcBef>
                <a:spcPts val="1300"/>
              </a:spcBef>
              <a:spcAft>
                <a:spcPts val="0"/>
              </a:spcAft>
              <a:buNone/>
            </a:pPr>
            <a:r>
              <a:rPr lang="es-ES" sz="2100">
                <a:solidFill>
                  <a:srgbClr val="FF0000"/>
                </a:solidFill>
              </a:rPr>
              <a:t>Vídeo resumen:</a:t>
            </a:r>
            <a:endParaRPr sz="2100">
              <a:solidFill>
                <a:srgbClr val="FF0000"/>
              </a:solidFill>
            </a:endParaRPr>
          </a:p>
          <a:p>
            <a:pPr indent="0" lvl="0" marL="0" rtl="0" algn="l">
              <a:lnSpc>
                <a:spcPct val="115000"/>
              </a:lnSpc>
              <a:spcBef>
                <a:spcPts val="1300"/>
              </a:spcBef>
              <a:spcAft>
                <a:spcPts val="0"/>
              </a:spcAft>
              <a:buNone/>
            </a:pPr>
            <a:r>
              <a:rPr lang="es-ES" sz="1900">
                <a:solidFill>
                  <a:schemeClr val="lt1"/>
                </a:solidFill>
              </a:rPr>
              <a:t>https://youtu.be/eWkqN9U5yJU?list=PL-8CyWabyNa85xowmOeBMCspbrn6qNWgl</a:t>
            </a:r>
            <a:endParaRPr sz="1900">
              <a:solidFill>
                <a:schemeClr val="lt1"/>
              </a:solidFill>
            </a:endParaRPr>
          </a:p>
          <a:p>
            <a:pPr indent="0" lvl="0" marL="0" rtl="0" algn="l">
              <a:lnSpc>
                <a:spcPct val="115000"/>
              </a:lnSpc>
              <a:spcBef>
                <a:spcPts val="1300"/>
              </a:spcBef>
              <a:spcAft>
                <a:spcPts val="1300"/>
              </a:spcAft>
              <a:buNone/>
            </a:pPr>
            <a:r>
              <a:t/>
            </a:r>
            <a:endParaRPr sz="2000">
              <a:solidFill>
                <a:srgbClr val="FF0000"/>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24" name="Shape 1024"/>
        <p:cNvGrpSpPr/>
        <p:nvPr/>
      </p:nvGrpSpPr>
      <p:grpSpPr>
        <a:xfrm>
          <a:off x="0" y="0"/>
          <a:ext cx="0" cy="0"/>
          <a:chOff x="0" y="0"/>
          <a:chExt cx="0" cy="0"/>
        </a:xfrm>
      </p:grpSpPr>
      <p:sp>
        <p:nvSpPr>
          <p:cNvPr id="1025" name="Google Shape;1025;g2d09213cdcd_0_236"/>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UTILIZANDO FICHEROS DOCKERFILE</a:t>
            </a:r>
            <a:endParaRPr b="1" sz="3800">
              <a:solidFill>
                <a:srgbClr val="0000FF"/>
              </a:solidFill>
            </a:endParaRPr>
          </a:p>
        </p:txBody>
      </p:sp>
      <p:pic>
        <p:nvPicPr>
          <p:cNvPr id="1026" name="Google Shape;1026;g2d09213cdcd_0_236"/>
          <p:cNvPicPr preferRelativeResize="0"/>
          <p:nvPr/>
        </p:nvPicPr>
        <p:blipFill>
          <a:blip r:embed="rId3">
            <a:alphaModFix/>
          </a:blip>
          <a:stretch>
            <a:fillRect/>
          </a:stretch>
        </p:blipFill>
        <p:spPr>
          <a:xfrm>
            <a:off x="1666288" y="1063200"/>
            <a:ext cx="8859426" cy="5264549"/>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30" name="Shape 1030"/>
        <p:cNvGrpSpPr/>
        <p:nvPr/>
      </p:nvGrpSpPr>
      <p:grpSpPr>
        <a:xfrm>
          <a:off x="0" y="0"/>
          <a:ext cx="0" cy="0"/>
          <a:chOff x="0" y="0"/>
          <a:chExt cx="0" cy="0"/>
        </a:xfrm>
      </p:grpSpPr>
      <p:sp>
        <p:nvSpPr>
          <p:cNvPr id="1031" name="Google Shape;1031;g2d09213cdcd_0_242"/>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UTILIZANDO FICHEROS DOCKERFILE</a:t>
            </a:r>
            <a:endParaRPr b="1" sz="3800">
              <a:solidFill>
                <a:srgbClr val="0000FF"/>
              </a:solidFill>
            </a:endParaRPr>
          </a:p>
        </p:txBody>
      </p:sp>
      <p:pic>
        <p:nvPicPr>
          <p:cNvPr id="1032" name="Google Shape;1032;g2d09213cdcd_0_242"/>
          <p:cNvPicPr preferRelativeResize="0"/>
          <p:nvPr/>
        </p:nvPicPr>
        <p:blipFill>
          <a:blip r:embed="rId3">
            <a:alphaModFix/>
          </a:blip>
          <a:stretch>
            <a:fillRect/>
          </a:stretch>
        </p:blipFill>
        <p:spPr>
          <a:xfrm>
            <a:off x="1391475" y="1452050"/>
            <a:ext cx="9409050" cy="439845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36" name="Shape 1036"/>
        <p:cNvGrpSpPr/>
        <p:nvPr/>
      </p:nvGrpSpPr>
      <p:grpSpPr>
        <a:xfrm>
          <a:off x="0" y="0"/>
          <a:ext cx="0" cy="0"/>
          <a:chOff x="0" y="0"/>
          <a:chExt cx="0" cy="0"/>
        </a:xfrm>
      </p:grpSpPr>
      <p:sp>
        <p:nvSpPr>
          <p:cNvPr id="1037" name="Google Shape;1037;g2d09213cdcd_0_248"/>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UTILIZANDO FICHEROS DOCKERFILE</a:t>
            </a:r>
            <a:endParaRPr b="1" sz="3800">
              <a:solidFill>
                <a:srgbClr val="0000FF"/>
              </a:solidFill>
            </a:endParaRPr>
          </a:p>
        </p:txBody>
      </p:sp>
      <p:sp>
        <p:nvSpPr>
          <p:cNvPr id="1038" name="Google Shape;1038;g2d09213cdcd_0_248"/>
          <p:cNvSpPr txBox="1"/>
          <p:nvPr/>
        </p:nvSpPr>
        <p:spPr>
          <a:xfrm>
            <a:off x="1590775" y="1166575"/>
            <a:ext cx="9739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700">
                <a:solidFill>
                  <a:schemeClr val="lt1"/>
                </a:solidFill>
                <a:latin typeface="Maven Pro"/>
                <a:ea typeface="Maven Pro"/>
                <a:cs typeface="Maven Pro"/>
                <a:sym typeface="Maven Pro"/>
              </a:rPr>
              <a:t>P</a:t>
            </a:r>
            <a:r>
              <a:rPr lang="es-ES" sz="2700">
                <a:solidFill>
                  <a:schemeClr val="lt1"/>
                </a:solidFill>
                <a:latin typeface="Maven Pro"/>
                <a:ea typeface="Maven Pro"/>
                <a:cs typeface="Maven Pro"/>
                <a:sym typeface="Maven Pro"/>
              </a:rPr>
              <a:t>ara construir las imágenes necesitamos un fichero Dockerfile dentro de un contexto, ya sea en mi equipo o un repositorio exterior, y la orden docker build cuya estructura general es la siguiente:</a:t>
            </a:r>
            <a:endParaRPr/>
          </a:p>
        </p:txBody>
      </p:sp>
      <p:pic>
        <p:nvPicPr>
          <p:cNvPr id="1039" name="Google Shape;1039;g2d09213cdcd_0_248"/>
          <p:cNvPicPr preferRelativeResize="0"/>
          <p:nvPr/>
        </p:nvPicPr>
        <p:blipFill>
          <a:blip r:embed="rId3">
            <a:alphaModFix/>
          </a:blip>
          <a:stretch>
            <a:fillRect/>
          </a:stretch>
        </p:blipFill>
        <p:spPr>
          <a:xfrm>
            <a:off x="3386975" y="3013675"/>
            <a:ext cx="5290323" cy="3539525"/>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43" name="Shape 1043"/>
        <p:cNvGrpSpPr/>
        <p:nvPr/>
      </p:nvGrpSpPr>
      <p:grpSpPr>
        <a:xfrm>
          <a:off x="0" y="0"/>
          <a:ext cx="0" cy="0"/>
          <a:chOff x="0" y="0"/>
          <a:chExt cx="0" cy="0"/>
        </a:xfrm>
      </p:grpSpPr>
      <p:sp>
        <p:nvSpPr>
          <p:cNvPr id="1044" name="Google Shape;1044;g2d09213cdcd_0_25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UTILIZANDO FICHEROS DOCKERFILE. EJEMPLOS</a:t>
            </a:r>
            <a:endParaRPr b="1" sz="3800">
              <a:solidFill>
                <a:srgbClr val="0000FF"/>
              </a:solidFill>
            </a:endParaRPr>
          </a:p>
        </p:txBody>
      </p:sp>
      <p:sp>
        <p:nvSpPr>
          <p:cNvPr id="1045" name="Google Shape;1045;g2d09213cdcd_0_257"/>
          <p:cNvSpPr txBox="1"/>
          <p:nvPr/>
        </p:nvSpPr>
        <p:spPr>
          <a:xfrm>
            <a:off x="1608450" y="1741525"/>
            <a:ext cx="9739200" cy="514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000">
                <a:solidFill>
                  <a:srgbClr val="FF0000"/>
                </a:solidFill>
              </a:rPr>
              <a:t># Construcción de una imagen sin nombre ni versión estando el Dockerfile en el mismo directorio donde se ejecuta docker build</a:t>
            </a:r>
            <a:endParaRPr sz="2000">
              <a:solidFill>
                <a:srgbClr val="FF0000"/>
              </a:solidFill>
            </a:endParaRPr>
          </a:p>
          <a:p>
            <a:pPr indent="0" lvl="0" marL="0" rtl="0" algn="l">
              <a:lnSpc>
                <a:spcPct val="115000"/>
              </a:lnSpc>
              <a:spcBef>
                <a:spcPts val="1300"/>
              </a:spcBef>
              <a:spcAft>
                <a:spcPts val="0"/>
              </a:spcAft>
              <a:buNone/>
            </a:pPr>
            <a:r>
              <a:rPr lang="es-ES" sz="2000">
                <a:solidFill>
                  <a:schemeClr val="lt1"/>
                </a:solidFill>
              </a:rPr>
              <a:t>&gt; docker build .</a:t>
            </a:r>
            <a:endParaRPr sz="2000">
              <a:solidFill>
                <a:schemeClr val="lt1"/>
              </a:solidFill>
            </a:endParaRPr>
          </a:p>
          <a:p>
            <a:pPr indent="0" lvl="0" marL="0" rtl="0" algn="l">
              <a:lnSpc>
                <a:spcPct val="115000"/>
              </a:lnSpc>
              <a:spcBef>
                <a:spcPts val="1300"/>
              </a:spcBef>
              <a:spcAft>
                <a:spcPts val="0"/>
              </a:spcAft>
              <a:buNone/>
            </a:pPr>
            <a:r>
              <a:rPr lang="es-ES" sz="2000">
                <a:solidFill>
                  <a:srgbClr val="FF0000"/>
                </a:solidFill>
              </a:rPr>
              <a:t># Construcción de una imagen especificando nombre y versión estando el Dockerfile en el mismo directorio donde se ejecuta docker build (--tag/-t)</a:t>
            </a:r>
            <a:endParaRPr sz="2000">
              <a:solidFill>
                <a:srgbClr val="FF0000"/>
              </a:solidFill>
            </a:endParaRPr>
          </a:p>
          <a:p>
            <a:pPr indent="0" lvl="0" marL="0" rtl="0" algn="l">
              <a:lnSpc>
                <a:spcPct val="115000"/>
              </a:lnSpc>
              <a:spcBef>
                <a:spcPts val="1300"/>
              </a:spcBef>
              <a:spcAft>
                <a:spcPts val="0"/>
              </a:spcAft>
              <a:buNone/>
            </a:pPr>
            <a:r>
              <a:rPr lang="es-ES" sz="2000">
                <a:solidFill>
                  <a:schemeClr val="lt1"/>
                </a:solidFill>
              </a:rPr>
              <a:t>&gt; docker build -t  usuario/nombre_imagen:1.0 .</a:t>
            </a:r>
            <a:endParaRPr sz="2000">
              <a:solidFill>
                <a:schemeClr val="lt1"/>
              </a:solidFill>
            </a:endParaRPr>
          </a:p>
          <a:p>
            <a:pPr indent="0" lvl="0" marL="0" rtl="0" algn="l">
              <a:lnSpc>
                <a:spcPct val="115000"/>
              </a:lnSpc>
              <a:spcBef>
                <a:spcPts val="1300"/>
              </a:spcBef>
              <a:spcAft>
                <a:spcPts val="0"/>
              </a:spcAft>
              <a:buNone/>
            </a:pPr>
            <a:r>
              <a:rPr lang="es-ES" sz="2000">
                <a:solidFill>
                  <a:srgbClr val="FF0000"/>
                </a:solidFill>
              </a:rPr>
              <a:t># Construcción de una imagen especificando un repositorio en GitHub donde se encuentra el Dockerfile. Ese repositorio es el contexto de construcción</a:t>
            </a:r>
            <a:endParaRPr sz="2000">
              <a:solidFill>
                <a:srgbClr val="FF0000"/>
              </a:solidFill>
            </a:endParaRPr>
          </a:p>
          <a:p>
            <a:pPr indent="0" lvl="0" marL="0" rtl="0" algn="l">
              <a:lnSpc>
                <a:spcPct val="115000"/>
              </a:lnSpc>
              <a:spcBef>
                <a:spcPts val="1300"/>
              </a:spcBef>
              <a:spcAft>
                <a:spcPts val="0"/>
              </a:spcAft>
              <a:buNone/>
            </a:pPr>
            <a:r>
              <a:rPr lang="es-ES" sz="2000">
                <a:solidFill>
                  <a:schemeClr val="lt1"/>
                </a:solidFill>
              </a:rPr>
              <a:t>&gt; docker build -t usuarioDockerHub/nombre_imagen:1.1 https://github.com/...../nombre_repo.git#nombre_rama_git</a:t>
            </a:r>
            <a:endParaRPr sz="2000">
              <a:solidFill>
                <a:schemeClr val="lt1"/>
              </a:solidFill>
            </a:endParaRPr>
          </a:p>
          <a:p>
            <a:pPr indent="0" lvl="0" marL="0" rtl="0" algn="l">
              <a:spcBef>
                <a:spcPts val="1300"/>
              </a:spcBef>
              <a:spcAft>
                <a:spcPts val="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49" name="Shape 1049"/>
        <p:cNvGrpSpPr/>
        <p:nvPr/>
      </p:nvGrpSpPr>
      <p:grpSpPr>
        <a:xfrm>
          <a:off x="0" y="0"/>
          <a:ext cx="0" cy="0"/>
          <a:chOff x="0" y="0"/>
          <a:chExt cx="0" cy="0"/>
        </a:xfrm>
      </p:grpSpPr>
      <p:sp>
        <p:nvSpPr>
          <p:cNvPr id="1050" name="Google Shape;1050;g2d09213cdcd_0_264"/>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UTILIZANDO FICHEROS DOCKERFILE. EJEMPLOS</a:t>
            </a:r>
            <a:endParaRPr b="1" sz="3800">
              <a:solidFill>
                <a:srgbClr val="0000FF"/>
              </a:solidFill>
            </a:endParaRPr>
          </a:p>
        </p:txBody>
      </p:sp>
      <p:sp>
        <p:nvSpPr>
          <p:cNvPr id="1051" name="Google Shape;1051;g2d09213cdcd_0_264"/>
          <p:cNvSpPr txBox="1"/>
          <p:nvPr/>
        </p:nvSpPr>
        <p:spPr>
          <a:xfrm>
            <a:off x="1608450" y="1741525"/>
            <a:ext cx="9739200" cy="496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1900">
                <a:solidFill>
                  <a:srgbClr val="FF0000"/>
                </a:solidFill>
              </a:rPr>
              <a:t># Construcción de una imagen usando una variable de entorno estando el Dockerfile en el mismo directorio donde se ejecuta docker build (--build-arg)</a:t>
            </a:r>
            <a:endParaRPr sz="1900">
              <a:solidFill>
                <a:srgbClr val="FF0000"/>
              </a:solidFill>
            </a:endParaRPr>
          </a:p>
          <a:p>
            <a:pPr indent="0" lvl="0" marL="0" rtl="0" algn="l">
              <a:lnSpc>
                <a:spcPct val="115000"/>
              </a:lnSpc>
              <a:spcBef>
                <a:spcPts val="1300"/>
              </a:spcBef>
              <a:spcAft>
                <a:spcPts val="0"/>
              </a:spcAft>
              <a:buNone/>
            </a:pPr>
            <a:r>
              <a:rPr lang="es-ES" sz="1900">
                <a:solidFill>
                  <a:schemeClr val="lt1"/>
                </a:solidFill>
              </a:rPr>
              <a:t>&gt; docker build --build-arg user=usuario -t  usuarioDockerHub/nombre_imagen:1.0 .</a:t>
            </a:r>
            <a:endParaRPr sz="1900">
              <a:solidFill>
                <a:schemeClr val="lt1"/>
              </a:solidFill>
            </a:endParaRPr>
          </a:p>
          <a:p>
            <a:pPr indent="0" lvl="0" marL="0" rtl="0" algn="l">
              <a:lnSpc>
                <a:spcPct val="115000"/>
              </a:lnSpc>
              <a:spcBef>
                <a:spcPts val="1300"/>
              </a:spcBef>
              <a:spcAft>
                <a:spcPts val="0"/>
              </a:spcAft>
              <a:buNone/>
            </a:pPr>
            <a:r>
              <a:rPr lang="es-ES" sz="1900">
                <a:solidFill>
                  <a:srgbClr val="FF0000"/>
                </a:solidFill>
              </a:rPr>
              <a:t># Construcción de una imagen sin usar las capas cacheadas por haber realizado anteriormente imágenes con capas similares y</a:t>
            </a:r>
            <a:r>
              <a:rPr lang="es-ES" sz="1900">
                <a:solidFill>
                  <a:srgbClr val="333333"/>
                </a:solidFill>
              </a:rPr>
              <a:t> </a:t>
            </a:r>
            <a:r>
              <a:rPr lang="es-ES" sz="1900">
                <a:solidFill>
                  <a:srgbClr val="FF0000"/>
                </a:solidFill>
              </a:rPr>
              <a:t>estando el Dockerfile en el mismo directorio donde se ejecuta docker build (--no-cache)</a:t>
            </a:r>
            <a:endParaRPr sz="1900">
              <a:solidFill>
                <a:srgbClr val="FF0000"/>
              </a:solidFill>
            </a:endParaRPr>
          </a:p>
          <a:p>
            <a:pPr indent="0" lvl="0" marL="0" rtl="0" algn="l">
              <a:lnSpc>
                <a:spcPct val="115000"/>
              </a:lnSpc>
              <a:spcBef>
                <a:spcPts val="1300"/>
              </a:spcBef>
              <a:spcAft>
                <a:spcPts val="0"/>
              </a:spcAft>
              <a:buNone/>
            </a:pPr>
            <a:r>
              <a:rPr lang="es-ES" sz="1900">
                <a:solidFill>
                  <a:schemeClr val="lt1"/>
                </a:solidFill>
              </a:rPr>
              <a:t>&gt; docker build --no-cache -t  usuarioDockerHub/nombre_imagen:1.0 .</a:t>
            </a:r>
            <a:endParaRPr sz="1900">
              <a:solidFill>
                <a:schemeClr val="lt1"/>
              </a:solidFill>
            </a:endParaRPr>
          </a:p>
          <a:p>
            <a:pPr indent="0" lvl="0" marL="0" rtl="0" algn="l">
              <a:lnSpc>
                <a:spcPct val="115000"/>
              </a:lnSpc>
              <a:spcBef>
                <a:spcPts val="1300"/>
              </a:spcBef>
              <a:spcAft>
                <a:spcPts val="0"/>
              </a:spcAft>
              <a:buNone/>
            </a:pPr>
            <a:r>
              <a:rPr lang="es-ES" sz="1900">
                <a:solidFill>
                  <a:srgbClr val="FF0000"/>
                </a:solidFill>
              </a:rPr>
              <a:t>#</a:t>
            </a:r>
            <a:r>
              <a:rPr lang="es-ES" sz="1900">
                <a:solidFill>
                  <a:srgbClr val="00FF00"/>
                </a:solidFill>
              </a:rPr>
              <a:t> </a:t>
            </a:r>
            <a:r>
              <a:rPr lang="es-ES" sz="1900">
                <a:solidFill>
                  <a:srgbClr val="FF0000"/>
                </a:solidFill>
              </a:rPr>
              <a:t>Construcción de una imagen especificando nombre,versión y especificando la ruta al fichero Dockerfile mediante el flag --file/-f</a:t>
            </a:r>
            <a:endParaRPr sz="1900">
              <a:solidFill>
                <a:srgbClr val="FF0000"/>
              </a:solidFill>
            </a:endParaRPr>
          </a:p>
          <a:p>
            <a:pPr indent="0" lvl="0" marL="0" rtl="0" algn="l">
              <a:lnSpc>
                <a:spcPct val="115000"/>
              </a:lnSpc>
              <a:spcBef>
                <a:spcPts val="1300"/>
              </a:spcBef>
              <a:spcAft>
                <a:spcPts val="0"/>
              </a:spcAft>
              <a:buNone/>
            </a:pPr>
            <a:r>
              <a:rPr lang="es-ES" sz="1900">
                <a:solidFill>
                  <a:schemeClr val="lt1"/>
                </a:solidFill>
              </a:rPr>
              <a:t>&gt; docker build -t  usuario/nombre_imagen:1.0 -f /home/usuario/DockerProject/Dockerfile</a:t>
            </a:r>
            <a:endParaRPr sz="1900">
              <a:solidFill>
                <a:schemeClr val="lt1"/>
              </a:solidFill>
            </a:endParaRPr>
          </a:p>
          <a:p>
            <a:pPr indent="0" lvl="0" marL="0" rtl="0" algn="l">
              <a:lnSpc>
                <a:spcPct val="115000"/>
              </a:lnSpc>
              <a:spcBef>
                <a:spcPts val="1300"/>
              </a:spcBef>
              <a:spcAft>
                <a:spcPts val="1300"/>
              </a:spcAft>
              <a:buNone/>
            </a:pPr>
            <a:r>
              <a:rPr lang="es-ES" sz="1250">
                <a:solidFill>
                  <a:schemeClr val="lt1"/>
                </a:solidFill>
              </a:rPr>
              <a:t>NOTA: Si quiero que la imagen construida sea distribuida mediante DockerHub debo poner como prefijo de la imagen mi nombre de usuario de DockerHub.</a:t>
            </a:r>
            <a:endParaRPr sz="2700">
              <a:solidFill>
                <a:schemeClr val="lt1"/>
              </a:solidFill>
              <a:latin typeface="Maven Pro"/>
              <a:ea typeface="Maven Pro"/>
              <a:cs typeface="Maven Pro"/>
              <a:sym typeface="Maven Pro"/>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55" name="Shape 1055"/>
        <p:cNvGrpSpPr/>
        <p:nvPr/>
      </p:nvGrpSpPr>
      <p:grpSpPr>
        <a:xfrm>
          <a:off x="0" y="0"/>
          <a:ext cx="0" cy="0"/>
          <a:chOff x="0" y="0"/>
          <a:chExt cx="0" cy="0"/>
        </a:xfrm>
      </p:grpSpPr>
      <p:sp>
        <p:nvSpPr>
          <p:cNvPr id="1056" name="Google Shape;1056;g2d09213cdcd_0_27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UTILIZANDO FICHEROS DOCKERFILE. EJEMPLOS</a:t>
            </a:r>
            <a:endParaRPr b="1" sz="3800">
              <a:solidFill>
                <a:srgbClr val="0000FF"/>
              </a:solidFill>
            </a:endParaRPr>
          </a:p>
        </p:txBody>
      </p:sp>
      <p:pic>
        <p:nvPicPr>
          <p:cNvPr id="1057" name="Google Shape;1057;g2d09213cdcd_0_271"/>
          <p:cNvPicPr preferRelativeResize="0"/>
          <p:nvPr/>
        </p:nvPicPr>
        <p:blipFill>
          <a:blip r:embed="rId3">
            <a:alphaModFix/>
          </a:blip>
          <a:stretch>
            <a:fillRect/>
          </a:stretch>
        </p:blipFill>
        <p:spPr>
          <a:xfrm>
            <a:off x="4106749" y="1363650"/>
            <a:ext cx="7974325" cy="533527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61" name="Shape 1061"/>
        <p:cNvGrpSpPr/>
        <p:nvPr/>
      </p:nvGrpSpPr>
      <p:grpSpPr>
        <a:xfrm>
          <a:off x="0" y="0"/>
          <a:ext cx="0" cy="0"/>
          <a:chOff x="0" y="0"/>
          <a:chExt cx="0" cy="0"/>
        </a:xfrm>
      </p:grpSpPr>
      <p:sp>
        <p:nvSpPr>
          <p:cNvPr id="1062" name="Google Shape;1062;g2d09213cdcd_0_27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ÓRDENES </a:t>
            </a:r>
            <a:r>
              <a:rPr lang="es-ES" sz="3800">
                <a:solidFill>
                  <a:srgbClr val="0000FF"/>
                </a:solidFill>
              </a:rPr>
              <a:t>FICHEROS DOCKERFILE. </a:t>
            </a:r>
            <a:endParaRPr b="1" sz="3800">
              <a:solidFill>
                <a:srgbClr val="0000FF"/>
              </a:solidFill>
            </a:endParaRPr>
          </a:p>
        </p:txBody>
      </p:sp>
      <p:sp>
        <p:nvSpPr>
          <p:cNvPr id="1063" name="Google Shape;1063;g2d09213cdcd_0_277"/>
          <p:cNvSpPr txBox="1"/>
          <p:nvPr/>
        </p:nvSpPr>
        <p:spPr>
          <a:xfrm>
            <a:off x="775800" y="1131225"/>
            <a:ext cx="10640400" cy="506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Las órdenes más comunes son:</a:t>
            </a:r>
            <a:endParaRPr sz="2700">
              <a:solidFill>
                <a:schemeClr val="lt1"/>
              </a:solidFill>
              <a:latin typeface="Maven Pro"/>
              <a:ea typeface="Maven Pro"/>
              <a:cs typeface="Maven Pro"/>
              <a:sym typeface="Maven Pro"/>
            </a:endParaRPr>
          </a:p>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FROM: Sirve para especificar la imagen sobre la que voy a construir la mía. Ejemplo: FROM php:7.4-apache</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LABEL: Sirve para añadir metadatos a la imagen mediante clave=valor. Ejemplo: LABEL company=iesalixar</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COPY: Para copiar ficheros desde mi equipo a la imagen. Esos ficheros deben estar en el mismo contexto (carpeta o repositorio). Su sintaxis es COPY [--chown=&lt;usuario&gt;:&lt;grupo&gt;] src dest. Por ejemplo: COPY --chown=www-data:www-data myapp /var/www/html</a:t>
            </a:r>
            <a:endParaRPr sz="1250">
              <a:solidFill>
                <a:srgbClr val="3A4749"/>
              </a:solidFill>
              <a:highlight>
                <a:srgbClr val="F5F7F8"/>
              </a:highligh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67" name="Shape 1067"/>
        <p:cNvGrpSpPr/>
        <p:nvPr/>
      </p:nvGrpSpPr>
      <p:grpSpPr>
        <a:xfrm>
          <a:off x="0" y="0"/>
          <a:ext cx="0" cy="0"/>
          <a:chOff x="0" y="0"/>
          <a:chExt cx="0" cy="0"/>
        </a:xfrm>
      </p:grpSpPr>
      <p:sp>
        <p:nvSpPr>
          <p:cNvPr id="1068" name="Google Shape;1068;g2d09213cdcd_0_285"/>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ÓRDENES FICHEROS DOCKERFILE. </a:t>
            </a:r>
            <a:endParaRPr b="1" sz="3800">
              <a:solidFill>
                <a:srgbClr val="0000FF"/>
              </a:solidFill>
            </a:endParaRPr>
          </a:p>
        </p:txBody>
      </p:sp>
      <p:sp>
        <p:nvSpPr>
          <p:cNvPr id="1069" name="Google Shape;1069;g2d09213cdcd_0_285"/>
          <p:cNvSpPr txBox="1"/>
          <p:nvPr/>
        </p:nvSpPr>
        <p:spPr>
          <a:xfrm>
            <a:off x="775800" y="1131225"/>
            <a:ext cx="10640400" cy="5829600"/>
          </a:xfrm>
          <a:prstGeom prst="rect">
            <a:avLst/>
          </a:prstGeom>
          <a:noFill/>
          <a:ln>
            <a:noFill/>
          </a:ln>
        </p:spPr>
        <p:txBody>
          <a:bodyPr anchorCtr="0" anchor="t" bIns="91425" lIns="91425" spcFirstLastPara="1" rIns="91425" wrap="square" tIns="91425">
            <a:spAutoFit/>
          </a:bodyPr>
          <a:lstStyle/>
          <a:p>
            <a:pPr indent="-393700" lvl="0" marL="914400" rtl="0" algn="l">
              <a:lnSpc>
                <a:spcPct val="115000"/>
              </a:lnSpc>
              <a:spcBef>
                <a:spcPts val="1300"/>
              </a:spcBef>
              <a:spcAft>
                <a:spcPts val="0"/>
              </a:spcAft>
              <a:buClr>
                <a:schemeClr val="lt1"/>
              </a:buClr>
              <a:buSzPts val="2600"/>
              <a:buFont typeface="Maven Pro"/>
              <a:buChar char="●"/>
            </a:pPr>
            <a:r>
              <a:rPr lang="es-ES" sz="2600">
                <a:solidFill>
                  <a:schemeClr val="lt1"/>
                </a:solidFill>
                <a:latin typeface="Maven Pro"/>
                <a:ea typeface="Maven Pro"/>
                <a:cs typeface="Maven Pro"/>
                <a:sym typeface="Maven Pro"/>
              </a:rPr>
              <a:t>ADD: Es similar a COPY pero tiene funcionalidades adicionales como especificar URLs  y tratar archivos comprimidos.</a:t>
            </a:r>
            <a:endParaRPr sz="2600">
              <a:solidFill>
                <a:schemeClr val="lt1"/>
              </a:solidFill>
              <a:latin typeface="Maven Pro"/>
              <a:ea typeface="Maven Pro"/>
              <a:cs typeface="Maven Pro"/>
              <a:sym typeface="Maven Pro"/>
            </a:endParaRPr>
          </a:p>
          <a:p>
            <a:pPr indent="-393700" lvl="0" marL="914400" rtl="0" algn="l">
              <a:lnSpc>
                <a:spcPct val="115000"/>
              </a:lnSpc>
              <a:spcBef>
                <a:spcPts val="0"/>
              </a:spcBef>
              <a:spcAft>
                <a:spcPts val="0"/>
              </a:spcAft>
              <a:buClr>
                <a:schemeClr val="lt1"/>
              </a:buClr>
              <a:buSzPts val="2600"/>
              <a:buFont typeface="Maven Pro"/>
              <a:buChar char="●"/>
            </a:pPr>
            <a:r>
              <a:rPr lang="es-ES" sz="2600">
                <a:solidFill>
                  <a:schemeClr val="lt1"/>
                </a:solidFill>
                <a:latin typeface="Maven Pro"/>
                <a:ea typeface="Maven Pro"/>
                <a:cs typeface="Maven Pro"/>
                <a:sym typeface="Maven Pro"/>
              </a:rPr>
              <a:t>RUN: Ejecuta una orden creando una nueva capa. Su sintaxis es RUN orden / RUN ["orden","param1","param2"]. Ejemplo: RUN apt update &amp;&amp; apt install -y git. En este caso es muy importante que pongamos la opción -y porque en el proceso de construcción no puede haber interacción con el usuario.</a:t>
            </a:r>
            <a:endParaRPr sz="2600">
              <a:solidFill>
                <a:schemeClr val="lt1"/>
              </a:solidFill>
              <a:latin typeface="Maven Pro"/>
              <a:ea typeface="Maven Pro"/>
              <a:cs typeface="Maven Pro"/>
              <a:sym typeface="Maven Pro"/>
            </a:endParaRPr>
          </a:p>
          <a:p>
            <a:pPr indent="-393700" lvl="0" marL="914400" rtl="0" algn="l">
              <a:lnSpc>
                <a:spcPct val="115000"/>
              </a:lnSpc>
              <a:spcBef>
                <a:spcPts val="0"/>
              </a:spcBef>
              <a:spcAft>
                <a:spcPts val="0"/>
              </a:spcAft>
              <a:buClr>
                <a:schemeClr val="lt1"/>
              </a:buClr>
              <a:buSzPts val="2600"/>
              <a:buFont typeface="Maven Pro"/>
              <a:buChar char="●"/>
            </a:pPr>
            <a:r>
              <a:rPr lang="es-ES" sz="2600">
                <a:solidFill>
                  <a:schemeClr val="lt1"/>
                </a:solidFill>
                <a:latin typeface="Maven Pro"/>
                <a:ea typeface="Maven Pro"/>
                <a:cs typeface="Maven Pro"/>
                <a:sym typeface="Maven Pro"/>
              </a:rPr>
              <a:t>WORKDIR: Establece el directorio de trabajo dentro de la imagen que estoy creando para posteriormente usar las órdenes RUN,COPY,ADD,CMD o ENTRYPOINT. Ejemplo: WORKDIR /usr/local/apache/htdocs</a:t>
            </a:r>
            <a:endParaRPr b="1" i="1" sz="1150">
              <a:solidFill>
                <a:srgbClr val="3A4749"/>
              </a:solidFill>
              <a:highlight>
                <a:srgbClr val="F5F7F8"/>
              </a:highlight>
            </a:endParaRPr>
          </a:p>
          <a:p>
            <a:pPr indent="0" lvl="0" marL="0" rtl="0" algn="l">
              <a:lnSpc>
                <a:spcPct val="115000"/>
              </a:lnSpc>
              <a:spcBef>
                <a:spcPts val="1300"/>
              </a:spcBef>
              <a:spcAft>
                <a:spcPts val="130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73" name="Shape 1073"/>
        <p:cNvGrpSpPr/>
        <p:nvPr/>
      </p:nvGrpSpPr>
      <p:grpSpPr>
        <a:xfrm>
          <a:off x="0" y="0"/>
          <a:ext cx="0" cy="0"/>
          <a:chOff x="0" y="0"/>
          <a:chExt cx="0" cy="0"/>
        </a:xfrm>
      </p:grpSpPr>
      <p:sp>
        <p:nvSpPr>
          <p:cNvPr id="1074" name="Google Shape;1074;g2d09213cdcd_0_29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ÓRDENES FICHEROS DOCKERFILE. </a:t>
            </a:r>
            <a:endParaRPr b="1" sz="3800">
              <a:solidFill>
                <a:srgbClr val="0000FF"/>
              </a:solidFill>
            </a:endParaRPr>
          </a:p>
        </p:txBody>
      </p:sp>
      <p:sp>
        <p:nvSpPr>
          <p:cNvPr id="1075" name="Google Shape;1075;g2d09213cdcd_0_291"/>
          <p:cNvSpPr txBox="1"/>
          <p:nvPr/>
        </p:nvSpPr>
        <p:spPr>
          <a:xfrm>
            <a:off x="775800" y="1131225"/>
            <a:ext cx="10640400" cy="56544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EXPOSE: Nos da información acerca de qué puertos tendrá abiertos el contenedor cuando se cree uno en base a la imagen que estamos creando. Es meramente informativo.  Ejemplo: EXPOSE 80</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USER: Para especificar (por nombre o UID/GID) el usuario de trabajo para todas las órdenes RUN,CMD Y ENTRYPOINT posteriores. Ejemplos: USER jenkins / USER 1001:10001</a:t>
            </a:r>
            <a:endParaRPr sz="2400">
              <a:solidFill>
                <a:schemeClr val="lt1"/>
              </a:solidFill>
              <a:latin typeface="Maven Pro"/>
              <a:ea typeface="Maven Pro"/>
              <a:cs typeface="Maven Pro"/>
              <a:sym typeface="Maven Pro"/>
            </a:endParaRPr>
          </a:p>
          <a:p>
            <a:pPr indent="-393700" lvl="0" marL="457200" rtl="0" algn="l">
              <a:lnSpc>
                <a:spcPct val="115000"/>
              </a:lnSpc>
              <a:spcBef>
                <a:spcPts val="0"/>
              </a:spcBef>
              <a:spcAft>
                <a:spcPts val="0"/>
              </a:spcAft>
              <a:buClr>
                <a:schemeClr val="lt1"/>
              </a:buClr>
              <a:buSzPts val="2600"/>
              <a:buFont typeface="Maven Pro"/>
              <a:buChar char="●"/>
            </a:pPr>
            <a:r>
              <a:rPr lang="es-ES" sz="2400">
                <a:solidFill>
                  <a:schemeClr val="lt1"/>
                </a:solidFill>
                <a:latin typeface="Maven Pro"/>
                <a:ea typeface="Maven Pro"/>
                <a:cs typeface="Maven Pro"/>
                <a:sym typeface="Maven Pro"/>
              </a:rPr>
              <a:t>ARG: Para definir variables para las cuales los usuarios pueden especificar valores a la hora de hacer el proceso de build mediante el flag --build-arg. Su sintaxis es ARG nombre_variable o ARG nombre_variable=valor_por_defecto. Posteriormente esa variable se puede usar en el resto de la órdenes de la siguiente manera </a:t>
            </a:r>
            <a:r>
              <a:rPr lang="es-ES" sz="2300">
                <a:solidFill>
                  <a:schemeClr val="lt1"/>
                </a:solidFill>
                <a:latin typeface="Maven Pro"/>
                <a:ea typeface="Maven Pro"/>
                <a:cs typeface="Maven Pro"/>
                <a:sym typeface="Maven Pro"/>
              </a:rPr>
              <a:t>$nombre_variable. Ejemplo: ARG usuario=www-data. NO SE PUEDE USAR EN ENTRYPOINT Y CMD</a:t>
            </a:r>
            <a:endParaRPr sz="2700">
              <a:solidFill>
                <a:schemeClr val="lt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0" name="Shape 350"/>
        <p:cNvGrpSpPr/>
        <p:nvPr/>
      </p:nvGrpSpPr>
      <p:grpSpPr>
        <a:xfrm>
          <a:off x="0" y="0"/>
          <a:ext cx="0" cy="0"/>
          <a:chOff x="0" y="0"/>
          <a:chExt cx="0" cy="0"/>
        </a:xfrm>
      </p:grpSpPr>
      <p:sp>
        <p:nvSpPr>
          <p:cNvPr id="351" name="Google Shape;351;g2ca94d1c6af_0_74"/>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CONTENEDORES. CARACTERÍSTICAS</a:t>
            </a:r>
            <a:endParaRPr b="1" sz="4000">
              <a:solidFill>
                <a:srgbClr val="0000FF"/>
              </a:solidFill>
            </a:endParaRPr>
          </a:p>
        </p:txBody>
      </p:sp>
      <p:sp>
        <p:nvSpPr>
          <p:cNvPr id="352" name="Google Shape;352;g2ca94d1c6af_0_74"/>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Facilitan la distribución de las aplicaciones ya que éstas se empaquetan junto con sus dependencias y pueden ser ejecutadas posteriormente en cualquier sistema en el que se pueda lanzar el contenedor en cuestión.</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Se puede pensar que se añade una capa adicional (el Docker Engine), pero esta capa apenas añade sobrecarga debido a que se hace uso del mismo Kernel.</a:t>
            </a:r>
            <a:endParaRPr b="0" sz="1200">
              <a:solidFill>
                <a:srgbClr val="444444"/>
              </a:solidFill>
              <a:highlight>
                <a:srgbClr val="FFFFFF"/>
              </a:highlight>
              <a:latin typeface="Times New Roman"/>
              <a:ea typeface="Times New Roman"/>
              <a:cs typeface="Times New Roman"/>
              <a:sym typeface="Times New Roman"/>
            </a:endParaRPr>
          </a:p>
          <a:p>
            <a:pPr indent="0" lvl="0" marL="9144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79" name="Shape 1079"/>
        <p:cNvGrpSpPr/>
        <p:nvPr/>
      </p:nvGrpSpPr>
      <p:grpSpPr>
        <a:xfrm>
          <a:off x="0" y="0"/>
          <a:ext cx="0" cy="0"/>
          <a:chOff x="0" y="0"/>
          <a:chExt cx="0" cy="0"/>
        </a:xfrm>
      </p:grpSpPr>
      <p:sp>
        <p:nvSpPr>
          <p:cNvPr id="1080" name="Google Shape;1080;g2d09213cdcd_0_29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ÓRDENES FICHEROS DOCKERFILE. </a:t>
            </a:r>
            <a:endParaRPr b="1" sz="3800">
              <a:solidFill>
                <a:srgbClr val="0000FF"/>
              </a:solidFill>
            </a:endParaRPr>
          </a:p>
        </p:txBody>
      </p:sp>
      <p:sp>
        <p:nvSpPr>
          <p:cNvPr id="1081" name="Google Shape;1081;g2d09213cdcd_0_297"/>
          <p:cNvSpPr txBox="1"/>
          <p:nvPr/>
        </p:nvSpPr>
        <p:spPr>
          <a:xfrm>
            <a:off x="775800" y="1131225"/>
            <a:ext cx="10640400" cy="53940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ENV: Para establecer variables de entorno dentro del contenedor. Puede ser usado posteriormente en las órdenes RUN añadiendo $ delante </a:t>
            </a:r>
            <a:r>
              <a:rPr lang="es-ES" sz="2400">
                <a:solidFill>
                  <a:schemeClr val="lt1"/>
                </a:solidFill>
                <a:latin typeface="Maven Pro"/>
                <a:ea typeface="Maven Pro"/>
                <a:cs typeface="Maven Pro"/>
                <a:sym typeface="Maven Pro"/>
              </a:rPr>
              <a:t>de </a:t>
            </a:r>
            <a:r>
              <a:rPr lang="es-ES" sz="2400">
                <a:solidFill>
                  <a:schemeClr val="lt1"/>
                </a:solidFill>
                <a:latin typeface="Maven Pro"/>
                <a:ea typeface="Maven Pro"/>
                <a:cs typeface="Maven Pro"/>
                <a:sym typeface="Maven Pro"/>
              </a:rPr>
              <a:t>el nombre de la variable de entorno. Ejemplo: ENV WEB_DOCUMENT_ROOT=/var/www/html  NO  SE PUEDE USAR EN ENTRYPOINT Y CMD</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ENTRYPOINT: Para establecer el ejecutable que se lanza siempre  cuando se crea el contenedor  con docker run, salvo que se especifique expresamente algo diferente con el flag --entrypoint. Su síntaxis es la siguiente: ENTRYPOINT &lt;command&gt; / ENTRYPOINT ["executable","param1","param2"]. Ejemplo: ENTRYPOINT ["service","apache2","start"]</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1300"/>
              </a:spcAft>
              <a:buNone/>
            </a:pPr>
            <a:r>
              <a:t/>
            </a:r>
            <a:endParaRPr sz="2400">
              <a:solidFill>
                <a:schemeClr val="lt1"/>
              </a:solidFill>
              <a:latin typeface="Maven Pro"/>
              <a:ea typeface="Maven Pro"/>
              <a:cs typeface="Maven Pro"/>
              <a:sym typeface="Maven Pro"/>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85" name="Shape 1085"/>
        <p:cNvGrpSpPr/>
        <p:nvPr/>
      </p:nvGrpSpPr>
      <p:grpSpPr>
        <a:xfrm>
          <a:off x="0" y="0"/>
          <a:ext cx="0" cy="0"/>
          <a:chOff x="0" y="0"/>
          <a:chExt cx="0" cy="0"/>
        </a:xfrm>
      </p:grpSpPr>
      <p:sp>
        <p:nvSpPr>
          <p:cNvPr id="1086" name="Google Shape;1086;g2d09213cdcd_0_303"/>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ÓRDENES FICHEROS DOCKERFILE. </a:t>
            </a:r>
            <a:endParaRPr b="1" sz="3800">
              <a:solidFill>
                <a:srgbClr val="0000FF"/>
              </a:solidFill>
            </a:endParaRPr>
          </a:p>
        </p:txBody>
      </p:sp>
      <p:sp>
        <p:nvSpPr>
          <p:cNvPr id="1087" name="Google Shape;1087;g2d09213cdcd_0_303"/>
          <p:cNvSpPr txBox="1"/>
          <p:nvPr/>
        </p:nvSpPr>
        <p:spPr>
          <a:xfrm>
            <a:off x="775800" y="1131225"/>
            <a:ext cx="10640400" cy="3861300"/>
          </a:xfrm>
          <a:prstGeom prst="rect">
            <a:avLst/>
          </a:prstGeom>
          <a:noFill/>
          <a:ln>
            <a:noFill/>
          </a:ln>
        </p:spPr>
        <p:txBody>
          <a:bodyPr anchorCtr="0" anchor="t" bIns="91425" lIns="91425" spcFirstLastPara="1" rIns="91425" wrap="square" tIns="91425">
            <a:spAutoFit/>
          </a:bodyPr>
          <a:lstStyle/>
          <a:p>
            <a:pPr indent="-381000" lvl="0" marL="9144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CMD: Para establecer el ejecutable por defecto (salvo que se sobreescriba desde la order docker run) o para especificar parámetros para un ENTRYPOINT. Si tengo varios sólo se ejecuta el último. Su sintaxis es CMD param1 param2 / CMD ["param1","param2"] / CMD["command","param1"]. Ejemplo: CMD [“-c” “/etc/nginx.conf”]  / ENTRYPOINT [“nginx”].</a:t>
            </a:r>
            <a:endParaRPr b="1" i="1" sz="1250">
              <a:solidFill>
                <a:srgbClr val="3A4749"/>
              </a:solidFill>
              <a:highlight>
                <a:srgbClr val="F5F7F8"/>
              </a:highlight>
            </a:endParaRPr>
          </a:p>
          <a:p>
            <a:pPr indent="0" lvl="0" marL="914400" rtl="0" algn="l">
              <a:lnSpc>
                <a:spcPct val="115000"/>
              </a:lnSpc>
              <a:spcBef>
                <a:spcPts val="1300"/>
              </a:spcBef>
              <a:spcAft>
                <a:spcPts val="0"/>
              </a:spcAft>
              <a:buNone/>
            </a:pPr>
            <a:r>
              <a:t/>
            </a:r>
            <a:endParaRPr sz="2400">
              <a:solidFill>
                <a:schemeClr val="lt1"/>
              </a:solidFill>
              <a:latin typeface="Maven Pro"/>
              <a:ea typeface="Maven Pro"/>
              <a:cs typeface="Maven Pro"/>
              <a:sym typeface="Maven Pro"/>
            </a:endParaRPr>
          </a:p>
          <a:p>
            <a:pPr indent="0" lvl="0" marL="914400" rtl="0" algn="l">
              <a:lnSpc>
                <a:spcPct val="115000"/>
              </a:lnSpc>
              <a:spcBef>
                <a:spcPts val="1300"/>
              </a:spcBef>
              <a:spcAft>
                <a:spcPts val="1300"/>
              </a:spcAft>
              <a:buNone/>
            </a:pPr>
            <a:r>
              <a:t/>
            </a:r>
            <a:endParaRPr sz="2400">
              <a:solidFill>
                <a:schemeClr val="lt1"/>
              </a:solidFill>
              <a:latin typeface="Maven Pro"/>
              <a:ea typeface="Maven Pro"/>
              <a:cs typeface="Maven Pro"/>
              <a:sym typeface="Maven Pro"/>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91" name="Shape 1091"/>
        <p:cNvGrpSpPr/>
        <p:nvPr/>
      </p:nvGrpSpPr>
      <p:grpSpPr>
        <a:xfrm>
          <a:off x="0" y="0"/>
          <a:ext cx="0" cy="0"/>
          <a:chOff x="0" y="0"/>
          <a:chExt cx="0" cy="0"/>
        </a:xfrm>
      </p:grpSpPr>
      <p:sp>
        <p:nvSpPr>
          <p:cNvPr id="1092" name="Google Shape;1092;g2d09213cdcd_0_308"/>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FICHERO .DOCKERIGNORE</a:t>
            </a:r>
            <a:endParaRPr b="1" sz="3800">
              <a:solidFill>
                <a:srgbClr val="0000FF"/>
              </a:solidFill>
            </a:endParaRPr>
          </a:p>
        </p:txBody>
      </p:sp>
      <p:sp>
        <p:nvSpPr>
          <p:cNvPr id="1093" name="Google Shape;1093;g2d09213cdcd_0_308"/>
          <p:cNvSpPr txBox="1"/>
          <p:nvPr/>
        </p:nvSpPr>
        <p:spPr>
          <a:xfrm>
            <a:off x="775800" y="1131225"/>
            <a:ext cx="10640400" cy="4860300"/>
          </a:xfrm>
          <a:prstGeom prst="rect">
            <a:avLst/>
          </a:prstGeom>
          <a:noFill/>
          <a:ln>
            <a:noFill/>
          </a:ln>
        </p:spPr>
        <p:txBody>
          <a:bodyPr anchorCtr="0" anchor="t" bIns="91425" lIns="91425" spcFirstLastPara="1" rIns="91425" wrap="square" tIns="91425">
            <a:spAutoFit/>
          </a:bodyPr>
          <a:lstStyle/>
          <a:p>
            <a:pPr indent="0" lvl="0" marL="914400" marR="0" rtl="0" algn="l">
              <a:lnSpc>
                <a:spcPct val="115000"/>
              </a:lnSpc>
              <a:spcBef>
                <a:spcPts val="1300"/>
              </a:spcBef>
              <a:spcAft>
                <a:spcPts val="0"/>
              </a:spcAft>
              <a:buNone/>
            </a:pPr>
            <a:r>
              <a:t/>
            </a:r>
            <a:endParaRPr sz="2400">
              <a:solidFill>
                <a:schemeClr val="lt1"/>
              </a:solidFill>
              <a:latin typeface="Maven Pro"/>
              <a:ea typeface="Maven Pro"/>
              <a:cs typeface="Maven Pro"/>
              <a:sym typeface="Maven Pro"/>
            </a:endParaRPr>
          </a:p>
          <a:p>
            <a:pPr indent="-381000" lvl="0" marL="914400" marR="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El funcionamiento de este tipo de ficheros es análogo al funcionamiento de los ficheros .gitignore que excluyen una serie de ficheros del control de versiones.</a:t>
            </a:r>
            <a:endParaRPr sz="2400">
              <a:solidFill>
                <a:schemeClr val="lt1"/>
              </a:solidFill>
              <a:latin typeface="Maven Pro"/>
              <a:ea typeface="Maven Pro"/>
              <a:cs typeface="Maven Pro"/>
              <a:sym typeface="Maven Pro"/>
            </a:endParaRPr>
          </a:p>
          <a:p>
            <a:pPr indent="0" lvl="0" marL="914400" marR="0" rtl="0" algn="l">
              <a:lnSpc>
                <a:spcPct val="115000"/>
              </a:lnSpc>
              <a:spcBef>
                <a:spcPts val="1300"/>
              </a:spcBef>
              <a:spcAft>
                <a:spcPts val="0"/>
              </a:spcAft>
              <a:buNone/>
            </a:pPr>
            <a:r>
              <a:t/>
            </a:r>
            <a:endParaRPr sz="2400">
              <a:solidFill>
                <a:schemeClr val="lt1"/>
              </a:solidFill>
              <a:latin typeface="Maven Pro"/>
              <a:ea typeface="Maven Pro"/>
              <a:cs typeface="Maven Pro"/>
              <a:sym typeface="Maven Pro"/>
            </a:endParaRPr>
          </a:p>
          <a:p>
            <a:pPr indent="-381000" lvl="0" marL="914400" marR="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LOS ARCHIVOS QUE SE RECOJAN EN EL FICHERO .DOCKERIGNORE NO PASARÁN A LA IMAGEN EN EL PROCESO DE CONSTRUCCIÓN DE LA IMAGEN.</a:t>
            </a:r>
            <a:endParaRPr sz="1250">
              <a:solidFill>
                <a:srgbClr val="333333"/>
              </a:solidFill>
              <a:highlight>
                <a:srgbClr val="F5F7F8"/>
              </a:highlight>
            </a:endParaRPr>
          </a:p>
          <a:p>
            <a:pPr indent="0" lvl="0" marL="914400" rtl="0" algn="l">
              <a:lnSpc>
                <a:spcPct val="115000"/>
              </a:lnSpc>
              <a:spcBef>
                <a:spcPts val="1300"/>
              </a:spcBef>
              <a:spcAft>
                <a:spcPts val="1300"/>
              </a:spcAft>
              <a:buNone/>
            </a:pPr>
            <a:r>
              <a:rPr lang="es-ES" sz="1750">
                <a:solidFill>
                  <a:srgbClr val="0000FF"/>
                </a:solidFill>
              </a:rPr>
              <a:t>REFERENCIA COMPLETA FICHEROS DOCKERFILE: </a:t>
            </a:r>
            <a:r>
              <a:rPr lang="es-ES" sz="1950" u="sng">
                <a:solidFill>
                  <a:srgbClr val="0000FF"/>
                </a:solidFill>
                <a:hlinkClick r:id="rId3">
                  <a:extLst>
                    <a:ext uri="{A12FA001-AC4F-418D-AE19-62706E023703}">
                      <ahyp:hlinkClr val="tx"/>
                    </a:ext>
                  </a:extLst>
                </a:hlinkClick>
              </a:rPr>
              <a:t>https://docs.docker.com/engine/reference/builder/</a:t>
            </a:r>
            <a:endParaRPr sz="3100">
              <a:solidFill>
                <a:srgbClr val="0000FF"/>
              </a:solidFill>
              <a:latin typeface="Maven Pro"/>
              <a:ea typeface="Maven Pro"/>
              <a:cs typeface="Maven Pro"/>
              <a:sym typeface="Maven Pro"/>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97" name="Shape 1097"/>
        <p:cNvGrpSpPr/>
        <p:nvPr/>
      </p:nvGrpSpPr>
      <p:grpSpPr>
        <a:xfrm>
          <a:off x="0" y="0"/>
          <a:ext cx="0" cy="0"/>
          <a:chOff x="0" y="0"/>
          <a:chExt cx="0" cy="0"/>
        </a:xfrm>
      </p:grpSpPr>
      <p:sp>
        <p:nvSpPr>
          <p:cNvPr id="1098" name="Google Shape;1098;g2d09213cdcd_0_315"/>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FICHERO .DOCKERIGNORE GENÉRICO</a:t>
            </a:r>
            <a:endParaRPr b="1" sz="3800">
              <a:solidFill>
                <a:srgbClr val="0000FF"/>
              </a:solidFill>
            </a:endParaRPr>
          </a:p>
        </p:txBody>
      </p:sp>
      <p:sp>
        <p:nvSpPr>
          <p:cNvPr id="1099" name="Google Shape;1099;g2d09213cdcd_0_315"/>
          <p:cNvSpPr txBox="1"/>
          <p:nvPr/>
        </p:nvSpPr>
        <p:spPr>
          <a:xfrm>
            <a:off x="775800" y="1131225"/>
            <a:ext cx="10640400" cy="531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1800">
                <a:solidFill>
                  <a:srgbClr val="FF0000"/>
                </a:solidFill>
              </a:rPr>
              <a:t># Esa carpeta app tiene el contenido de un repositorio</a:t>
            </a:r>
            <a:endParaRPr sz="1800">
              <a:solidFill>
                <a:srgbClr val="FF0000"/>
              </a:solidFill>
            </a:endParaRPr>
          </a:p>
          <a:p>
            <a:pPr indent="0" lvl="0" marL="0" rtl="0" algn="l">
              <a:lnSpc>
                <a:spcPct val="115000"/>
              </a:lnSpc>
              <a:spcBef>
                <a:spcPts val="1300"/>
              </a:spcBef>
              <a:spcAft>
                <a:spcPts val="0"/>
              </a:spcAft>
              <a:buNone/>
            </a:pPr>
            <a:r>
              <a:rPr lang="es-ES" sz="1800">
                <a:solidFill>
                  <a:srgbClr val="FF0000"/>
                </a:solidFill>
              </a:rPr>
              <a:t>#Excluyo la carpeta .git</a:t>
            </a:r>
            <a:endParaRPr sz="1800">
              <a:solidFill>
                <a:srgbClr val="FF0000"/>
              </a:solidFill>
            </a:endParaRPr>
          </a:p>
          <a:p>
            <a:pPr indent="0" lvl="0" marL="0" rtl="0" algn="l">
              <a:lnSpc>
                <a:spcPct val="115000"/>
              </a:lnSpc>
              <a:spcBef>
                <a:spcPts val="1300"/>
              </a:spcBef>
              <a:spcAft>
                <a:spcPts val="0"/>
              </a:spcAft>
              <a:buNone/>
            </a:pPr>
            <a:r>
              <a:rPr lang="es-ES" sz="1800">
                <a:solidFill>
                  <a:schemeClr val="lt1"/>
                </a:solidFill>
              </a:rPr>
              <a:t>app/.git</a:t>
            </a:r>
            <a:endParaRPr sz="1800">
              <a:solidFill>
                <a:schemeClr val="lt1"/>
              </a:solidFill>
            </a:endParaRPr>
          </a:p>
          <a:p>
            <a:pPr indent="0" lvl="0" marL="0" rtl="0" algn="l">
              <a:lnSpc>
                <a:spcPct val="115000"/>
              </a:lnSpc>
              <a:spcBef>
                <a:spcPts val="1300"/>
              </a:spcBef>
              <a:spcAft>
                <a:spcPts val="0"/>
              </a:spcAft>
              <a:buNone/>
            </a:pPr>
            <a:r>
              <a:rPr lang="es-ES" sz="1800">
                <a:solidFill>
                  <a:srgbClr val="FF0000"/>
                </a:solidFill>
              </a:rPr>
              <a:t>#Excluyo el fichero .gitignore</a:t>
            </a:r>
            <a:endParaRPr sz="1800">
              <a:solidFill>
                <a:srgbClr val="FF0000"/>
              </a:solidFill>
            </a:endParaRPr>
          </a:p>
          <a:p>
            <a:pPr indent="0" lvl="0" marL="0" rtl="0" algn="l">
              <a:lnSpc>
                <a:spcPct val="115000"/>
              </a:lnSpc>
              <a:spcBef>
                <a:spcPts val="1300"/>
              </a:spcBef>
              <a:spcAft>
                <a:spcPts val="0"/>
              </a:spcAft>
              <a:buNone/>
            </a:pPr>
            <a:r>
              <a:rPr lang="es-ES" sz="1800">
                <a:solidFill>
                  <a:schemeClr val="lt1"/>
                </a:solidFill>
              </a:rPr>
              <a:t>app/.gitignore</a:t>
            </a:r>
            <a:endParaRPr sz="1800">
              <a:solidFill>
                <a:schemeClr val="lt1"/>
              </a:solidFill>
            </a:endParaRPr>
          </a:p>
          <a:p>
            <a:pPr indent="0" lvl="0" marL="0" rtl="0" algn="l">
              <a:lnSpc>
                <a:spcPct val="115000"/>
              </a:lnSpc>
              <a:spcBef>
                <a:spcPts val="1300"/>
              </a:spcBef>
              <a:spcAft>
                <a:spcPts val="0"/>
              </a:spcAft>
              <a:buNone/>
            </a:pPr>
            <a:r>
              <a:rPr lang="es-ES" sz="1800">
                <a:solidFill>
                  <a:srgbClr val="FF0000"/>
                </a:solidFill>
              </a:rPr>
              <a:t>#Excluyo todos los archivos dentro de la carpeta log pero dejo la carpeta</a:t>
            </a:r>
            <a:endParaRPr sz="1800">
              <a:solidFill>
                <a:srgbClr val="FF0000"/>
              </a:solidFill>
            </a:endParaRPr>
          </a:p>
          <a:p>
            <a:pPr indent="0" lvl="0" marL="0" rtl="0" algn="l">
              <a:lnSpc>
                <a:spcPct val="115000"/>
              </a:lnSpc>
              <a:spcBef>
                <a:spcPts val="1300"/>
              </a:spcBef>
              <a:spcAft>
                <a:spcPts val="0"/>
              </a:spcAft>
              <a:buNone/>
            </a:pPr>
            <a:r>
              <a:rPr lang="es-ES" sz="1800">
                <a:solidFill>
                  <a:schemeClr val="lt1"/>
                </a:solidFill>
              </a:rPr>
              <a:t>app/log/*</a:t>
            </a:r>
            <a:endParaRPr sz="1800">
              <a:solidFill>
                <a:schemeClr val="lt1"/>
              </a:solidFill>
            </a:endParaRPr>
          </a:p>
          <a:p>
            <a:pPr indent="0" lvl="0" marL="0" rtl="0" algn="l">
              <a:lnSpc>
                <a:spcPct val="115000"/>
              </a:lnSpc>
              <a:spcBef>
                <a:spcPts val="1300"/>
              </a:spcBef>
              <a:spcAft>
                <a:spcPts val="0"/>
              </a:spcAft>
              <a:buNone/>
            </a:pPr>
            <a:r>
              <a:rPr lang="es-ES" sz="1800">
                <a:solidFill>
                  <a:srgbClr val="FF0000"/>
                </a:solidFill>
              </a:rPr>
              <a:t>#Excluyo todos los archivos dentro de la carpeta tmp pero dejo la carpeta.</a:t>
            </a:r>
            <a:endParaRPr sz="1800">
              <a:solidFill>
                <a:srgbClr val="FF0000"/>
              </a:solidFill>
            </a:endParaRPr>
          </a:p>
          <a:p>
            <a:pPr indent="0" lvl="0" marL="0" rtl="0" algn="l">
              <a:lnSpc>
                <a:spcPct val="115000"/>
              </a:lnSpc>
              <a:spcBef>
                <a:spcPts val="1300"/>
              </a:spcBef>
              <a:spcAft>
                <a:spcPts val="0"/>
              </a:spcAft>
              <a:buNone/>
            </a:pPr>
            <a:r>
              <a:rPr lang="es-ES" sz="1800">
                <a:solidFill>
                  <a:schemeClr val="lt1"/>
                </a:solidFill>
              </a:rPr>
              <a:t>app/tmp/*</a:t>
            </a:r>
            <a:endParaRPr sz="1800">
              <a:solidFill>
                <a:schemeClr val="lt1"/>
              </a:solidFill>
            </a:endParaRPr>
          </a:p>
          <a:p>
            <a:pPr indent="0" lvl="0" marL="0" rtl="0" algn="l">
              <a:lnSpc>
                <a:spcPct val="115000"/>
              </a:lnSpc>
              <a:spcBef>
                <a:spcPts val="1300"/>
              </a:spcBef>
              <a:spcAft>
                <a:spcPts val="0"/>
              </a:spcAft>
              <a:buNone/>
            </a:pPr>
            <a:r>
              <a:rPr lang="es-ES" sz="1800">
                <a:solidFill>
                  <a:srgbClr val="FF0000"/>
                </a:solidFill>
              </a:rPr>
              <a:t>#Excluyo el archivo README.md</a:t>
            </a:r>
            <a:endParaRPr sz="1800">
              <a:solidFill>
                <a:srgbClr val="FF0000"/>
              </a:solidFill>
            </a:endParaRPr>
          </a:p>
          <a:p>
            <a:pPr indent="0" lvl="0" marL="0" rtl="0" algn="l">
              <a:lnSpc>
                <a:spcPct val="115000"/>
              </a:lnSpc>
              <a:spcBef>
                <a:spcPts val="1300"/>
              </a:spcBef>
              <a:spcAft>
                <a:spcPts val="1300"/>
              </a:spcAft>
              <a:buNone/>
            </a:pPr>
            <a:r>
              <a:rPr lang="es-ES" sz="1800">
                <a:solidFill>
                  <a:schemeClr val="lt1"/>
                </a:solidFill>
              </a:rPr>
              <a:t>app/README.md</a:t>
            </a:r>
            <a:endParaRPr sz="2800">
              <a:solidFill>
                <a:schemeClr val="lt1"/>
              </a:solidFill>
              <a:latin typeface="Maven Pro"/>
              <a:ea typeface="Maven Pro"/>
              <a:cs typeface="Maven Pro"/>
              <a:sym typeface="Maven Pro"/>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03" name="Shape 1103"/>
        <p:cNvGrpSpPr/>
        <p:nvPr/>
      </p:nvGrpSpPr>
      <p:grpSpPr>
        <a:xfrm>
          <a:off x="0" y="0"/>
          <a:ext cx="0" cy="0"/>
          <a:chOff x="0" y="0"/>
          <a:chExt cx="0" cy="0"/>
        </a:xfrm>
      </p:grpSpPr>
      <p:sp>
        <p:nvSpPr>
          <p:cNvPr id="1104" name="Google Shape;1104;g2d09213cdcd_0_321"/>
          <p:cNvSpPr txBox="1"/>
          <p:nvPr>
            <p:ph type="title"/>
          </p:nvPr>
        </p:nvSpPr>
        <p:spPr>
          <a:xfrm>
            <a:off x="600950" y="205450"/>
            <a:ext cx="11276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FICHERO .DOCKERIGNORE PARA UNA APLICACIÓN NODE</a:t>
            </a:r>
            <a:endParaRPr b="1" sz="3800">
              <a:solidFill>
                <a:srgbClr val="0000FF"/>
              </a:solidFill>
            </a:endParaRPr>
          </a:p>
        </p:txBody>
      </p:sp>
      <p:sp>
        <p:nvSpPr>
          <p:cNvPr id="1105" name="Google Shape;1105;g2d09213cdcd_0_321"/>
          <p:cNvSpPr txBox="1"/>
          <p:nvPr/>
        </p:nvSpPr>
        <p:spPr>
          <a:xfrm>
            <a:off x="775800" y="1537750"/>
            <a:ext cx="10640400" cy="56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100">
                <a:solidFill>
                  <a:srgbClr val="FF0000"/>
                </a:solidFill>
              </a:rPr>
              <a:t># Esa carpeta nodeapp tiene el contenido de un repositorio</a:t>
            </a:r>
            <a:endParaRPr sz="2100">
              <a:solidFill>
                <a:srgbClr val="FF0000"/>
              </a:solidFill>
            </a:endParaRPr>
          </a:p>
          <a:p>
            <a:pPr indent="0" lvl="0" marL="0" rtl="0" algn="l">
              <a:lnSpc>
                <a:spcPct val="115000"/>
              </a:lnSpc>
              <a:spcBef>
                <a:spcPts val="1300"/>
              </a:spcBef>
              <a:spcAft>
                <a:spcPts val="0"/>
              </a:spcAft>
              <a:buNone/>
            </a:pPr>
            <a:r>
              <a:rPr lang="es-ES" sz="2100">
                <a:solidFill>
                  <a:srgbClr val="FF0000"/>
                </a:solidFill>
              </a:rPr>
              <a:t>#Excluyo la carpeta .git</a:t>
            </a:r>
            <a:endParaRPr sz="2100">
              <a:solidFill>
                <a:srgbClr val="FF0000"/>
              </a:solidFill>
            </a:endParaRPr>
          </a:p>
          <a:p>
            <a:pPr indent="0" lvl="0" marL="0" rtl="0" algn="l">
              <a:lnSpc>
                <a:spcPct val="115000"/>
              </a:lnSpc>
              <a:spcBef>
                <a:spcPts val="1300"/>
              </a:spcBef>
              <a:spcAft>
                <a:spcPts val="0"/>
              </a:spcAft>
              <a:buNone/>
            </a:pPr>
            <a:r>
              <a:rPr lang="es-ES" sz="2100">
                <a:solidFill>
                  <a:schemeClr val="lt1"/>
                </a:solidFill>
              </a:rPr>
              <a:t>nodeapp/.git</a:t>
            </a:r>
            <a:endParaRPr sz="2100">
              <a:solidFill>
                <a:schemeClr val="lt1"/>
              </a:solidFill>
            </a:endParaRPr>
          </a:p>
          <a:p>
            <a:pPr indent="0" lvl="0" marL="0" rtl="0" algn="l">
              <a:lnSpc>
                <a:spcPct val="115000"/>
              </a:lnSpc>
              <a:spcBef>
                <a:spcPts val="1300"/>
              </a:spcBef>
              <a:spcAft>
                <a:spcPts val="0"/>
              </a:spcAft>
              <a:buNone/>
            </a:pPr>
            <a:r>
              <a:rPr lang="es-ES" sz="2100">
                <a:solidFill>
                  <a:srgbClr val="FF0000"/>
                </a:solidFill>
              </a:rPr>
              <a:t>#Excluyo el fichero .gitignore</a:t>
            </a:r>
            <a:endParaRPr sz="2100">
              <a:solidFill>
                <a:srgbClr val="FF0000"/>
              </a:solidFill>
            </a:endParaRPr>
          </a:p>
          <a:p>
            <a:pPr indent="0" lvl="0" marL="0" rtl="0" algn="l">
              <a:lnSpc>
                <a:spcPct val="115000"/>
              </a:lnSpc>
              <a:spcBef>
                <a:spcPts val="1300"/>
              </a:spcBef>
              <a:spcAft>
                <a:spcPts val="0"/>
              </a:spcAft>
              <a:buNone/>
            </a:pPr>
            <a:r>
              <a:rPr lang="es-ES" sz="2100">
                <a:solidFill>
                  <a:schemeClr val="lt1"/>
                </a:solidFill>
              </a:rPr>
              <a:t>nodeapp/.gitignore</a:t>
            </a:r>
            <a:endParaRPr sz="2100">
              <a:solidFill>
                <a:schemeClr val="lt1"/>
              </a:solidFill>
            </a:endParaRPr>
          </a:p>
          <a:p>
            <a:pPr indent="0" lvl="0" marL="0" rtl="0" algn="l">
              <a:lnSpc>
                <a:spcPct val="115000"/>
              </a:lnSpc>
              <a:spcBef>
                <a:spcPts val="1300"/>
              </a:spcBef>
              <a:spcAft>
                <a:spcPts val="0"/>
              </a:spcAft>
              <a:buNone/>
            </a:pPr>
            <a:r>
              <a:rPr lang="es-ES" sz="2100">
                <a:solidFill>
                  <a:srgbClr val="FF0000"/>
                </a:solidFill>
              </a:rPr>
              <a:t>#Excluyo la carpeta node_modules. Eso me obliga a hacer npm install al arrancar el contenedor</a:t>
            </a:r>
            <a:endParaRPr sz="2100">
              <a:solidFill>
                <a:srgbClr val="FF0000"/>
              </a:solidFill>
            </a:endParaRPr>
          </a:p>
          <a:p>
            <a:pPr indent="0" lvl="0" marL="0" rtl="0" algn="l">
              <a:lnSpc>
                <a:spcPct val="115000"/>
              </a:lnSpc>
              <a:spcBef>
                <a:spcPts val="1300"/>
              </a:spcBef>
              <a:spcAft>
                <a:spcPts val="0"/>
              </a:spcAft>
              <a:buNone/>
            </a:pPr>
            <a:r>
              <a:rPr lang="es-ES" sz="2100">
                <a:solidFill>
                  <a:schemeClr val="lt1"/>
                </a:solidFill>
              </a:rPr>
              <a:t>nodeapp/node_modules</a:t>
            </a:r>
            <a:endParaRPr sz="2100">
              <a:solidFill>
                <a:schemeClr val="lt1"/>
              </a:solidFill>
            </a:endParaRPr>
          </a:p>
          <a:p>
            <a:pPr indent="0" lvl="0" marL="0" rtl="0" algn="l">
              <a:lnSpc>
                <a:spcPct val="115000"/>
              </a:lnSpc>
              <a:spcBef>
                <a:spcPts val="1300"/>
              </a:spcBef>
              <a:spcAft>
                <a:spcPts val="0"/>
              </a:spcAft>
              <a:buNone/>
            </a:pPr>
            <a:r>
              <a:rPr lang="es-ES" sz="2100">
                <a:solidFill>
                  <a:srgbClr val="FF0000"/>
                </a:solidFill>
              </a:rPr>
              <a:t>#Excluyo el fichero creado por el editor de código</a:t>
            </a:r>
            <a:endParaRPr sz="2100">
              <a:solidFill>
                <a:srgbClr val="FF0000"/>
              </a:solidFill>
            </a:endParaRPr>
          </a:p>
          <a:p>
            <a:pPr indent="0" lvl="0" marL="0" rtl="0" algn="l">
              <a:lnSpc>
                <a:spcPct val="115000"/>
              </a:lnSpc>
              <a:spcBef>
                <a:spcPts val="1300"/>
              </a:spcBef>
              <a:spcAft>
                <a:spcPts val="0"/>
              </a:spcAft>
              <a:buNone/>
            </a:pPr>
            <a:r>
              <a:rPr lang="es-ES" sz="2100">
                <a:solidFill>
                  <a:schemeClr val="lt1"/>
                </a:solidFill>
              </a:rPr>
              <a:t>.vscode</a:t>
            </a:r>
            <a:endParaRPr sz="2100">
              <a:solidFill>
                <a:schemeClr val="lt1"/>
              </a:solidFill>
            </a:endParaRPr>
          </a:p>
          <a:p>
            <a:pPr indent="0" lvl="0" marL="0" rtl="0" algn="l">
              <a:lnSpc>
                <a:spcPct val="115000"/>
              </a:lnSpc>
              <a:spcBef>
                <a:spcPts val="1300"/>
              </a:spcBef>
              <a:spcAft>
                <a:spcPts val="1300"/>
              </a:spcAft>
              <a:buNone/>
            </a:pPr>
            <a:r>
              <a:t/>
            </a:r>
            <a:endParaRPr sz="1800">
              <a:solidFill>
                <a:srgbClr val="FF000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09" name="Shape 1109"/>
        <p:cNvGrpSpPr/>
        <p:nvPr/>
      </p:nvGrpSpPr>
      <p:grpSpPr>
        <a:xfrm>
          <a:off x="0" y="0"/>
          <a:ext cx="0" cy="0"/>
          <a:chOff x="0" y="0"/>
          <a:chExt cx="0" cy="0"/>
        </a:xfrm>
      </p:grpSpPr>
      <p:sp>
        <p:nvSpPr>
          <p:cNvPr id="1110" name="Google Shape;1110;g2d09213cdcd_0_329"/>
          <p:cNvSpPr txBox="1"/>
          <p:nvPr>
            <p:ph type="title"/>
          </p:nvPr>
        </p:nvSpPr>
        <p:spPr>
          <a:xfrm>
            <a:off x="600950" y="205450"/>
            <a:ext cx="11276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EJEMPLO DE FICHEROS DOCKER</a:t>
            </a:r>
            <a:endParaRPr b="1" sz="3800">
              <a:solidFill>
                <a:srgbClr val="0000FF"/>
              </a:solidFill>
            </a:endParaRPr>
          </a:p>
        </p:txBody>
      </p:sp>
      <p:sp>
        <p:nvSpPr>
          <p:cNvPr id="1111" name="Google Shape;1111;g2d09213cdcd_0_329"/>
          <p:cNvSpPr txBox="1"/>
          <p:nvPr/>
        </p:nvSpPr>
        <p:spPr>
          <a:xfrm>
            <a:off x="775800" y="1537750"/>
            <a:ext cx="10640400" cy="445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1550" u="sng">
                <a:solidFill>
                  <a:schemeClr val="lt1"/>
                </a:solidFill>
                <a:hlinkClick r:id="rId3">
                  <a:extLst>
                    <a:ext uri="{A12FA001-AC4F-418D-AE19-62706E023703}">
                      <ahyp:hlinkClr val="tx"/>
                    </a:ext>
                  </a:extLst>
                </a:hlinkClick>
              </a:rPr>
              <a:t>Dockerfile que hace modificaciones en un servidor de Aplicaciones Tomcat</a:t>
            </a:r>
            <a:endParaRPr sz="2400">
              <a:solidFill>
                <a:schemeClr val="lt1"/>
              </a:solidFill>
            </a:endParaRPr>
          </a:p>
          <a:p>
            <a:pPr indent="0" lvl="0" marL="0" rtl="0" algn="l">
              <a:lnSpc>
                <a:spcPct val="115000"/>
              </a:lnSpc>
              <a:spcBef>
                <a:spcPts val="1300"/>
              </a:spcBef>
              <a:spcAft>
                <a:spcPts val="0"/>
              </a:spcAft>
              <a:buNone/>
            </a:pPr>
            <a:r>
              <a:rPr lang="es-ES" sz="2400" u="sng">
                <a:solidFill>
                  <a:schemeClr val="hlink"/>
                </a:solidFill>
                <a:hlinkClick r:id="rId4"/>
              </a:rPr>
              <a:t>https://gist.github.com/pekechis/438a7aecfc9ecc67cb8d2bd1988875b4</a:t>
            </a:r>
            <a:endParaRPr sz="2400">
              <a:solidFill>
                <a:schemeClr val="lt1"/>
              </a:solidFill>
            </a:endParaRPr>
          </a:p>
          <a:p>
            <a:pPr indent="0" lvl="0" marL="0" rtl="0" algn="l">
              <a:lnSpc>
                <a:spcPct val="115000"/>
              </a:lnSpc>
              <a:spcBef>
                <a:spcPts val="1300"/>
              </a:spcBef>
              <a:spcAft>
                <a:spcPts val="0"/>
              </a:spcAft>
              <a:buNone/>
            </a:pPr>
            <a:r>
              <a:rPr lang="es-ES" sz="1550" u="sng">
                <a:solidFill>
                  <a:schemeClr val="lt1"/>
                </a:solidFill>
                <a:hlinkClick r:id="rId5">
                  <a:extLst>
                    <a:ext uri="{A12FA001-AC4F-418D-AE19-62706E023703}">
                      <ahyp:hlinkClr val="tx"/>
                    </a:ext>
                  </a:extLst>
                </a:hlinkClick>
              </a:rPr>
              <a:t>Dockerfile que descarga el código de WP actualizado y lo pone en funcionamiento en un servidor Web Apache con PHP.</a:t>
            </a:r>
            <a:endParaRPr sz="2400">
              <a:solidFill>
                <a:schemeClr val="lt1"/>
              </a:solidFill>
            </a:endParaRPr>
          </a:p>
          <a:p>
            <a:pPr indent="0" lvl="0" marL="0" rtl="0" algn="l">
              <a:lnSpc>
                <a:spcPct val="115000"/>
              </a:lnSpc>
              <a:spcBef>
                <a:spcPts val="1300"/>
              </a:spcBef>
              <a:spcAft>
                <a:spcPts val="0"/>
              </a:spcAft>
              <a:buNone/>
            </a:pPr>
            <a:r>
              <a:rPr lang="es-ES" sz="1800" u="sng">
                <a:solidFill>
                  <a:schemeClr val="hlink"/>
                </a:solidFill>
                <a:hlinkClick r:id="rId6"/>
              </a:rPr>
              <a:t>https://gist.github.com/pekechis/50089bf90443bac115572a71b8ec42ac</a:t>
            </a:r>
            <a:endParaRPr sz="1800">
              <a:solidFill>
                <a:srgbClr val="FF0000"/>
              </a:solidFill>
            </a:endParaRPr>
          </a:p>
          <a:p>
            <a:pPr indent="0" lvl="0" marL="0" rtl="0" algn="l">
              <a:lnSpc>
                <a:spcPct val="115000"/>
              </a:lnSpc>
              <a:spcBef>
                <a:spcPts val="1300"/>
              </a:spcBef>
              <a:spcAft>
                <a:spcPts val="0"/>
              </a:spcAft>
              <a:buNone/>
            </a:pPr>
            <a:r>
              <a:rPr lang="es-ES" sz="1550" u="sng">
                <a:solidFill>
                  <a:schemeClr val="lt1"/>
                </a:solidFill>
              </a:rPr>
              <a:t>DOCKERFILE para proyecto Django</a:t>
            </a:r>
            <a:endParaRPr sz="1550" u="sng">
              <a:solidFill>
                <a:schemeClr val="lt1"/>
              </a:solidFill>
            </a:endParaRPr>
          </a:p>
          <a:p>
            <a:pPr indent="0" lvl="0" marL="0" rtl="0" algn="l">
              <a:lnSpc>
                <a:spcPct val="115000"/>
              </a:lnSpc>
              <a:spcBef>
                <a:spcPts val="1300"/>
              </a:spcBef>
              <a:spcAft>
                <a:spcPts val="0"/>
              </a:spcAft>
              <a:buNone/>
            </a:pPr>
            <a:r>
              <a:rPr lang="es-ES" sz="1550" u="sng">
                <a:solidFill>
                  <a:schemeClr val="hlink"/>
                </a:solidFill>
                <a:hlinkClick r:id="rId7"/>
              </a:rPr>
              <a:t>https://gist.github.com/pekechis/d7237427bbee51a3ad1d0f3865f696fd</a:t>
            </a:r>
            <a:endParaRPr sz="1550" u="sng">
              <a:solidFill>
                <a:schemeClr val="lt1"/>
              </a:solidFill>
            </a:endParaRPr>
          </a:p>
          <a:p>
            <a:pPr indent="0" lvl="0" marL="0" rtl="0" algn="l">
              <a:lnSpc>
                <a:spcPct val="115000"/>
              </a:lnSpc>
              <a:spcBef>
                <a:spcPts val="1300"/>
              </a:spcBef>
              <a:spcAft>
                <a:spcPts val="0"/>
              </a:spcAft>
              <a:buNone/>
            </a:pPr>
            <a:r>
              <a:t/>
            </a:r>
            <a:endParaRPr sz="1550" u="sng">
              <a:solidFill>
                <a:schemeClr val="lt1"/>
              </a:solidFill>
            </a:endParaRPr>
          </a:p>
          <a:p>
            <a:pPr indent="0" lvl="0" marL="0" rtl="0" algn="l">
              <a:lnSpc>
                <a:spcPct val="115000"/>
              </a:lnSpc>
              <a:spcBef>
                <a:spcPts val="1300"/>
              </a:spcBef>
              <a:spcAft>
                <a:spcPts val="0"/>
              </a:spcAft>
              <a:buNone/>
            </a:pPr>
            <a:r>
              <a:rPr lang="es-ES" sz="1550">
                <a:solidFill>
                  <a:schemeClr val="lt1"/>
                </a:solidFill>
              </a:rPr>
              <a:t>Vídeo: </a:t>
            </a:r>
            <a:r>
              <a:rPr lang="es-ES" sz="1550" u="sng">
                <a:solidFill>
                  <a:schemeClr val="hlink"/>
                </a:solidFill>
                <a:hlinkClick r:id="rId8"/>
              </a:rPr>
              <a:t>https://youtu.be/oiZORiVh3Gs?list=PL-8CyWabyNa85xowmOeBMCspbrn6qNWgl</a:t>
            </a:r>
            <a:endParaRPr sz="1550">
              <a:solidFill>
                <a:schemeClr val="lt1"/>
              </a:solidFill>
            </a:endParaRPr>
          </a:p>
          <a:p>
            <a:pPr indent="0" lvl="0" marL="0" rtl="0" algn="l">
              <a:lnSpc>
                <a:spcPct val="115000"/>
              </a:lnSpc>
              <a:spcBef>
                <a:spcPts val="1300"/>
              </a:spcBef>
              <a:spcAft>
                <a:spcPts val="1300"/>
              </a:spcAft>
              <a:buNone/>
            </a:pPr>
            <a:r>
              <a:t/>
            </a:r>
            <a:endParaRPr sz="1750">
              <a:solidFill>
                <a:srgbClr val="007691"/>
              </a:solidFill>
              <a:highlight>
                <a:srgbClr val="FFFFFF"/>
              </a:highligh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15" name="Shape 1115"/>
        <p:cNvGrpSpPr/>
        <p:nvPr/>
      </p:nvGrpSpPr>
      <p:grpSpPr>
        <a:xfrm>
          <a:off x="0" y="0"/>
          <a:ext cx="0" cy="0"/>
          <a:chOff x="0" y="0"/>
          <a:chExt cx="0" cy="0"/>
        </a:xfrm>
      </p:grpSpPr>
      <p:sp>
        <p:nvSpPr>
          <p:cNvPr id="1116" name="Google Shape;1116;g2d09213cdcd_0_341"/>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11. CREACIÓN DE IMÁGENES</a:t>
            </a:r>
            <a:endParaRPr b="1" sz="3800">
              <a:solidFill>
                <a:srgbClr val="0000FF"/>
              </a:solidFill>
            </a:endParaRPr>
          </a:p>
        </p:txBody>
      </p:sp>
      <p:sp>
        <p:nvSpPr>
          <p:cNvPr id="1117" name="Google Shape;1117;g2d09213cdcd_0_341"/>
          <p:cNvSpPr txBox="1"/>
          <p:nvPr>
            <p:ph type="title"/>
          </p:nvPr>
        </p:nvSpPr>
        <p:spPr>
          <a:xfrm>
            <a:off x="773550" y="1828800"/>
            <a:ext cx="11217000" cy="4578900"/>
          </a:xfrm>
          <a:prstGeom prst="rect">
            <a:avLst/>
          </a:prstGeom>
          <a:noFill/>
          <a:ln>
            <a:noFill/>
          </a:ln>
        </p:spPr>
        <p:txBody>
          <a:bodyPr anchorCtr="0" anchor="t" bIns="0" lIns="121900" spcFirstLastPara="1" rIns="121900" wrap="square" tIns="0">
            <a:noAutofit/>
          </a:bodyPr>
          <a:lstStyle/>
          <a:p>
            <a:pPr indent="0" lvl="0" marL="292100" rtl="0" algn="just">
              <a:lnSpc>
                <a:spcPct val="115000"/>
              </a:lnSpc>
              <a:spcBef>
                <a:spcPts val="0"/>
              </a:spcBef>
              <a:spcAft>
                <a:spcPts val="0"/>
              </a:spcAft>
              <a:buNone/>
            </a:pPr>
            <a:r>
              <a:rPr b="0" lang="es-ES" sz="2100">
                <a:solidFill>
                  <a:schemeClr val="lt1"/>
                </a:solidFill>
              </a:rPr>
              <a:t>1.- Arrancar un contenedor sobre la imagen ubuntu:20.04 y sobre él realizar las siguientes operaciones:</a:t>
            </a:r>
            <a:endParaRPr b="0" sz="2100">
              <a:solidFill>
                <a:schemeClr val="lt1"/>
              </a:solidFill>
            </a:endParaRPr>
          </a:p>
          <a:p>
            <a:pPr indent="0" lvl="0" marL="1371600" rtl="0" algn="l">
              <a:lnSpc>
                <a:spcPct val="115000"/>
              </a:lnSpc>
              <a:spcBef>
                <a:spcPts val="1200"/>
              </a:spcBef>
              <a:spcAft>
                <a:spcPts val="0"/>
              </a:spcAft>
              <a:buNone/>
            </a:pPr>
            <a:r>
              <a:rPr b="0" lang="es-ES" sz="2100">
                <a:solidFill>
                  <a:schemeClr val="lt1"/>
                </a:solidFill>
              </a:rPr>
              <a:t>Instalación del editor nano (apt install nano).</a:t>
            </a:r>
            <a:endParaRPr b="0" sz="2100">
              <a:solidFill>
                <a:schemeClr val="lt1"/>
              </a:solidFill>
            </a:endParaRPr>
          </a:p>
          <a:p>
            <a:pPr indent="0" lvl="0" marL="1371600" rtl="0" algn="l">
              <a:lnSpc>
                <a:spcPct val="115000"/>
              </a:lnSpc>
              <a:spcBef>
                <a:spcPts val="1200"/>
              </a:spcBef>
              <a:spcAft>
                <a:spcPts val="0"/>
              </a:spcAft>
              <a:buNone/>
            </a:pPr>
            <a:r>
              <a:rPr b="0" lang="es-ES" sz="2100">
                <a:solidFill>
                  <a:schemeClr val="lt1"/>
                </a:solidFill>
              </a:rPr>
              <a:t>Instalación del editor vim (apt install vim).</a:t>
            </a:r>
            <a:endParaRPr b="0" sz="2100">
              <a:solidFill>
                <a:schemeClr val="lt1"/>
              </a:solidFill>
            </a:endParaRPr>
          </a:p>
          <a:p>
            <a:pPr indent="0" lvl="0" marL="1371600" rtl="0" algn="l">
              <a:lnSpc>
                <a:spcPct val="115000"/>
              </a:lnSpc>
              <a:spcBef>
                <a:spcPts val="1200"/>
              </a:spcBef>
              <a:spcAft>
                <a:spcPts val="0"/>
              </a:spcAft>
              <a:buNone/>
            </a:pPr>
            <a:r>
              <a:rPr b="0" lang="es-ES" sz="2100">
                <a:solidFill>
                  <a:schemeClr val="lt1"/>
                </a:solidFill>
              </a:rPr>
              <a:t>Instalación de las herramientas de red (apt install inetutils-tools).</a:t>
            </a:r>
            <a:endParaRPr b="0" sz="2100">
              <a:solidFill>
                <a:schemeClr val="lt1"/>
              </a:solidFill>
            </a:endParaRPr>
          </a:p>
          <a:p>
            <a:pPr indent="0" lvl="0" marL="1371600" rtl="0" algn="l">
              <a:lnSpc>
                <a:spcPct val="115000"/>
              </a:lnSpc>
              <a:spcBef>
                <a:spcPts val="1200"/>
              </a:spcBef>
              <a:spcAft>
                <a:spcPts val="0"/>
              </a:spcAft>
              <a:buNone/>
            </a:pPr>
            <a:r>
              <a:rPr b="0" lang="es-ES" sz="2100">
                <a:solidFill>
                  <a:schemeClr val="lt1"/>
                </a:solidFill>
              </a:rPr>
              <a:t>Instalación de las herramientas dns (apt install dnsutils).</a:t>
            </a:r>
            <a:endParaRPr b="0" sz="2100">
              <a:solidFill>
                <a:schemeClr val="lt1"/>
              </a:solidFill>
            </a:endParaRPr>
          </a:p>
          <a:p>
            <a:pPr indent="0" lvl="0" marL="1371600" rtl="0" algn="l">
              <a:lnSpc>
                <a:spcPct val="115000"/>
              </a:lnSpc>
              <a:spcBef>
                <a:spcPts val="1200"/>
              </a:spcBef>
              <a:spcAft>
                <a:spcPts val="0"/>
              </a:spcAft>
              <a:buNone/>
            </a:pPr>
            <a:r>
              <a:rPr b="0" lang="es-ES" sz="2100">
                <a:solidFill>
                  <a:schemeClr val="lt1"/>
                </a:solidFill>
              </a:rPr>
              <a:t>Creación del usuario usuario con contraseña usuario (adduser usuario)</a:t>
            </a:r>
            <a:endParaRPr b="0" sz="2100">
              <a:solidFill>
                <a:schemeClr val="lt1"/>
              </a:solidFill>
            </a:endParaRPr>
          </a:p>
          <a:p>
            <a:pPr indent="0" lvl="0" marL="292100" rtl="0" algn="l">
              <a:lnSpc>
                <a:spcPct val="115000"/>
              </a:lnSpc>
              <a:spcBef>
                <a:spcPts val="1200"/>
              </a:spcBef>
              <a:spcAft>
                <a:spcPts val="0"/>
              </a:spcAft>
              <a:buNone/>
            </a:pPr>
            <a:r>
              <a:rPr b="0" lang="es-ES" sz="2100">
                <a:solidFill>
                  <a:schemeClr val="lt1"/>
                </a:solidFill>
              </a:rPr>
              <a:t>2.- Tras realizar dichas instalaciones y utilizando la orden docker commit crear una imagen que se llame de la siguiente manera: TuNombreUsuarioDockerHub/a61 y subirla a DockerHub utilizanzo la orden docker push. Recordad que antes tendréis que hacer docker login.</a:t>
            </a:r>
            <a:endParaRPr b="0" sz="550">
              <a:solidFill>
                <a:srgbClr val="1D2125"/>
              </a:solidFill>
              <a:highlight>
                <a:srgbClr val="F8F9FA"/>
              </a:highlight>
              <a:latin typeface="Arial"/>
              <a:ea typeface="Arial"/>
              <a:cs typeface="Arial"/>
              <a:sym typeface="Arial"/>
            </a:endParaRPr>
          </a:p>
          <a:p>
            <a:pPr indent="0" lvl="0" marL="914400" rtl="0" algn="l">
              <a:lnSpc>
                <a:spcPct val="115000"/>
              </a:lnSpc>
              <a:spcBef>
                <a:spcPts val="1200"/>
              </a:spcBef>
              <a:spcAft>
                <a:spcPts val="0"/>
              </a:spcAft>
              <a:buNone/>
            </a:pPr>
            <a:r>
              <a:t/>
            </a:r>
            <a:endParaRPr b="0" sz="1700">
              <a:solidFill>
                <a:schemeClr val="lt1"/>
              </a:solidFill>
            </a:endParaRPr>
          </a:p>
          <a:p>
            <a:pPr indent="0" lvl="0" marL="0" rtl="0" algn="just">
              <a:lnSpc>
                <a:spcPct val="115000"/>
              </a:lnSpc>
              <a:spcBef>
                <a:spcPts val="1200"/>
              </a:spcBef>
              <a:spcAft>
                <a:spcPts val="0"/>
              </a:spcAft>
              <a:buNone/>
            </a:pPr>
            <a:r>
              <a:t/>
            </a:r>
            <a:endParaRPr b="0" sz="2300">
              <a:solidFill>
                <a:schemeClr val="lt1"/>
              </a:solidFill>
            </a:endParaRPr>
          </a:p>
          <a:p>
            <a:pPr indent="0" lvl="0" marL="292100" rtl="0" algn="l">
              <a:lnSpc>
                <a:spcPct val="115000"/>
              </a:lnSpc>
              <a:spcBef>
                <a:spcPts val="1200"/>
              </a:spcBef>
              <a:spcAft>
                <a:spcPts val="0"/>
              </a:spcAft>
              <a:buNone/>
            </a:pPr>
            <a:r>
              <a:t/>
            </a:r>
            <a:endParaRPr b="0" sz="2400">
              <a:solidFill>
                <a:schemeClr val="lt1"/>
              </a:solidFill>
            </a:endParaRPr>
          </a:p>
          <a:p>
            <a:pPr indent="0" lvl="0" marL="0" rtl="0" algn="l">
              <a:lnSpc>
                <a:spcPct val="115000"/>
              </a:lnSpc>
              <a:spcBef>
                <a:spcPts val="1200"/>
              </a:spcBef>
              <a:spcAft>
                <a:spcPts val="0"/>
              </a:spcAft>
              <a:buNone/>
            </a:pPr>
            <a:r>
              <a:t/>
            </a:r>
            <a:endParaRPr b="0" sz="2700">
              <a:solidFill>
                <a:schemeClr val="lt1"/>
              </a:solidFill>
            </a:endParaRPr>
          </a:p>
          <a:p>
            <a:pPr indent="0" lvl="0" marL="0" rtl="0" algn="l">
              <a:lnSpc>
                <a:spcPct val="115000"/>
              </a:lnSpc>
              <a:spcBef>
                <a:spcPts val="1200"/>
              </a:spcBef>
              <a:spcAft>
                <a:spcPts val="0"/>
              </a:spcAft>
              <a:buNone/>
            </a:pPr>
            <a:r>
              <a:rPr b="0" lang="es-ES" sz="2700">
                <a:solidFill>
                  <a:schemeClr val="lt1"/>
                </a:solidFill>
              </a:rPr>
              <a:t>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1118" name="Google Shape;1118;g2d09213cdcd_0_341"/>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1119" name="Google Shape;1119;g2d09213cdcd_0_341"/>
          <p:cNvSpPr txBox="1"/>
          <p:nvPr/>
        </p:nvSpPr>
        <p:spPr>
          <a:xfrm>
            <a:off x="685175" y="1310500"/>
            <a:ext cx="1443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a:t>
            </a:r>
            <a:r>
              <a:rPr lang="es-ES" sz="1000">
                <a:solidFill>
                  <a:schemeClr val="lt1"/>
                </a:solidFill>
                <a:latin typeface="Nunito"/>
                <a:ea typeface="Nunito"/>
                <a:cs typeface="Nunito"/>
                <a:sym typeface="Nunito"/>
              </a:rPr>
              <a:t>11 </a:t>
            </a:r>
            <a:r>
              <a:rPr b="0" i="0" lang="es-ES" sz="1000" u="none" cap="none" strike="noStrike">
                <a:solidFill>
                  <a:schemeClr val="lt1"/>
                </a:solidFill>
                <a:latin typeface="Nunito"/>
                <a:ea typeface="Nunito"/>
                <a:cs typeface="Nunito"/>
                <a:sym typeface="Nunito"/>
              </a:rPr>
              <a:t>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23" name="Shape 1123"/>
        <p:cNvGrpSpPr/>
        <p:nvPr/>
      </p:nvGrpSpPr>
      <p:grpSpPr>
        <a:xfrm>
          <a:off x="0" y="0"/>
          <a:ext cx="0" cy="0"/>
          <a:chOff x="0" y="0"/>
          <a:chExt cx="0" cy="0"/>
        </a:xfrm>
      </p:grpSpPr>
      <p:sp>
        <p:nvSpPr>
          <p:cNvPr id="1124" name="Google Shape;1124;g2d09213cdcd_0_348"/>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12. C</a:t>
            </a:r>
            <a:r>
              <a:rPr lang="es-ES" sz="3800">
                <a:solidFill>
                  <a:srgbClr val="0000FF"/>
                </a:solidFill>
              </a:rPr>
              <a:t>REACIÓN DE IMÁGENES</a:t>
            </a:r>
            <a:endParaRPr sz="3800">
              <a:solidFill>
                <a:srgbClr val="0000FF"/>
              </a:solidFill>
            </a:endParaRPr>
          </a:p>
          <a:p>
            <a:pPr indent="0" lvl="0" marL="0" rtl="0" algn="l">
              <a:lnSpc>
                <a:spcPct val="100000"/>
              </a:lnSpc>
              <a:spcBef>
                <a:spcPts val="0"/>
              </a:spcBef>
              <a:spcAft>
                <a:spcPts val="0"/>
              </a:spcAft>
              <a:buSzPts val="3200"/>
              <a:buNone/>
            </a:pPr>
            <a:r>
              <a:t/>
            </a:r>
            <a:endParaRPr sz="3800">
              <a:solidFill>
                <a:srgbClr val="0000FF"/>
              </a:solidFill>
            </a:endParaRPr>
          </a:p>
        </p:txBody>
      </p:sp>
      <p:sp>
        <p:nvSpPr>
          <p:cNvPr id="1125" name="Google Shape;1125;g2d09213cdcd_0_348"/>
          <p:cNvSpPr txBox="1"/>
          <p:nvPr>
            <p:ph type="title"/>
          </p:nvPr>
        </p:nvSpPr>
        <p:spPr>
          <a:xfrm>
            <a:off x="685175" y="1936025"/>
            <a:ext cx="11217000" cy="4578900"/>
          </a:xfrm>
          <a:prstGeom prst="rect">
            <a:avLst/>
          </a:prstGeom>
          <a:noFill/>
          <a:ln>
            <a:noFill/>
          </a:ln>
        </p:spPr>
        <p:txBody>
          <a:bodyPr anchorCtr="0" anchor="t" bIns="0" lIns="121900" spcFirstLastPara="1" rIns="121900" wrap="square" tIns="0">
            <a:noAutofit/>
          </a:bodyPr>
          <a:lstStyle/>
          <a:p>
            <a:pPr indent="0" lvl="0" marL="292100" rtl="0" algn="just">
              <a:lnSpc>
                <a:spcPct val="115000"/>
              </a:lnSpc>
              <a:spcBef>
                <a:spcPts val="0"/>
              </a:spcBef>
              <a:spcAft>
                <a:spcPts val="0"/>
              </a:spcAft>
              <a:buNone/>
            </a:pPr>
            <a:r>
              <a:rPr b="0" lang="es-ES" sz="2100">
                <a:solidFill>
                  <a:schemeClr val="lt1"/>
                </a:solidFill>
              </a:rPr>
              <a:t>1.- Partiendo de la imagen php:7.4-apache construir un Dockerfile que realice lo siguiente:</a:t>
            </a:r>
            <a:endParaRPr b="0" sz="2100">
              <a:solidFill>
                <a:schemeClr val="lt1"/>
              </a:solidFill>
            </a:endParaRPr>
          </a:p>
          <a:p>
            <a:pPr indent="-361950" lvl="0" marL="457200" rtl="0" algn="l">
              <a:lnSpc>
                <a:spcPct val="115000"/>
              </a:lnSpc>
              <a:spcBef>
                <a:spcPts val="1200"/>
              </a:spcBef>
              <a:spcAft>
                <a:spcPts val="0"/>
              </a:spcAft>
              <a:buClr>
                <a:schemeClr val="lt1"/>
              </a:buClr>
              <a:buSzPts val="2100"/>
              <a:buChar char="●"/>
            </a:pPr>
            <a:r>
              <a:rPr b="0" lang="es-ES" sz="2100">
                <a:solidFill>
                  <a:schemeClr val="lt1"/>
                </a:solidFill>
              </a:rPr>
              <a:t>Instalar nano (apt install -y nano)</a:t>
            </a:r>
            <a:endParaRPr b="0" sz="2100">
              <a:solidFill>
                <a:schemeClr val="lt1"/>
              </a:solidFill>
            </a:endParaRPr>
          </a:p>
          <a:p>
            <a:pPr indent="-361950" lvl="0" marL="457200" rtl="0" algn="l">
              <a:lnSpc>
                <a:spcPct val="115000"/>
              </a:lnSpc>
              <a:spcBef>
                <a:spcPts val="0"/>
              </a:spcBef>
              <a:spcAft>
                <a:spcPts val="0"/>
              </a:spcAft>
              <a:buClr>
                <a:schemeClr val="lt1"/>
              </a:buClr>
              <a:buSzPts val="2100"/>
              <a:buChar char="●"/>
            </a:pPr>
            <a:r>
              <a:rPr b="0" lang="es-ES" sz="2100">
                <a:solidFill>
                  <a:schemeClr val="lt1"/>
                </a:solidFill>
              </a:rPr>
              <a:t>Instalar git (apt install -y git)</a:t>
            </a:r>
            <a:endParaRPr b="0" sz="2100">
              <a:solidFill>
                <a:schemeClr val="lt1"/>
              </a:solidFill>
            </a:endParaRPr>
          </a:p>
          <a:p>
            <a:pPr indent="-361950" lvl="0" marL="457200" rtl="0" algn="l">
              <a:lnSpc>
                <a:spcPct val="115000"/>
              </a:lnSpc>
              <a:spcBef>
                <a:spcPts val="0"/>
              </a:spcBef>
              <a:spcAft>
                <a:spcPts val="0"/>
              </a:spcAft>
              <a:buClr>
                <a:schemeClr val="lt1"/>
              </a:buClr>
              <a:buSzPts val="2100"/>
              <a:buChar char="●"/>
            </a:pPr>
            <a:r>
              <a:rPr b="0" lang="es-ES" sz="2100">
                <a:solidFill>
                  <a:schemeClr val="lt1"/>
                </a:solidFill>
              </a:rPr>
              <a:t>Colocar en el directorio raíz del servidor apache (/var/www/html) dos ficheros:</a:t>
            </a:r>
            <a:endParaRPr b="0" sz="2100">
              <a:solidFill>
                <a:schemeClr val="lt1"/>
              </a:solidFill>
            </a:endParaRPr>
          </a:p>
          <a:p>
            <a:pPr indent="-361950" lvl="0" marL="1828800" rtl="0" algn="l">
              <a:lnSpc>
                <a:spcPct val="115000"/>
              </a:lnSpc>
              <a:spcBef>
                <a:spcPts val="0"/>
              </a:spcBef>
              <a:spcAft>
                <a:spcPts val="0"/>
              </a:spcAft>
              <a:buClr>
                <a:schemeClr val="lt1"/>
              </a:buClr>
              <a:buSzPts val="2100"/>
              <a:buChar char="●"/>
            </a:pPr>
            <a:r>
              <a:rPr b="0" lang="es-ES" sz="2100">
                <a:solidFill>
                  <a:schemeClr val="lt1"/>
                </a:solidFill>
              </a:rPr>
              <a:t>index.html que contenga HOLA SOY XXXXXX sustituyendo XXXXX por tu nombre</a:t>
            </a:r>
            <a:endParaRPr b="0" sz="2100">
              <a:solidFill>
                <a:schemeClr val="lt1"/>
              </a:solidFill>
            </a:endParaRPr>
          </a:p>
          <a:p>
            <a:pPr indent="-361950" lvl="0" marL="1828800" rtl="0" algn="l">
              <a:lnSpc>
                <a:spcPct val="115000"/>
              </a:lnSpc>
              <a:spcBef>
                <a:spcPts val="0"/>
              </a:spcBef>
              <a:spcAft>
                <a:spcPts val="0"/>
              </a:spcAft>
              <a:buClr>
                <a:schemeClr val="lt1"/>
              </a:buClr>
              <a:buSzPts val="2100"/>
              <a:buChar char="●"/>
            </a:pPr>
            <a:r>
              <a:rPr b="0" lang="es-ES" sz="2100">
                <a:solidFill>
                  <a:schemeClr val="lt1"/>
                </a:solidFill>
              </a:rPr>
              <a:t>info.php que contengo el siguiente código &lt;?php phpinfo(); ?&gt;</a:t>
            </a:r>
            <a:endParaRPr b="0" sz="2100">
              <a:solidFill>
                <a:schemeClr val="lt1"/>
              </a:solidFill>
            </a:endParaRPr>
          </a:p>
          <a:p>
            <a:pPr indent="0" lvl="0" marL="292100" rtl="0" algn="l">
              <a:lnSpc>
                <a:spcPct val="115000"/>
              </a:lnSpc>
              <a:spcBef>
                <a:spcPts val="1200"/>
              </a:spcBef>
              <a:spcAft>
                <a:spcPts val="0"/>
              </a:spcAft>
              <a:buNone/>
            </a:pPr>
            <a:r>
              <a:rPr b="0" lang="es-ES" sz="2100">
                <a:solidFill>
                  <a:schemeClr val="lt1"/>
                </a:solidFill>
              </a:rPr>
              <a:t>2.- Una vez creado dicho Dockerfile construir la imagen, que se deberá llamar TuNombreUsarioDockerHub/a62.</a:t>
            </a:r>
            <a:endParaRPr b="0" sz="2100">
              <a:solidFill>
                <a:schemeClr val="lt1"/>
              </a:solidFill>
            </a:endParaRPr>
          </a:p>
          <a:p>
            <a:pPr indent="0" lvl="0" marL="914400" rtl="0" algn="l">
              <a:lnSpc>
                <a:spcPct val="115000"/>
              </a:lnSpc>
              <a:spcBef>
                <a:spcPts val="1200"/>
              </a:spcBef>
              <a:spcAft>
                <a:spcPts val="0"/>
              </a:spcAft>
              <a:buNone/>
            </a:pPr>
            <a:r>
              <a:t/>
            </a:r>
            <a:endParaRPr b="0" sz="2100">
              <a:solidFill>
                <a:schemeClr val="lt1"/>
              </a:solidFill>
            </a:endParaRPr>
          </a:p>
          <a:p>
            <a:pPr indent="0" lvl="0" marL="0" rtl="0" algn="just">
              <a:lnSpc>
                <a:spcPct val="115000"/>
              </a:lnSpc>
              <a:spcBef>
                <a:spcPts val="1200"/>
              </a:spcBef>
              <a:spcAft>
                <a:spcPts val="0"/>
              </a:spcAft>
              <a:buNone/>
            </a:pPr>
            <a:r>
              <a:t/>
            </a:r>
            <a:endParaRPr b="0" sz="2100">
              <a:solidFill>
                <a:schemeClr val="lt1"/>
              </a:solidFill>
            </a:endParaRPr>
          </a:p>
          <a:p>
            <a:pPr indent="0" lvl="0" marL="292100" rtl="0" algn="l">
              <a:lnSpc>
                <a:spcPct val="115000"/>
              </a:lnSpc>
              <a:spcBef>
                <a:spcPts val="1200"/>
              </a:spcBef>
              <a:spcAft>
                <a:spcPts val="0"/>
              </a:spcAft>
              <a:buNone/>
            </a:pPr>
            <a:r>
              <a:t/>
            </a:r>
            <a:endParaRPr b="0" sz="2100">
              <a:solidFill>
                <a:schemeClr val="lt1"/>
              </a:solidFill>
            </a:endParaRPr>
          </a:p>
          <a:p>
            <a:pPr indent="0" lvl="0" marL="0" rtl="0" algn="l">
              <a:lnSpc>
                <a:spcPct val="115000"/>
              </a:lnSpc>
              <a:spcBef>
                <a:spcPts val="1200"/>
              </a:spcBef>
              <a:spcAft>
                <a:spcPts val="0"/>
              </a:spcAft>
              <a:buNone/>
            </a:pPr>
            <a:r>
              <a:t/>
            </a:r>
            <a:endParaRPr b="0" sz="2100">
              <a:solidFill>
                <a:schemeClr val="lt1"/>
              </a:solidFill>
            </a:endParaRPr>
          </a:p>
          <a:p>
            <a:pPr indent="0" lvl="0" marL="0" rtl="0" algn="l">
              <a:lnSpc>
                <a:spcPct val="115000"/>
              </a:lnSpc>
              <a:spcBef>
                <a:spcPts val="1200"/>
              </a:spcBef>
              <a:spcAft>
                <a:spcPts val="0"/>
              </a:spcAft>
              <a:buNone/>
            </a:pPr>
            <a:r>
              <a:rPr b="0" lang="es-ES" sz="2100">
                <a:solidFill>
                  <a:schemeClr val="lt1"/>
                </a:solidFill>
              </a:rPr>
              <a:t> </a:t>
            </a:r>
            <a:endParaRPr b="0" sz="2100">
              <a:solidFill>
                <a:schemeClr val="lt1"/>
              </a:solidFill>
            </a:endParaRPr>
          </a:p>
          <a:p>
            <a:pPr indent="0" lvl="0" marL="914400" rtl="0" algn="l">
              <a:lnSpc>
                <a:spcPct val="115000"/>
              </a:lnSpc>
              <a:spcBef>
                <a:spcPts val="1400"/>
              </a:spcBef>
              <a:spcAft>
                <a:spcPts val="0"/>
              </a:spcAft>
              <a:buSzPts val="3700"/>
              <a:buNone/>
            </a:pPr>
            <a:r>
              <a:t/>
            </a:r>
            <a:endParaRPr b="0" sz="2100">
              <a:solidFill>
                <a:schemeClr val="lt1"/>
              </a:solidFill>
            </a:endParaRPr>
          </a:p>
          <a:p>
            <a:pPr indent="0" lvl="0" marL="457200" rtl="0" algn="l">
              <a:lnSpc>
                <a:spcPct val="115000"/>
              </a:lnSpc>
              <a:spcBef>
                <a:spcPts val="1400"/>
              </a:spcBef>
              <a:spcAft>
                <a:spcPts val="0"/>
              </a:spcAft>
              <a:buSzPts val="3700"/>
              <a:buNone/>
            </a:pPr>
            <a:r>
              <a:t/>
            </a:r>
            <a:endParaRPr b="0" sz="2100">
              <a:solidFill>
                <a:schemeClr val="lt1"/>
              </a:solidFill>
            </a:endParaRPr>
          </a:p>
          <a:p>
            <a:pPr indent="0" lvl="0" marL="457200" rtl="0" algn="l">
              <a:lnSpc>
                <a:spcPct val="115000"/>
              </a:lnSpc>
              <a:spcBef>
                <a:spcPts val="1400"/>
              </a:spcBef>
              <a:spcAft>
                <a:spcPts val="0"/>
              </a:spcAft>
              <a:buSzPts val="3700"/>
              <a:buNone/>
            </a:pPr>
            <a:r>
              <a:t/>
            </a:r>
            <a:endParaRPr b="0" sz="2100">
              <a:solidFill>
                <a:schemeClr val="lt1"/>
              </a:solidFill>
            </a:endParaRPr>
          </a:p>
          <a:p>
            <a:pPr indent="0" lvl="0" marL="457200" rtl="0" algn="l">
              <a:lnSpc>
                <a:spcPct val="115000"/>
              </a:lnSpc>
              <a:spcBef>
                <a:spcPts val="1400"/>
              </a:spcBef>
              <a:spcAft>
                <a:spcPts val="0"/>
              </a:spcAft>
              <a:buSzPts val="3700"/>
              <a:buNone/>
            </a:pPr>
            <a:r>
              <a:t/>
            </a:r>
            <a:endParaRPr b="0" sz="2100">
              <a:solidFill>
                <a:schemeClr val="lt1"/>
              </a:solidFill>
            </a:endParaRPr>
          </a:p>
          <a:p>
            <a:pPr indent="0" lvl="0" marL="457200" rtl="0" algn="l">
              <a:lnSpc>
                <a:spcPct val="115000"/>
              </a:lnSpc>
              <a:spcBef>
                <a:spcPts val="1200"/>
              </a:spcBef>
              <a:spcAft>
                <a:spcPts val="0"/>
              </a:spcAft>
              <a:buSzPts val="3700"/>
              <a:buNone/>
            </a:pPr>
            <a:r>
              <a:t/>
            </a:r>
            <a:endParaRPr b="0" sz="2100">
              <a:solidFill>
                <a:schemeClr val="lt1"/>
              </a:solidFill>
            </a:endParaRPr>
          </a:p>
          <a:p>
            <a:pPr indent="0" lvl="0" marL="914400" rtl="0" algn="l">
              <a:lnSpc>
                <a:spcPct val="115000"/>
              </a:lnSpc>
              <a:spcBef>
                <a:spcPts val="1200"/>
              </a:spcBef>
              <a:spcAft>
                <a:spcPts val="1200"/>
              </a:spcAft>
              <a:buSzPts val="3700"/>
              <a:buNone/>
            </a:pPr>
            <a:r>
              <a:t/>
            </a:r>
            <a:endParaRPr b="0" sz="2100">
              <a:solidFill>
                <a:schemeClr val="lt1"/>
              </a:solidFill>
            </a:endParaRPr>
          </a:p>
        </p:txBody>
      </p:sp>
      <p:pic>
        <p:nvPicPr>
          <p:cNvPr id="1126" name="Google Shape;1126;g2d09213cdcd_0_348"/>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1127" name="Google Shape;1127;g2d09213cdcd_0_348"/>
          <p:cNvSpPr txBox="1"/>
          <p:nvPr/>
        </p:nvSpPr>
        <p:spPr>
          <a:xfrm>
            <a:off x="685175" y="1310500"/>
            <a:ext cx="1443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a:t>
            </a:r>
            <a:r>
              <a:rPr lang="es-ES" sz="1000">
                <a:solidFill>
                  <a:schemeClr val="lt1"/>
                </a:solidFill>
                <a:latin typeface="Nunito"/>
                <a:ea typeface="Nunito"/>
                <a:cs typeface="Nunito"/>
                <a:sym typeface="Nunito"/>
              </a:rPr>
              <a:t>12 </a:t>
            </a:r>
            <a:r>
              <a:rPr b="0" i="0" lang="es-ES" sz="1000" u="none" cap="none" strike="noStrike">
                <a:solidFill>
                  <a:schemeClr val="lt1"/>
                </a:solidFill>
                <a:latin typeface="Nunito"/>
                <a:ea typeface="Nunito"/>
                <a:cs typeface="Nunito"/>
                <a:sym typeface="Nunito"/>
              </a:rPr>
              <a:t>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31" name="Shape 1131"/>
        <p:cNvGrpSpPr/>
        <p:nvPr/>
      </p:nvGrpSpPr>
      <p:grpSpPr>
        <a:xfrm>
          <a:off x="0" y="0"/>
          <a:ext cx="0" cy="0"/>
          <a:chOff x="0" y="0"/>
          <a:chExt cx="0" cy="0"/>
        </a:xfrm>
      </p:grpSpPr>
      <p:sp>
        <p:nvSpPr>
          <p:cNvPr id="1132" name="Google Shape;1132;g2cf1b0e97d7_0_156"/>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ASEGURANDO CONTENEDORES</a:t>
            </a:r>
            <a:endParaRPr b="1" sz="3800">
              <a:solidFill>
                <a:srgbClr val="0000FF"/>
              </a:solidFill>
            </a:endParaRPr>
          </a:p>
        </p:txBody>
      </p:sp>
      <p:sp>
        <p:nvSpPr>
          <p:cNvPr id="1133" name="Google Shape;1133;g2cf1b0e97d7_0_156"/>
          <p:cNvSpPr txBox="1"/>
          <p:nvPr/>
        </p:nvSpPr>
        <p:spPr>
          <a:xfrm>
            <a:off x="1256400" y="1388025"/>
            <a:ext cx="9679200" cy="538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Si en algún momento queremos desplegar nuestro código en forma de contenedor en un orquestador como </a:t>
            </a:r>
            <a:r>
              <a:rPr lang="es-ES" sz="2700">
                <a:solidFill>
                  <a:schemeClr val="lt1"/>
                </a:solidFill>
                <a:uFill>
                  <a:noFill/>
                </a:uFill>
                <a:latin typeface="Maven Pro"/>
                <a:ea typeface="Maven Pro"/>
                <a:cs typeface="Maven Pro"/>
                <a:sym typeface="Maven Pro"/>
                <a:hlinkClick r:id="rId3">
                  <a:extLst>
                    <a:ext uri="{A12FA001-AC4F-418D-AE19-62706E023703}">
                      <ahyp:hlinkClr val="tx"/>
                    </a:ext>
                  </a:extLst>
                </a:hlinkClick>
              </a:rPr>
              <a:t>Kubernetes</a:t>
            </a:r>
            <a:r>
              <a:rPr lang="es-ES" sz="2700">
                <a:solidFill>
                  <a:schemeClr val="lt1"/>
                </a:solidFill>
                <a:latin typeface="Maven Pro"/>
                <a:ea typeface="Maven Pro"/>
                <a:cs typeface="Maven Pro"/>
                <a:sym typeface="Maven Pro"/>
              </a:rPr>
              <a:t> o </a:t>
            </a:r>
            <a:r>
              <a:rPr lang="es-ES" sz="2700">
                <a:solidFill>
                  <a:schemeClr val="lt1"/>
                </a:solidFill>
                <a:uFill>
                  <a:noFill/>
                </a:uFill>
                <a:latin typeface="Maven Pro"/>
                <a:ea typeface="Maven Pro"/>
                <a:cs typeface="Maven Pro"/>
                <a:sym typeface="Maven Pro"/>
                <a:hlinkClick r:id="rId4">
                  <a:extLst>
                    <a:ext uri="{A12FA001-AC4F-418D-AE19-62706E023703}">
                      <ahyp:hlinkClr val="tx"/>
                    </a:ext>
                  </a:extLst>
                </a:hlinkClick>
              </a:rPr>
              <a:t>Docker Swarm</a:t>
            </a:r>
            <a:r>
              <a:rPr lang="es-ES" sz="2700">
                <a:solidFill>
                  <a:schemeClr val="lt1"/>
                </a:solidFill>
                <a:latin typeface="Maven Pro"/>
                <a:ea typeface="Maven Pro"/>
                <a:cs typeface="Maven Pro"/>
                <a:sym typeface="Maven Pro"/>
              </a:rPr>
              <a:t> tendremos que tomar ciertas medidas. Hablaremos de la seguridad en los contenedores desde tres perspectivas:</a:t>
            </a:r>
            <a:endParaRPr sz="2700">
              <a:solidFill>
                <a:schemeClr val="lt1"/>
              </a:solidFill>
              <a:latin typeface="Maven Pro"/>
              <a:ea typeface="Maven Pro"/>
              <a:cs typeface="Maven Pro"/>
              <a:sym typeface="Maven Pro"/>
            </a:endParaRPr>
          </a:p>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La seguridad en las imágenes docker.</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La seguridad en el proceso de build.</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La seguridad al arrancar los contenedores.</a:t>
            </a:r>
            <a:endParaRPr b="1" sz="1250">
              <a:solidFill>
                <a:srgbClr val="3A4749"/>
              </a:solidFill>
              <a:highlight>
                <a:srgbClr val="FFFFFF"/>
              </a:highlight>
            </a:endParaRPr>
          </a:p>
          <a:p>
            <a:pPr indent="0" lvl="0" marL="914400" rtl="0" algn="l">
              <a:lnSpc>
                <a:spcPct val="115000"/>
              </a:lnSpc>
              <a:spcBef>
                <a:spcPts val="1300"/>
              </a:spcBef>
              <a:spcAft>
                <a:spcPts val="0"/>
              </a:spcAft>
              <a:buNone/>
            </a:pPr>
            <a:r>
              <a:t/>
            </a:r>
            <a:endParaRPr sz="2700">
              <a:solidFill>
                <a:schemeClr val="lt1"/>
              </a:solidFill>
              <a:latin typeface="Maven Pro"/>
              <a:ea typeface="Maven Pro"/>
              <a:cs typeface="Maven Pro"/>
              <a:sym typeface="Maven Pro"/>
            </a:endParaRPr>
          </a:p>
          <a:p>
            <a:pPr indent="0" lvl="0" marL="457200" rtl="0" algn="l">
              <a:lnSpc>
                <a:spcPct val="115000"/>
              </a:lnSpc>
              <a:spcBef>
                <a:spcPts val="1200"/>
              </a:spcBef>
              <a:spcAft>
                <a:spcPts val="120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37" name="Shape 1137"/>
        <p:cNvGrpSpPr/>
        <p:nvPr/>
      </p:nvGrpSpPr>
      <p:grpSpPr>
        <a:xfrm>
          <a:off x="0" y="0"/>
          <a:ext cx="0" cy="0"/>
          <a:chOff x="0" y="0"/>
          <a:chExt cx="0" cy="0"/>
        </a:xfrm>
      </p:grpSpPr>
      <p:sp>
        <p:nvSpPr>
          <p:cNvPr id="1138" name="Google Shape;1138;g2cf1b0e97d7_0_32"/>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IMÁGENES</a:t>
            </a:r>
            <a:endParaRPr b="1" sz="3800">
              <a:solidFill>
                <a:srgbClr val="0000FF"/>
              </a:solidFill>
            </a:endParaRPr>
          </a:p>
        </p:txBody>
      </p:sp>
      <p:sp>
        <p:nvSpPr>
          <p:cNvPr id="1139" name="Google Shape;1139;g2cf1b0e97d7_0_32"/>
          <p:cNvSpPr txBox="1"/>
          <p:nvPr/>
        </p:nvSpPr>
        <p:spPr>
          <a:xfrm>
            <a:off x="1256400" y="1317325"/>
            <a:ext cx="9679200" cy="4901700"/>
          </a:xfrm>
          <a:prstGeom prst="rect">
            <a:avLst/>
          </a:prstGeom>
          <a:noFill/>
          <a:ln>
            <a:noFill/>
          </a:ln>
        </p:spPr>
        <p:txBody>
          <a:bodyPr anchorCtr="0" anchor="t" bIns="91425" lIns="91425" spcFirstLastPara="1" rIns="91425" wrap="square" tIns="91425">
            <a:spAutoFit/>
          </a:bodyPr>
          <a:lstStyle/>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Intentar siempre  usar una imagen de un usuario verificado o una imagen publicada por la propia empresa Docker.</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Verificar la integridad de la imagen que nos descargamos.</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Intentar usar imágenes que tengan lo mínimo.</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Restringir los privilegios de los datos a los que pueden acceder los contenedores.</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En caso de crear nuestras propias imágenes pagar por el servicio de DockerHub "Vulnerability Scanner" o utilizar herramientas que sirve para ese mismo propósito.</a:t>
            </a:r>
            <a:endParaRPr sz="2700">
              <a:solidFill>
                <a:schemeClr val="lt1"/>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6" name="Shape 356"/>
        <p:cNvGrpSpPr/>
        <p:nvPr/>
      </p:nvGrpSpPr>
      <p:grpSpPr>
        <a:xfrm>
          <a:off x="0" y="0"/>
          <a:ext cx="0" cy="0"/>
          <a:chOff x="0" y="0"/>
          <a:chExt cx="0" cy="0"/>
        </a:xfrm>
      </p:grpSpPr>
      <p:sp>
        <p:nvSpPr>
          <p:cNvPr id="357" name="Google Shape;357;g2ca94d1c6af_0_79"/>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CONTENEDORES. BENEFICIOS</a:t>
            </a:r>
            <a:endParaRPr b="1" sz="4000">
              <a:solidFill>
                <a:srgbClr val="0000FF"/>
              </a:solidFill>
            </a:endParaRPr>
          </a:p>
        </p:txBody>
      </p:sp>
      <p:sp>
        <p:nvSpPr>
          <p:cNvPr id="358" name="Google Shape;358;g2ca94d1c6af_0_79"/>
          <p:cNvSpPr txBox="1"/>
          <p:nvPr>
            <p:ph type="title"/>
          </p:nvPr>
        </p:nvSpPr>
        <p:spPr>
          <a:xfrm>
            <a:off x="1403400" y="1139550"/>
            <a:ext cx="10456200" cy="4578900"/>
          </a:xfrm>
          <a:prstGeom prst="rect">
            <a:avLst/>
          </a:prstGeom>
          <a:noFill/>
          <a:ln>
            <a:noFill/>
          </a:ln>
        </p:spPr>
        <p:txBody>
          <a:bodyPr anchorCtr="0" anchor="t" bIns="121900" lIns="121900" spcFirstLastPara="1" rIns="121900" wrap="square" tIns="121900">
            <a:noAutofit/>
          </a:bodyPr>
          <a:lstStyle/>
          <a:p>
            <a:pPr indent="-387350" lvl="0" marL="457200" rtl="0" algn="l">
              <a:lnSpc>
                <a:spcPct val="115000"/>
              </a:lnSpc>
              <a:spcBef>
                <a:spcPts val="1200"/>
              </a:spcBef>
              <a:spcAft>
                <a:spcPts val="0"/>
              </a:spcAft>
              <a:buClr>
                <a:schemeClr val="lt1"/>
              </a:buClr>
              <a:buSzPts val="2500"/>
              <a:buChar char="●"/>
            </a:pPr>
            <a:r>
              <a:rPr b="0" lang="es-ES" sz="2500">
                <a:solidFill>
                  <a:schemeClr val="lt1"/>
                </a:solidFill>
              </a:rPr>
              <a:t>Una mayor velocidad de arranque, ya que prescindimos de la carga de un sistema operativo invitado. Estamos hablando de apenas segundos para arrancar un contenedor (a veces menos).</a:t>
            </a:r>
            <a:endParaRPr b="0" sz="2500">
              <a:solidFill>
                <a:schemeClr val="lt1"/>
              </a:solidFill>
            </a:endParaRPr>
          </a:p>
          <a:p>
            <a:pPr indent="-387350" lvl="0" marL="457200" rtl="0" algn="l">
              <a:lnSpc>
                <a:spcPct val="115000"/>
              </a:lnSpc>
              <a:spcBef>
                <a:spcPts val="0"/>
              </a:spcBef>
              <a:spcAft>
                <a:spcPts val="0"/>
              </a:spcAft>
              <a:buClr>
                <a:schemeClr val="lt1"/>
              </a:buClr>
              <a:buSzPts val="2500"/>
              <a:buChar char="●"/>
            </a:pPr>
            <a:r>
              <a:rPr b="0" lang="es-ES" sz="2500">
                <a:solidFill>
                  <a:schemeClr val="lt1"/>
                </a:solidFill>
              </a:rPr>
              <a:t>Una gran portabilidad, ya que los contenedores empaquetan tanto las aplicaciones como sus dependencias de tal manera que pueden moverse a cualquier sistema en el que tengamos instalados el Docker Engine, y este se puede ser instalado en casi todos, por no decir todos.</a:t>
            </a:r>
            <a:endParaRPr b="0" sz="2500">
              <a:solidFill>
                <a:schemeClr val="lt1"/>
              </a:solidFill>
            </a:endParaRPr>
          </a:p>
          <a:p>
            <a:pPr indent="-387350" lvl="0" marL="457200" rtl="0" algn="l">
              <a:lnSpc>
                <a:spcPct val="115000"/>
              </a:lnSpc>
              <a:spcBef>
                <a:spcPts val="0"/>
              </a:spcBef>
              <a:spcAft>
                <a:spcPts val="0"/>
              </a:spcAft>
              <a:buClr>
                <a:schemeClr val="lt1"/>
              </a:buClr>
              <a:buSzPts val="2500"/>
              <a:buChar char="●"/>
            </a:pPr>
            <a:r>
              <a:rPr b="0" lang="es-ES" sz="2500">
                <a:solidFill>
                  <a:schemeClr val="lt1"/>
                </a:solidFill>
              </a:rPr>
              <a:t>Una mayor eficiencia ya que hay un mejor aprovechamiento de los recursos. Ya no tenemos que reservar recursos, como hacemos con las máquinas virtuales, sin saber si serán aprovechados al máximo o no.</a:t>
            </a:r>
            <a:endParaRPr b="0" sz="2500">
              <a:solidFill>
                <a:srgbClr val="444444"/>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3700"/>
              <a:buNone/>
            </a:pPr>
            <a:r>
              <a:t/>
            </a:r>
            <a:endParaRPr b="0" sz="2500">
              <a:solidFill>
                <a:schemeClr val="lt1"/>
              </a:solidFill>
            </a:endParaRPr>
          </a:p>
          <a:p>
            <a:pPr indent="0" lvl="0" marL="914400" rtl="0" algn="l">
              <a:lnSpc>
                <a:spcPct val="115000"/>
              </a:lnSpc>
              <a:spcBef>
                <a:spcPts val="1200"/>
              </a:spcBef>
              <a:spcAft>
                <a:spcPts val="0"/>
              </a:spcAft>
              <a:buSzPts val="3700"/>
              <a:buNone/>
            </a:pPr>
            <a:r>
              <a:t/>
            </a:r>
            <a:endParaRPr b="0" sz="2500">
              <a:solidFill>
                <a:schemeClr val="lt1"/>
              </a:solidFill>
            </a:endParaRPr>
          </a:p>
          <a:p>
            <a:pPr indent="0" lvl="0" marL="914400" rtl="0" algn="l">
              <a:lnSpc>
                <a:spcPct val="115000"/>
              </a:lnSpc>
              <a:spcBef>
                <a:spcPts val="1200"/>
              </a:spcBef>
              <a:spcAft>
                <a:spcPts val="1200"/>
              </a:spcAft>
              <a:buSzPts val="3700"/>
              <a:buNone/>
            </a:pPr>
            <a:r>
              <a:t/>
            </a:r>
            <a:endParaRPr b="0" sz="2500">
              <a:solidFill>
                <a:schemeClr val="lt1"/>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43" name="Shape 1143"/>
        <p:cNvGrpSpPr/>
        <p:nvPr/>
      </p:nvGrpSpPr>
      <p:grpSpPr>
        <a:xfrm>
          <a:off x="0" y="0"/>
          <a:ext cx="0" cy="0"/>
          <a:chOff x="0" y="0"/>
          <a:chExt cx="0" cy="0"/>
        </a:xfrm>
      </p:grpSpPr>
      <p:sp>
        <p:nvSpPr>
          <p:cNvPr id="1144" name="Google Shape;1144;g2cf1b0e97d7_0_38"/>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IMÁGENES</a:t>
            </a:r>
            <a:endParaRPr b="1" sz="3800">
              <a:solidFill>
                <a:srgbClr val="0000FF"/>
              </a:solidFill>
            </a:endParaRPr>
          </a:p>
        </p:txBody>
      </p:sp>
      <p:pic>
        <p:nvPicPr>
          <p:cNvPr id="1145" name="Google Shape;1145;g2cf1b0e97d7_0_38"/>
          <p:cNvPicPr preferRelativeResize="0"/>
          <p:nvPr/>
        </p:nvPicPr>
        <p:blipFill rotWithShape="1">
          <a:blip r:embed="rId3">
            <a:alphaModFix/>
          </a:blip>
          <a:srcRect b="40083" l="0" r="74927" t="0"/>
          <a:stretch/>
        </p:blipFill>
        <p:spPr>
          <a:xfrm>
            <a:off x="1403300" y="1741528"/>
            <a:ext cx="3846248" cy="4461901"/>
          </a:xfrm>
          <a:prstGeom prst="rect">
            <a:avLst/>
          </a:prstGeom>
          <a:noFill/>
          <a:ln>
            <a:noFill/>
          </a:ln>
        </p:spPr>
      </p:pic>
      <p:pic>
        <p:nvPicPr>
          <p:cNvPr id="1146" name="Google Shape;1146;g2cf1b0e97d7_0_38"/>
          <p:cNvPicPr preferRelativeResize="0"/>
          <p:nvPr/>
        </p:nvPicPr>
        <p:blipFill rotWithShape="1">
          <a:blip r:embed="rId3">
            <a:alphaModFix/>
          </a:blip>
          <a:srcRect b="0" l="63062" r="0" t="22239"/>
          <a:stretch/>
        </p:blipFill>
        <p:spPr>
          <a:xfrm>
            <a:off x="6822649" y="1307976"/>
            <a:ext cx="4439250" cy="4536774"/>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50" name="Shape 1150"/>
        <p:cNvGrpSpPr/>
        <p:nvPr/>
      </p:nvGrpSpPr>
      <p:grpSpPr>
        <a:xfrm>
          <a:off x="0" y="0"/>
          <a:ext cx="0" cy="0"/>
          <a:chOff x="0" y="0"/>
          <a:chExt cx="0" cy="0"/>
        </a:xfrm>
      </p:grpSpPr>
      <p:sp>
        <p:nvSpPr>
          <p:cNvPr id="1151" name="Google Shape;1151;g2cf1b0e97d7_0_5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IMÁGENES.DCT</a:t>
            </a:r>
            <a:endParaRPr b="1" sz="3800">
              <a:solidFill>
                <a:srgbClr val="0000FF"/>
              </a:solidFill>
            </a:endParaRPr>
          </a:p>
        </p:txBody>
      </p:sp>
      <p:sp>
        <p:nvSpPr>
          <p:cNvPr id="1152" name="Google Shape;1152;g2cf1b0e97d7_0_51"/>
          <p:cNvSpPr txBox="1"/>
          <p:nvPr/>
        </p:nvSpPr>
        <p:spPr>
          <a:xfrm>
            <a:off x="1256400" y="1317325"/>
            <a:ext cx="9679200" cy="4590600"/>
          </a:xfrm>
          <a:prstGeom prst="rect">
            <a:avLst/>
          </a:prstGeom>
          <a:noFill/>
          <a:ln>
            <a:noFill/>
          </a:ln>
        </p:spPr>
        <p:txBody>
          <a:bodyPr anchorCtr="0" anchor="t" bIns="91425" lIns="91425" spcFirstLastPara="1" rIns="91425" wrap="square" tIns="91425">
            <a:spAutoFit/>
          </a:bodyPr>
          <a:lstStyle/>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Habilitar el mecanismo de firma digital llamado DCT (Docker's Content Trust) para verificar la INTEGRIDAD y la AUTORÍA de las imágenes que nos descargamos desde DockerHub</a:t>
            </a:r>
            <a:r>
              <a:rPr lang="es-ES" sz="2700">
                <a:solidFill>
                  <a:schemeClr val="lt1"/>
                </a:solidFill>
                <a:latin typeface="Maven Pro"/>
                <a:ea typeface="Maven Pro"/>
                <a:cs typeface="Maven Pro"/>
                <a:sym typeface="Maven Pro"/>
              </a:rPr>
              <a:t>.</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Solo podré hacer PULL / RUN / BUILD con imágenes "Trusted" (ni siquiera con las mías) salvo que explícitamente haga alguna excepción añadiendo el flag ---disable-content-trust a la ejecución de dichas órdenes.</a:t>
            </a:r>
            <a:endParaRPr sz="2700">
              <a:solidFill>
                <a:schemeClr val="lt1"/>
              </a:solidFill>
              <a:latin typeface="Maven Pro"/>
              <a:ea typeface="Maven Pro"/>
              <a:cs typeface="Maven Pro"/>
              <a:sym typeface="Maven Pro"/>
            </a:endParaRPr>
          </a:p>
          <a:p>
            <a:pPr indent="0" lvl="0" marL="457200" rtl="0" algn="l">
              <a:lnSpc>
                <a:spcPct val="115000"/>
              </a:lnSpc>
              <a:spcBef>
                <a:spcPts val="1300"/>
              </a:spcBef>
              <a:spcAft>
                <a:spcPts val="130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56" name="Shape 1156"/>
        <p:cNvGrpSpPr/>
        <p:nvPr/>
      </p:nvGrpSpPr>
      <p:grpSpPr>
        <a:xfrm>
          <a:off x="0" y="0"/>
          <a:ext cx="0" cy="0"/>
          <a:chOff x="0" y="0"/>
          <a:chExt cx="0" cy="0"/>
        </a:xfrm>
      </p:grpSpPr>
      <p:sp>
        <p:nvSpPr>
          <p:cNvPr id="1157" name="Google Shape;1157;g2cf1b0e97d7_0_58"/>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IMÁGENES.DCT</a:t>
            </a:r>
            <a:endParaRPr b="1" sz="3800">
              <a:solidFill>
                <a:srgbClr val="0000FF"/>
              </a:solidFill>
            </a:endParaRPr>
          </a:p>
        </p:txBody>
      </p:sp>
      <p:sp>
        <p:nvSpPr>
          <p:cNvPr id="1158" name="Google Shape;1158;g2cf1b0e97d7_0_58"/>
          <p:cNvSpPr txBox="1"/>
          <p:nvPr/>
        </p:nvSpPr>
        <p:spPr>
          <a:xfrm>
            <a:off x="1256400" y="1140575"/>
            <a:ext cx="10161900" cy="5027400"/>
          </a:xfrm>
          <a:prstGeom prst="rect">
            <a:avLst/>
          </a:prstGeom>
          <a:noFill/>
          <a:ln>
            <a:noFill/>
          </a:ln>
        </p:spPr>
        <p:txBody>
          <a:bodyPr anchorCtr="0" anchor="t" bIns="91425" lIns="91425" spcFirstLastPara="1" rIns="91425" wrap="square" tIns="91425">
            <a:spAutoFit/>
          </a:bodyPr>
          <a:lstStyle/>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Si quiero habilitarlo tengo que poner la variable de entorno DOCKER_CONTENT_TRUST=1. </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En linux se hace con:</a:t>
            </a:r>
            <a:endParaRPr sz="27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rPr lang="es-ES" sz="1900">
                <a:solidFill>
                  <a:schemeClr val="lt1"/>
                </a:solidFill>
              </a:rPr>
              <a:t># Añado la siguiente línea al final del fichero .bashrc que sirve para añadir esa variable de entorno</a:t>
            </a:r>
            <a:endParaRPr sz="1900">
              <a:solidFill>
                <a:schemeClr val="lt1"/>
              </a:solidFill>
            </a:endParaRPr>
          </a:p>
          <a:p>
            <a:pPr indent="0" lvl="0" marL="0" rtl="0" algn="l">
              <a:lnSpc>
                <a:spcPct val="115000"/>
              </a:lnSpc>
              <a:spcBef>
                <a:spcPts val="1300"/>
              </a:spcBef>
              <a:spcAft>
                <a:spcPts val="0"/>
              </a:spcAft>
              <a:buNone/>
            </a:pPr>
            <a:r>
              <a:rPr lang="es-ES" sz="1900">
                <a:solidFill>
                  <a:srgbClr val="00FF00"/>
                </a:solidFill>
              </a:rPr>
              <a:t>export DOCKER_CONTENT_TRUST=1</a:t>
            </a:r>
            <a:endParaRPr sz="1900">
              <a:solidFill>
                <a:srgbClr val="00FF00"/>
              </a:solidFill>
            </a:endParaRPr>
          </a:p>
          <a:p>
            <a:pPr indent="0" lvl="0" marL="0" rtl="0" algn="l">
              <a:lnSpc>
                <a:spcPct val="115000"/>
              </a:lnSpc>
              <a:spcBef>
                <a:spcPts val="1300"/>
              </a:spcBef>
              <a:spcAft>
                <a:spcPts val="0"/>
              </a:spcAft>
              <a:buNone/>
            </a:pPr>
            <a:r>
              <a:rPr lang="es-ES" sz="1900">
                <a:solidFill>
                  <a:schemeClr val="lt1"/>
                </a:solidFill>
              </a:rPr>
              <a:t># Recargo el .bashrc</a:t>
            </a:r>
            <a:endParaRPr sz="1900">
              <a:solidFill>
                <a:schemeClr val="lt1"/>
              </a:solidFill>
            </a:endParaRPr>
          </a:p>
          <a:p>
            <a:pPr indent="0" lvl="0" marL="0" rtl="0" algn="l">
              <a:lnSpc>
                <a:spcPct val="115000"/>
              </a:lnSpc>
              <a:spcBef>
                <a:spcPts val="1300"/>
              </a:spcBef>
              <a:spcAft>
                <a:spcPts val="0"/>
              </a:spcAft>
              <a:buNone/>
            </a:pPr>
            <a:r>
              <a:rPr lang="es-ES" sz="1900">
                <a:solidFill>
                  <a:srgbClr val="00FF00"/>
                </a:solidFill>
              </a:rPr>
              <a:t>&gt; source /home/miusuario/.bashrc</a:t>
            </a:r>
            <a:endParaRPr sz="1900">
              <a:solidFill>
                <a:srgbClr val="00FF00"/>
              </a:solidFill>
            </a:endParaRPr>
          </a:p>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En Windows, añadiendo DOCKER_CONTENT_TRUST=1 delante de la orden docker o creando la variable de entorno.</a:t>
            </a:r>
            <a:endParaRPr sz="1900">
              <a:solidFill>
                <a:srgbClr val="00FF00"/>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62" name="Shape 1162"/>
        <p:cNvGrpSpPr/>
        <p:nvPr/>
      </p:nvGrpSpPr>
      <p:grpSpPr>
        <a:xfrm>
          <a:off x="0" y="0"/>
          <a:ext cx="0" cy="0"/>
          <a:chOff x="0" y="0"/>
          <a:chExt cx="0" cy="0"/>
        </a:xfrm>
      </p:grpSpPr>
      <p:sp>
        <p:nvSpPr>
          <p:cNvPr id="1163" name="Google Shape;1163;g2cf1b0e97d7_0_65"/>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FIRMA DE IMÁGENES</a:t>
            </a:r>
            <a:endParaRPr b="1" sz="3800">
              <a:solidFill>
                <a:srgbClr val="0000FF"/>
              </a:solidFill>
            </a:endParaRPr>
          </a:p>
        </p:txBody>
      </p:sp>
      <p:sp>
        <p:nvSpPr>
          <p:cNvPr id="1164" name="Google Shape;1164;g2cf1b0e97d7_0_65"/>
          <p:cNvSpPr txBox="1"/>
          <p:nvPr/>
        </p:nvSpPr>
        <p:spPr>
          <a:xfrm>
            <a:off x="1256400" y="1140575"/>
            <a:ext cx="10161900" cy="55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Si quiero firmar digitalmente mis imágenes tengo que seguir los siguientes pasos:</a:t>
            </a:r>
            <a:endParaRPr sz="2700">
              <a:solidFill>
                <a:schemeClr val="lt1"/>
              </a:solidFill>
              <a:latin typeface="Maven Pro"/>
              <a:ea typeface="Maven Pro"/>
              <a:cs typeface="Maven Pro"/>
              <a:sym typeface="Maven Pro"/>
            </a:endParaRPr>
          </a:p>
          <a:p>
            <a:pPr indent="-400050" lvl="0" marL="457200" rtl="0" algn="l">
              <a:lnSpc>
                <a:spcPct val="115000"/>
              </a:lnSpc>
              <a:spcBef>
                <a:spcPts val="1300"/>
              </a:spcBef>
              <a:spcAft>
                <a:spcPts val="0"/>
              </a:spcAft>
              <a:buClr>
                <a:schemeClr val="lt1"/>
              </a:buClr>
              <a:buSzPts val="2700"/>
              <a:buFont typeface="Maven Pro"/>
              <a:buAutoNum type="arabicPeriod"/>
            </a:pPr>
            <a:r>
              <a:rPr lang="es-ES" sz="2700">
                <a:solidFill>
                  <a:schemeClr val="lt1"/>
                </a:solidFill>
                <a:latin typeface="Maven Pro"/>
                <a:ea typeface="Maven Pro"/>
                <a:cs typeface="Maven Pro"/>
                <a:sym typeface="Maven Pro"/>
              </a:rPr>
              <a:t>Generar la parejas de claves público/privada. La privada se coloca en ~/.docker/trust/private.</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AutoNum type="arabicPeriod"/>
            </a:pPr>
            <a:r>
              <a:rPr lang="es-ES" sz="2700">
                <a:solidFill>
                  <a:schemeClr val="lt1"/>
                </a:solidFill>
                <a:latin typeface="Maven Pro"/>
                <a:ea typeface="Maven Pro"/>
                <a:cs typeface="Maven Pro"/>
                <a:sym typeface="Maven Pro"/>
              </a:rPr>
              <a:t>Compartir mi clave pública con el servidor Notary asociado a DockerHub. TENGO QUE GENERAR UNA CLAVE PÚBLICA PARA CADA REPOSITORIO (Colección de versiones de la misma imagen).</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AutoNum type="arabicPeriod"/>
            </a:pPr>
            <a:r>
              <a:rPr lang="es-ES" sz="2700">
                <a:solidFill>
                  <a:schemeClr val="lt1"/>
                </a:solidFill>
                <a:latin typeface="Maven Pro"/>
                <a:ea typeface="Maven Pro"/>
                <a:cs typeface="Maven Pro"/>
                <a:sym typeface="Maven Pro"/>
              </a:rPr>
              <a:t>Firmar la imagen. Este proceso firma y a la vez hace un push.</a:t>
            </a:r>
            <a:endParaRPr sz="1250">
              <a:solidFill>
                <a:srgbClr val="3A4749"/>
              </a:solidFill>
              <a:highlight>
                <a:srgbClr val="F5F7F8"/>
              </a:highlight>
            </a:endParaRPr>
          </a:p>
          <a:p>
            <a:pPr indent="0" lvl="0" marL="457200" rtl="0" algn="l">
              <a:lnSpc>
                <a:spcPct val="115000"/>
              </a:lnSpc>
              <a:spcBef>
                <a:spcPts val="1300"/>
              </a:spcBef>
              <a:spcAft>
                <a:spcPts val="1300"/>
              </a:spcAft>
              <a:buNone/>
            </a:pPr>
            <a:r>
              <a:t/>
            </a:r>
            <a:endParaRPr sz="1900">
              <a:solidFill>
                <a:srgbClr val="00FF0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68" name="Shape 1168"/>
        <p:cNvGrpSpPr/>
        <p:nvPr/>
      </p:nvGrpSpPr>
      <p:grpSpPr>
        <a:xfrm>
          <a:off x="0" y="0"/>
          <a:ext cx="0" cy="0"/>
          <a:chOff x="0" y="0"/>
          <a:chExt cx="0" cy="0"/>
        </a:xfrm>
      </p:grpSpPr>
      <p:sp>
        <p:nvSpPr>
          <p:cNvPr id="1169" name="Google Shape;1169;g2cf1b0e97d7_0_7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FIRMA DE IMÁGENES</a:t>
            </a:r>
            <a:endParaRPr b="1" sz="3800">
              <a:solidFill>
                <a:srgbClr val="0000FF"/>
              </a:solidFill>
            </a:endParaRPr>
          </a:p>
        </p:txBody>
      </p:sp>
      <p:sp>
        <p:nvSpPr>
          <p:cNvPr id="1170" name="Google Shape;1170;g2cf1b0e97d7_0_71"/>
          <p:cNvSpPr txBox="1"/>
          <p:nvPr/>
        </p:nvSpPr>
        <p:spPr>
          <a:xfrm>
            <a:off x="1256400" y="1140575"/>
            <a:ext cx="10161900" cy="496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Lo vemos con un ejemplo:</a:t>
            </a:r>
            <a:endParaRPr sz="27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rPr lang="es-ES" sz="2100">
                <a:solidFill>
                  <a:schemeClr val="lt1"/>
                </a:solidFill>
              </a:rPr>
              <a:t># 1. Generar la pareja de claves</a:t>
            </a:r>
            <a:endParaRPr sz="2100">
              <a:solidFill>
                <a:schemeClr val="lt1"/>
              </a:solidFill>
            </a:endParaRPr>
          </a:p>
          <a:p>
            <a:pPr indent="0" lvl="0" marL="0" rtl="0" algn="l">
              <a:lnSpc>
                <a:spcPct val="115000"/>
              </a:lnSpc>
              <a:spcBef>
                <a:spcPts val="1300"/>
              </a:spcBef>
              <a:spcAft>
                <a:spcPts val="0"/>
              </a:spcAft>
              <a:buNone/>
            </a:pPr>
            <a:r>
              <a:rPr lang="es-ES" sz="2100">
                <a:solidFill>
                  <a:srgbClr val="00FF00"/>
                </a:solidFill>
              </a:rPr>
              <a:t>&gt;  docker trust key generate miclave.pub</a:t>
            </a:r>
            <a:endParaRPr sz="2100">
              <a:solidFill>
                <a:srgbClr val="00FF00"/>
              </a:solidFill>
            </a:endParaRPr>
          </a:p>
          <a:p>
            <a:pPr indent="0" lvl="0" marL="0" rtl="0" algn="l">
              <a:lnSpc>
                <a:spcPct val="115000"/>
              </a:lnSpc>
              <a:spcBef>
                <a:spcPts val="1300"/>
              </a:spcBef>
              <a:spcAft>
                <a:spcPts val="0"/>
              </a:spcAft>
              <a:buNone/>
            </a:pPr>
            <a:r>
              <a:rPr lang="es-ES" sz="2100">
                <a:solidFill>
                  <a:schemeClr val="lt1"/>
                </a:solidFill>
              </a:rPr>
              <a:t># 2. Comparto mi clave pública con el servidor Notary en el repositorio para las imágenes del repositorio usuario/nombreimagen. El nombre del firmante es miclave y miclave.pub es la clave pública generada en el proceso anterior. Recordad que un mismo repositorio puede contener varias versiones (TAGS) de una misma imagen.</a:t>
            </a:r>
            <a:endParaRPr sz="2100">
              <a:solidFill>
                <a:schemeClr val="lt1"/>
              </a:solidFill>
            </a:endParaRPr>
          </a:p>
          <a:p>
            <a:pPr indent="0" lvl="0" marL="0" rtl="0" algn="l">
              <a:lnSpc>
                <a:spcPct val="115000"/>
              </a:lnSpc>
              <a:spcBef>
                <a:spcPts val="1300"/>
              </a:spcBef>
              <a:spcAft>
                <a:spcPts val="0"/>
              </a:spcAft>
              <a:buNone/>
            </a:pPr>
            <a:r>
              <a:rPr lang="es-ES" sz="2100">
                <a:solidFill>
                  <a:srgbClr val="00FF00"/>
                </a:solidFill>
              </a:rPr>
              <a:t>&gt; docker trust signer add --key miclave.pub miclave usuario/nombrerepositorio</a:t>
            </a:r>
            <a:endParaRPr sz="2100">
              <a:solidFill>
                <a:srgbClr val="00FF00"/>
              </a:solidFill>
            </a:endParaRPr>
          </a:p>
          <a:p>
            <a:pPr indent="0" lvl="0" marL="0" rtl="0" algn="l">
              <a:lnSpc>
                <a:spcPct val="115000"/>
              </a:lnSpc>
              <a:spcBef>
                <a:spcPts val="1300"/>
              </a:spcBef>
              <a:spcAft>
                <a:spcPts val="0"/>
              </a:spcAft>
              <a:buNone/>
            </a:pPr>
            <a:r>
              <a:rPr lang="es-ES" sz="2100">
                <a:solidFill>
                  <a:schemeClr val="lt1"/>
                </a:solidFill>
              </a:rPr>
              <a:t># 3. Firmo la imagen</a:t>
            </a:r>
            <a:endParaRPr sz="2100">
              <a:solidFill>
                <a:schemeClr val="lt1"/>
              </a:solidFill>
            </a:endParaRPr>
          </a:p>
          <a:p>
            <a:pPr indent="0" lvl="0" marL="0" rtl="0" algn="l">
              <a:lnSpc>
                <a:spcPct val="115000"/>
              </a:lnSpc>
              <a:spcBef>
                <a:spcPts val="1300"/>
              </a:spcBef>
              <a:spcAft>
                <a:spcPts val="1300"/>
              </a:spcAft>
              <a:buNone/>
            </a:pPr>
            <a:r>
              <a:rPr lang="es-ES" sz="2100">
                <a:solidFill>
                  <a:srgbClr val="00FF00"/>
                </a:solidFill>
              </a:rPr>
              <a:t>&gt; docker trust sign usuario/nombreimagen[:tag]</a:t>
            </a:r>
            <a:endParaRPr sz="1900">
              <a:solidFill>
                <a:srgbClr val="00FF00"/>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74" name="Shape 1174"/>
        <p:cNvGrpSpPr/>
        <p:nvPr/>
      </p:nvGrpSpPr>
      <p:grpSpPr>
        <a:xfrm>
          <a:off x="0" y="0"/>
          <a:ext cx="0" cy="0"/>
          <a:chOff x="0" y="0"/>
          <a:chExt cx="0" cy="0"/>
        </a:xfrm>
      </p:grpSpPr>
      <p:sp>
        <p:nvSpPr>
          <p:cNvPr id="1175" name="Google Shape;1175;g2cf1b0e97d7_0_7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IMÁGENES MÍNIMAS</a:t>
            </a:r>
            <a:endParaRPr b="1" sz="3800">
              <a:solidFill>
                <a:srgbClr val="0000FF"/>
              </a:solidFill>
            </a:endParaRPr>
          </a:p>
        </p:txBody>
      </p:sp>
      <p:sp>
        <p:nvSpPr>
          <p:cNvPr id="1176" name="Google Shape;1176;g2cf1b0e97d7_0_77"/>
          <p:cNvSpPr txBox="1"/>
          <p:nvPr/>
        </p:nvSpPr>
        <p:spPr>
          <a:xfrm>
            <a:off x="1256400" y="1140575"/>
            <a:ext cx="10161900" cy="4446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Dos buenas prácticas en este sentido son:</a:t>
            </a:r>
            <a:endParaRPr sz="2700">
              <a:solidFill>
                <a:schemeClr val="lt1"/>
              </a:solidFill>
              <a:latin typeface="Maven Pro"/>
              <a:ea typeface="Maven Pro"/>
              <a:cs typeface="Maven Pro"/>
              <a:sym typeface="Maven Pro"/>
            </a:endParaRPr>
          </a:p>
          <a:p>
            <a:pPr indent="-400050" lvl="0" marL="457200" marR="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Si estamos construyendo nuestra propia imagen usaremos una imagen de base que sea de tamaño mínimo. Un ejemplo es </a:t>
            </a:r>
            <a:r>
              <a:rPr lang="es-ES" sz="2700">
                <a:solidFill>
                  <a:schemeClr val="lt1"/>
                </a:solidFill>
                <a:uFill>
                  <a:noFill/>
                </a:uFill>
                <a:latin typeface="Maven Pro"/>
                <a:ea typeface="Maven Pro"/>
                <a:cs typeface="Maven Pro"/>
                <a:sym typeface="Maven Pro"/>
                <a:hlinkClick r:id="rId3">
                  <a:extLst>
                    <a:ext uri="{A12FA001-AC4F-418D-AE19-62706E023703}">
                      <ahyp:hlinkClr val="tx"/>
                    </a:ext>
                  </a:extLst>
                </a:hlinkClick>
              </a:rPr>
              <a:t>bitnami/minideb</a:t>
            </a:r>
            <a:r>
              <a:rPr lang="es-ES" sz="2700">
                <a:solidFill>
                  <a:schemeClr val="lt1"/>
                </a:solidFill>
                <a:latin typeface="Maven Pro"/>
                <a:ea typeface="Maven Pro"/>
                <a:cs typeface="Maven Pro"/>
                <a:sym typeface="Maven Pro"/>
              </a:rPr>
              <a:t>. </a:t>
            </a:r>
            <a:endParaRPr sz="2700">
              <a:solidFill>
                <a:schemeClr val="lt1"/>
              </a:solidFill>
              <a:latin typeface="Maven Pro"/>
              <a:ea typeface="Maven Pro"/>
              <a:cs typeface="Maven Pro"/>
              <a:sym typeface="Maven Pro"/>
            </a:endParaRPr>
          </a:p>
          <a:p>
            <a:pPr indent="0" lvl="0" marL="457200" marR="0" rtl="0" algn="l">
              <a:lnSpc>
                <a:spcPct val="115000"/>
              </a:lnSpc>
              <a:spcBef>
                <a:spcPts val="1300"/>
              </a:spcBef>
              <a:spcAft>
                <a:spcPts val="0"/>
              </a:spcAft>
              <a:buNone/>
            </a:pPr>
            <a:r>
              <a:t/>
            </a:r>
            <a:endParaRPr sz="2700">
              <a:solidFill>
                <a:schemeClr val="lt1"/>
              </a:solidFill>
              <a:latin typeface="Maven Pro"/>
              <a:ea typeface="Maven Pro"/>
              <a:cs typeface="Maven Pro"/>
              <a:sym typeface="Maven Pro"/>
            </a:endParaRPr>
          </a:p>
          <a:p>
            <a:pPr indent="-400050" lvl="0" marL="457200" marR="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Usar el fichero .dockerignore en nuestro proceso de build. Así evitamos que nuestra imagen tenga más tamaño del necesario.</a:t>
            </a:r>
            <a:endParaRPr sz="2700">
              <a:solidFill>
                <a:schemeClr val="lt1"/>
              </a:solidFill>
              <a:latin typeface="Maven Pro"/>
              <a:ea typeface="Maven Pro"/>
              <a:cs typeface="Maven Pro"/>
              <a:sym typeface="Maven Pro"/>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80" name="Shape 1180"/>
        <p:cNvGrpSpPr/>
        <p:nvPr/>
      </p:nvGrpSpPr>
      <p:grpSpPr>
        <a:xfrm>
          <a:off x="0" y="0"/>
          <a:ext cx="0" cy="0"/>
          <a:chOff x="0" y="0"/>
          <a:chExt cx="0" cy="0"/>
        </a:xfrm>
      </p:grpSpPr>
      <p:sp>
        <p:nvSpPr>
          <p:cNvPr id="1181" name="Google Shape;1181;g2cf1b0e97d7_0_83"/>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RESTRICCIÓN DE PRIVILEGIOS</a:t>
            </a:r>
            <a:endParaRPr b="1" sz="3800">
              <a:solidFill>
                <a:srgbClr val="0000FF"/>
              </a:solidFill>
            </a:endParaRPr>
          </a:p>
        </p:txBody>
      </p:sp>
      <p:sp>
        <p:nvSpPr>
          <p:cNvPr id="1182" name="Google Shape;1182;g2cf1b0e97d7_0_83"/>
          <p:cNvSpPr txBox="1"/>
          <p:nvPr/>
        </p:nvSpPr>
        <p:spPr>
          <a:xfrm>
            <a:off x="1256400" y="1140575"/>
            <a:ext cx="10161900" cy="4590600"/>
          </a:xfrm>
          <a:prstGeom prst="rect">
            <a:avLst/>
          </a:prstGeom>
          <a:noFill/>
          <a:ln>
            <a:noFill/>
          </a:ln>
        </p:spPr>
        <p:txBody>
          <a:bodyPr anchorCtr="0" anchor="t" bIns="91425" lIns="91425" spcFirstLastPara="1" rIns="91425" wrap="square" tIns="91425">
            <a:spAutoFit/>
          </a:bodyPr>
          <a:lstStyle/>
          <a:p>
            <a:pPr indent="-400050" lvl="0" marL="457200" marR="1905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Si vamos a usar un volumen o un bind mount en el que no queremos que se pueda escribir desde el contenedor podemos hacerlo añadiendo la opción readonly al flag --mount. </a:t>
            </a:r>
            <a:endParaRPr sz="2700">
              <a:solidFill>
                <a:schemeClr val="lt1"/>
              </a:solidFill>
              <a:latin typeface="Maven Pro"/>
              <a:ea typeface="Maven Pro"/>
              <a:cs typeface="Maven Pro"/>
              <a:sym typeface="Maven Pro"/>
            </a:endParaRPr>
          </a:p>
          <a:p>
            <a:pPr indent="-400050" lvl="0" marL="457200" marR="1905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Pero si por el contrario quiero evitar que se escriba en una carpeta propia del contenedor tengo que usar el flag --read-only de la orden docker run. El contenedor no podrá realizar ningún tipo de escritura en su sistema de ficheros</a:t>
            </a:r>
            <a:endParaRPr sz="2700">
              <a:solidFill>
                <a:schemeClr val="lt1"/>
              </a:solidFill>
              <a:latin typeface="Maven Pro"/>
              <a:ea typeface="Maven Pro"/>
              <a:cs typeface="Maven Pro"/>
              <a:sym typeface="Maven Pro"/>
            </a:endParaRPr>
          </a:p>
          <a:p>
            <a:pPr indent="0" lvl="0" marL="457200" marR="0" rtl="0" algn="l">
              <a:lnSpc>
                <a:spcPct val="115000"/>
              </a:lnSpc>
              <a:spcBef>
                <a:spcPts val="1300"/>
              </a:spcBef>
              <a:spcAft>
                <a:spcPts val="130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86" name="Shape 1186"/>
        <p:cNvGrpSpPr/>
        <p:nvPr/>
      </p:nvGrpSpPr>
      <p:grpSpPr>
        <a:xfrm>
          <a:off x="0" y="0"/>
          <a:ext cx="0" cy="0"/>
          <a:chOff x="0" y="0"/>
          <a:chExt cx="0" cy="0"/>
        </a:xfrm>
      </p:grpSpPr>
      <p:sp>
        <p:nvSpPr>
          <p:cNvPr id="1187" name="Google Shape;1187;g2cf1b0e97d7_0_89"/>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RESTRICCIÓN DE PRIVILEGIOS</a:t>
            </a:r>
            <a:endParaRPr b="1" sz="3800">
              <a:solidFill>
                <a:srgbClr val="0000FF"/>
              </a:solidFill>
            </a:endParaRPr>
          </a:p>
        </p:txBody>
      </p:sp>
      <p:sp>
        <p:nvSpPr>
          <p:cNvPr id="1188" name="Google Shape;1188;g2cf1b0e97d7_0_89"/>
          <p:cNvSpPr txBox="1"/>
          <p:nvPr/>
        </p:nvSpPr>
        <p:spPr>
          <a:xfrm>
            <a:off x="1256400" y="1140575"/>
            <a:ext cx="10161900" cy="50349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Ejemplos:</a:t>
            </a:r>
            <a:endParaRPr sz="27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rPr lang="es-ES" sz="2200">
                <a:solidFill>
                  <a:schemeClr val="lt1"/>
                </a:solidFill>
              </a:rPr>
              <a:t># Realizo un bind mount evitando que desde el contenedor se pueda escribir en mi carpeta:</a:t>
            </a:r>
            <a:endParaRPr sz="2200">
              <a:solidFill>
                <a:schemeClr val="lt1"/>
              </a:solidFill>
            </a:endParaRPr>
          </a:p>
          <a:p>
            <a:pPr indent="0" lvl="0" marL="0" rtl="0" algn="l">
              <a:lnSpc>
                <a:spcPct val="115000"/>
              </a:lnSpc>
              <a:spcBef>
                <a:spcPts val="1300"/>
              </a:spcBef>
              <a:spcAft>
                <a:spcPts val="0"/>
              </a:spcAft>
              <a:buNone/>
            </a:pPr>
            <a:r>
              <a:rPr lang="es-ES" sz="2200">
                <a:solidFill>
                  <a:srgbClr val="00FF00"/>
                </a:solidFill>
              </a:rPr>
              <a:t>&gt;  docker run -it --mount type=bind,src=/home/pekechis/pruebaPHP, dst=/var/www/html,readonly -p 8686:80 php:7.4-apache</a:t>
            </a:r>
            <a:endParaRPr sz="2200">
              <a:solidFill>
                <a:srgbClr val="00FF00"/>
              </a:solidFill>
            </a:endParaRPr>
          </a:p>
          <a:p>
            <a:pPr indent="0" lvl="0" marL="457200" marR="0" rtl="0" algn="l">
              <a:lnSpc>
                <a:spcPct val="115000"/>
              </a:lnSpc>
              <a:spcBef>
                <a:spcPts val="1300"/>
              </a:spcBef>
              <a:spcAft>
                <a:spcPts val="0"/>
              </a:spcAft>
              <a:buNone/>
            </a:pPr>
            <a:r>
              <a:t/>
            </a:r>
            <a:endParaRPr sz="35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rPr lang="es-ES" sz="2200">
                <a:solidFill>
                  <a:schemeClr val="lt1"/>
                </a:solidFill>
              </a:rPr>
              <a:t># Arranco un contenedor en modo solo lectura.</a:t>
            </a:r>
            <a:endParaRPr sz="2200">
              <a:solidFill>
                <a:schemeClr val="lt1"/>
              </a:solidFill>
            </a:endParaRPr>
          </a:p>
          <a:p>
            <a:pPr indent="0" lvl="0" marL="0" rtl="0" algn="l">
              <a:lnSpc>
                <a:spcPct val="115000"/>
              </a:lnSpc>
              <a:spcBef>
                <a:spcPts val="1300"/>
              </a:spcBef>
              <a:spcAft>
                <a:spcPts val="0"/>
              </a:spcAft>
              <a:buNone/>
            </a:pPr>
            <a:r>
              <a:rPr lang="es-ES" sz="2200">
                <a:solidFill>
                  <a:srgbClr val="00FF00"/>
                </a:solidFill>
              </a:rPr>
              <a:t>&gt;  docker run -it --read-only ubuntu:20.04 /bin/bash</a:t>
            </a:r>
            <a:endParaRPr sz="2200">
              <a:solidFill>
                <a:srgbClr val="00FF00"/>
              </a:solidFill>
            </a:endParaRPr>
          </a:p>
          <a:p>
            <a:pPr indent="0" lvl="0" marL="457200" marR="0" rtl="0" algn="l">
              <a:lnSpc>
                <a:spcPct val="115000"/>
              </a:lnSpc>
              <a:spcBef>
                <a:spcPts val="1300"/>
              </a:spcBef>
              <a:spcAft>
                <a:spcPts val="130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92" name="Shape 1192"/>
        <p:cNvGrpSpPr/>
        <p:nvPr/>
      </p:nvGrpSpPr>
      <p:grpSpPr>
        <a:xfrm>
          <a:off x="0" y="0"/>
          <a:ext cx="0" cy="0"/>
          <a:chOff x="0" y="0"/>
          <a:chExt cx="0" cy="0"/>
        </a:xfrm>
      </p:grpSpPr>
      <p:sp>
        <p:nvSpPr>
          <p:cNvPr id="1193" name="Google Shape;1193;g2cf1b0e97d7_0_9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BUILD. </a:t>
            </a:r>
            <a:r>
              <a:rPr lang="es-ES" sz="3800">
                <a:solidFill>
                  <a:srgbClr val="0000FF"/>
                </a:solidFill>
              </a:rPr>
              <a:t>ADD &amp; COPY</a:t>
            </a:r>
            <a:endParaRPr b="1" sz="3800">
              <a:solidFill>
                <a:srgbClr val="0000FF"/>
              </a:solidFill>
            </a:endParaRPr>
          </a:p>
        </p:txBody>
      </p:sp>
      <p:sp>
        <p:nvSpPr>
          <p:cNvPr id="1194" name="Google Shape;1194;g2cf1b0e97d7_0_97"/>
          <p:cNvSpPr txBox="1"/>
          <p:nvPr/>
        </p:nvSpPr>
        <p:spPr>
          <a:xfrm>
            <a:off x="1115000" y="1243225"/>
            <a:ext cx="10161900" cy="47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Cuando copiamos elementos de forma recursiva incrementamos  la posibilidad de que suceda lo siguiente:</a:t>
            </a:r>
            <a:endParaRPr sz="2700">
              <a:solidFill>
                <a:schemeClr val="lt1"/>
              </a:solidFill>
              <a:latin typeface="Maven Pro"/>
              <a:ea typeface="Maven Pro"/>
              <a:cs typeface="Maven Pro"/>
              <a:sym typeface="Maven Pro"/>
            </a:endParaRPr>
          </a:p>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Aumentar  el tamaño de la imagen de manera innecesaria.</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Copiar en el contenedor ficheros  sensibles que contengan claves, tokens de APis etc...</a:t>
            </a:r>
            <a:endParaRPr sz="2700">
              <a:solidFill>
                <a:schemeClr val="lt1"/>
              </a:solidFill>
              <a:latin typeface="Maven Pro"/>
              <a:ea typeface="Maven Pro"/>
              <a:cs typeface="Maven Pro"/>
              <a:sym typeface="Maven Pro"/>
            </a:endParaRPr>
          </a:p>
          <a:p>
            <a:pPr indent="0" lvl="0" marL="0" rtl="0" algn="l">
              <a:lnSpc>
                <a:spcPct val="115000"/>
              </a:lnSpc>
              <a:spcBef>
                <a:spcPts val="1300"/>
              </a:spcBef>
              <a:spcAft>
                <a:spcPts val="1300"/>
              </a:spcAft>
              <a:buNone/>
            </a:pPr>
            <a:r>
              <a:rPr lang="es-ES" sz="2700">
                <a:solidFill>
                  <a:schemeClr val="lt1"/>
                </a:solidFill>
                <a:latin typeface="Maven Pro"/>
                <a:ea typeface="Maven Pro"/>
                <a:cs typeface="Maven Pro"/>
                <a:sym typeface="Maven Pro"/>
              </a:rPr>
              <a:t>En ambos casos tenemos que tener un fichero .dockerignore debidamente configurado y  que excluya explícitamente del proceso de copia recursiva archivos con claves como *.ENV, *.pem etc..</a:t>
            </a:r>
            <a:endParaRPr sz="2700">
              <a:solidFill>
                <a:schemeClr val="lt1"/>
              </a:solidFill>
              <a:latin typeface="Maven Pro"/>
              <a:ea typeface="Maven Pro"/>
              <a:cs typeface="Maven Pro"/>
              <a:sym typeface="Maven Pro"/>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98" name="Shape 1198"/>
        <p:cNvGrpSpPr/>
        <p:nvPr/>
      </p:nvGrpSpPr>
      <p:grpSpPr>
        <a:xfrm>
          <a:off x="0" y="0"/>
          <a:ext cx="0" cy="0"/>
          <a:chOff x="0" y="0"/>
          <a:chExt cx="0" cy="0"/>
        </a:xfrm>
      </p:grpSpPr>
      <p:sp>
        <p:nvSpPr>
          <p:cNvPr id="1199" name="Google Shape;1199;g2cf1b0e97d7_0_104"/>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BUILD. CMD &amp; ENTRYPOINT</a:t>
            </a:r>
            <a:endParaRPr b="1" sz="3800">
              <a:solidFill>
                <a:srgbClr val="0000FF"/>
              </a:solidFill>
            </a:endParaRPr>
          </a:p>
        </p:txBody>
      </p:sp>
      <p:sp>
        <p:nvSpPr>
          <p:cNvPr id="1200" name="Google Shape;1200;g2cf1b0e97d7_0_104"/>
          <p:cNvSpPr txBox="1"/>
          <p:nvPr/>
        </p:nvSpPr>
        <p:spPr>
          <a:xfrm>
            <a:off x="1115000" y="1243225"/>
            <a:ext cx="10161900" cy="512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Los procesos que se ejecutan en un contenedor (al igual que en otros sistemas) no deben ejecutarse como root, en especial aquellos que son  servicios expuestos al exterior. Para ello:</a:t>
            </a:r>
            <a:endParaRPr sz="2400">
              <a:solidFill>
                <a:schemeClr val="lt1"/>
              </a:solidFill>
              <a:latin typeface="Maven Pro"/>
              <a:ea typeface="Maven Pro"/>
              <a:cs typeface="Maven Pro"/>
              <a:sym typeface="Maven Pro"/>
            </a:endParaRPr>
          </a:p>
          <a:p>
            <a:pPr indent="-381000" lvl="0" marL="457200" rtl="0" algn="l">
              <a:lnSpc>
                <a:spcPct val="115000"/>
              </a:lnSpc>
              <a:spcBef>
                <a:spcPts val="1300"/>
              </a:spcBef>
              <a:spcAft>
                <a:spcPts val="0"/>
              </a:spcAft>
              <a:buClr>
                <a:schemeClr val="lt1"/>
              </a:buClr>
              <a:buSzPts val="2400"/>
              <a:buFont typeface="Maven Pro"/>
              <a:buAutoNum type="arabicPeriod"/>
            </a:pPr>
            <a:r>
              <a:rPr lang="es-ES" sz="2400">
                <a:solidFill>
                  <a:schemeClr val="lt1"/>
                </a:solidFill>
                <a:latin typeface="Maven Pro"/>
                <a:ea typeface="Maven Pro"/>
                <a:cs typeface="Maven Pro"/>
                <a:sym typeface="Maven Pro"/>
              </a:rPr>
              <a:t> Crear un usuario y un grupo para ese usuario (RUN).</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AutoNum type="arabicPeriod"/>
            </a:pPr>
            <a:r>
              <a:rPr lang="es-ES" sz="2400">
                <a:solidFill>
                  <a:schemeClr val="lt1"/>
                </a:solidFill>
                <a:latin typeface="Maven Pro"/>
                <a:ea typeface="Maven Pro"/>
                <a:cs typeface="Maven Pro"/>
                <a:sym typeface="Maven Pro"/>
              </a:rPr>
              <a:t>Ejecutar todas las instrucciones del Dockerfile que tengan que ser realizadas como root (RUN, COPY, ADD,WORKDIR  etc....).</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AutoNum type="arabicPeriod"/>
            </a:pPr>
            <a:r>
              <a:rPr lang="es-ES" sz="2400">
                <a:solidFill>
                  <a:schemeClr val="lt1"/>
                </a:solidFill>
                <a:latin typeface="Maven Pro"/>
                <a:ea typeface="Maven Pro"/>
                <a:cs typeface="Maven Pro"/>
                <a:sym typeface="Maven Pro"/>
              </a:rPr>
              <a:t>De manera previa a ejecutar el ENTRYPOINT y/o el CMD cambiar el usuario de ejecución de las órdenes al usuario creado previamente (USER).</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AutoNum type="arabicPeriod"/>
            </a:pPr>
            <a:r>
              <a:rPr lang="es-ES" sz="2400">
                <a:solidFill>
                  <a:schemeClr val="lt1"/>
                </a:solidFill>
                <a:latin typeface="Maven Pro"/>
                <a:ea typeface="Maven Pro"/>
                <a:cs typeface="Maven Pro"/>
                <a:sym typeface="Maven Pro"/>
              </a:rPr>
              <a:t>Definir el ENTRYPOINT y/o CMD y que esa órdenes lance procesos pertenecientes al usuario creado.</a:t>
            </a:r>
            <a:endParaRPr sz="2700">
              <a:solidFill>
                <a:schemeClr val="lt1"/>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2" name="Shape 362"/>
        <p:cNvGrpSpPr/>
        <p:nvPr/>
      </p:nvGrpSpPr>
      <p:grpSpPr>
        <a:xfrm>
          <a:off x="0" y="0"/>
          <a:ext cx="0" cy="0"/>
          <a:chOff x="0" y="0"/>
          <a:chExt cx="0" cy="0"/>
        </a:xfrm>
      </p:grpSpPr>
      <p:sp>
        <p:nvSpPr>
          <p:cNvPr id="363" name="Google Shape;363;g2ca94d1c6af_0_68"/>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CONTENEDORES. INCONVENIENTE</a:t>
            </a:r>
            <a:endParaRPr b="1" sz="4000">
              <a:solidFill>
                <a:srgbClr val="0000FF"/>
              </a:solidFill>
            </a:endParaRPr>
          </a:p>
        </p:txBody>
      </p:sp>
      <p:sp>
        <p:nvSpPr>
          <p:cNvPr id="364" name="Google Shape;364;g2ca94d1c6af_0_68"/>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Los contenedores son más frágiles que las máquinas virtuales y en ocasiones se quedan en un estado desde el que no podemos recuperarlos. No es algo frecuente, pero ocurre y para eso hay soluciones como la orquestación de contenedores.</a:t>
            </a:r>
            <a:endParaRPr b="0" sz="2700">
              <a:solidFill>
                <a:schemeClr val="lt1"/>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04" name="Shape 1204"/>
        <p:cNvGrpSpPr/>
        <p:nvPr/>
      </p:nvGrpSpPr>
      <p:grpSpPr>
        <a:xfrm>
          <a:off x="0" y="0"/>
          <a:ext cx="0" cy="0"/>
          <a:chOff x="0" y="0"/>
          <a:chExt cx="0" cy="0"/>
        </a:xfrm>
      </p:grpSpPr>
      <p:sp>
        <p:nvSpPr>
          <p:cNvPr id="1205" name="Google Shape;1205;g2cf1b0e97d7_0_112"/>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BUILD. CMD &amp; ENTRYPOINT</a:t>
            </a:r>
            <a:endParaRPr b="1" sz="3800">
              <a:solidFill>
                <a:srgbClr val="0000FF"/>
              </a:solidFill>
            </a:endParaRPr>
          </a:p>
        </p:txBody>
      </p:sp>
      <p:sp>
        <p:nvSpPr>
          <p:cNvPr id="1206" name="Google Shape;1206;g2cf1b0e97d7_0_112"/>
          <p:cNvSpPr txBox="1"/>
          <p:nvPr/>
        </p:nvSpPr>
        <p:spPr>
          <a:xfrm>
            <a:off x="1115000" y="1243225"/>
            <a:ext cx="10161900" cy="547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Ejemplo:</a:t>
            </a:r>
            <a:endParaRPr sz="27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rPr lang="es-ES" sz="1800">
                <a:solidFill>
                  <a:schemeClr val="lt1"/>
                </a:solidFill>
              </a:rPr>
              <a:t># Imagen que vamos a usar</a:t>
            </a:r>
            <a:endParaRPr sz="1800">
              <a:solidFill>
                <a:schemeClr val="lt1"/>
              </a:solidFill>
            </a:endParaRPr>
          </a:p>
          <a:p>
            <a:pPr indent="0" lvl="0" marL="0" rtl="0" algn="l">
              <a:lnSpc>
                <a:spcPct val="115000"/>
              </a:lnSpc>
              <a:spcBef>
                <a:spcPts val="1300"/>
              </a:spcBef>
              <a:spcAft>
                <a:spcPts val="0"/>
              </a:spcAft>
              <a:buNone/>
            </a:pPr>
            <a:r>
              <a:rPr lang="es-ES" sz="1800">
                <a:solidFill>
                  <a:srgbClr val="00FF00"/>
                </a:solidFill>
              </a:rPr>
              <a:t>FROM XXXXX</a:t>
            </a:r>
            <a:endParaRPr sz="1800">
              <a:solidFill>
                <a:srgbClr val="00FF00"/>
              </a:solidFill>
            </a:endParaRPr>
          </a:p>
          <a:p>
            <a:pPr indent="0" lvl="0" marL="0" rtl="0" algn="l">
              <a:lnSpc>
                <a:spcPct val="115000"/>
              </a:lnSpc>
              <a:spcBef>
                <a:spcPts val="1300"/>
              </a:spcBef>
              <a:spcAft>
                <a:spcPts val="0"/>
              </a:spcAft>
              <a:buNone/>
            </a:pPr>
            <a:r>
              <a:rPr lang="es-ES" sz="1800">
                <a:solidFill>
                  <a:schemeClr val="lt1"/>
                </a:solidFill>
              </a:rPr>
              <a:t># Creación del usuario para arrancar el servicio</a:t>
            </a:r>
            <a:endParaRPr sz="1800">
              <a:solidFill>
                <a:schemeClr val="lt1"/>
              </a:solidFill>
            </a:endParaRPr>
          </a:p>
          <a:p>
            <a:pPr indent="0" lvl="0" marL="0" rtl="0" algn="l">
              <a:lnSpc>
                <a:spcPct val="115000"/>
              </a:lnSpc>
              <a:spcBef>
                <a:spcPts val="1300"/>
              </a:spcBef>
              <a:spcAft>
                <a:spcPts val="0"/>
              </a:spcAft>
              <a:buNone/>
            </a:pPr>
            <a:r>
              <a:rPr lang="es-ES" sz="1800">
                <a:solidFill>
                  <a:srgbClr val="00FF00"/>
                </a:solidFill>
              </a:rPr>
              <a:t>RUN addgroup -S usuario &amp;&amp; adduser -S usuario -G usuario.</a:t>
            </a:r>
            <a:endParaRPr sz="1800">
              <a:solidFill>
                <a:srgbClr val="00FF00"/>
              </a:solidFill>
            </a:endParaRPr>
          </a:p>
          <a:p>
            <a:pPr indent="0" lvl="0" marL="0" rtl="0" algn="l">
              <a:lnSpc>
                <a:spcPct val="115000"/>
              </a:lnSpc>
              <a:spcBef>
                <a:spcPts val="1300"/>
              </a:spcBef>
              <a:spcAft>
                <a:spcPts val="0"/>
              </a:spcAft>
              <a:buNone/>
            </a:pPr>
            <a:r>
              <a:rPr lang="es-ES" sz="1800">
                <a:solidFill>
                  <a:schemeClr val="lt1"/>
                </a:solidFill>
              </a:rPr>
              <a:t># Lista de órdenes que serán de ROOT</a:t>
            </a:r>
            <a:endParaRPr sz="1800">
              <a:solidFill>
                <a:schemeClr val="lt1"/>
              </a:solidFill>
            </a:endParaRPr>
          </a:p>
          <a:p>
            <a:pPr indent="0" lvl="0" marL="0" rtl="0" algn="l">
              <a:lnSpc>
                <a:spcPct val="115000"/>
              </a:lnSpc>
              <a:spcBef>
                <a:spcPts val="1300"/>
              </a:spcBef>
              <a:spcAft>
                <a:spcPts val="0"/>
              </a:spcAft>
              <a:buNone/>
            </a:pPr>
            <a:r>
              <a:rPr lang="es-ES" sz="1800">
                <a:solidFill>
                  <a:srgbClr val="00FF00"/>
                </a:solidFill>
              </a:rPr>
              <a:t>.........</a:t>
            </a:r>
            <a:endParaRPr sz="1800">
              <a:solidFill>
                <a:srgbClr val="00FF00"/>
              </a:solidFill>
            </a:endParaRPr>
          </a:p>
          <a:p>
            <a:pPr indent="0" lvl="0" marL="0" rtl="0" algn="l">
              <a:lnSpc>
                <a:spcPct val="115000"/>
              </a:lnSpc>
              <a:spcBef>
                <a:spcPts val="1300"/>
              </a:spcBef>
              <a:spcAft>
                <a:spcPts val="0"/>
              </a:spcAft>
              <a:buNone/>
            </a:pPr>
            <a:r>
              <a:rPr lang="es-ES" sz="1800">
                <a:solidFill>
                  <a:schemeClr val="lt1"/>
                </a:solidFill>
              </a:rPr>
              <a:t># Establezco el usuario que ejecutará las siguientes órdenes.</a:t>
            </a:r>
            <a:endParaRPr sz="1800">
              <a:solidFill>
                <a:schemeClr val="lt1"/>
              </a:solidFill>
            </a:endParaRPr>
          </a:p>
          <a:p>
            <a:pPr indent="0" lvl="0" marL="0" rtl="0" algn="l">
              <a:lnSpc>
                <a:spcPct val="115000"/>
              </a:lnSpc>
              <a:spcBef>
                <a:spcPts val="1300"/>
              </a:spcBef>
              <a:spcAft>
                <a:spcPts val="0"/>
              </a:spcAft>
              <a:buNone/>
            </a:pPr>
            <a:r>
              <a:rPr lang="es-ES" sz="1800">
                <a:solidFill>
                  <a:srgbClr val="00FF00"/>
                </a:solidFill>
              </a:rPr>
              <a:t>USER usuario</a:t>
            </a:r>
            <a:endParaRPr sz="1800">
              <a:solidFill>
                <a:srgbClr val="00FF00"/>
              </a:solidFill>
            </a:endParaRPr>
          </a:p>
          <a:p>
            <a:pPr indent="0" lvl="0" marL="0" rtl="0" algn="l">
              <a:lnSpc>
                <a:spcPct val="115000"/>
              </a:lnSpc>
              <a:spcBef>
                <a:spcPts val="1300"/>
              </a:spcBef>
              <a:spcAft>
                <a:spcPts val="0"/>
              </a:spcAft>
              <a:buNone/>
            </a:pPr>
            <a:r>
              <a:rPr lang="es-ES" sz="1800">
                <a:solidFill>
                  <a:schemeClr val="lt1"/>
                </a:solidFill>
              </a:rPr>
              <a:t># Defino el ENTRYPOINT, se ejecutará como usuario.</a:t>
            </a:r>
            <a:endParaRPr sz="1800">
              <a:solidFill>
                <a:schemeClr val="lt1"/>
              </a:solidFill>
            </a:endParaRPr>
          </a:p>
          <a:p>
            <a:pPr indent="0" lvl="0" marL="0" rtl="0" algn="l">
              <a:lnSpc>
                <a:spcPct val="115000"/>
              </a:lnSpc>
              <a:spcBef>
                <a:spcPts val="1300"/>
              </a:spcBef>
              <a:spcAft>
                <a:spcPts val="1300"/>
              </a:spcAft>
              <a:buNone/>
            </a:pPr>
            <a:r>
              <a:rPr lang="es-ES" sz="1800">
                <a:solidFill>
                  <a:srgbClr val="00FF00"/>
                </a:solidFill>
              </a:rPr>
              <a:t>ENTRYPOINT .....</a:t>
            </a:r>
            <a:endParaRPr sz="3100">
              <a:solidFill>
                <a:schemeClr val="lt1"/>
              </a:solidFill>
              <a:latin typeface="Maven Pro"/>
              <a:ea typeface="Maven Pro"/>
              <a:cs typeface="Maven Pro"/>
              <a:sym typeface="Maven Pro"/>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10" name="Shape 1210"/>
        <p:cNvGrpSpPr/>
        <p:nvPr/>
      </p:nvGrpSpPr>
      <p:grpSpPr>
        <a:xfrm>
          <a:off x="0" y="0"/>
          <a:ext cx="0" cy="0"/>
          <a:chOff x="0" y="0"/>
          <a:chExt cx="0" cy="0"/>
        </a:xfrm>
      </p:grpSpPr>
      <p:sp>
        <p:nvSpPr>
          <p:cNvPr id="1211" name="Google Shape;1211;g2cf1b0e97d7_0_118"/>
          <p:cNvSpPr txBox="1"/>
          <p:nvPr>
            <p:ph type="title"/>
          </p:nvPr>
        </p:nvSpPr>
        <p:spPr>
          <a:xfrm>
            <a:off x="1042850" y="409225"/>
            <a:ext cx="10816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ARRANQUE DE CONTENEDORES</a:t>
            </a:r>
            <a:endParaRPr b="1" sz="3800">
              <a:solidFill>
                <a:srgbClr val="0000FF"/>
              </a:solidFill>
            </a:endParaRPr>
          </a:p>
        </p:txBody>
      </p:sp>
      <p:sp>
        <p:nvSpPr>
          <p:cNvPr id="1212" name="Google Shape;1212;g2cf1b0e97d7_0_118"/>
          <p:cNvSpPr txBox="1"/>
          <p:nvPr/>
        </p:nvSpPr>
        <p:spPr>
          <a:xfrm>
            <a:off x="1115000" y="1243225"/>
            <a:ext cx="10161900" cy="380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Para aumentar la seguridad al desplegar los contenedores podemos actuar en dos sentidos:</a:t>
            </a:r>
            <a:endParaRPr sz="2700">
              <a:solidFill>
                <a:schemeClr val="lt1"/>
              </a:solidFill>
              <a:latin typeface="Maven Pro"/>
              <a:ea typeface="Maven Pro"/>
              <a:cs typeface="Maven Pro"/>
              <a:sym typeface="Maven Pro"/>
            </a:endParaRPr>
          </a:p>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Limitar los recursos que puede usar el contenedor. Esto será de especial utilidad para evitar ataques de DoS.</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Deshabilitar "capabilities" del contenedor que voy  a arrancar.</a:t>
            </a:r>
            <a:endParaRPr sz="1250">
              <a:solidFill>
                <a:srgbClr val="3A4749"/>
              </a:solidFill>
              <a:highlight>
                <a:srgbClr val="FFFFFF"/>
              </a:highlight>
            </a:endParaRPr>
          </a:p>
          <a:p>
            <a:pPr indent="0" lvl="0" marL="0" rtl="0" algn="l">
              <a:lnSpc>
                <a:spcPct val="115000"/>
              </a:lnSpc>
              <a:spcBef>
                <a:spcPts val="1300"/>
              </a:spcBef>
              <a:spcAft>
                <a:spcPts val="130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16" name="Shape 1216"/>
        <p:cNvGrpSpPr/>
        <p:nvPr/>
      </p:nvGrpSpPr>
      <p:grpSpPr>
        <a:xfrm>
          <a:off x="0" y="0"/>
          <a:ext cx="0" cy="0"/>
          <a:chOff x="0" y="0"/>
          <a:chExt cx="0" cy="0"/>
        </a:xfrm>
      </p:grpSpPr>
      <p:sp>
        <p:nvSpPr>
          <p:cNvPr id="1217" name="Google Shape;1217;g2cf1b0e97d7_0_124"/>
          <p:cNvSpPr txBox="1"/>
          <p:nvPr>
            <p:ph type="title"/>
          </p:nvPr>
        </p:nvSpPr>
        <p:spPr>
          <a:xfrm>
            <a:off x="1042850" y="409225"/>
            <a:ext cx="10816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ARRANQUE DE CONTENEDORES</a:t>
            </a:r>
            <a:endParaRPr b="1" sz="3800">
              <a:solidFill>
                <a:srgbClr val="0000FF"/>
              </a:solidFill>
            </a:endParaRPr>
          </a:p>
        </p:txBody>
      </p:sp>
      <p:sp>
        <p:nvSpPr>
          <p:cNvPr id="1218" name="Google Shape;1218;g2cf1b0e97d7_0_124"/>
          <p:cNvSpPr txBox="1"/>
          <p:nvPr/>
        </p:nvSpPr>
        <p:spPr>
          <a:xfrm>
            <a:off x="1115000" y="1243225"/>
            <a:ext cx="10161900" cy="459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Para limitar recursos hay un serie de flags de docker run que podemos usar, entre ellos los más destacados son:</a:t>
            </a:r>
            <a:endParaRPr sz="2700">
              <a:solidFill>
                <a:schemeClr val="lt1"/>
              </a:solidFill>
              <a:latin typeface="Maven Pro"/>
              <a:ea typeface="Maven Pro"/>
              <a:cs typeface="Maven Pro"/>
              <a:sym typeface="Maven Pro"/>
            </a:endParaRPr>
          </a:p>
          <a:p>
            <a:pPr indent="-400050" lvl="0" marL="457200" rtl="0" algn="l">
              <a:lnSpc>
                <a:spcPct val="115000"/>
              </a:lnSpc>
              <a:spcBef>
                <a:spcPts val="13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--memory/-m  que establece el límite de memoria que puede llegar a usar un contenedor.</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--memory-reservation que es similar al anterior pero es un límite blando. Si se sobrepasa docker intentará reducir la memoria consumida por el contenedor.</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--cpus que limita el número de cpus del sistema que un contenedor puede utilizar.</a:t>
            </a:r>
            <a:endParaRPr sz="2700">
              <a:solidFill>
                <a:schemeClr val="lt1"/>
              </a:solidFill>
              <a:latin typeface="Maven Pro"/>
              <a:ea typeface="Maven Pro"/>
              <a:cs typeface="Maven Pro"/>
              <a:sym typeface="Maven Pro"/>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22" name="Shape 1222"/>
        <p:cNvGrpSpPr/>
        <p:nvPr/>
      </p:nvGrpSpPr>
      <p:grpSpPr>
        <a:xfrm>
          <a:off x="0" y="0"/>
          <a:ext cx="0" cy="0"/>
          <a:chOff x="0" y="0"/>
          <a:chExt cx="0" cy="0"/>
        </a:xfrm>
      </p:grpSpPr>
      <p:sp>
        <p:nvSpPr>
          <p:cNvPr id="1223" name="Google Shape;1223;g2cf1b0e97d7_0_138"/>
          <p:cNvSpPr txBox="1"/>
          <p:nvPr>
            <p:ph type="title"/>
          </p:nvPr>
        </p:nvSpPr>
        <p:spPr>
          <a:xfrm>
            <a:off x="1042850" y="409225"/>
            <a:ext cx="10816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ARRANQUE DE CONTENEDORES</a:t>
            </a:r>
            <a:endParaRPr b="1" sz="3800">
              <a:solidFill>
                <a:srgbClr val="0000FF"/>
              </a:solidFill>
            </a:endParaRPr>
          </a:p>
        </p:txBody>
      </p:sp>
      <p:sp>
        <p:nvSpPr>
          <p:cNvPr id="1224" name="Google Shape;1224;g2cf1b0e97d7_0_138"/>
          <p:cNvSpPr txBox="1"/>
          <p:nvPr/>
        </p:nvSpPr>
        <p:spPr>
          <a:xfrm>
            <a:off x="1115000" y="1243225"/>
            <a:ext cx="10161900" cy="54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Para limitar recursos:</a:t>
            </a:r>
            <a:endParaRPr sz="2700">
              <a:solidFill>
                <a:schemeClr val="lt1"/>
              </a:solidFill>
              <a:latin typeface="Maven Pro"/>
              <a:ea typeface="Maven Pro"/>
              <a:cs typeface="Maven Pro"/>
              <a:sym typeface="Maven Pro"/>
            </a:endParaRPr>
          </a:p>
          <a:p>
            <a:pPr indent="-381000" lvl="0" marL="457200" rtl="0" algn="l">
              <a:lnSpc>
                <a:spcPct val="115000"/>
              </a:lnSpc>
              <a:spcBef>
                <a:spcPts val="130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--memory/-m  que establece el límite de memoria que puede llegar a usar un contenedor.</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--memory-reservation que es similar al anterior pero es un límite blando. Si se sobrepasa docker intentará reducir la memoria consumida por el contenedor.</a:t>
            </a:r>
            <a:endParaRPr sz="2400">
              <a:solidFill>
                <a:schemeClr val="lt1"/>
              </a:solidFill>
              <a:latin typeface="Maven Pro"/>
              <a:ea typeface="Maven Pro"/>
              <a:cs typeface="Maven Pro"/>
              <a:sym typeface="Maven Pro"/>
            </a:endParaRPr>
          </a:p>
          <a:p>
            <a:pPr indent="-381000" lvl="0" marL="457200" rtl="0" algn="l">
              <a:lnSpc>
                <a:spcPct val="115000"/>
              </a:lnSpc>
              <a:spcBef>
                <a:spcPts val="0"/>
              </a:spcBef>
              <a:spcAft>
                <a:spcPts val="0"/>
              </a:spcAft>
              <a:buClr>
                <a:schemeClr val="lt1"/>
              </a:buClr>
              <a:buSzPts val="2400"/>
              <a:buFont typeface="Maven Pro"/>
              <a:buChar char="●"/>
            </a:pPr>
            <a:r>
              <a:rPr lang="es-ES" sz="2400">
                <a:solidFill>
                  <a:schemeClr val="lt1"/>
                </a:solidFill>
                <a:latin typeface="Maven Pro"/>
                <a:ea typeface="Maven Pro"/>
                <a:cs typeface="Maven Pro"/>
                <a:sym typeface="Maven Pro"/>
              </a:rPr>
              <a:t>--cpus que limita el número de cpus del sistema que un contenedor puede utilizar.</a:t>
            </a:r>
            <a:endParaRPr sz="24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rPr lang="es-ES" sz="2400">
                <a:solidFill>
                  <a:schemeClr val="lt1"/>
                </a:solidFill>
                <a:latin typeface="Maven Pro"/>
                <a:ea typeface="Maven Pro"/>
                <a:cs typeface="Maven Pro"/>
                <a:sym typeface="Maven Pro"/>
              </a:rPr>
              <a:t>Ejemplo:</a:t>
            </a:r>
            <a:endParaRPr sz="24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rPr lang="es-ES" sz="2200">
                <a:solidFill>
                  <a:schemeClr val="lt1"/>
                </a:solidFill>
              </a:rPr>
              <a:t># Arranco un contenedor con un límite de 4GB y 4cpus</a:t>
            </a:r>
            <a:endParaRPr sz="2200">
              <a:solidFill>
                <a:schemeClr val="lt1"/>
              </a:solidFill>
            </a:endParaRPr>
          </a:p>
          <a:p>
            <a:pPr indent="0" lvl="0" marL="0" rtl="0" algn="l">
              <a:lnSpc>
                <a:spcPct val="115000"/>
              </a:lnSpc>
              <a:spcBef>
                <a:spcPts val="1300"/>
              </a:spcBef>
              <a:spcAft>
                <a:spcPts val="1300"/>
              </a:spcAft>
              <a:buNone/>
            </a:pPr>
            <a:r>
              <a:rPr lang="es-ES" sz="2200">
                <a:solidFill>
                  <a:srgbClr val="00FF00"/>
                </a:solidFill>
              </a:rPr>
              <a:t>&gt; docker runt -it -m 4Gb --cpus=4 httpd .....</a:t>
            </a:r>
            <a:endParaRPr sz="2700">
              <a:solidFill>
                <a:schemeClr val="lt1"/>
              </a:solidFill>
              <a:latin typeface="Maven Pro"/>
              <a:ea typeface="Maven Pro"/>
              <a:cs typeface="Maven Pro"/>
              <a:sym typeface="Maven Pro"/>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28" name="Shape 1228"/>
        <p:cNvGrpSpPr/>
        <p:nvPr/>
      </p:nvGrpSpPr>
      <p:grpSpPr>
        <a:xfrm>
          <a:off x="0" y="0"/>
          <a:ext cx="0" cy="0"/>
          <a:chOff x="0" y="0"/>
          <a:chExt cx="0" cy="0"/>
        </a:xfrm>
      </p:grpSpPr>
      <p:sp>
        <p:nvSpPr>
          <p:cNvPr id="1229" name="Google Shape;1229;g2cf1b0e97d7_0_144"/>
          <p:cNvSpPr txBox="1"/>
          <p:nvPr>
            <p:ph type="title"/>
          </p:nvPr>
        </p:nvSpPr>
        <p:spPr>
          <a:xfrm>
            <a:off x="1042850" y="409225"/>
            <a:ext cx="10816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ARRANQUE DE CONTENEDORES</a:t>
            </a:r>
            <a:endParaRPr b="1" sz="3800">
              <a:solidFill>
                <a:srgbClr val="0000FF"/>
              </a:solidFill>
            </a:endParaRPr>
          </a:p>
        </p:txBody>
      </p:sp>
      <p:sp>
        <p:nvSpPr>
          <p:cNvPr id="1230" name="Google Shape;1230;g2cf1b0e97d7_0_144"/>
          <p:cNvSpPr txBox="1"/>
          <p:nvPr/>
        </p:nvSpPr>
        <p:spPr>
          <a:xfrm>
            <a:off x="1115000" y="1243225"/>
            <a:ext cx="10161900" cy="53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a:solidFill>
                  <a:schemeClr val="lt1"/>
                </a:solidFill>
                <a:latin typeface="Maven Pro"/>
                <a:ea typeface="Maven Pro"/>
                <a:cs typeface="Maven Pro"/>
                <a:sym typeface="Maven Pro"/>
              </a:rPr>
              <a:t>Para limitar capacidades</a:t>
            </a:r>
            <a:r>
              <a:rPr lang="es-ES" sz="2700">
                <a:solidFill>
                  <a:schemeClr val="lt1"/>
                </a:solidFill>
                <a:latin typeface="Maven Pro"/>
                <a:ea typeface="Maven Pro"/>
                <a:cs typeface="Maven Pro"/>
                <a:sym typeface="Maven Pro"/>
              </a:rPr>
              <a:t>: con el flag --cap-drop. Algunas capacidades en Linux son:</a:t>
            </a:r>
            <a:endParaRPr sz="2700">
              <a:solidFill>
                <a:schemeClr val="lt1"/>
              </a:solidFill>
              <a:latin typeface="Maven Pro"/>
              <a:ea typeface="Maven Pro"/>
              <a:cs typeface="Maven Pro"/>
              <a:sym typeface="Maven Pro"/>
            </a:endParaRPr>
          </a:p>
          <a:p>
            <a:pPr indent="-368300" lvl="0" marL="457200" rtl="0" algn="l">
              <a:lnSpc>
                <a:spcPct val="115000"/>
              </a:lnSpc>
              <a:spcBef>
                <a:spcPts val="1300"/>
              </a:spcBef>
              <a:spcAft>
                <a:spcPts val="0"/>
              </a:spcAft>
              <a:buClr>
                <a:schemeClr val="lt1"/>
              </a:buClr>
              <a:buSzPts val="2200"/>
              <a:buFont typeface="Maven Pro"/>
              <a:buChar char="●"/>
            </a:pPr>
            <a:r>
              <a:rPr lang="es-ES" sz="2200">
                <a:solidFill>
                  <a:schemeClr val="lt1"/>
                </a:solidFill>
                <a:latin typeface="Maven Pro"/>
                <a:ea typeface="Maven Pro"/>
                <a:cs typeface="Maven Pro"/>
                <a:sym typeface="Maven Pro"/>
              </a:rPr>
              <a:t>AUDIT_WRITE: Escribe mensajes en los log de auditoría del Kernel.</a:t>
            </a:r>
            <a:endParaRPr sz="2200">
              <a:solidFill>
                <a:schemeClr val="lt1"/>
              </a:solidFill>
              <a:latin typeface="Maven Pro"/>
              <a:ea typeface="Maven Pro"/>
              <a:cs typeface="Maven Pro"/>
              <a:sym typeface="Maven Pro"/>
            </a:endParaRPr>
          </a:p>
          <a:p>
            <a:pPr indent="-368300" lvl="0" marL="457200" rtl="0" algn="l">
              <a:lnSpc>
                <a:spcPct val="115000"/>
              </a:lnSpc>
              <a:spcBef>
                <a:spcPts val="0"/>
              </a:spcBef>
              <a:spcAft>
                <a:spcPts val="0"/>
              </a:spcAft>
              <a:buClr>
                <a:schemeClr val="lt1"/>
              </a:buClr>
              <a:buSzPts val="2200"/>
              <a:buFont typeface="Maven Pro"/>
              <a:buChar char="●"/>
            </a:pPr>
            <a:r>
              <a:rPr lang="es-ES" sz="2200">
                <a:solidFill>
                  <a:schemeClr val="lt1"/>
                </a:solidFill>
                <a:latin typeface="Maven Pro"/>
                <a:ea typeface="Maven Pro"/>
                <a:cs typeface="Maven Pro"/>
                <a:sym typeface="Maven Pro"/>
              </a:rPr>
              <a:t>CHOWN: Para permitir cambios en el UID y GUID de los ficheros.</a:t>
            </a:r>
            <a:endParaRPr sz="2200">
              <a:solidFill>
                <a:schemeClr val="lt1"/>
              </a:solidFill>
              <a:latin typeface="Maven Pro"/>
              <a:ea typeface="Maven Pro"/>
              <a:cs typeface="Maven Pro"/>
              <a:sym typeface="Maven Pro"/>
            </a:endParaRPr>
          </a:p>
          <a:p>
            <a:pPr indent="-368300" lvl="0" marL="457200" rtl="0" algn="l">
              <a:lnSpc>
                <a:spcPct val="115000"/>
              </a:lnSpc>
              <a:spcBef>
                <a:spcPts val="0"/>
              </a:spcBef>
              <a:spcAft>
                <a:spcPts val="0"/>
              </a:spcAft>
              <a:buClr>
                <a:schemeClr val="lt1"/>
              </a:buClr>
              <a:buSzPts val="2200"/>
              <a:buFont typeface="Maven Pro"/>
              <a:buChar char="●"/>
            </a:pPr>
            <a:r>
              <a:rPr lang="es-ES" sz="2200">
                <a:solidFill>
                  <a:schemeClr val="lt1"/>
                </a:solidFill>
                <a:latin typeface="Maven Pro"/>
                <a:ea typeface="Maven Pro"/>
                <a:cs typeface="Maven Pro"/>
                <a:sym typeface="Maven Pro"/>
              </a:rPr>
              <a:t>NET_BIND_SERVICE: Permite asociar un socket a un puerto que puede ser accedido desde Internet.</a:t>
            </a:r>
            <a:endParaRPr sz="2200">
              <a:solidFill>
                <a:schemeClr val="lt1"/>
              </a:solidFill>
              <a:latin typeface="Maven Pro"/>
              <a:ea typeface="Maven Pro"/>
              <a:cs typeface="Maven Pro"/>
              <a:sym typeface="Maven Pro"/>
            </a:endParaRPr>
          </a:p>
          <a:p>
            <a:pPr indent="-368300" lvl="0" marL="457200" rtl="0" algn="l">
              <a:lnSpc>
                <a:spcPct val="115000"/>
              </a:lnSpc>
              <a:spcBef>
                <a:spcPts val="0"/>
              </a:spcBef>
              <a:spcAft>
                <a:spcPts val="0"/>
              </a:spcAft>
              <a:buClr>
                <a:schemeClr val="lt1"/>
              </a:buClr>
              <a:buSzPts val="2200"/>
              <a:buFont typeface="Maven Pro"/>
              <a:buChar char="●"/>
            </a:pPr>
            <a:r>
              <a:rPr lang="es-ES" sz="2200">
                <a:solidFill>
                  <a:schemeClr val="lt1"/>
                </a:solidFill>
                <a:latin typeface="Maven Pro"/>
                <a:ea typeface="Maven Pro"/>
                <a:cs typeface="Maven Pro"/>
                <a:sym typeface="Maven Pro"/>
              </a:rPr>
              <a:t>NET_ADMIN: Configuración de interfaces, masquerading, enrutamiento, iptables etc...</a:t>
            </a:r>
            <a:endParaRPr sz="2200">
              <a:solidFill>
                <a:schemeClr val="lt1"/>
              </a:solidFill>
              <a:latin typeface="Maven Pro"/>
              <a:ea typeface="Maven Pro"/>
              <a:cs typeface="Maven Pro"/>
              <a:sym typeface="Maven Pro"/>
            </a:endParaRPr>
          </a:p>
          <a:p>
            <a:pPr indent="-368300" lvl="0" marL="457200" rtl="0" algn="l">
              <a:lnSpc>
                <a:spcPct val="115000"/>
              </a:lnSpc>
              <a:spcBef>
                <a:spcPts val="0"/>
              </a:spcBef>
              <a:spcAft>
                <a:spcPts val="0"/>
              </a:spcAft>
              <a:buClr>
                <a:schemeClr val="lt1"/>
              </a:buClr>
              <a:buSzPts val="2200"/>
              <a:buFont typeface="Maven Pro"/>
              <a:buChar char="●"/>
            </a:pPr>
            <a:r>
              <a:rPr lang="es-ES" sz="2200">
                <a:solidFill>
                  <a:schemeClr val="lt1"/>
                </a:solidFill>
                <a:latin typeface="Maven Pro"/>
                <a:ea typeface="Maven Pro"/>
                <a:cs typeface="Maven Pro"/>
                <a:sym typeface="Maven Pro"/>
              </a:rPr>
              <a:t>SETUID: Manipulación del UID de los procesos etc...</a:t>
            </a:r>
            <a:endParaRPr sz="2200">
              <a:solidFill>
                <a:schemeClr val="lt1"/>
              </a:solidFill>
              <a:latin typeface="Maven Pro"/>
              <a:ea typeface="Maven Pro"/>
              <a:cs typeface="Maven Pro"/>
              <a:sym typeface="Maven Pro"/>
            </a:endParaRPr>
          </a:p>
          <a:p>
            <a:pPr indent="-368300" lvl="0" marL="457200" rtl="0" algn="l">
              <a:lnSpc>
                <a:spcPct val="115000"/>
              </a:lnSpc>
              <a:spcBef>
                <a:spcPts val="0"/>
              </a:spcBef>
              <a:spcAft>
                <a:spcPts val="0"/>
              </a:spcAft>
              <a:buClr>
                <a:schemeClr val="lt1"/>
              </a:buClr>
              <a:buSzPts val="2200"/>
              <a:buFont typeface="Maven Pro"/>
              <a:buChar char="●"/>
            </a:pPr>
            <a:r>
              <a:rPr lang="es-ES" sz="2200">
                <a:solidFill>
                  <a:schemeClr val="lt1"/>
                </a:solidFill>
                <a:latin typeface="Maven Pro"/>
                <a:ea typeface="Maven Pro"/>
                <a:cs typeface="Maven Pro"/>
                <a:sym typeface="Maven Pro"/>
              </a:rPr>
              <a:t>SETGUID:  Manipulación del GUID de los procesos etc..</a:t>
            </a:r>
            <a:endParaRPr sz="2200">
              <a:solidFill>
                <a:schemeClr val="lt1"/>
              </a:solidFill>
              <a:latin typeface="Maven Pro"/>
              <a:ea typeface="Maven Pro"/>
              <a:cs typeface="Maven Pro"/>
              <a:sym typeface="Maven Pro"/>
            </a:endParaRPr>
          </a:p>
          <a:p>
            <a:pPr indent="-368300" lvl="0" marL="457200" rtl="0" algn="l">
              <a:lnSpc>
                <a:spcPct val="115000"/>
              </a:lnSpc>
              <a:spcBef>
                <a:spcPts val="0"/>
              </a:spcBef>
              <a:spcAft>
                <a:spcPts val="0"/>
              </a:spcAft>
              <a:buClr>
                <a:schemeClr val="lt1"/>
              </a:buClr>
              <a:buSzPts val="2200"/>
              <a:buFont typeface="Maven Pro"/>
              <a:buChar char="●"/>
            </a:pPr>
            <a:r>
              <a:rPr lang="es-ES" sz="2200">
                <a:solidFill>
                  <a:schemeClr val="lt1"/>
                </a:solidFill>
                <a:latin typeface="Maven Pro"/>
                <a:ea typeface="Maven Pro"/>
                <a:cs typeface="Maven Pro"/>
                <a:sym typeface="Maven Pro"/>
              </a:rPr>
              <a:t>FOWNER: Para manipulación de todo tipo de permisos y ACLs en ficheros.</a:t>
            </a:r>
            <a:endParaRPr sz="750">
              <a:solidFill>
                <a:srgbClr val="3A4749"/>
              </a:solidFill>
              <a:highlight>
                <a:srgbClr val="FFFFFF"/>
              </a:highlight>
            </a:endParaRPr>
          </a:p>
          <a:p>
            <a:pPr indent="0" lvl="0" marL="457200" rtl="0" algn="l">
              <a:lnSpc>
                <a:spcPct val="115000"/>
              </a:lnSpc>
              <a:spcBef>
                <a:spcPts val="1300"/>
              </a:spcBef>
              <a:spcAft>
                <a:spcPts val="1300"/>
              </a:spcAft>
              <a:buNone/>
            </a:pPr>
            <a:r>
              <a:t/>
            </a:r>
            <a:endParaRPr sz="2100">
              <a:solidFill>
                <a:schemeClr val="lt1"/>
              </a:solidFill>
              <a:latin typeface="Maven Pro"/>
              <a:ea typeface="Maven Pro"/>
              <a:cs typeface="Maven Pro"/>
              <a:sym typeface="Maven Pro"/>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34" name="Shape 1234"/>
        <p:cNvGrpSpPr/>
        <p:nvPr/>
      </p:nvGrpSpPr>
      <p:grpSpPr>
        <a:xfrm>
          <a:off x="0" y="0"/>
          <a:ext cx="0" cy="0"/>
          <a:chOff x="0" y="0"/>
          <a:chExt cx="0" cy="0"/>
        </a:xfrm>
      </p:grpSpPr>
      <p:sp>
        <p:nvSpPr>
          <p:cNvPr id="1235" name="Google Shape;1235;g2cf1b0e97d7_0_150"/>
          <p:cNvSpPr txBox="1"/>
          <p:nvPr>
            <p:ph type="title"/>
          </p:nvPr>
        </p:nvSpPr>
        <p:spPr>
          <a:xfrm>
            <a:off x="1042850" y="409225"/>
            <a:ext cx="10816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SEGURIDAD. VÍDEO RESUMEN</a:t>
            </a:r>
            <a:endParaRPr b="1" sz="3800">
              <a:solidFill>
                <a:srgbClr val="0000FF"/>
              </a:solidFill>
            </a:endParaRPr>
          </a:p>
        </p:txBody>
      </p:sp>
      <p:sp>
        <p:nvSpPr>
          <p:cNvPr id="1236" name="Google Shape;1236;g2cf1b0e97d7_0_150"/>
          <p:cNvSpPr txBox="1"/>
          <p:nvPr/>
        </p:nvSpPr>
        <p:spPr>
          <a:xfrm>
            <a:off x="1115000" y="1243225"/>
            <a:ext cx="10161900" cy="291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s-ES" sz="2700" u="sng">
                <a:solidFill>
                  <a:schemeClr val="hlink"/>
                </a:solidFill>
                <a:latin typeface="Maven Pro"/>
                <a:ea typeface="Maven Pro"/>
                <a:cs typeface="Maven Pro"/>
                <a:sym typeface="Maven Pro"/>
                <a:hlinkClick r:id="rId3"/>
              </a:rPr>
              <a:t>https://youtu.be/F1jbW7ytYBE?list=PL-8CyWabyNa85xowmOeBMCspbrn6qNWgl</a:t>
            </a:r>
            <a:endParaRPr sz="2700">
              <a:solidFill>
                <a:schemeClr val="lt1"/>
              </a:solidFill>
              <a:latin typeface="Maven Pro"/>
              <a:ea typeface="Maven Pro"/>
              <a:cs typeface="Maven Pro"/>
              <a:sym typeface="Maven Pro"/>
            </a:endParaRPr>
          </a:p>
          <a:p>
            <a:pPr indent="0" lvl="0" marL="0" rtl="0" algn="l">
              <a:lnSpc>
                <a:spcPct val="115000"/>
              </a:lnSpc>
              <a:spcBef>
                <a:spcPts val="1300"/>
              </a:spcBef>
              <a:spcAft>
                <a:spcPts val="0"/>
              </a:spcAft>
              <a:buNone/>
            </a:pPr>
            <a:r>
              <a:t/>
            </a:r>
            <a:endParaRPr sz="2700">
              <a:solidFill>
                <a:schemeClr val="lt1"/>
              </a:solidFill>
              <a:latin typeface="Maven Pro"/>
              <a:ea typeface="Maven Pro"/>
              <a:cs typeface="Maven Pro"/>
              <a:sym typeface="Maven Pro"/>
            </a:endParaRPr>
          </a:p>
          <a:p>
            <a:pPr indent="0" lvl="0" marL="457200" rtl="0" algn="l">
              <a:lnSpc>
                <a:spcPct val="115000"/>
              </a:lnSpc>
              <a:spcBef>
                <a:spcPts val="1300"/>
              </a:spcBef>
              <a:spcAft>
                <a:spcPts val="0"/>
              </a:spcAft>
              <a:buNone/>
            </a:pPr>
            <a:r>
              <a:t/>
            </a:r>
            <a:endParaRPr sz="2700">
              <a:solidFill>
                <a:schemeClr val="lt1"/>
              </a:solidFill>
              <a:latin typeface="Maven Pro"/>
              <a:ea typeface="Maven Pro"/>
              <a:cs typeface="Maven Pro"/>
              <a:sym typeface="Maven Pro"/>
            </a:endParaRPr>
          </a:p>
          <a:p>
            <a:pPr indent="0" lvl="0" marL="457200" rtl="0" algn="l">
              <a:lnSpc>
                <a:spcPct val="115000"/>
              </a:lnSpc>
              <a:spcBef>
                <a:spcPts val="1300"/>
              </a:spcBef>
              <a:spcAft>
                <a:spcPts val="1300"/>
              </a:spcAft>
              <a:buNone/>
            </a:pPr>
            <a:r>
              <a:t/>
            </a:r>
            <a:endParaRPr sz="2100">
              <a:solidFill>
                <a:schemeClr val="lt1"/>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8" name="Shape 368"/>
        <p:cNvGrpSpPr/>
        <p:nvPr/>
      </p:nvGrpSpPr>
      <p:grpSpPr>
        <a:xfrm>
          <a:off x="0" y="0"/>
          <a:ext cx="0" cy="0"/>
          <a:chOff x="0" y="0"/>
          <a:chExt cx="0" cy="0"/>
        </a:xfrm>
      </p:grpSpPr>
      <p:sp>
        <p:nvSpPr>
          <p:cNvPr id="369" name="Google Shape;369;g2cccae7a516_0_0"/>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RESUMEN DE ARQUITECTURAS</a:t>
            </a:r>
            <a:endParaRPr b="1" sz="4000">
              <a:solidFill>
                <a:srgbClr val="0000FF"/>
              </a:solidFill>
            </a:endParaRPr>
          </a:p>
        </p:txBody>
      </p:sp>
      <p:pic>
        <p:nvPicPr>
          <p:cNvPr id="370" name="Google Shape;370;g2cccae7a516_0_0"/>
          <p:cNvPicPr preferRelativeResize="0"/>
          <p:nvPr/>
        </p:nvPicPr>
        <p:blipFill rotWithShape="1">
          <a:blip r:embed="rId3">
            <a:alphaModFix/>
          </a:blip>
          <a:srcRect b="66917" l="0" r="67026" t="0"/>
          <a:stretch/>
        </p:blipFill>
        <p:spPr>
          <a:xfrm>
            <a:off x="1846900" y="1418950"/>
            <a:ext cx="9425449" cy="5014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4" name="Shape 374"/>
        <p:cNvGrpSpPr/>
        <p:nvPr/>
      </p:nvGrpSpPr>
      <p:grpSpPr>
        <a:xfrm>
          <a:off x="0" y="0"/>
          <a:ext cx="0" cy="0"/>
          <a:chOff x="0" y="0"/>
          <a:chExt cx="0" cy="0"/>
        </a:xfrm>
      </p:grpSpPr>
      <p:sp>
        <p:nvSpPr>
          <p:cNvPr id="375" name="Google Shape;375;g2cccae7a516_0_6"/>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RESUMEN DE ARQUITECTURAS</a:t>
            </a:r>
            <a:endParaRPr b="1" sz="4000">
              <a:solidFill>
                <a:srgbClr val="0000FF"/>
              </a:solidFill>
            </a:endParaRPr>
          </a:p>
        </p:txBody>
      </p:sp>
      <p:pic>
        <p:nvPicPr>
          <p:cNvPr id="376" name="Google Shape;376;g2cccae7a516_0_6"/>
          <p:cNvPicPr preferRelativeResize="0"/>
          <p:nvPr/>
        </p:nvPicPr>
        <p:blipFill rotWithShape="1">
          <a:blip r:embed="rId3">
            <a:alphaModFix/>
          </a:blip>
          <a:srcRect b="67482" l="33283" r="33702" t="0"/>
          <a:stretch/>
        </p:blipFill>
        <p:spPr>
          <a:xfrm>
            <a:off x="1852450" y="1204175"/>
            <a:ext cx="9439601" cy="493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0" name="Shape 380"/>
        <p:cNvGrpSpPr/>
        <p:nvPr/>
      </p:nvGrpSpPr>
      <p:grpSpPr>
        <a:xfrm>
          <a:off x="0" y="0"/>
          <a:ext cx="0" cy="0"/>
          <a:chOff x="0" y="0"/>
          <a:chExt cx="0" cy="0"/>
        </a:xfrm>
      </p:grpSpPr>
      <p:sp>
        <p:nvSpPr>
          <p:cNvPr id="381" name="Google Shape;381;g2cccae7a516_0_12"/>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RESUMEN DE ARQUITECTURAS</a:t>
            </a:r>
            <a:endParaRPr b="1" sz="4000">
              <a:solidFill>
                <a:srgbClr val="0000FF"/>
              </a:solidFill>
            </a:endParaRPr>
          </a:p>
        </p:txBody>
      </p:sp>
      <p:pic>
        <p:nvPicPr>
          <p:cNvPr id="382" name="Google Shape;382;g2cccae7a516_0_12"/>
          <p:cNvPicPr preferRelativeResize="0"/>
          <p:nvPr/>
        </p:nvPicPr>
        <p:blipFill rotWithShape="1">
          <a:blip r:embed="rId3">
            <a:alphaModFix/>
          </a:blip>
          <a:srcRect b="66867" l="66624" r="0" t="0"/>
          <a:stretch/>
        </p:blipFill>
        <p:spPr>
          <a:xfrm>
            <a:off x="1738500" y="1135200"/>
            <a:ext cx="9573248" cy="5039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6" name="Shape 386"/>
        <p:cNvGrpSpPr/>
        <p:nvPr/>
      </p:nvGrpSpPr>
      <p:grpSpPr>
        <a:xfrm>
          <a:off x="0" y="0"/>
          <a:ext cx="0" cy="0"/>
          <a:chOff x="0" y="0"/>
          <a:chExt cx="0" cy="0"/>
        </a:xfrm>
      </p:grpSpPr>
      <p:sp>
        <p:nvSpPr>
          <p:cNvPr id="387" name="Google Shape;387;g2ca94d1c6af_0_86"/>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IMAGEN</a:t>
            </a:r>
            <a:endParaRPr b="1" sz="4000">
              <a:solidFill>
                <a:srgbClr val="0000FF"/>
              </a:solidFill>
            </a:endParaRPr>
          </a:p>
        </p:txBody>
      </p:sp>
      <p:sp>
        <p:nvSpPr>
          <p:cNvPr id="388" name="Google Shape;388;g2ca94d1c6af_0_86"/>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Plantilla (ya sea de una aplicación de un sistema) que podremos utilizar como base para la ejecución posterior de nuestras aplicaciones (contenedores). </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Archivo comprimido en el que, partiendo de un sistema base, se han ido añadiendo capas cada uno de las cuáles contiene elementos necesarios para poder ejecutar una aplicación o sistema. </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No tiene estado y no cambia salvo que generemos una nueva versión o una imagen derivada de la misma</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1" name="Shape 281"/>
        <p:cNvGrpSpPr/>
        <p:nvPr/>
      </p:nvGrpSpPr>
      <p:grpSpPr>
        <a:xfrm>
          <a:off x="0" y="0"/>
          <a:ext cx="0" cy="0"/>
          <a:chOff x="0" y="0"/>
          <a:chExt cx="0" cy="0"/>
        </a:xfrm>
      </p:grpSpPr>
      <p:sp>
        <p:nvSpPr>
          <p:cNvPr id="282" name="Google Shape;282;p2"/>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¿QUÉ ES DOCKER?</a:t>
            </a:r>
            <a:endParaRPr b="1" sz="4000">
              <a:solidFill>
                <a:srgbClr val="0000FF"/>
              </a:solidFill>
            </a:endParaRPr>
          </a:p>
        </p:txBody>
      </p:sp>
      <p:sp>
        <p:nvSpPr>
          <p:cNvPr id="283" name="Google Shape;283;p2"/>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3800">
                <a:solidFill>
                  <a:schemeClr val="lt1"/>
                </a:solidFill>
              </a:rPr>
              <a:t>Docker es una herramienta que permite </a:t>
            </a:r>
            <a:r>
              <a:rPr lang="es-ES" sz="3800">
                <a:solidFill>
                  <a:schemeClr val="lt1"/>
                </a:solidFill>
              </a:rPr>
              <a:t>empaquetar y distribuir aplicaciones</a:t>
            </a:r>
            <a:r>
              <a:rPr b="0" lang="es-ES" sz="3800">
                <a:solidFill>
                  <a:schemeClr val="lt1"/>
                </a:solidFill>
              </a:rPr>
              <a:t> con todas sus dependencias en contenedores, que pueden ser desplegados con gran facilidad en todo tipo de sistemas operativos, servidores, nubes públicas o privadas etc.</a:t>
            </a:r>
            <a:endParaRPr b="0" sz="3800">
              <a:solidFill>
                <a:schemeClr val="lt1"/>
              </a:solidFill>
            </a:endParaRPr>
          </a:p>
          <a:p>
            <a:pPr indent="0" lvl="0" marL="0" rtl="0" algn="l">
              <a:lnSpc>
                <a:spcPct val="100000"/>
              </a:lnSpc>
              <a:spcBef>
                <a:spcPts val="1200"/>
              </a:spcBef>
              <a:spcAft>
                <a:spcPts val="0"/>
              </a:spcAft>
              <a:buSzPts val="3700"/>
              <a:buNone/>
            </a:pPr>
            <a:r>
              <a:t/>
            </a:r>
            <a:endParaRPr sz="5000">
              <a:solidFill>
                <a:schemeClr val="lt1"/>
              </a:solidFill>
            </a:endParaRPr>
          </a:p>
        </p:txBody>
      </p:sp>
      <p:pic>
        <p:nvPicPr>
          <p:cNvPr id="284" name="Google Shape;284;p2"/>
          <p:cNvPicPr preferRelativeResize="0"/>
          <p:nvPr/>
        </p:nvPicPr>
        <p:blipFill rotWithShape="1">
          <a:blip r:embed="rId3">
            <a:alphaModFix/>
          </a:blip>
          <a:srcRect b="0" l="0" r="0" t="0"/>
          <a:stretch/>
        </p:blipFill>
        <p:spPr>
          <a:xfrm>
            <a:off x="6544650" y="290438"/>
            <a:ext cx="5314950" cy="1266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92" name="Shape 392"/>
        <p:cNvGrpSpPr/>
        <p:nvPr/>
      </p:nvGrpSpPr>
      <p:grpSpPr>
        <a:xfrm>
          <a:off x="0" y="0"/>
          <a:ext cx="0" cy="0"/>
          <a:chOff x="0" y="0"/>
          <a:chExt cx="0" cy="0"/>
        </a:xfrm>
      </p:grpSpPr>
      <p:sp>
        <p:nvSpPr>
          <p:cNvPr id="393" name="Google Shape;393;g2ca94d1c6af_0_93"/>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CONTENEDOR</a:t>
            </a:r>
            <a:endParaRPr b="1" sz="4000">
              <a:solidFill>
                <a:srgbClr val="0000FF"/>
              </a:solidFill>
            </a:endParaRPr>
          </a:p>
        </p:txBody>
      </p:sp>
      <p:sp>
        <p:nvSpPr>
          <p:cNvPr id="394" name="Google Shape;394;g2ca94d1c6af_0_93"/>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Imagen que junto a unas instrucciones y variables de entorno determinadas se ejecuta. </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Tiene estado y podemos modificarlo.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Estos cambios no afectan a la imagen o "plantilla" que ha servido de base.</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98" name="Shape 398"/>
        <p:cNvGrpSpPr/>
        <p:nvPr/>
      </p:nvGrpSpPr>
      <p:grpSpPr>
        <a:xfrm>
          <a:off x="0" y="0"/>
          <a:ext cx="0" cy="0"/>
          <a:chOff x="0" y="0"/>
          <a:chExt cx="0" cy="0"/>
        </a:xfrm>
      </p:grpSpPr>
      <p:sp>
        <p:nvSpPr>
          <p:cNvPr id="399" name="Google Shape;399;g2ca94d1c6af_0_100"/>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REPOSITORIO</a:t>
            </a:r>
            <a:endParaRPr b="1" sz="4000">
              <a:solidFill>
                <a:srgbClr val="0000FF"/>
              </a:solidFill>
            </a:endParaRPr>
          </a:p>
        </p:txBody>
      </p:sp>
      <p:sp>
        <p:nvSpPr>
          <p:cNvPr id="400" name="Google Shape;400;g2ca94d1c6af_0_100"/>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400"/>
              </a:spcBef>
              <a:spcAft>
                <a:spcPts val="0"/>
              </a:spcAft>
              <a:buSzPts val="3700"/>
              <a:buNone/>
            </a:pPr>
            <a:r>
              <a:rPr b="0" lang="es-ES" sz="2700">
                <a:solidFill>
                  <a:schemeClr val="lt1"/>
                </a:solidFill>
              </a:rPr>
              <a:t>Almacén, normalmente en la nube, desde el cual podemos descargar distintas versiones de una misma imagen para poder empezar a construir nuestras aplicaciones basadas en contenedores.</a:t>
            </a:r>
            <a:endParaRPr b="0" sz="1250">
              <a:solidFill>
                <a:srgbClr val="444444"/>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4" name="Shape 404"/>
        <p:cNvGrpSpPr/>
        <p:nvPr/>
      </p:nvGrpSpPr>
      <p:grpSpPr>
        <a:xfrm>
          <a:off x="0" y="0"/>
          <a:ext cx="0" cy="0"/>
          <a:chOff x="0" y="0"/>
          <a:chExt cx="0" cy="0"/>
        </a:xfrm>
      </p:grpSpPr>
      <p:sp>
        <p:nvSpPr>
          <p:cNvPr id="405" name="Google Shape;405;g2ca94d1c6af_0_106"/>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DOCKER</a:t>
            </a:r>
            <a:endParaRPr b="1" sz="4000">
              <a:solidFill>
                <a:srgbClr val="0000FF"/>
              </a:solidFill>
            </a:endParaRPr>
          </a:p>
        </p:txBody>
      </p:sp>
      <p:sp>
        <p:nvSpPr>
          <p:cNvPr id="406" name="Google Shape;406;g2ca94d1c6af_0_106"/>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rPr b="0" lang="es-ES" sz="2700">
                <a:solidFill>
                  <a:schemeClr val="lt1"/>
                </a:solidFill>
              </a:rPr>
              <a:t>Plataforma, mayormente opensource, para el desarrollo, empaquetado y distribución de aplicaciones de la empresa Docker Inc (anteriomente Dot Cloud Inc). Es un término que se suele utilizar indistintamente al del Docker Engine.</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0" name="Shape 410"/>
        <p:cNvGrpSpPr/>
        <p:nvPr/>
      </p:nvGrpSpPr>
      <p:grpSpPr>
        <a:xfrm>
          <a:off x="0" y="0"/>
          <a:ext cx="0" cy="0"/>
          <a:chOff x="0" y="0"/>
          <a:chExt cx="0" cy="0"/>
        </a:xfrm>
      </p:grpSpPr>
      <p:sp>
        <p:nvSpPr>
          <p:cNvPr id="411" name="Google Shape;411;g2ca94d1c6af_0_113"/>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DOCKER ENGINE</a:t>
            </a:r>
            <a:endParaRPr b="1" sz="4000">
              <a:solidFill>
                <a:srgbClr val="0000FF"/>
              </a:solidFill>
            </a:endParaRPr>
          </a:p>
        </p:txBody>
      </p:sp>
      <p:sp>
        <p:nvSpPr>
          <p:cNvPr id="412" name="Google Shape;412;g2ca94d1c6af_0_113"/>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0" lvl="0" marL="0" rtl="0" algn="l">
              <a:lnSpc>
                <a:spcPct val="115000"/>
              </a:lnSpc>
              <a:spcBef>
                <a:spcPts val="1400"/>
              </a:spcBef>
              <a:spcAft>
                <a:spcPts val="0"/>
              </a:spcAft>
              <a:buSzPts val="3700"/>
              <a:buNone/>
            </a:pPr>
            <a:r>
              <a:rPr b="0" lang="es-ES" sz="2700">
                <a:solidFill>
                  <a:schemeClr val="lt1"/>
                </a:solidFill>
              </a:rPr>
              <a:t>Aplicación cliente-servidor que consta de tres componentes: </a:t>
            </a:r>
            <a:endParaRPr b="0" sz="2700">
              <a:solidFill>
                <a:schemeClr val="lt1"/>
              </a:solidFill>
            </a:endParaRPr>
          </a:p>
          <a:p>
            <a:pPr indent="-400050" lvl="0" marL="914400" rtl="0" algn="l">
              <a:lnSpc>
                <a:spcPct val="115000"/>
              </a:lnSpc>
              <a:spcBef>
                <a:spcPts val="1400"/>
              </a:spcBef>
              <a:spcAft>
                <a:spcPts val="0"/>
              </a:spcAft>
              <a:buClr>
                <a:schemeClr val="lt1"/>
              </a:buClr>
              <a:buSzPts val="2700"/>
              <a:buChar char="●"/>
            </a:pPr>
            <a:r>
              <a:rPr b="0" lang="es-ES" sz="2700">
                <a:solidFill>
                  <a:schemeClr val="lt1"/>
                </a:solidFill>
              </a:rPr>
              <a:t>un servicio dockerd para la ejecución de los contenedores</a:t>
            </a:r>
            <a:endParaRPr b="0" sz="2700">
              <a:solidFill>
                <a:schemeClr val="lt1"/>
              </a:solidFill>
            </a:endParaRPr>
          </a:p>
          <a:p>
            <a:pPr indent="-400050" lvl="0" marL="914400" rtl="0" algn="l">
              <a:lnSpc>
                <a:spcPct val="115000"/>
              </a:lnSpc>
              <a:spcBef>
                <a:spcPts val="0"/>
              </a:spcBef>
              <a:spcAft>
                <a:spcPts val="0"/>
              </a:spcAft>
              <a:buClr>
                <a:schemeClr val="lt1"/>
              </a:buClr>
              <a:buSzPts val="2700"/>
              <a:buChar char="●"/>
            </a:pPr>
            <a:r>
              <a:rPr b="0" lang="es-ES" sz="2700">
                <a:solidFill>
                  <a:schemeClr val="lt1"/>
                </a:solidFill>
              </a:rPr>
              <a:t>un API para que otras aplicaciones puedan comunicarse con ese servicio </a:t>
            </a:r>
            <a:endParaRPr b="0" sz="2700">
              <a:solidFill>
                <a:schemeClr val="lt1"/>
              </a:solidFill>
            </a:endParaRPr>
          </a:p>
          <a:p>
            <a:pPr indent="-400050" lvl="0" marL="914400" rtl="0" algn="l">
              <a:lnSpc>
                <a:spcPct val="115000"/>
              </a:lnSpc>
              <a:spcBef>
                <a:spcPts val="0"/>
              </a:spcBef>
              <a:spcAft>
                <a:spcPts val="0"/>
              </a:spcAft>
              <a:buClr>
                <a:schemeClr val="lt1"/>
              </a:buClr>
              <a:buSzPts val="2700"/>
              <a:buChar char="●"/>
            </a:pPr>
            <a:r>
              <a:rPr b="0" lang="es-ES" sz="2700">
                <a:solidFill>
                  <a:schemeClr val="lt1"/>
                </a:solidFill>
              </a:rPr>
              <a:t>una aplicación de línea de comandos docker cli que sirve para gestionar los distintos elementos (contenedores, imágenes, redes, volúmenes etc..)</a:t>
            </a:r>
            <a:endParaRPr b="0" sz="1250">
              <a:solidFill>
                <a:srgbClr val="444444"/>
              </a:solidFill>
              <a:highlight>
                <a:srgbClr val="FFFFFF"/>
              </a:highlight>
              <a:latin typeface="Arial"/>
              <a:ea typeface="Arial"/>
              <a:cs typeface="Arial"/>
              <a:sym typeface="Aria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6" name="Shape 416"/>
        <p:cNvGrpSpPr/>
        <p:nvPr/>
      </p:nvGrpSpPr>
      <p:grpSpPr>
        <a:xfrm>
          <a:off x="0" y="0"/>
          <a:ext cx="0" cy="0"/>
          <a:chOff x="0" y="0"/>
          <a:chExt cx="0" cy="0"/>
        </a:xfrm>
      </p:grpSpPr>
      <p:sp>
        <p:nvSpPr>
          <p:cNvPr id="417" name="Google Shape;417;g2ca94d1c6af_0_118"/>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DOCKER HUB</a:t>
            </a:r>
            <a:endParaRPr b="1" sz="4000">
              <a:solidFill>
                <a:srgbClr val="0000FF"/>
              </a:solidFill>
            </a:endParaRPr>
          </a:p>
        </p:txBody>
      </p:sp>
      <p:sp>
        <p:nvSpPr>
          <p:cNvPr id="418" name="Google Shape;418;g2ca94d1c6af_0_118"/>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rPr b="0" lang="es-ES" sz="2700">
                <a:solidFill>
                  <a:schemeClr val="lt1"/>
                </a:solidFill>
              </a:rPr>
              <a:t>Registro de repositorios de imágenes de la empresa Docker Inc. Accesible a través de la URL </a:t>
            </a:r>
            <a:r>
              <a:rPr b="0" lang="es-ES" sz="2700">
                <a:solidFill>
                  <a:schemeClr val="lt1"/>
                </a:solidFill>
                <a:uFill>
                  <a:noFill/>
                </a:uFill>
                <a:hlinkClick r:id="rId3">
                  <a:extLst>
                    <a:ext uri="{A12FA001-AC4F-418D-AE19-62706E023703}">
                      <ahyp:hlinkClr val="tx"/>
                    </a:ext>
                  </a:extLst>
                </a:hlinkClick>
              </a:rPr>
              <a:t>https://hub.docker.com/</a:t>
            </a:r>
            <a:endParaRPr b="0" sz="2700">
              <a:solidFill>
                <a:schemeClr val="lt1"/>
              </a:solidFill>
            </a:endParaRPr>
          </a:p>
          <a:p>
            <a:pPr indent="0" lvl="0" marL="0" rtl="0" algn="l">
              <a:lnSpc>
                <a:spcPct val="115000"/>
              </a:lnSpc>
              <a:spcBef>
                <a:spcPts val="1200"/>
              </a:spcBef>
              <a:spcAft>
                <a:spcPts val="0"/>
              </a:spcAft>
              <a:buSzPts val="3700"/>
              <a:buNone/>
            </a:pPr>
            <a:r>
              <a:t/>
            </a:r>
            <a:endParaRPr b="0" sz="2000">
              <a:solidFill>
                <a:schemeClr val="lt1"/>
              </a:solidFill>
            </a:endParaRPr>
          </a:p>
          <a:p>
            <a:pPr indent="0" lvl="0" marL="0" rtl="0" algn="l">
              <a:lnSpc>
                <a:spcPct val="115000"/>
              </a:lnSpc>
              <a:spcBef>
                <a:spcPts val="1200"/>
              </a:spcBef>
              <a:spcAft>
                <a:spcPts val="0"/>
              </a:spcAft>
              <a:buSzPts val="3700"/>
              <a:buNone/>
            </a:pPr>
            <a:r>
              <a:rPr b="0" lang="es-ES" sz="2000">
                <a:solidFill>
                  <a:schemeClr val="lt1"/>
                </a:solidFill>
              </a:rPr>
              <a:t>NOTA: Las imágenes se descargan desde un REGISTRO de imágenes que es un "almacén en la nube" donde los usuarios pueden, entre otras cosas crear, probar, almacenar y distribuir imágenes. Por defecto cuando instalamos docker el registro que vamos a usar es </a:t>
            </a:r>
            <a:r>
              <a:rPr b="0" lang="es-ES" sz="2000">
                <a:solidFill>
                  <a:schemeClr val="lt1"/>
                </a:solidFill>
                <a:uFill>
                  <a:noFill/>
                </a:uFill>
                <a:hlinkClick r:id="rId4">
                  <a:extLst>
                    <a:ext uri="{A12FA001-AC4F-418D-AE19-62706E023703}">
                      <ahyp:hlinkClr val="tx"/>
                    </a:ext>
                  </a:extLst>
                </a:hlinkClick>
              </a:rPr>
              <a:t>DockerHub</a:t>
            </a:r>
            <a:r>
              <a:rPr b="0" lang="es-ES" sz="2000">
                <a:solidFill>
                  <a:schemeClr val="lt1"/>
                </a:solidFill>
              </a:rPr>
              <a:t> que además de todo lo anterior tiene muchas más funcionalidades.</a:t>
            </a:r>
            <a:endParaRPr b="0" sz="5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2" name="Shape 422"/>
        <p:cNvGrpSpPr/>
        <p:nvPr/>
      </p:nvGrpSpPr>
      <p:grpSpPr>
        <a:xfrm>
          <a:off x="0" y="0"/>
          <a:ext cx="0" cy="0"/>
          <a:chOff x="0" y="0"/>
          <a:chExt cx="0" cy="0"/>
        </a:xfrm>
      </p:grpSpPr>
      <p:sp>
        <p:nvSpPr>
          <p:cNvPr id="423" name="Google Shape;423;g2ca94d1c6af_0_169"/>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DOCKER HUB. VENTAJAS</a:t>
            </a:r>
            <a:endParaRPr b="1" sz="4000">
              <a:solidFill>
                <a:srgbClr val="0000FF"/>
              </a:solidFill>
            </a:endParaRPr>
          </a:p>
        </p:txBody>
      </p:sp>
      <p:sp>
        <p:nvSpPr>
          <p:cNvPr id="424" name="Google Shape;424;g2ca94d1c6af_0_169"/>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Tiene una gran variedad de imágenes disponibles para que usemos. La gran mayoría son públicas y gratuitas.</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Me permite crear y distribuir imágenes de manera muy sencilla. No olvidemos que es el repositorio por defecto para toda instalación de Docker.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Me permite crear organizaciones para poder crear equipos y añadir posteriormente miembros, con sus respectivos permisos. ESTO YA NO ES GRATUITO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Dispone de un interfaz web de fácil utilización.</a:t>
            </a:r>
            <a:endParaRPr b="0" sz="1200">
              <a:solidFill>
                <a:srgbClr val="444444"/>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8" name="Shape 428"/>
        <p:cNvGrpSpPr/>
        <p:nvPr/>
      </p:nvGrpSpPr>
      <p:grpSpPr>
        <a:xfrm>
          <a:off x="0" y="0"/>
          <a:ext cx="0" cy="0"/>
          <a:chOff x="0" y="0"/>
          <a:chExt cx="0" cy="0"/>
        </a:xfrm>
      </p:grpSpPr>
      <p:sp>
        <p:nvSpPr>
          <p:cNvPr id="429" name="Google Shape;429;g2ca94d1c6af_0_192"/>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DOCKER HUB. COMUNIDAD</a:t>
            </a:r>
            <a:endParaRPr b="1" sz="4000">
              <a:solidFill>
                <a:srgbClr val="0000FF"/>
              </a:solidFill>
            </a:endParaRPr>
          </a:p>
        </p:txBody>
      </p:sp>
      <p:sp>
        <p:nvSpPr>
          <p:cNvPr id="430" name="Google Shape;430;g2ca94d1c6af_0_192"/>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Una de las grandes ventajas de la tecnología de contenedores que nos ofrece Docker es el ecosistema alrededor.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A través de Docker Hub (</a:t>
            </a:r>
            <a:r>
              <a:rPr b="0" lang="es-ES" sz="2700">
                <a:solidFill>
                  <a:schemeClr val="lt1"/>
                </a:solidFill>
                <a:uFill>
                  <a:noFill/>
                </a:uFill>
                <a:hlinkClick r:id="rId3">
                  <a:extLst>
                    <a:ext uri="{A12FA001-AC4F-418D-AE19-62706E023703}">
                      <ahyp:hlinkClr val="tx"/>
                    </a:ext>
                  </a:extLst>
                </a:hlinkClick>
              </a:rPr>
              <a:t>https://hub.docker.com/</a:t>
            </a:r>
            <a:r>
              <a:rPr b="0" lang="es-ES" sz="2700">
                <a:solidFill>
                  <a:schemeClr val="lt1"/>
                </a:solidFill>
              </a:rPr>
              <a:t>) podemos acceder a gran cantidad de contenedores gratuitos y libres que nos permiten todo tipo de tecnologías de una manera muy rápida y sin prácticamente interferir en el rendimiento de nuestro sistema operativo.</a:t>
            </a:r>
            <a:endParaRPr b="0" sz="11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34" name="Shape 434"/>
        <p:cNvGrpSpPr/>
        <p:nvPr/>
      </p:nvGrpSpPr>
      <p:grpSpPr>
        <a:xfrm>
          <a:off x="0" y="0"/>
          <a:ext cx="0" cy="0"/>
          <a:chOff x="0" y="0"/>
          <a:chExt cx="0" cy="0"/>
        </a:xfrm>
      </p:grpSpPr>
      <p:sp>
        <p:nvSpPr>
          <p:cNvPr id="435" name="Google Shape;435;g2cccae7a516_0_24"/>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ARQUITECTURA DOCKER </a:t>
            </a:r>
            <a:endParaRPr b="1" sz="4000">
              <a:solidFill>
                <a:srgbClr val="0000FF"/>
              </a:solidFill>
            </a:endParaRPr>
          </a:p>
        </p:txBody>
      </p:sp>
      <p:pic>
        <p:nvPicPr>
          <p:cNvPr id="436" name="Google Shape;436;g2cccae7a516_0_24"/>
          <p:cNvPicPr preferRelativeResize="0"/>
          <p:nvPr/>
        </p:nvPicPr>
        <p:blipFill rotWithShape="1">
          <a:blip r:embed="rId3">
            <a:alphaModFix/>
          </a:blip>
          <a:srcRect b="33899" l="0" r="67256" t="33744"/>
          <a:stretch/>
        </p:blipFill>
        <p:spPr>
          <a:xfrm>
            <a:off x="1620550" y="1113425"/>
            <a:ext cx="9858724" cy="5165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40" name="Shape 440"/>
        <p:cNvGrpSpPr/>
        <p:nvPr/>
      </p:nvGrpSpPr>
      <p:grpSpPr>
        <a:xfrm>
          <a:off x="0" y="0"/>
          <a:ext cx="0" cy="0"/>
          <a:chOff x="0" y="0"/>
          <a:chExt cx="0" cy="0"/>
        </a:xfrm>
      </p:grpSpPr>
      <p:sp>
        <p:nvSpPr>
          <p:cNvPr id="441" name="Google Shape;441;g2cccae7a516_0_36"/>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ARQUITECTURA DOCKER </a:t>
            </a:r>
            <a:endParaRPr b="1" sz="4000">
              <a:solidFill>
                <a:srgbClr val="0000FF"/>
              </a:solidFill>
            </a:endParaRPr>
          </a:p>
        </p:txBody>
      </p:sp>
      <p:pic>
        <p:nvPicPr>
          <p:cNvPr id="442" name="Google Shape;442;g2cccae7a516_0_36"/>
          <p:cNvPicPr preferRelativeResize="0"/>
          <p:nvPr/>
        </p:nvPicPr>
        <p:blipFill rotWithShape="1">
          <a:blip r:embed="rId3">
            <a:alphaModFix/>
          </a:blip>
          <a:srcRect b="34101" l="66732" r="0" t="33337"/>
          <a:stretch/>
        </p:blipFill>
        <p:spPr>
          <a:xfrm>
            <a:off x="1675100" y="1152850"/>
            <a:ext cx="9892849" cy="51343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46" name="Shape 446"/>
        <p:cNvGrpSpPr/>
        <p:nvPr/>
      </p:nvGrpSpPr>
      <p:grpSpPr>
        <a:xfrm>
          <a:off x="0" y="0"/>
          <a:ext cx="0" cy="0"/>
          <a:chOff x="0" y="0"/>
          <a:chExt cx="0" cy="0"/>
        </a:xfrm>
      </p:grpSpPr>
      <p:sp>
        <p:nvSpPr>
          <p:cNvPr id="447" name="Google Shape;447;g2cccae7a516_1_8"/>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ARQUITECTURA DOCKER </a:t>
            </a:r>
            <a:endParaRPr b="1" sz="4000">
              <a:solidFill>
                <a:srgbClr val="0000FF"/>
              </a:solidFill>
            </a:endParaRPr>
          </a:p>
        </p:txBody>
      </p:sp>
      <p:sp>
        <p:nvSpPr>
          <p:cNvPr id="448" name="Google Shape;448;g2cccae7a516_1_8"/>
          <p:cNvSpPr txBox="1"/>
          <p:nvPr/>
        </p:nvSpPr>
        <p:spPr>
          <a:xfrm>
            <a:off x="1579825" y="1237275"/>
            <a:ext cx="10121100" cy="498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s-ES" sz="2400" u="none" cap="none" strike="noStrike">
                <a:solidFill>
                  <a:schemeClr val="lt1"/>
                </a:solidFill>
                <a:latin typeface="Maven Pro"/>
                <a:ea typeface="Maven Pro"/>
                <a:cs typeface="Maven Pro"/>
                <a:sym typeface="Maven Pro"/>
              </a:rPr>
              <a:t>Ventajas de Docker:</a:t>
            </a:r>
            <a:endParaRPr b="0" i="0" sz="2400" u="none" cap="none" strike="noStrike">
              <a:solidFill>
                <a:schemeClr val="lt1"/>
              </a:solidFill>
              <a:latin typeface="Maven Pro"/>
              <a:ea typeface="Maven Pro"/>
              <a:cs typeface="Maven Pro"/>
              <a:sym typeface="Maven Pro"/>
            </a:endParaRPr>
          </a:p>
          <a:p>
            <a:pPr indent="-381000" lvl="0" marL="457200" marR="0" rtl="0" algn="l">
              <a:lnSpc>
                <a:spcPct val="100000"/>
              </a:lnSpc>
              <a:spcBef>
                <a:spcPts val="0"/>
              </a:spcBef>
              <a:spcAft>
                <a:spcPts val="0"/>
              </a:spcAft>
              <a:buClr>
                <a:schemeClr val="lt1"/>
              </a:buClr>
              <a:buSzPts val="2400"/>
              <a:buFont typeface="Maven Pro"/>
              <a:buChar char="●"/>
            </a:pPr>
            <a:r>
              <a:rPr b="0" i="0" lang="es-ES" sz="2400" u="none" cap="none" strike="noStrike">
                <a:solidFill>
                  <a:schemeClr val="lt1"/>
                </a:solidFill>
                <a:latin typeface="Maven Pro"/>
                <a:ea typeface="Maven Pro"/>
                <a:cs typeface="Maven Pro"/>
                <a:sym typeface="Maven Pro"/>
              </a:rPr>
              <a:t>Puedo probar todas versiones de los distintos sistemas que van apareciendo.</a:t>
            </a:r>
            <a:endParaRPr b="0" i="0" sz="2400" u="none" cap="none" strike="noStrike">
              <a:solidFill>
                <a:schemeClr val="lt1"/>
              </a:solidFill>
              <a:latin typeface="Maven Pro"/>
              <a:ea typeface="Maven Pro"/>
              <a:cs typeface="Maven Pro"/>
              <a:sym typeface="Maven Pro"/>
            </a:endParaRPr>
          </a:p>
          <a:p>
            <a:pPr indent="-381000" lvl="0" marL="457200" marR="0" rtl="0" algn="l">
              <a:lnSpc>
                <a:spcPct val="100000"/>
              </a:lnSpc>
              <a:spcBef>
                <a:spcPts val="0"/>
              </a:spcBef>
              <a:spcAft>
                <a:spcPts val="0"/>
              </a:spcAft>
              <a:buClr>
                <a:schemeClr val="lt1"/>
              </a:buClr>
              <a:buSzPts val="2400"/>
              <a:buFont typeface="Maven Pro"/>
              <a:buChar char="●"/>
            </a:pPr>
            <a:r>
              <a:rPr b="0" i="0" lang="es-ES" sz="2400" u="none" cap="none" strike="noStrike">
                <a:solidFill>
                  <a:schemeClr val="lt1"/>
                </a:solidFill>
                <a:latin typeface="Maven Pro"/>
                <a:ea typeface="Maven Pro"/>
                <a:cs typeface="Maven Pro"/>
                <a:sym typeface="Maven Pro"/>
              </a:rPr>
              <a:t>PARA PROBAR Y USAR CUALQUIER SERVICIO Y CUALQUIER APLICACIÓN NO TENGO QUE INSTALAR NADA EN MI SISTEMA, sea cual sea el servicio o la aplicación que se me ocurra, siempre la tengo en Docker Hub (la busco, averiguo cuál es la versión que quiero y lanzo el contenedor necesario).</a:t>
            </a:r>
            <a:endParaRPr b="0" i="0" sz="2400" u="none" cap="none" strike="noStrike">
              <a:solidFill>
                <a:schemeClr val="lt1"/>
              </a:solidFill>
              <a:latin typeface="Maven Pro"/>
              <a:ea typeface="Maven Pro"/>
              <a:cs typeface="Maven Pro"/>
              <a:sym typeface="Maven Pro"/>
            </a:endParaRPr>
          </a:p>
          <a:p>
            <a:pPr indent="-381000" lvl="0" marL="457200" marR="0" rtl="0" algn="l">
              <a:lnSpc>
                <a:spcPct val="115000"/>
              </a:lnSpc>
              <a:spcBef>
                <a:spcPts val="0"/>
              </a:spcBef>
              <a:spcAft>
                <a:spcPts val="0"/>
              </a:spcAft>
              <a:buClr>
                <a:schemeClr val="lt1"/>
              </a:buClr>
              <a:buSzPts val="2400"/>
              <a:buFont typeface="Maven Pro"/>
              <a:buChar char="●"/>
            </a:pPr>
            <a:r>
              <a:rPr b="0" i="0" lang="es-ES" sz="2400" u="none" cap="none" strike="noStrike">
                <a:solidFill>
                  <a:schemeClr val="lt1"/>
                </a:solidFill>
                <a:latin typeface="Maven Pro"/>
                <a:ea typeface="Maven Pro"/>
                <a:cs typeface="Maven Pro"/>
                <a:sym typeface="Maven Pro"/>
              </a:rPr>
              <a:t>En cualquier equipo donde se haya instalado docker de manera previa, el contenedor que quiero que los demás usen va a funcionar con total seguridad.</a:t>
            </a:r>
            <a:endParaRPr b="0" i="0" sz="2400" u="none" cap="none" strike="noStrike">
              <a:solidFill>
                <a:srgbClr val="444444"/>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700"/>
              <a:buFont typeface="Arial"/>
              <a:buNone/>
            </a:pPr>
            <a:r>
              <a:t/>
            </a:r>
            <a:endParaRPr b="0" i="0" sz="2700" u="none" cap="none" strike="noStrike">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g2ca94d1c6af_0_12"/>
          <p:cNvSpPr txBox="1"/>
          <p:nvPr>
            <p:ph type="title"/>
          </p:nvPr>
        </p:nvSpPr>
        <p:spPr>
          <a:xfrm>
            <a:off x="1537750" y="409225"/>
            <a:ext cx="10321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900">
                <a:solidFill>
                  <a:srgbClr val="0000FF"/>
                </a:solidFill>
              </a:rPr>
              <a:t>¿QUÉ ES DOCKER (DE MANERA FORMAL)?</a:t>
            </a:r>
            <a:endParaRPr b="1" sz="3900">
              <a:solidFill>
                <a:srgbClr val="0000FF"/>
              </a:solidFill>
            </a:endParaRPr>
          </a:p>
        </p:txBody>
      </p:sp>
      <p:sp>
        <p:nvSpPr>
          <p:cNvPr id="290" name="Google Shape;290;g2ca94d1c6af_0_12"/>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3800">
                <a:solidFill>
                  <a:schemeClr val="lt1"/>
                </a:solidFill>
              </a:rPr>
              <a:t>Docker es una </a:t>
            </a:r>
            <a:r>
              <a:rPr lang="es-ES" sz="3800">
                <a:solidFill>
                  <a:schemeClr val="lt1"/>
                </a:solidFill>
              </a:rPr>
              <a:t>tecnología de virtualización "ligera"</a:t>
            </a:r>
            <a:r>
              <a:rPr b="0" lang="es-ES" sz="3800">
                <a:solidFill>
                  <a:schemeClr val="lt1"/>
                </a:solidFill>
              </a:rPr>
              <a:t> cuyo elemento básico es la utilización de contenedores en vez de máquinas virtuales y cuyo objetivo principal es el despliegue de aplicaciones encapsuladas en dichos contenedores.</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3800">
              <a:solidFill>
                <a:schemeClr val="lt1"/>
              </a:solidFill>
            </a:endParaRPr>
          </a:p>
          <a:p>
            <a:pPr indent="0" lvl="0" marL="0" rtl="0" algn="l">
              <a:lnSpc>
                <a:spcPct val="100000"/>
              </a:lnSpc>
              <a:spcBef>
                <a:spcPts val="1200"/>
              </a:spcBef>
              <a:spcAft>
                <a:spcPts val="0"/>
              </a:spcAft>
              <a:buSzPts val="3700"/>
              <a:buNone/>
            </a:pPr>
            <a:r>
              <a:t/>
            </a:r>
            <a:endParaRPr sz="50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52" name="Shape 452"/>
        <p:cNvGrpSpPr/>
        <p:nvPr/>
      </p:nvGrpSpPr>
      <p:grpSpPr>
        <a:xfrm>
          <a:off x="0" y="0"/>
          <a:ext cx="0" cy="0"/>
          <a:chOff x="0" y="0"/>
          <a:chExt cx="0" cy="0"/>
        </a:xfrm>
      </p:grpSpPr>
      <p:sp>
        <p:nvSpPr>
          <p:cNvPr id="453" name="Google Shape;453;g2ca94d1c6af_0_175"/>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INSTALACIÓN DE DOCKER EN WINDOWS</a:t>
            </a:r>
            <a:endParaRPr b="1" sz="4000">
              <a:solidFill>
                <a:srgbClr val="0000FF"/>
              </a:solidFill>
            </a:endParaRPr>
          </a:p>
        </p:txBody>
      </p:sp>
      <p:sp>
        <p:nvSpPr>
          <p:cNvPr id="454" name="Google Shape;454;g2ca94d1c6af_0_175"/>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rPr b="0" lang="es-ES" sz="2700" u="sng">
                <a:solidFill>
                  <a:schemeClr val="hlink"/>
                </a:solidFill>
                <a:hlinkClick r:id="rId3"/>
              </a:rPr>
              <a:t>https://youtu.be/ozp84CCh0Uc?list=PL-8CyWabyNa85xowmOeBMCspbrn6qNWgl</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58" name="Shape 458"/>
        <p:cNvGrpSpPr/>
        <p:nvPr/>
      </p:nvGrpSpPr>
      <p:grpSpPr>
        <a:xfrm>
          <a:off x="0" y="0"/>
          <a:ext cx="0" cy="0"/>
          <a:chOff x="0" y="0"/>
          <a:chExt cx="0" cy="0"/>
        </a:xfrm>
      </p:grpSpPr>
      <p:sp>
        <p:nvSpPr>
          <p:cNvPr id="459" name="Google Shape;459;g2ca94d1c6af_0_129"/>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INSTALACIÓN DE DOCKER EN LINUX</a:t>
            </a:r>
            <a:endParaRPr b="1" sz="4000">
              <a:solidFill>
                <a:srgbClr val="0000FF"/>
              </a:solidFill>
            </a:endParaRPr>
          </a:p>
        </p:txBody>
      </p:sp>
      <p:sp>
        <p:nvSpPr>
          <p:cNvPr id="460" name="Google Shape;460;g2ca94d1c6af_0_129"/>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UBUNTU 20.04: </a:t>
            </a:r>
            <a:r>
              <a:rPr b="0" lang="es-ES" sz="2700" u="sng">
                <a:solidFill>
                  <a:schemeClr val="hlink"/>
                </a:solidFill>
                <a:hlinkClick r:id="rId3"/>
              </a:rPr>
              <a:t>https://youtu.be/PoRA7dAhhHA?list=PL-8CyWabyNa85xowmOeBMCspbrn6qNWgl</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400050" lvl="0" marL="457200" marR="0" rtl="0" algn="l">
              <a:lnSpc>
                <a:spcPct val="115000"/>
              </a:lnSpc>
              <a:spcBef>
                <a:spcPts val="1200"/>
              </a:spcBef>
              <a:spcAft>
                <a:spcPts val="0"/>
              </a:spcAft>
              <a:buClr>
                <a:schemeClr val="lt1"/>
              </a:buClr>
              <a:buSzPts val="2700"/>
              <a:buChar char="●"/>
            </a:pPr>
            <a:r>
              <a:rPr b="0" lang="es-ES" sz="2700">
                <a:solidFill>
                  <a:schemeClr val="lt1"/>
                </a:solidFill>
              </a:rPr>
              <a:t>CENTOS8:</a:t>
            </a:r>
            <a:endParaRPr b="0" sz="2700">
              <a:solidFill>
                <a:schemeClr val="lt1"/>
              </a:solidFill>
            </a:endParaRPr>
          </a:p>
          <a:p>
            <a:pPr indent="0" lvl="0" marL="457200" marR="0" rtl="0" algn="l">
              <a:lnSpc>
                <a:spcPct val="115000"/>
              </a:lnSpc>
              <a:spcBef>
                <a:spcPts val="1200"/>
              </a:spcBef>
              <a:spcAft>
                <a:spcPts val="0"/>
              </a:spcAft>
              <a:buSzPts val="3700"/>
              <a:buNone/>
            </a:pPr>
            <a:r>
              <a:rPr b="0" lang="es-ES" sz="2700" u="sng">
                <a:solidFill>
                  <a:schemeClr val="hlink"/>
                </a:solidFill>
                <a:hlinkClick r:id="rId4"/>
              </a:rPr>
              <a:t>https://youtu.be/NQfnWLOlonY?list=PL-8CyWabyNa85xowmOeBMCspbrn6qNWgl</a:t>
            </a:r>
            <a:endParaRPr b="0" sz="1250" u="sng">
              <a:solidFill>
                <a:schemeClr val="hlink"/>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64" name="Shape 464"/>
        <p:cNvGrpSpPr/>
        <p:nvPr/>
      </p:nvGrpSpPr>
      <p:grpSpPr>
        <a:xfrm>
          <a:off x="0" y="0"/>
          <a:ext cx="0" cy="0"/>
          <a:chOff x="0" y="0"/>
          <a:chExt cx="0" cy="0"/>
        </a:xfrm>
      </p:grpSpPr>
      <p:sp>
        <p:nvSpPr>
          <p:cNvPr id="465" name="Google Shape;465;g2ca94d1c6af_0_137"/>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INSTALACIÓN DE DOCKER. RECOMENDACIONES</a:t>
            </a:r>
            <a:endParaRPr b="1" sz="4000">
              <a:solidFill>
                <a:srgbClr val="0000FF"/>
              </a:solidFill>
            </a:endParaRPr>
          </a:p>
        </p:txBody>
      </p:sp>
      <p:sp>
        <p:nvSpPr>
          <p:cNvPr id="466" name="Google Shape;466;g2ca94d1c6af_0_137"/>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Ejecutar Docker como un usuario que no sea root, es decir, ejecutarlo sin sudo. </a:t>
            </a:r>
            <a:endParaRPr b="0" sz="2700">
              <a:solidFill>
                <a:schemeClr val="lt1"/>
              </a:solidFill>
            </a:endParaRPr>
          </a:p>
          <a:p>
            <a:pPr indent="0" lvl="0" marL="0" rtl="0" algn="l">
              <a:lnSpc>
                <a:spcPct val="115000"/>
              </a:lnSpc>
              <a:spcBef>
                <a:spcPts val="1200"/>
              </a:spcBef>
              <a:spcAft>
                <a:spcPts val="0"/>
              </a:spcAft>
              <a:buSzPts val="3700"/>
              <a:buNone/>
            </a:pPr>
            <a:r>
              <a:rPr b="0" lang="es-ES" sz="2200">
                <a:solidFill>
                  <a:srgbClr val="FF0000"/>
                </a:solidFill>
                <a:latin typeface="Times New Roman"/>
                <a:ea typeface="Times New Roman"/>
                <a:cs typeface="Times New Roman"/>
                <a:sym typeface="Times New Roman"/>
              </a:rPr>
              <a:t># Crear el grupo docker si no se ha creado durante la instalación</a:t>
            </a:r>
            <a:endParaRPr b="0" sz="22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200">
                <a:solidFill>
                  <a:schemeClr val="lt1"/>
                </a:solidFill>
                <a:latin typeface="Times New Roman"/>
                <a:ea typeface="Times New Roman"/>
                <a:cs typeface="Times New Roman"/>
                <a:sym typeface="Times New Roman"/>
              </a:rPr>
              <a:t>&gt; sudo groupadd docker</a:t>
            </a:r>
            <a:endParaRPr b="0" sz="2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200">
                <a:solidFill>
                  <a:srgbClr val="FF0000"/>
                </a:solidFill>
                <a:latin typeface="Times New Roman"/>
                <a:ea typeface="Times New Roman"/>
                <a:cs typeface="Times New Roman"/>
                <a:sym typeface="Times New Roman"/>
              </a:rPr>
              <a:t># Añadir nuestro usuario al grupo creado en el apartado anterior</a:t>
            </a:r>
            <a:endParaRPr b="0" sz="22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200">
                <a:solidFill>
                  <a:schemeClr val="lt1"/>
                </a:solidFill>
                <a:latin typeface="Times New Roman"/>
                <a:ea typeface="Times New Roman"/>
                <a:cs typeface="Times New Roman"/>
                <a:sym typeface="Times New Roman"/>
              </a:rPr>
              <a:t>&gt; sudo usermod -aG docker $USER</a:t>
            </a:r>
            <a:endParaRPr b="0" sz="2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200">
                <a:solidFill>
                  <a:srgbClr val="FF0000"/>
                </a:solidFill>
                <a:latin typeface="Times New Roman"/>
                <a:ea typeface="Times New Roman"/>
                <a:cs typeface="Times New Roman"/>
                <a:sym typeface="Times New Roman"/>
              </a:rPr>
              <a:t># Salir de sesión o reiniciar (en algunas máquinas virtuales). Puedo también activar los cambios a los grupos con la siguiente orden:</a:t>
            </a:r>
            <a:endParaRPr b="0" sz="22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200">
                <a:solidFill>
                  <a:schemeClr val="lt1"/>
                </a:solidFill>
                <a:latin typeface="Times New Roman"/>
                <a:ea typeface="Times New Roman"/>
                <a:cs typeface="Times New Roman"/>
                <a:sym typeface="Times New Roman"/>
              </a:rPr>
              <a:t>&gt; newgrp docker</a:t>
            </a:r>
            <a:endParaRPr b="0" sz="35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1200">
              <a:solidFill>
                <a:srgbClr val="444444"/>
              </a:solidFill>
              <a:highlight>
                <a:srgbClr val="FFFFFF"/>
              </a:highlight>
              <a:latin typeface="Times New Roman"/>
              <a:ea typeface="Times New Roman"/>
              <a:cs typeface="Times New Roman"/>
              <a:sym typeface="Times New Roman"/>
            </a:endParaRPr>
          </a:p>
          <a:p>
            <a:pPr indent="0" lvl="0" marL="457200" marR="0" rtl="0" algn="l">
              <a:lnSpc>
                <a:spcPct val="115000"/>
              </a:lnSpc>
              <a:spcBef>
                <a:spcPts val="12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70" name="Shape 470"/>
        <p:cNvGrpSpPr/>
        <p:nvPr/>
      </p:nvGrpSpPr>
      <p:grpSpPr>
        <a:xfrm>
          <a:off x="0" y="0"/>
          <a:ext cx="0" cy="0"/>
          <a:chOff x="0" y="0"/>
          <a:chExt cx="0" cy="0"/>
        </a:xfrm>
      </p:grpSpPr>
      <p:sp>
        <p:nvSpPr>
          <p:cNvPr id="471" name="Google Shape;471;g2ca94d1c6af_0_143"/>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INSTALACIÓN DE DOCKER. RECOMENDACIONES</a:t>
            </a:r>
            <a:endParaRPr b="1" sz="3800">
              <a:solidFill>
                <a:srgbClr val="0000FF"/>
              </a:solidFill>
            </a:endParaRPr>
          </a:p>
        </p:txBody>
      </p:sp>
      <p:sp>
        <p:nvSpPr>
          <p:cNvPr id="472" name="Google Shape;472;g2ca94d1c6af_0_143"/>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Habilitar o deshabilitar el servicio Docker al inicio, según nos interese. Por defecto el servicio se habilita al inicio y la sobrecarga sobre el sistema es mínima, así que recomiendo dejarlo así si lo vamos a usar habitualmente.</a:t>
            </a:r>
            <a:endParaRPr b="0" sz="1200">
              <a:solidFill>
                <a:srgbClr val="444444"/>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200">
                <a:solidFill>
                  <a:srgbClr val="FF0000"/>
                </a:solidFill>
                <a:latin typeface="Times New Roman"/>
                <a:ea typeface="Times New Roman"/>
                <a:cs typeface="Times New Roman"/>
                <a:sym typeface="Times New Roman"/>
              </a:rPr>
              <a:t># Si quiero habilitar el servicio docker al iniciar el sistema. (recomendado para desarrollo)</a:t>
            </a:r>
            <a:endParaRPr b="0" sz="22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200">
                <a:solidFill>
                  <a:schemeClr val="lt1"/>
                </a:solidFill>
                <a:latin typeface="Times New Roman"/>
                <a:ea typeface="Times New Roman"/>
                <a:cs typeface="Times New Roman"/>
                <a:sym typeface="Times New Roman"/>
              </a:rPr>
              <a:t>&gt; sudo systemctl enable docker</a:t>
            </a:r>
            <a:endParaRPr b="0" sz="2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200">
                <a:solidFill>
                  <a:srgbClr val="FF0000"/>
                </a:solidFill>
                <a:latin typeface="Times New Roman"/>
                <a:ea typeface="Times New Roman"/>
                <a:cs typeface="Times New Roman"/>
                <a:sym typeface="Times New Roman"/>
              </a:rPr>
              <a:t># Si quiero que el servicio docker no esté habilitado.</a:t>
            </a:r>
            <a:endParaRPr b="0" sz="2200">
              <a:solidFill>
                <a:srgbClr val="FF0000"/>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SzPts val="3700"/>
              <a:buNone/>
            </a:pPr>
            <a:r>
              <a:rPr b="0" lang="es-ES" sz="2200">
                <a:solidFill>
                  <a:schemeClr val="lt1"/>
                </a:solidFill>
                <a:latin typeface="Times New Roman"/>
                <a:ea typeface="Times New Roman"/>
                <a:cs typeface="Times New Roman"/>
                <a:sym typeface="Times New Roman"/>
              </a:rPr>
              <a:t>&gt; sudo systemctl disable docker</a:t>
            </a:r>
            <a:endParaRPr b="0" sz="35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76" name="Shape 476"/>
        <p:cNvGrpSpPr/>
        <p:nvPr/>
      </p:nvGrpSpPr>
      <p:grpSpPr>
        <a:xfrm>
          <a:off x="0" y="0"/>
          <a:ext cx="0" cy="0"/>
          <a:chOff x="0" y="0"/>
          <a:chExt cx="0" cy="0"/>
        </a:xfrm>
      </p:grpSpPr>
      <p:sp>
        <p:nvSpPr>
          <p:cNvPr id="477" name="Google Shape;477;g2ca94d1c6af_0_150"/>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INSTALACIÓN DE DOCKER. RECOMENDACIONES</a:t>
            </a:r>
            <a:endParaRPr b="1" sz="3800">
              <a:solidFill>
                <a:srgbClr val="0000FF"/>
              </a:solidFill>
            </a:endParaRPr>
          </a:p>
        </p:txBody>
      </p:sp>
      <p:sp>
        <p:nvSpPr>
          <p:cNvPr id="478" name="Google Shape;478;g2ca94d1c6af_0_150"/>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Comprobar que Docker se ha instalado correctamente. Para ello ejecutamos:</a:t>
            </a:r>
            <a:endParaRPr b="0" sz="2700">
              <a:solidFill>
                <a:schemeClr val="lt1"/>
              </a:solidFill>
            </a:endParaRPr>
          </a:p>
          <a:p>
            <a:pPr indent="0" lvl="0" marL="0" rtl="0" algn="l">
              <a:lnSpc>
                <a:spcPct val="115000"/>
              </a:lnSpc>
              <a:spcBef>
                <a:spcPts val="1200"/>
              </a:spcBef>
              <a:spcAft>
                <a:spcPts val="0"/>
              </a:spcAft>
              <a:buSzPts val="3700"/>
              <a:buNone/>
            </a:pPr>
            <a:r>
              <a:rPr b="0" lang="es-ES" sz="2200">
                <a:solidFill>
                  <a:schemeClr val="lt1"/>
                </a:solidFill>
                <a:latin typeface="Times New Roman"/>
                <a:ea typeface="Times New Roman"/>
                <a:cs typeface="Times New Roman"/>
                <a:sym typeface="Times New Roman"/>
              </a:rPr>
              <a:t>&gt; docker run hello-world</a:t>
            </a:r>
            <a:endParaRPr b="0" sz="2200">
              <a:solidFill>
                <a:schemeClr val="lt1"/>
              </a:solidFill>
              <a:latin typeface="Times New Roman"/>
              <a:ea typeface="Times New Roman"/>
              <a:cs typeface="Times New Roman"/>
              <a:sym typeface="Times New Roman"/>
            </a:endParaRPr>
          </a:p>
          <a:p>
            <a:pPr indent="-228600" lvl="0" marL="457200" rtl="0" algn="l">
              <a:lnSpc>
                <a:spcPct val="115000"/>
              </a:lnSpc>
              <a:spcBef>
                <a:spcPts val="1200"/>
              </a:spcBef>
              <a:spcAft>
                <a:spcPts val="0"/>
              </a:spcAft>
              <a:buSzPts val="3700"/>
              <a:buNone/>
            </a:pPr>
            <a:r>
              <a:rPr b="0" lang="es-ES" sz="2100">
                <a:solidFill>
                  <a:schemeClr val="lt1"/>
                </a:solidFill>
                <a:latin typeface="Times New Roman"/>
                <a:ea typeface="Times New Roman"/>
                <a:cs typeface="Times New Roman"/>
                <a:sym typeface="Times New Roman"/>
              </a:rPr>
              <a:t>  NOTA:</a:t>
            </a:r>
            <a:r>
              <a:rPr b="0" lang="es-ES" sz="2100">
                <a:solidFill>
                  <a:schemeClr val="lt1"/>
                </a:solidFill>
              </a:rPr>
              <a:t> al hacer esto,  la imagen hello-word se descarga desde el repositorio que se encuentra en el registro que vayamos a utilizar, en nuestro caso DockerHub. Muestra el mensaje de bienvenida, que es la consecuencia de crear y arrancar un contenedor basado en esa imagen.</a:t>
            </a:r>
            <a:endParaRPr b="0" sz="2100">
              <a:solidFill>
                <a:schemeClr val="lt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SzPts val="3700"/>
              <a:buNone/>
            </a:pPr>
            <a:r>
              <a:t/>
            </a:r>
            <a:endParaRPr b="0" sz="35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82" name="Shape 482"/>
        <p:cNvGrpSpPr/>
        <p:nvPr/>
      </p:nvGrpSpPr>
      <p:grpSpPr>
        <a:xfrm>
          <a:off x="0" y="0"/>
          <a:ext cx="0" cy="0"/>
          <a:chOff x="0" y="0"/>
          <a:chExt cx="0" cy="0"/>
        </a:xfrm>
      </p:grpSpPr>
      <p:sp>
        <p:nvSpPr>
          <p:cNvPr id="483" name="Google Shape;483;g2ca94d1c6af_0_180"/>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1. INSTALACIÓN DE DOCKER. </a:t>
            </a:r>
            <a:endParaRPr b="1" sz="3800">
              <a:solidFill>
                <a:srgbClr val="0000FF"/>
              </a:solidFill>
            </a:endParaRPr>
          </a:p>
        </p:txBody>
      </p:sp>
      <p:sp>
        <p:nvSpPr>
          <p:cNvPr id="484" name="Google Shape;484;g2ca94d1c6af_0_180"/>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Instalar en vuestro equipo la versión adecuada de docker.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Configurar vuestro sistema para poder ejecutar docker sin permisos de administrador (en caso de ser necesario).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Ejecutar el comando docker que me permite obtener la versión instalada y el comando docker para obtener el "HOLA MUNDO" de esta tecnología.</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Crear una cuenta personal de DockerHub.</a:t>
            </a:r>
            <a:endParaRPr b="0" sz="2700">
              <a:solidFill>
                <a:schemeClr val="lt1"/>
              </a:solidFill>
            </a:endParaRPr>
          </a:p>
          <a:p>
            <a:pPr indent="0" lvl="0" marL="0" marR="0" rtl="0" algn="l">
              <a:lnSpc>
                <a:spcPct val="115000"/>
              </a:lnSpc>
              <a:spcBef>
                <a:spcPts val="1200"/>
              </a:spcBef>
              <a:spcAft>
                <a:spcPts val="0"/>
              </a:spcAft>
              <a:buSzPts val="3700"/>
              <a:buNone/>
            </a:pPr>
            <a:r>
              <a:rPr b="0" lang="es-ES" sz="1900" u="sng">
                <a:solidFill>
                  <a:schemeClr val="hlink"/>
                </a:solidFill>
                <a:hlinkClick r:id="rId3"/>
              </a:rPr>
              <a:t>https://docs.docker.com/get-docker/</a:t>
            </a:r>
            <a:endParaRPr b="0" sz="1900">
              <a:solidFill>
                <a:schemeClr val="lt1"/>
              </a:solidFill>
            </a:endParaRPr>
          </a:p>
          <a:p>
            <a:pPr indent="0" lvl="0" marL="0" marR="0" rtl="0" algn="l">
              <a:lnSpc>
                <a:spcPct val="115000"/>
              </a:lnSpc>
              <a:spcBef>
                <a:spcPts val="1200"/>
              </a:spcBef>
              <a:spcAft>
                <a:spcPts val="0"/>
              </a:spcAft>
              <a:buSzPts val="3700"/>
              <a:buNone/>
            </a:pPr>
            <a:r>
              <a:rPr b="0" lang="es-ES" sz="1900" u="sng">
                <a:solidFill>
                  <a:schemeClr val="hlink"/>
                </a:solidFill>
                <a:hlinkClick r:id="rId4"/>
              </a:rPr>
              <a:t>https://hub.docker.com/</a:t>
            </a:r>
            <a:endParaRPr b="0" sz="1900">
              <a:solidFill>
                <a:schemeClr val="lt1"/>
              </a:solidFill>
            </a:endParaRPr>
          </a:p>
          <a:p>
            <a:pPr indent="0" lvl="0" marL="0" marR="0" rtl="0" algn="l">
              <a:lnSpc>
                <a:spcPct val="115000"/>
              </a:lnSpc>
              <a:spcBef>
                <a:spcPts val="1200"/>
              </a:spcBef>
              <a:spcAft>
                <a:spcPts val="0"/>
              </a:spcAft>
              <a:buSzPts val="3700"/>
              <a:buNone/>
            </a:pPr>
            <a:r>
              <a:t/>
            </a:r>
            <a:endParaRPr b="0" sz="19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485" name="Google Shape;485;g2ca94d1c6af_0_180"/>
          <p:cNvPicPr preferRelativeResize="0"/>
          <p:nvPr/>
        </p:nvPicPr>
        <p:blipFill rotWithShape="1">
          <a:blip r:embed="rId5">
            <a:alphaModFix/>
          </a:blip>
          <a:srcRect b="0" l="0" r="0" t="0"/>
          <a:stretch/>
        </p:blipFill>
        <p:spPr>
          <a:xfrm>
            <a:off x="493325" y="289950"/>
            <a:ext cx="1635025" cy="1538850"/>
          </a:xfrm>
          <a:prstGeom prst="rect">
            <a:avLst/>
          </a:prstGeom>
          <a:noFill/>
          <a:ln>
            <a:noFill/>
          </a:ln>
        </p:spPr>
      </p:pic>
      <p:sp>
        <p:nvSpPr>
          <p:cNvPr id="486" name="Google Shape;486;g2ca94d1c6af_0_180"/>
          <p:cNvSpPr txBox="1"/>
          <p:nvPr/>
        </p:nvSpPr>
        <p:spPr>
          <a:xfrm>
            <a:off x="685175" y="1310500"/>
            <a:ext cx="1251300" cy="103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1 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
          <p:cNvSpPr txBox="1"/>
          <p:nvPr>
            <p:ph type="ctrTitle"/>
          </p:nvPr>
        </p:nvSpPr>
        <p:spPr>
          <a:xfrm>
            <a:off x="4006425" y="2104525"/>
            <a:ext cx="7978200" cy="2105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5300"/>
              <a:buNone/>
            </a:pPr>
            <a:r>
              <a:rPr lang="es-ES"/>
              <a:t>DOCKER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95" name="Shape 495"/>
        <p:cNvGrpSpPr/>
        <p:nvPr/>
      </p:nvGrpSpPr>
      <p:grpSpPr>
        <a:xfrm>
          <a:off x="0" y="0"/>
          <a:ext cx="0" cy="0"/>
          <a:chOff x="0" y="0"/>
          <a:chExt cx="0" cy="0"/>
        </a:xfrm>
      </p:grpSpPr>
      <p:sp>
        <p:nvSpPr>
          <p:cNvPr id="496" name="Google Shape;496;g2ca94d1c6af_0_186"/>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EJECUCIÓN DE CONTENEDORES. </a:t>
            </a:r>
            <a:endParaRPr b="1" sz="4000">
              <a:solidFill>
                <a:srgbClr val="0000FF"/>
              </a:solidFill>
            </a:endParaRPr>
          </a:p>
        </p:txBody>
      </p:sp>
      <p:sp>
        <p:nvSpPr>
          <p:cNvPr id="497" name="Google Shape;497;g2ca94d1c6af_0_186"/>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Para descargar desde el repositorio una imagen con la versión indicada:  </a:t>
            </a:r>
            <a:r>
              <a:rPr b="0" i="1" lang="es-ES" sz="2700">
                <a:solidFill>
                  <a:schemeClr val="lt1"/>
                </a:solidFill>
              </a:rPr>
              <a:t>docker pull nombre_imagen:version</a:t>
            </a:r>
            <a:endParaRPr b="0" i="1" sz="2700">
              <a:solidFill>
                <a:schemeClr val="lt1"/>
              </a:solidFill>
            </a:endParaRPr>
          </a:p>
          <a:p>
            <a:pPr indent="0" lvl="0" marL="457200" rtl="0" algn="l">
              <a:lnSpc>
                <a:spcPct val="115000"/>
              </a:lnSpc>
              <a:spcBef>
                <a:spcPts val="1200"/>
              </a:spcBef>
              <a:spcAft>
                <a:spcPts val="0"/>
              </a:spcAft>
              <a:buSzPts val="3700"/>
              <a:buNone/>
            </a:pPr>
            <a:r>
              <a:rPr b="0" lang="es-ES" sz="2100">
                <a:solidFill>
                  <a:schemeClr val="lt1"/>
                </a:solidFill>
              </a:rPr>
              <a:t>NOTA:  si no indicamos versión, descarga la última versión.</a:t>
            </a:r>
            <a:endParaRPr b="0" sz="21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Para poner en ejecución contenedores en base a una imagen de referencia que le indiquemos: </a:t>
            </a:r>
            <a:r>
              <a:rPr b="0" i="1" lang="es-ES" sz="2700">
                <a:solidFill>
                  <a:schemeClr val="lt1"/>
                </a:solidFill>
              </a:rPr>
              <a:t>docker run </a:t>
            </a:r>
            <a:endParaRPr b="0" i="1" sz="2700">
              <a:solidFill>
                <a:schemeClr val="lt1"/>
              </a:solidFill>
            </a:endParaRPr>
          </a:p>
          <a:p>
            <a:pPr indent="0" lvl="0" marL="457200" rtl="0" algn="l">
              <a:lnSpc>
                <a:spcPct val="115000"/>
              </a:lnSpc>
              <a:spcBef>
                <a:spcPts val="1200"/>
              </a:spcBef>
              <a:spcAft>
                <a:spcPts val="0"/>
              </a:spcAft>
              <a:buSzPts val="3700"/>
              <a:buNone/>
            </a:pPr>
            <a:r>
              <a:rPr b="0" lang="es-ES" sz="2100">
                <a:solidFill>
                  <a:schemeClr val="lt1"/>
                </a:solidFill>
              </a:rPr>
              <a:t>NOTA: Una CUESTIÓN IMPORTANTE que debemos tener en cuenta al usar docker run es que si ejecutamos un contenedor que usa como base una imagen que no tenemos, ésta se descargará de manera automática. Para buscar las imágenes que queremos la opción que os recomiendo es usar el buscador de </a:t>
            </a:r>
            <a:r>
              <a:rPr b="0" lang="es-ES" sz="2100">
                <a:solidFill>
                  <a:schemeClr val="lt1"/>
                </a:solidFill>
                <a:uFill>
                  <a:noFill/>
                </a:uFill>
                <a:hlinkClick r:id="rId3">
                  <a:extLst>
                    <a:ext uri="{A12FA001-AC4F-418D-AE19-62706E023703}">
                      <ahyp:hlinkClr val="tx"/>
                    </a:ext>
                  </a:extLst>
                </a:hlinkClick>
              </a:rPr>
              <a:t>Docker Hub.</a:t>
            </a:r>
            <a:endParaRPr b="0" sz="600" u="sng">
              <a:solidFill>
                <a:srgbClr val="00843D"/>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01" name="Shape 501"/>
        <p:cNvGrpSpPr/>
        <p:nvPr/>
      </p:nvGrpSpPr>
      <p:grpSpPr>
        <a:xfrm>
          <a:off x="0" y="0"/>
          <a:ext cx="0" cy="0"/>
          <a:chOff x="0" y="0"/>
          <a:chExt cx="0" cy="0"/>
        </a:xfrm>
      </p:grpSpPr>
      <p:sp>
        <p:nvSpPr>
          <p:cNvPr id="502" name="Google Shape;502;g2ca94d1c6af_0_199"/>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EJECUCIÓN DE CONTENEDORES. </a:t>
            </a:r>
            <a:endParaRPr b="1" sz="4000">
              <a:solidFill>
                <a:srgbClr val="0000FF"/>
              </a:solidFill>
            </a:endParaRPr>
          </a:p>
        </p:txBody>
      </p:sp>
      <p:sp>
        <p:nvSpPr>
          <p:cNvPr id="503" name="Google Shape;503;g2ca94d1c6af_0_199"/>
          <p:cNvSpPr txBox="1"/>
          <p:nvPr>
            <p:ph type="title"/>
          </p:nvPr>
        </p:nvSpPr>
        <p:spPr>
          <a:xfrm>
            <a:off x="1279675" y="1139550"/>
            <a:ext cx="10456200" cy="45789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504" name="Google Shape;504;g2ca94d1c6af_0_199"/>
          <p:cNvPicPr preferRelativeResize="0"/>
          <p:nvPr/>
        </p:nvPicPr>
        <p:blipFill rotWithShape="1">
          <a:blip r:embed="rId3">
            <a:alphaModFix/>
          </a:blip>
          <a:srcRect b="0" l="0" r="0" t="0"/>
          <a:stretch/>
        </p:blipFill>
        <p:spPr>
          <a:xfrm>
            <a:off x="2330850" y="1272625"/>
            <a:ext cx="7530299" cy="5037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08" name="Shape 508"/>
        <p:cNvGrpSpPr/>
        <p:nvPr/>
      </p:nvGrpSpPr>
      <p:grpSpPr>
        <a:xfrm>
          <a:off x="0" y="0"/>
          <a:ext cx="0" cy="0"/>
          <a:chOff x="0" y="0"/>
          <a:chExt cx="0" cy="0"/>
        </a:xfrm>
      </p:grpSpPr>
      <p:sp>
        <p:nvSpPr>
          <p:cNvPr id="509" name="Google Shape;509;g2ca94d1c6af_0_205"/>
          <p:cNvSpPr txBox="1"/>
          <p:nvPr>
            <p:ph type="title"/>
          </p:nvPr>
        </p:nvSpPr>
        <p:spPr>
          <a:xfrm>
            <a:off x="1482575"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CONTENEDORES.OPCIONES </a:t>
            </a:r>
            <a:endParaRPr b="1" sz="3800">
              <a:solidFill>
                <a:srgbClr val="0000FF"/>
              </a:solidFill>
            </a:endParaRPr>
          </a:p>
        </p:txBody>
      </p:sp>
      <p:sp>
        <p:nvSpPr>
          <p:cNvPr id="510" name="Google Shape;510;g2ca94d1c6af_0_205"/>
          <p:cNvSpPr txBox="1"/>
          <p:nvPr>
            <p:ph type="title"/>
          </p:nvPr>
        </p:nvSpPr>
        <p:spPr>
          <a:xfrm>
            <a:off x="1315025" y="1741525"/>
            <a:ext cx="10456200" cy="37917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i="1" lang="es-ES" sz="2700">
                <a:solidFill>
                  <a:schemeClr val="lt1"/>
                </a:solidFill>
              </a:rPr>
              <a:t>-d o --detach</a:t>
            </a:r>
            <a:r>
              <a:rPr b="0" lang="es-ES" sz="2700">
                <a:solidFill>
                  <a:schemeClr val="lt1"/>
                </a:solidFill>
              </a:rPr>
              <a:t> para ejecutar un contenedor (normalmente porque tenga un servicio) en background.</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-e o --env </a:t>
            </a:r>
            <a:r>
              <a:rPr b="0" lang="es-ES" sz="2700">
                <a:solidFill>
                  <a:schemeClr val="lt1"/>
                </a:solidFill>
              </a:rPr>
              <a:t>para establecer variables de entorno en la ejecución del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-h o --hostname</a:t>
            </a:r>
            <a:r>
              <a:rPr b="0" lang="es-ES" sz="2700">
                <a:solidFill>
                  <a:schemeClr val="lt1"/>
                </a:solidFill>
              </a:rPr>
              <a:t> para establecer el nombre de red para el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--help </a:t>
            </a:r>
            <a:r>
              <a:rPr b="0" lang="es-ES" sz="2700">
                <a:solidFill>
                  <a:schemeClr val="lt1"/>
                </a:solidFill>
              </a:rPr>
              <a:t>para obtener ayuda de las opciones de docker.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--interactive o -i</a:t>
            </a:r>
            <a:r>
              <a:rPr b="0" lang="es-ES" sz="2700">
                <a:solidFill>
                  <a:schemeClr val="lt1"/>
                </a:solidFill>
              </a:rPr>
              <a:t> para mantener la STDIN* abierta en el contenedor.</a:t>
            </a:r>
            <a:endParaRPr b="0" sz="2700">
              <a:solidFill>
                <a:schemeClr val="lt1"/>
              </a:solidFill>
            </a:endParaRPr>
          </a:p>
          <a:p>
            <a:pPr indent="0" lvl="0" marL="0" rtl="0" algn="r">
              <a:lnSpc>
                <a:spcPct val="115000"/>
              </a:lnSpc>
              <a:spcBef>
                <a:spcPts val="0"/>
              </a:spcBef>
              <a:spcAft>
                <a:spcPts val="0"/>
              </a:spcAft>
              <a:buNone/>
            </a:pPr>
            <a:r>
              <a:rPr b="0" lang="es-ES" sz="1500">
                <a:solidFill>
                  <a:schemeClr val="lt1"/>
                </a:solidFill>
              </a:rPr>
              <a:t>*Entrada estándar (teclado)</a:t>
            </a:r>
            <a:endParaRPr b="0"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4" name="Shape 294"/>
        <p:cNvGrpSpPr/>
        <p:nvPr/>
      </p:nvGrpSpPr>
      <p:grpSpPr>
        <a:xfrm>
          <a:off x="0" y="0"/>
          <a:ext cx="0" cy="0"/>
          <a:chOff x="0" y="0"/>
          <a:chExt cx="0" cy="0"/>
        </a:xfrm>
      </p:grpSpPr>
      <p:sp>
        <p:nvSpPr>
          <p:cNvPr id="295" name="Google Shape;295;g2ca94d1c6af_0_1"/>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EVOLUCIÓN EN EL DESPLIEGUE DE APLICACIONES</a:t>
            </a:r>
            <a:endParaRPr b="1" sz="4000">
              <a:solidFill>
                <a:srgbClr val="0000FF"/>
              </a:solidFill>
            </a:endParaRPr>
          </a:p>
        </p:txBody>
      </p:sp>
      <p:sp>
        <p:nvSpPr>
          <p:cNvPr id="296" name="Google Shape;296;g2ca94d1c6af_0_1"/>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t/>
            </a:r>
            <a:endParaRPr b="0" sz="3800">
              <a:solidFill>
                <a:schemeClr val="lt1"/>
              </a:solidFill>
            </a:endParaRPr>
          </a:p>
          <a:p>
            <a:pPr indent="-298450" lvl="0" marL="457200" rtl="0" algn="l">
              <a:lnSpc>
                <a:spcPct val="115000"/>
              </a:lnSpc>
              <a:spcBef>
                <a:spcPts val="1200"/>
              </a:spcBef>
              <a:spcAft>
                <a:spcPts val="0"/>
              </a:spcAft>
              <a:buClr>
                <a:srgbClr val="444444"/>
              </a:buClr>
              <a:buSzPts val="1100"/>
              <a:buFont typeface="Arial"/>
              <a:buChar char="★"/>
            </a:pPr>
            <a:r>
              <a:rPr b="0" lang="es-ES" sz="3800">
                <a:solidFill>
                  <a:schemeClr val="lt1"/>
                </a:solidFill>
              </a:rPr>
              <a:t>Arquitectura de un único servidor</a:t>
            </a:r>
            <a:endParaRPr sz="1200">
              <a:solidFill>
                <a:srgbClr val="444444"/>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444444"/>
              </a:buClr>
              <a:buSzPts val="1100"/>
              <a:buFont typeface="Arial"/>
              <a:buChar char="★"/>
            </a:pPr>
            <a:r>
              <a:rPr b="0" lang="es-ES" sz="3800">
                <a:solidFill>
                  <a:schemeClr val="lt1"/>
                </a:solidFill>
              </a:rPr>
              <a:t>Virtualización</a:t>
            </a:r>
            <a:endParaRPr b="0" sz="3800">
              <a:solidFill>
                <a:schemeClr val="lt1"/>
              </a:solidFill>
            </a:endParaRPr>
          </a:p>
          <a:p>
            <a:pPr indent="-298450" lvl="0" marL="457200" rtl="0" algn="l">
              <a:lnSpc>
                <a:spcPct val="115000"/>
              </a:lnSpc>
              <a:spcBef>
                <a:spcPts val="0"/>
              </a:spcBef>
              <a:spcAft>
                <a:spcPts val="0"/>
              </a:spcAft>
              <a:buClr>
                <a:srgbClr val="444444"/>
              </a:buClr>
              <a:buSzPts val="1100"/>
              <a:buFont typeface="Arial"/>
              <a:buChar char="★"/>
            </a:pPr>
            <a:r>
              <a:rPr b="0" lang="es-ES" sz="3800">
                <a:solidFill>
                  <a:schemeClr val="lt1"/>
                </a:solidFill>
              </a:rPr>
              <a:t>Contenedores</a:t>
            </a:r>
            <a:endParaRPr sz="1200">
              <a:solidFill>
                <a:srgbClr val="444444"/>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3800">
              <a:solidFill>
                <a:schemeClr val="lt1"/>
              </a:solidFill>
            </a:endParaRPr>
          </a:p>
          <a:p>
            <a:pPr indent="0" lvl="0" marL="0" rtl="0" algn="l">
              <a:lnSpc>
                <a:spcPct val="115000"/>
              </a:lnSpc>
              <a:spcBef>
                <a:spcPts val="1200"/>
              </a:spcBef>
              <a:spcAft>
                <a:spcPts val="0"/>
              </a:spcAft>
              <a:buSzPts val="3700"/>
              <a:buNone/>
            </a:pPr>
            <a:r>
              <a:t/>
            </a:r>
            <a:endParaRPr b="0" sz="4000">
              <a:solidFill>
                <a:schemeClr val="lt1"/>
              </a:solidFill>
            </a:endParaRPr>
          </a:p>
          <a:p>
            <a:pPr indent="0" lvl="0" marL="0" rtl="0" algn="l">
              <a:lnSpc>
                <a:spcPct val="100000"/>
              </a:lnSpc>
              <a:spcBef>
                <a:spcPts val="1200"/>
              </a:spcBef>
              <a:spcAft>
                <a:spcPts val="0"/>
              </a:spcAft>
              <a:buSzPts val="3700"/>
              <a:buNone/>
            </a:pPr>
            <a:r>
              <a:t/>
            </a:r>
            <a:endParaRPr sz="50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14" name="Shape 514"/>
        <p:cNvGrpSpPr/>
        <p:nvPr/>
      </p:nvGrpSpPr>
      <p:grpSpPr>
        <a:xfrm>
          <a:off x="0" y="0"/>
          <a:ext cx="0" cy="0"/>
          <a:chOff x="0" y="0"/>
          <a:chExt cx="0" cy="0"/>
        </a:xfrm>
      </p:grpSpPr>
      <p:sp>
        <p:nvSpPr>
          <p:cNvPr id="515" name="Google Shape;515;g2ca94d1c6af_0_215"/>
          <p:cNvSpPr txBox="1"/>
          <p:nvPr>
            <p:ph type="title"/>
          </p:nvPr>
        </p:nvSpPr>
        <p:spPr>
          <a:xfrm>
            <a:off x="1650125" y="44457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CONTENEDORES.OPCIONES </a:t>
            </a:r>
            <a:endParaRPr b="1" sz="3800">
              <a:solidFill>
                <a:srgbClr val="0000FF"/>
              </a:solidFill>
            </a:endParaRPr>
          </a:p>
        </p:txBody>
      </p:sp>
      <p:sp>
        <p:nvSpPr>
          <p:cNvPr id="516" name="Google Shape;516;g2ca94d1c6af_0_215"/>
          <p:cNvSpPr txBox="1"/>
          <p:nvPr>
            <p:ph type="title"/>
          </p:nvPr>
        </p:nvSpPr>
        <p:spPr>
          <a:xfrm>
            <a:off x="1315025" y="1533150"/>
            <a:ext cx="10456200" cy="37917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i="1" lang="es-ES" sz="2700">
                <a:solidFill>
                  <a:schemeClr val="lt1"/>
                </a:solidFill>
              </a:rPr>
              <a:t>--ip</a:t>
            </a:r>
            <a:r>
              <a:rPr b="0" lang="es-ES" sz="2700">
                <a:solidFill>
                  <a:schemeClr val="lt1"/>
                </a:solidFill>
              </a:rPr>
              <a:t> si quiero darle una ip concreta al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--name</a:t>
            </a:r>
            <a:r>
              <a:rPr b="0" lang="es-ES" sz="2700">
                <a:solidFill>
                  <a:schemeClr val="lt1"/>
                </a:solidFill>
              </a:rPr>
              <a:t> para darle nombre al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--net </a:t>
            </a:r>
            <a:r>
              <a:rPr b="0" lang="es-ES" sz="2700">
                <a:solidFill>
                  <a:schemeClr val="lt1"/>
                </a:solidFill>
              </a:rPr>
              <a:t>o </a:t>
            </a:r>
            <a:r>
              <a:rPr b="0" i="1" lang="es-ES" sz="2700">
                <a:solidFill>
                  <a:schemeClr val="lt1"/>
                </a:solidFill>
              </a:rPr>
              <a:t>--network</a:t>
            </a:r>
            <a:r>
              <a:rPr b="0" lang="es-ES" sz="2700">
                <a:solidFill>
                  <a:schemeClr val="lt1"/>
                </a:solidFill>
              </a:rPr>
              <a:t> para conectar el contenedor a una red determinada.</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-p</a:t>
            </a:r>
            <a:r>
              <a:rPr b="0" lang="es-ES" sz="2700">
                <a:solidFill>
                  <a:schemeClr val="lt1"/>
                </a:solidFill>
              </a:rPr>
              <a:t> o</a:t>
            </a:r>
            <a:r>
              <a:rPr b="0" i="1" lang="es-ES" sz="2700">
                <a:solidFill>
                  <a:schemeClr val="lt1"/>
                </a:solidFill>
              </a:rPr>
              <a:t> --publish</a:t>
            </a:r>
            <a:r>
              <a:rPr b="0" lang="es-ES" sz="2700">
                <a:solidFill>
                  <a:schemeClr val="lt1"/>
                </a:solidFill>
              </a:rPr>
              <a:t> para conectar puertos del contenedor con los de nuestro host.</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--restart </a:t>
            </a:r>
            <a:r>
              <a:rPr b="0" lang="es-ES" sz="2700">
                <a:solidFill>
                  <a:schemeClr val="lt1"/>
                </a:solidFill>
              </a:rPr>
              <a:t>que permite reiniciar un contenedor si este se "cae" por cualquier motivo.</a:t>
            </a:r>
            <a:endParaRPr b="0" sz="27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20" name="Shape 520"/>
        <p:cNvGrpSpPr/>
        <p:nvPr/>
      </p:nvGrpSpPr>
      <p:grpSpPr>
        <a:xfrm>
          <a:off x="0" y="0"/>
          <a:ext cx="0" cy="0"/>
          <a:chOff x="0" y="0"/>
          <a:chExt cx="0" cy="0"/>
        </a:xfrm>
      </p:grpSpPr>
      <p:sp>
        <p:nvSpPr>
          <p:cNvPr id="521" name="Google Shape;521;g2ca94d1c6af_0_220"/>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CONTENEDORES.OPCIONES </a:t>
            </a:r>
            <a:endParaRPr b="1" sz="3800">
              <a:solidFill>
                <a:srgbClr val="0000FF"/>
              </a:solidFill>
            </a:endParaRPr>
          </a:p>
        </p:txBody>
      </p:sp>
      <p:sp>
        <p:nvSpPr>
          <p:cNvPr id="522" name="Google Shape;522;g2ca94d1c6af_0_220"/>
          <p:cNvSpPr txBox="1"/>
          <p:nvPr>
            <p:ph type="title"/>
          </p:nvPr>
        </p:nvSpPr>
        <p:spPr>
          <a:xfrm>
            <a:off x="1244325" y="1423375"/>
            <a:ext cx="10456200" cy="37917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i="1" lang="es-ES" sz="2700">
                <a:solidFill>
                  <a:schemeClr val="lt1"/>
                </a:solidFill>
              </a:rPr>
              <a:t>--rm</a:t>
            </a:r>
            <a:r>
              <a:rPr b="0" lang="es-ES" sz="2700">
                <a:solidFill>
                  <a:schemeClr val="lt1"/>
                </a:solidFill>
              </a:rPr>
              <a:t> que destruye el contenedor al pararlo.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--tty o -t </a:t>
            </a:r>
            <a:r>
              <a:rPr b="0" lang="es-ES" sz="2700">
                <a:solidFill>
                  <a:schemeClr val="lt1"/>
                </a:solidFill>
              </a:rPr>
              <a:t>para que el contenedor que vamos a ejecutar nos permita un acceso a un terminal para poder ejecutar órdenes en él.</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--user o -u</a:t>
            </a:r>
            <a:r>
              <a:rPr b="0" lang="es-ES" sz="2700">
                <a:solidFill>
                  <a:schemeClr val="lt1"/>
                </a:solidFill>
              </a:rPr>
              <a:t> para establecer el usuario con el que vamos a ejecutar el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--volume o -v</a:t>
            </a:r>
            <a:r>
              <a:rPr b="0" lang="es-ES" sz="2700">
                <a:solidFill>
                  <a:schemeClr val="lt1"/>
                </a:solidFill>
              </a:rPr>
              <a:t> para montar un bind mount o un volumen en nuestro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--wordirk o -w </a:t>
            </a:r>
            <a:r>
              <a:rPr b="0" lang="es-ES" sz="2700">
                <a:solidFill>
                  <a:schemeClr val="lt1"/>
                </a:solidFill>
              </a:rPr>
              <a:t>para establecer el directorio de trabajo en un contenedor.</a:t>
            </a:r>
            <a:endParaRPr b="0" sz="27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26" name="Shape 526"/>
        <p:cNvGrpSpPr/>
        <p:nvPr/>
      </p:nvGrpSpPr>
      <p:grpSpPr>
        <a:xfrm>
          <a:off x="0" y="0"/>
          <a:ext cx="0" cy="0"/>
          <a:chOff x="0" y="0"/>
          <a:chExt cx="0" cy="0"/>
        </a:xfrm>
      </p:grpSpPr>
      <p:sp>
        <p:nvSpPr>
          <p:cNvPr id="527" name="Google Shape;527;g2ca94d1c6af_0_225"/>
          <p:cNvSpPr txBox="1"/>
          <p:nvPr>
            <p:ph type="title"/>
          </p:nvPr>
        </p:nvSpPr>
        <p:spPr>
          <a:xfrm>
            <a:off x="1573100" y="409225"/>
            <a:ext cx="102864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CONTENEDORES. EJERCICIOS </a:t>
            </a:r>
            <a:endParaRPr b="1" sz="3800">
              <a:solidFill>
                <a:srgbClr val="0000FF"/>
              </a:solidFill>
            </a:endParaRPr>
          </a:p>
        </p:txBody>
      </p:sp>
      <p:sp>
        <p:nvSpPr>
          <p:cNvPr id="528" name="Google Shape;528;g2ca94d1c6af_0_225"/>
          <p:cNvSpPr txBox="1"/>
          <p:nvPr>
            <p:ph type="title"/>
          </p:nvPr>
        </p:nvSpPr>
        <p:spPr>
          <a:xfrm>
            <a:off x="1315025" y="1741525"/>
            <a:ext cx="10456200" cy="3791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Descargar  una imagen Ubuntu 18:04 de manera previa</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Crear un contenedor de ubuntu:18.04 y tener acceso a un shell en él. Si no hemos descargado la imagen de manera previa, se descargará.</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Crear un contenedor de centOs:18.04 y listar el contenido de la carpeta /</a:t>
            </a:r>
            <a:endParaRPr b="0" sz="2300">
              <a:solidFill>
                <a:srgbClr val="FF0000"/>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3700"/>
              <a:buNone/>
            </a:pPr>
            <a:r>
              <a:t/>
            </a:r>
            <a:endParaRPr b="0" sz="3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32" name="Shape 532"/>
        <p:cNvGrpSpPr/>
        <p:nvPr/>
      </p:nvGrpSpPr>
      <p:grpSpPr>
        <a:xfrm>
          <a:off x="0" y="0"/>
          <a:ext cx="0" cy="0"/>
          <a:chOff x="0" y="0"/>
          <a:chExt cx="0" cy="0"/>
        </a:xfrm>
      </p:grpSpPr>
      <p:sp>
        <p:nvSpPr>
          <p:cNvPr id="533" name="Google Shape;533;g2ca94d1c6af_0_23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CONTENEDORES.SOLUCIÓN </a:t>
            </a:r>
            <a:endParaRPr b="1" sz="3800">
              <a:solidFill>
                <a:srgbClr val="0000FF"/>
              </a:solidFill>
            </a:endParaRPr>
          </a:p>
        </p:txBody>
      </p:sp>
      <p:sp>
        <p:nvSpPr>
          <p:cNvPr id="534" name="Google Shape;534;g2ca94d1c6af_0_231"/>
          <p:cNvSpPr txBox="1"/>
          <p:nvPr>
            <p:ph type="title"/>
          </p:nvPr>
        </p:nvSpPr>
        <p:spPr>
          <a:xfrm>
            <a:off x="1297350" y="1105225"/>
            <a:ext cx="10456200" cy="3791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Descargar  una imagen Ubuntu 18:04 de manera previa</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pull ubuntu:18.04</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Crear un contenedor de ubuntu:18.04 y tener acceso a un shell en él. Si no hemos descargado la imagen de manera previa, se descargará.</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run -it ubuntu:18.04 /bin/bash</a:t>
            </a:r>
            <a:endParaRPr b="0" sz="2300">
              <a:solidFill>
                <a:schemeClr val="lt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root@ef2bea1d6cb1:/#</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Crear un contenedor de centOs:18.04 y listar el contenido de la carpeta /</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run centOs:18.04 ls /</a:t>
            </a:r>
            <a:endParaRPr b="0" sz="2300">
              <a:solidFill>
                <a:schemeClr val="lt1"/>
              </a:solidFill>
              <a:latin typeface="Times New Roman"/>
              <a:ea typeface="Times New Roman"/>
              <a:cs typeface="Times New Roman"/>
              <a:sym typeface="Times New Roman"/>
            </a:endParaRPr>
          </a:p>
          <a:p>
            <a:pPr indent="0" lvl="0" marL="0" rtl="0" algn="l">
              <a:lnSpc>
                <a:spcPct val="107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bin etc lib lost+found mnt proc run srv tmp var</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3700"/>
              <a:buNone/>
            </a:pPr>
            <a:r>
              <a:rPr b="0" lang="es-ES" sz="2300">
                <a:solidFill>
                  <a:schemeClr val="lt1"/>
                </a:solidFill>
                <a:latin typeface="Times New Roman"/>
                <a:ea typeface="Times New Roman"/>
                <a:cs typeface="Times New Roman"/>
                <a:sym typeface="Times New Roman"/>
              </a:rPr>
              <a:t>dev home lib64 media opt root sbin sys usr</a:t>
            </a:r>
            <a:endParaRPr b="0" sz="2300">
              <a:solidFill>
                <a:schemeClr val="lt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38" name="Shape 538"/>
        <p:cNvGrpSpPr/>
        <p:nvPr/>
      </p:nvGrpSpPr>
      <p:grpSpPr>
        <a:xfrm>
          <a:off x="0" y="0"/>
          <a:ext cx="0" cy="0"/>
          <a:chOff x="0" y="0"/>
          <a:chExt cx="0" cy="0"/>
        </a:xfrm>
      </p:grpSpPr>
      <p:sp>
        <p:nvSpPr>
          <p:cNvPr id="539" name="Google Shape;539;g2ca94d1c6af_0_23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CONTENEDORES </a:t>
            </a:r>
            <a:endParaRPr b="1" sz="3800">
              <a:solidFill>
                <a:srgbClr val="0000FF"/>
              </a:solidFill>
            </a:endParaRPr>
          </a:p>
        </p:txBody>
      </p:sp>
      <p:sp>
        <p:nvSpPr>
          <p:cNvPr id="540" name="Google Shape;540;g2ca94d1c6af_0_237"/>
          <p:cNvSpPr txBox="1"/>
          <p:nvPr>
            <p:ph type="title"/>
          </p:nvPr>
        </p:nvSpPr>
        <p:spPr>
          <a:xfrm>
            <a:off x="1279675" y="1264300"/>
            <a:ext cx="10456200" cy="3791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t/>
            </a:r>
            <a:endParaRPr b="0" sz="1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700">
                <a:solidFill>
                  <a:schemeClr val="lt1"/>
                </a:solidFill>
              </a:rPr>
              <a:t>¿Cómo podemos comprobar qué contenedores tenemos? Con </a:t>
            </a:r>
            <a:r>
              <a:rPr b="0" i="1" lang="es-ES" sz="2700">
                <a:solidFill>
                  <a:schemeClr val="lt1"/>
                </a:solidFill>
              </a:rPr>
              <a:t>docker ps</a:t>
            </a:r>
            <a:endParaRPr b="0" i="1" sz="2700">
              <a:solidFill>
                <a:schemeClr val="lt1"/>
              </a:solidFill>
            </a:endParaRPr>
          </a:p>
          <a:p>
            <a:pPr indent="0" lvl="0" marL="0" rtl="0" algn="l">
              <a:lnSpc>
                <a:spcPct val="115000"/>
              </a:lnSpc>
              <a:spcBef>
                <a:spcPts val="1200"/>
              </a:spcBef>
              <a:spcAft>
                <a:spcPts val="0"/>
              </a:spcAft>
              <a:buSzPts val="3700"/>
              <a:buNone/>
            </a:pPr>
            <a:r>
              <a:t/>
            </a:r>
            <a:endParaRPr b="0" sz="1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500">
                <a:solidFill>
                  <a:srgbClr val="FF0000"/>
                </a:solidFill>
                <a:latin typeface="Times New Roman"/>
                <a:ea typeface="Times New Roman"/>
                <a:cs typeface="Times New Roman"/>
                <a:sym typeface="Times New Roman"/>
              </a:rPr>
              <a:t># Mostrar los contenedores en ejecución (Estado Up)</a:t>
            </a:r>
            <a:endParaRPr b="0" sz="25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500">
                <a:solidFill>
                  <a:schemeClr val="lt1"/>
                </a:solidFill>
                <a:latin typeface="Times New Roman"/>
                <a:ea typeface="Times New Roman"/>
                <a:cs typeface="Times New Roman"/>
                <a:sym typeface="Times New Roman"/>
              </a:rPr>
              <a:t>&gt; docker ps</a:t>
            </a:r>
            <a:endParaRPr b="0" sz="2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500">
                <a:solidFill>
                  <a:srgbClr val="FF0000"/>
                </a:solidFill>
                <a:latin typeface="Times New Roman"/>
                <a:ea typeface="Times New Roman"/>
                <a:cs typeface="Times New Roman"/>
                <a:sym typeface="Times New Roman"/>
              </a:rPr>
              <a:t># Mostrar todos los contenedores creados ya estén en ejecución (Estado Up) o parados (Estado Exited)</a:t>
            </a:r>
            <a:endParaRPr b="0" sz="25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3700"/>
              <a:buNone/>
            </a:pPr>
            <a:r>
              <a:rPr b="0" lang="es-ES" sz="2500">
                <a:solidFill>
                  <a:schemeClr val="lt1"/>
                </a:solidFill>
                <a:latin typeface="Times New Roman"/>
                <a:ea typeface="Times New Roman"/>
                <a:cs typeface="Times New Roman"/>
                <a:sym typeface="Times New Roman"/>
              </a:rPr>
              <a:t>&gt; docker ps -a</a:t>
            </a:r>
            <a:endParaRPr b="0" sz="3400">
              <a:solidFill>
                <a:schemeClr val="lt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44" name="Shape 544"/>
        <p:cNvGrpSpPr/>
        <p:nvPr/>
      </p:nvGrpSpPr>
      <p:grpSpPr>
        <a:xfrm>
          <a:off x="0" y="0"/>
          <a:ext cx="0" cy="0"/>
          <a:chOff x="0" y="0"/>
          <a:chExt cx="0" cy="0"/>
        </a:xfrm>
      </p:grpSpPr>
      <p:sp>
        <p:nvSpPr>
          <p:cNvPr id="545" name="Google Shape;545;g2ca94d1c6af_0_243"/>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CONTENEDORES </a:t>
            </a:r>
            <a:endParaRPr b="1" sz="3800">
              <a:solidFill>
                <a:srgbClr val="0000FF"/>
              </a:solidFill>
            </a:endParaRPr>
          </a:p>
        </p:txBody>
      </p:sp>
      <p:sp>
        <p:nvSpPr>
          <p:cNvPr id="546" name="Google Shape;546;g2ca94d1c6af_0_243"/>
          <p:cNvSpPr txBox="1"/>
          <p:nvPr>
            <p:ph type="title"/>
          </p:nvPr>
        </p:nvSpPr>
        <p:spPr>
          <a:xfrm>
            <a:off x="1279675" y="1264300"/>
            <a:ext cx="10456200" cy="3791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Si haces </a:t>
            </a:r>
            <a:r>
              <a:rPr b="0" i="1" lang="es-ES" sz="2700">
                <a:solidFill>
                  <a:schemeClr val="lt1"/>
                </a:solidFill>
              </a:rPr>
              <a:t>docker ps -a</a:t>
            </a:r>
            <a:r>
              <a:rPr b="0" lang="es-ES" sz="2700">
                <a:solidFill>
                  <a:schemeClr val="lt1"/>
                </a:solidFill>
              </a:rPr>
              <a:t>, verás que los contenedores que acabamos de crear están parados y son, por tanto, inaccesibles. Para solucionar esto, al hacer docker run:</a:t>
            </a:r>
            <a:endParaRPr b="0" sz="1400">
              <a:solidFill>
                <a:srgbClr val="FF0000"/>
              </a:solidFill>
              <a:latin typeface="Times New Roman"/>
              <a:ea typeface="Times New Roman"/>
              <a:cs typeface="Times New Roman"/>
              <a:sym typeface="Times New Roman"/>
            </a:endParaRPr>
          </a:p>
          <a:p>
            <a:pPr indent="-387350" lvl="0" marL="457200" rtl="0" algn="l">
              <a:lnSpc>
                <a:spcPct val="115000"/>
              </a:lnSpc>
              <a:spcBef>
                <a:spcPts val="1200"/>
              </a:spcBef>
              <a:spcAft>
                <a:spcPts val="0"/>
              </a:spcAft>
              <a:buClr>
                <a:schemeClr val="lt1"/>
              </a:buClr>
              <a:buSzPts val="2500"/>
              <a:buChar char="●"/>
            </a:pPr>
            <a:r>
              <a:rPr lang="es-ES" sz="2500">
                <a:solidFill>
                  <a:schemeClr val="lt1"/>
                </a:solidFill>
              </a:rPr>
              <a:t>Siempre </a:t>
            </a:r>
            <a:r>
              <a:rPr b="0" lang="es-ES" sz="2500">
                <a:solidFill>
                  <a:schemeClr val="lt1"/>
                </a:solidFill>
              </a:rPr>
              <a:t>usar el flag </a:t>
            </a:r>
            <a:r>
              <a:rPr lang="es-ES" sz="2500">
                <a:solidFill>
                  <a:schemeClr val="lt1"/>
                </a:solidFill>
              </a:rPr>
              <a:t>-it</a:t>
            </a:r>
            <a:r>
              <a:rPr b="0" lang="es-ES" sz="2500">
                <a:solidFill>
                  <a:schemeClr val="lt1"/>
                </a:solidFill>
              </a:rPr>
              <a:t> al ejecutar una orden docker run si es un contenedor que no tiene servicios, para abrir la entrada estándar del contenedor que estamos ejecutando y permitir la posibilidad de abrir un terminal en el contenedor.</a:t>
            </a:r>
            <a:endParaRPr b="0" sz="2500">
              <a:solidFill>
                <a:schemeClr val="lt1"/>
              </a:solidFill>
            </a:endParaRPr>
          </a:p>
          <a:p>
            <a:pPr indent="-387350" lvl="0" marL="457200" rtl="0" algn="l">
              <a:lnSpc>
                <a:spcPct val="115000"/>
              </a:lnSpc>
              <a:spcBef>
                <a:spcPts val="0"/>
              </a:spcBef>
              <a:spcAft>
                <a:spcPts val="0"/>
              </a:spcAft>
              <a:buClr>
                <a:schemeClr val="lt1"/>
              </a:buClr>
              <a:buSzPts val="2500"/>
              <a:buChar char="●"/>
            </a:pPr>
            <a:r>
              <a:rPr lang="es-ES" sz="2500">
                <a:solidFill>
                  <a:schemeClr val="lt1"/>
                </a:solidFill>
              </a:rPr>
              <a:t>Al final</a:t>
            </a:r>
            <a:r>
              <a:rPr b="0" lang="es-ES" sz="2500">
                <a:solidFill>
                  <a:schemeClr val="lt1"/>
                </a:solidFill>
              </a:rPr>
              <a:t> siempre debe ir una </a:t>
            </a:r>
            <a:r>
              <a:rPr lang="es-ES" sz="2500">
                <a:solidFill>
                  <a:schemeClr val="lt1"/>
                </a:solidFill>
              </a:rPr>
              <a:t>orden que abra un shell (/bin/bash)</a:t>
            </a:r>
            <a:r>
              <a:rPr b="0" lang="es-ES" sz="2500">
                <a:solidFill>
                  <a:schemeClr val="lt1"/>
                </a:solidFill>
              </a:rPr>
              <a:t>. Si no lo hacemos, se sobreescribirá la orden de arranque de algunos contenedores y será imposible volver a arrancarlos.</a:t>
            </a:r>
            <a:endParaRPr b="0" sz="2500">
              <a:solidFill>
                <a:schemeClr val="lt1"/>
              </a:solidFill>
            </a:endParaRPr>
          </a:p>
        </p:txBody>
      </p:sp>
      <p:sp>
        <p:nvSpPr>
          <p:cNvPr id="547" name="Google Shape;547;g2ca94d1c6af_0_243"/>
          <p:cNvSpPr txBox="1"/>
          <p:nvPr/>
        </p:nvSpPr>
        <p:spPr>
          <a:xfrm rot="-492814">
            <a:off x="522238" y="1142939"/>
            <a:ext cx="669871" cy="374421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I</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M</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P</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O</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R</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T</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A</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N</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T</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E</a:t>
            </a:r>
            <a:endParaRPr b="1" i="0" sz="2900" u="none" cap="none" strike="noStrike">
              <a:solidFill>
                <a:srgbClr val="FF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900"/>
              <a:buFont typeface="Arial"/>
              <a:buNone/>
            </a:pPr>
            <a:r>
              <a:rPr b="1" i="0" lang="es-ES" sz="2900" u="none" cap="none" strike="noStrike">
                <a:solidFill>
                  <a:srgbClr val="FF0000"/>
                </a:solidFill>
                <a:latin typeface="Nunito"/>
                <a:ea typeface="Nunito"/>
                <a:cs typeface="Nunito"/>
                <a:sym typeface="Nunito"/>
              </a:rPr>
              <a:t>!</a:t>
            </a:r>
            <a:endParaRPr b="1" i="0" sz="2900" u="none" cap="none" strike="noStrike">
              <a:solidFill>
                <a:srgbClr val="FF0000"/>
              </a:solidFill>
              <a:latin typeface="Nunito"/>
              <a:ea typeface="Nunito"/>
              <a:cs typeface="Nunito"/>
              <a:sym typeface="Nuni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51" name="Shape 551"/>
        <p:cNvGrpSpPr/>
        <p:nvPr/>
      </p:nvGrpSpPr>
      <p:grpSpPr>
        <a:xfrm>
          <a:off x="0" y="0"/>
          <a:ext cx="0" cy="0"/>
          <a:chOff x="0" y="0"/>
          <a:chExt cx="0" cy="0"/>
        </a:xfrm>
      </p:grpSpPr>
      <p:sp>
        <p:nvSpPr>
          <p:cNvPr id="552" name="Google Shape;552;g2cccae7a516_1_0"/>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ARRANQUE DE CONTENEDORES </a:t>
            </a:r>
            <a:endParaRPr b="1" sz="3800">
              <a:solidFill>
                <a:srgbClr val="0000FF"/>
              </a:solidFill>
            </a:endParaRPr>
          </a:p>
        </p:txBody>
      </p:sp>
      <p:sp>
        <p:nvSpPr>
          <p:cNvPr id="553" name="Google Shape;553;g2cccae7a516_1_0"/>
          <p:cNvSpPr txBox="1"/>
          <p:nvPr>
            <p:ph type="title"/>
          </p:nvPr>
        </p:nvSpPr>
        <p:spPr>
          <a:xfrm>
            <a:off x="1279675" y="1264300"/>
            <a:ext cx="10456200" cy="3791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Si los contenedores no son contenedores con servicios* se paran tras salir la primera vez de interactuar con ellos. Para iniciarlos de nuevo: </a:t>
            </a:r>
            <a:r>
              <a:rPr b="0" i="1" lang="es-ES" sz="2700">
                <a:solidFill>
                  <a:schemeClr val="lt1"/>
                </a:solidFill>
              </a:rPr>
              <a:t>docker start</a:t>
            </a:r>
            <a:endParaRPr b="0" i="1" sz="2700">
              <a:solidFill>
                <a:schemeClr val="lt1"/>
              </a:solidFill>
            </a:endParaRPr>
          </a:p>
          <a:p>
            <a:pPr indent="0" lvl="0" marL="0" rtl="0" algn="l">
              <a:lnSpc>
                <a:spcPct val="115000"/>
              </a:lnSpc>
              <a:spcBef>
                <a:spcPts val="1200"/>
              </a:spcBef>
              <a:spcAft>
                <a:spcPts val="0"/>
              </a:spcAft>
              <a:buSzPts val="3700"/>
              <a:buNone/>
            </a:pPr>
            <a:r>
              <a:rPr b="0" lang="es-ES" sz="2700">
                <a:solidFill>
                  <a:schemeClr val="lt1"/>
                </a:solidFill>
              </a:rPr>
              <a:t>Ejemplo:</a:t>
            </a:r>
            <a:endParaRPr b="0" sz="2700">
              <a:solidFill>
                <a:schemeClr val="lt1"/>
              </a:solidFill>
            </a:endParaRPr>
          </a:p>
          <a:p>
            <a:pPr indent="0" lvl="0" marL="0" rtl="0" algn="l">
              <a:lnSpc>
                <a:spcPct val="115000"/>
              </a:lnSpc>
              <a:spcBef>
                <a:spcPts val="1200"/>
              </a:spcBef>
              <a:spcAft>
                <a:spcPts val="0"/>
              </a:spcAft>
              <a:buSzPts val="3700"/>
              <a:buNone/>
            </a:pPr>
            <a:r>
              <a:rPr b="0" lang="es-ES" sz="2500">
                <a:solidFill>
                  <a:srgbClr val="FF0000"/>
                </a:solidFill>
                <a:latin typeface="Times New Roman"/>
                <a:ea typeface="Times New Roman"/>
                <a:cs typeface="Times New Roman"/>
                <a:sym typeface="Times New Roman"/>
              </a:rPr>
              <a:t># Arrancar el contenedor con nombre servidorWeb (debe estar parado)</a:t>
            </a:r>
            <a:endParaRPr b="0" sz="25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500">
                <a:solidFill>
                  <a:schemeClr val="lt1"/>
                </a:solidFill>
                <a:latin typeface="Times New Roman"/>
                <a:ea typeface="Times New Roman"/>
                <a:cs typeface="Times New Roman"/>
                <a:sym typeface="Times New Roman"/>
              </a:rPr>
              <a:t>&gt; docker start servidorWeb</a:t>
            </a:r>
            <a:endParaRPr b="0" sz="2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r">
              <a:lnSpc>
                <a:spcPct val="115000"/>
              </a:lnSpc>
              <a:spcBef>
                <a:spcPts val="1200"/>
              </a:spcBef>
              <a:spcAft>
                <a:spcPts val="1200"/>
              </a:spcAft>
              <a:buSzPts val="3700"/>
              <a:buNone/>
            </a:pPr>
            <a:r>
              <a:rPr b="0" lang="es-ES" sz="1400">
                <a:solidFill>
                  <a:schemeClr val="lt1"/>
                </a:solidFill>
              </a:rPr>
              <a:t>* Contenedores que alojan servicios, como por ejemplo, servidores web, de bases de datos, etc.</a:t>
            </a:r>
            <a:endParaRPr b="0" sz="14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57" name="Shape 557"/>
        <p:cNvGrpSpPr/>
        <p:nvPr/>
      </p:nvGrpSpPr>
      <p:grpSpPr>
        <a:xfrm>
          <a:off x="0" y="0"/>
          <a:ext cx="0" cy="0"/>
          <a:chOff x="0" y="0"/>
          <a:chExt cx="0" cy="0"/>
        </a:xfrm>
      </p:grpSpPr>
      <p:sp>
        <p:nvSpPr>
          <p:cNvPr id="558" name="Google Shape;558;g2cccae7a516_1_1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SERVICIOS</a:t>
            </a:r>
            <a:endParaRPr b="1" sz="3800">
              <a:solidFill>
                <a:srgbClr val="0000FF"/>
              </a:solidFill>
            </a:endParaRPr>
          </a:p>
        </p:txBody>
      </p:sp>
      <p:sp>
        <p:nvSpPr>
          <p:cNvPr id="559" name="Google Shape;559;g2cccae7a516_1_17"/>
          <p:cNvSpPr txBox="1"/>
          <p:nvPr>
            <p:ph type="title"/>
          </p:nvPr>
        </p:nvSpPr>
        <p:spPr>
          <a:xfrm>
            <a:off x="1279675" y="1264300"/>
            <a:ext cx="10456200" cy="3791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Para la ejecución de contenedores vamos a tener que en cuenta varias cosas:</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Usar el flag -d para que el servicio se ejecute en modo background o dettach. Si no lo hacemos se bloqueará el terminal mostrando el log del servicio (en ciertas ocasiones puede interesarnos) y tendremos que salir del mismo con Ctrl+C. Esto para el contenedor, aunque podremos arrancarlo posteriormente.</a:t>
            </a:r>
            <a:endParaRPr b="0" sz="2700">
              <a:solidFill>
                <a:schemeClr val="lt1"/>
              </a:solidFill>
            </a:endParaRPr>
          </a:p>
          <a:p>
            <a:pPr indent="0" lvl="0" marL="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63" name="Shape 563"/>
        <p:cNvGrpSpPr/>
        <p:nvPr/>
      </p:nvGrpSpPr>
      <p:grpSpPr>
        <a:xfrm>
          <a:off x="0" y="0"/>
          <a:ext cx="0" cy="0"/>
          <a:chOff x="0" y="0"/>
          <a:chExt cx="0" cy="0"/>
        </a:xfrm>
      </p:grpSpPr>
      <p:sp>
        <p:nvSpPr>
          <p:cNvPr id="564" name="Google Shape;564;g2cccae7a516_1_23"/>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SERVICIOS</a:t>
            </a:r>
            <a:endParaRPr b="1" sz="3800">
              <a:solidFill>
                <a:srgbClr val="0000FF"/>
              </a:solidFill>
            </a:endParaRPr>
          </a:p>
        </p:txBody>
      </p:sp>
      <p:sp>
        <p:nvSpPr>
          <p:cNvPr id="565" name="Google Shape;565;g2cccae7a516_1_23"/>
          <p:cNvSpPr txBox="1"/>
          <p:nvPr>
            <p:ph type="title"/>
          </p:nvPr>
        </p:nvSpPr>
        <p:spPr>
          <a:xfrm>
            <a:off x="896675" y="1264300"/>
            <a:ext cx="10839300" cy="37917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Si queremos que el servicio que vamos a lanzar sea accesible desde el exterior tendremos que añadir el flag -p de la siguiente manera </a:t>
            </a:r>
            <a:r>
              <a:rPr b="0" i="1" lang="es-ES" sz="2700">
                <a:solidFill>
                  <a:schemeClr val="lt1"/>
                </a:solidFill>
              </a:rPr>
              <a:t>-p PUERTO_EN_HOST:PUERTO_EN_CONTENEDOR</a:t>
            </a:r>
            <a:r>
              <a:rPr b="0" lang="es-ES" sz="2700">
                <a:solidFill>
                  <a:schemeClr val="lt1"/>
                </a:solidFill>
              </a:rPr>
              <a:t> que normalmente sería el puerto por defecto del servicio. Esto es una REDIRECCIÓN DE PUERTOS. </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Podemos tener varias reglas -p al arrancar (dependiendo del servicio será necesario) y es muy importante recordar que no podemos tener dos servicios escuchando en el mismo puerto. Si lo intentamos se nos mostrará un mensaje de error.</a:t>
            </a:r>
            <a:endParaRPr b="0" sz="27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69" name="Shape 569"/>
        <p:cNvGrpSpPr/>
        <p:nvPr/>
      </p:nvGrpSpPr>
      <p:grpSpPr>
        <a:xfrm>
          <a:off x="0" y="0"/>
          <a:ext cx="0" cy="0"/>
          <a:chOff x="0" y="0"/>
          <a:chExt cx="0" cy="0"/>
        </a:xfrm>
      </p:grpSpPr>
      <p:sp>
        <p:nvSpPr>
          <p:cNvPr id="570" name="Google Shape;570;g2cccae7a516_1_28"/>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EJECUCIÓN DE SERVICIOS</a:t>
            </a:r>
            <a:endParaRPr b="1" sz="3800">
              <a:solidFill>
                <a:srgbClr val="0000FF"/>
              </a:solidFill>
            </a:endParaRPr>
          </a:p>
        </p:txBody>
      </p:sp>
      <p:sp>
        <p:nvSpPr>
          <p:cNvPr id="571" name="Google Shape;571;g2cccae7a516_1_28"/>
          <p:cNvSpPr txBox="1"/>
          <p:nvPr>
            <p:ph type="title"/>
          </p:nvPr>
        </p:nvSpPr>
        <p:spPr>
          <a:xfrm>
            <a:off x="1034600" y="1264300"/>
            <a:ext cx="10824900" cy="37917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Font typeface="Arial"/>
              <a:buChar char="●"/>
            </a:pPr>
            <a:r>
              <a:rPr b="0" lang="es-ES" sz="2700">
                <a:solidFill>
                  <a:schemeClr val="lt1"/>
                </a:solidFill>
              </a:rPr>
              <a:t>También debemos c</a:t>
            </a:r>
            <a:r>
              <a:rPr b="0" lang="es-ES" sz="2700">
                <a:solidFill>
                  <a:schemeClr val="lt1"/>
                </a:solidFill>
              </a:rPr>
              <a:t>omprobar y definir, si es necesario, las variables de entorno que puede tener el contenedor. Se describen en la página de las imágenes en DockerHub y para usarlas tenemos que usar el flag </a:t>
            </a:r>
            <a:r>
              <a:rPr b="0" i="1" lang="es-ES" sz="2700">
                <a:solidFill>
                  <a:schemeClr val="lt1"/>
                </a:solidFill>
              </a:rPr>
              <a:t>-e NOMBRE_VARIABLE=VALOR</a:t>
            </a:r>
            <a:r>
              <a:rPr b="0" lang="es-ES" sz="2700">
                <a:solidFill>
                  <a:schemeClr val="lt1"/>
                </a:solidFill>
              </a:rPr>
              <a:t>  Ejemplo:</a:t>
            </a:r>
            <a:endParaRPr b="0" sz="2700">
              <a:solidFill>
                <a:schemeClr val="lt1"/>
              </a:solidFill>
            </a:endParaRPr>
          </a:p>
          <a:p>
            <a:pPr indent="0" lvl="0" marL="0" rtl="0" algn="l">
              <a:lnSpc>
                <a:spcPct val="115000"/>
              </a:lnSpc>
              <a:spcBef>
                <a:spcPts val="1200"/>
              </a:spcBef>
              <a:spcAft>
                <a:spcPts val="0"/>
              </a:spcAft>
              <a:buSzPts val="3700"/>
              <a:buNone/>
            </a:pPr>
            <a:r>
              <a:rPr b="0" lang="es-ES" sz="2500">
                <a:solidFill>
                  <a:srgbClr val="FF0000"/>
                </a:solidFill>
                <a:latin typeface="Times New Roman"/>
                <a:ea typeface="Times New Roman"/>
                <a:cs typeface="Times New Roman"/>
                <a:sym typeface="Times New Roman"/>
              </a:rPr>
              <a:t># Creación de un servidor de base de datos mariadb accediendo desde el exterior a través del puerto 3306 y estableciendo una contraseña de root mediante una variable de entorno</a:t>
            </a:r>
            <a:endParaRPr b="0" sz="2500">
              <a:solidFill>
                <a:srgbClr val="FF0000"/>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3700"/>
              <a:buNone/>
            </a:pPr>
            <a:r>
              <a:rPr b="0" lang="es-ES" sz="2500">
                <a:solidFill>
                  <a:schemeClr val="lt1"/>
                </a:solidFill>
                <a:latin typeface="Times New Roman"/>
                <a:ea typeface="Times New Roman"/>
                <a:cs typeface="Times New Roman"/>
                <a:sym typeface="Times New Roman"/>
              </a:rPr>
              <a:t>&gt; docker run -it -d -p 3306:3306 -e MYSQL_ROOT_PASSWORD=root mariadb</a:t>
            </a:r>
            <a:endParaRPr b="0" sz="2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0" name="Shape 300"/>
        <p:cNvGrpSpPr/>
        <p:nvPr/>
      </p:nvGrpSpPr>
      <p:grpSpPr>
        <a:xfrm>
          <a:off x="0" y="0"/>
          <a:ext cx="0" cy="0"/>
          <a:chOff x="0" y="0"/>
          <a:chExt cx="0" cy="0"/>
        </a:xfrm>
      </p:grpSpPr>
      <p:sp>
        <p:nvSpPr>
          <p:cNvPr id="301" name="Google Shape;301;g2ca94d1c6af_0_20"/>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ARQUITECTURA DE UN ÚNICO SERVIDOR. ARQUITECTURA</a:t>
            </a:r>
            <a:endParaRPr b="1" sz="4000">
              <a:solidFill>
                <a:srgbClr val="0000FF"/>
              </a:solidFill>
            </a:endParaRPr>
          </a:p>
        </p:txBody>
      </p:sp>
      <p:sp>
        <p:nvSpPr>
          <p:cNvPr id="302" name="Google Shape;302;g2ca94d1c6af_0_20"/>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t/>
            </a:r>
            <a:endParaRPr b="0" sz="3800">
              <a:solidFill>
                <a:schemeClr val="lt1"/>
              </a:solidFill>
            </a:endParaRPr>
          </a:p>
          <a:p>
            <a:pPr indent="0" lvl="0" marL="457200" rtl="0" algn="l">
              <a:lnSpc>
                <a:spcPct val="115000"/>
              </a:lnSpc>
              <a:spcBef>
                <a:spcPts val="1200"/>
              </a:spcBef>
              <a:spcAft>
                <a:spcPts val="0"/>
              </a:spcAft>
              <a:buSzPts val="3700"/>
              <a:buNone/>
            </a:pPr>
            <a:r>
              <a:t/>
            </a:r>
            <a:endParaRPr sz="1200">
              <a:solidFill>
                <a:srgbClr val="444444"/>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3800">
              <a:solidFill>
                <a:schemeClr val="lt1"/>
              </a:solidFill>
            </a:endParaRPr>
          </a:p>
          <a:p>
            <a:pPr indent="0" lvl="0" marL="0" rtl="0" algn="l">
              <a:lnSpc>
                <a:spcPct val="115000"/>
              </a:lnSpc>
              <a:spcBef>
                <a:spcPts val="1200"/>
              </a:spcBef>
              <a:spcAft>
                <a:spcPts val="0"/>
              </a:spcAft>
              <a:buSzPts val="3700"/>
              <a:buNone/>
            </a:pPr>
            <a:r>
              <a:t/>
            </a:r>
            <a:endParaRPr b="0" sz="4000">
              <a:solidFill>
                <a:schemeClr val="lt1"/>
              </a:solidFill>
            </a:endParaRPr>
          </a:p>
          <a:p>
            <a:pPr indent="0" lvl="0" marL="0" rtl="0" algn="l">
              <a:lnSpc>
                <a:spcPct val="100000"/>
              </a:lnSpc>
              <a:spcBef>
                <a:spcPts val="1200"/>
              </a:spcBef>
              <a:spcAft>
                <a:spcPts val="0"/>
              </a:spcAft>
              <a:buSzPts val="3700"/>
              <a:buNone/>
            </a:pPr>
            <a:r>
              <a:t/>
            </a:r>
            <a:endParaRPr sz="5000">
              <a:solidFill>
                <a:schemeClr val="lt1"/>
              </a:solidFill>
            </a:endParaRPr>
          </a:p>
        </p:txBody>
      </p:sp>
      <p:pic>
        <p:nvPicPr>
          <p:cNvPr id="303" name="Google Shape;303;g2ca94d1c6af_0_20"/>
          <p:cNvPicPr preferRelativeResize="0"/>
          <p:nvPr/>
        </p:nvPicPr>
        <p:blipFill rotWithShape="1">
          <a:blip r:embed="rId3">
            <a:alphaModFix/>
          </a:blip>
          <a:srcRect b="0" l="0" r="0" t="0"/>
          <a:stretch/>
        </p:blipFill>
        <p:spPr>
          <a:xfrm>
            <a:off x="2732163" y="1851238"/>
            <a:ext cx="5419725" cy="3990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75" name="Shape 575"/>
        <p:cNvGrpSpPr/>
        <p:nvPr/>
      </p:nvGrpSpPr>
      <p:grpSpPr>
        <a:xfrm>
          <a:off x="0" y="0"/>
          <a:ext cx="0" cy="0"/>
          <a:chOff x="0" y="0"/>
          <a:chExt cx="0" cy="0"/>
        </a:xfrm>
      </p:grpSpPr>
      <p:sp>
        <p:nvSpPr>
          <p:cNvPr id="576" name="Google Shape;576;g2cccae7a516_1_34"/>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ASIGNANDO NOMBRES A LOS CONTENEDORES</a:t>
            </a:r>
            <a:endParaRPr b="1" sz="3800">
              <a:solidFill>
                <a:srgbClr val="0000FF"/>
              </a:solidFill>
            </a:endParaRPr>
          </a:p>
        </p:txBody>
      </p:sp>
      <p:sp>
        <p:nvSpPr>
          <p:cNvPr id="577" name="Google Shape;577;g2cccae7a516_1_34"/>
          <p:cNvSpPr txBox="1"/>
          <p:nvPr>
            <p:ph type="title"/>
          </p:nvPr>
        </p:nvSpPr>
        <p:spPr>
          <a:xfrm>
            <a:off x="1279675" y="1891250"/>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Usaremos el flag </a:t>
            </a:r>
            <a:r>
              <a:rPr b="0" i="1" lang="es-ES" sz="2700">
                <a:solidFill>
                  <a:schemeClr val="lt1"/>
                </a:solidFill>
              </a:rPr>
              <a:t>--name</a:t>
            </a:r>
            <a:r>
              <a:rPr b="0" lang="es-ES" sz="2700">
                <a:solidFill>
                  <a:schemeClr val="lt1"/>
                </a:solidFill>
              </a:rPr>
              <a:t> con </a:t>
            </a:r>
            <a:r>
              <a:rPr b="0" i="1" lang="es-ES" sz="2700">
                <a:solidFill>
                  <a:schemeClr val="lt1"/>
                </a:solidFill>
              </a:rPr>
              <a:t>docker run</a:t>
            </a:r>
            <a:r>
              <a:rPr b="0" lang="es-ES" sz="2700">
                <a:solidFill>
                  <a:schemeClr val="lt1"/>
                </a:solidFill>
              </a:rPr>
              <a:t>, para poder elegir nombres que tenga relación con la función que va a desempeñar dicho contenedor. Ejemplo:</a:t>
            </a:r>
            <a:endParaRPr b="0" sz="12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500">
                <a:solidFill>
                  <a:schemeClr val="lt1"/>
                </a:solidFill>
              </a:rPr>
              <a:t> </a:t>
            </a:r>
            <a:r>
              <a:rPr b="0" lang="es-ES" sz="2500">
                <a:solidFill>
                  <a:srgbClr val="FF0000"/>
                </a:solidFill>
                <a:latin typeface="Times New Roman"/>
                <a:ea typeface="Times New Roman"/>
                <a:cs typeface="Times New Roman"/>
                <a:sym typeface="Times New Roman"/>
              </a:rPr>
              <a:t># Damos el nombre de servidorBD a un contenedor de la imagen #mysql:8.0.22</a:t>
            </a:r>
            <a:endParaRPr b="0" sz="25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500">
                <a:solidFill>
                  <a:schemeClr val="lt1"/>
                </a:solidFill>
                <a:latin typeface="Times New Roman"/>
                <a:ea typeface="Times New Roman"/>
                <a:cs typeface="Times New Roman"/>
                <a:sym typeface="Times New Roman"/>
              </a:rPr>
              <a:t>&gt; docker run -d --name servidorBD -p 3306:3306 mysql:8.0.22</a:t>
            </a:r>
            <a:endParaRPr b="0" sz="2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81" name="Shape 581"/>
        <p:cNvGrpSpPr/>
        <p:nvPr/>
      </p:nvGrpSpPr>
      <p:grpSpPr>
        <a:xfrm>
          <a:off x="0" y="0"/>
          <a:ext cx="0" cy="0"/>
          <a:chOff x="0" y="0"/>
          <a:chExt cx="0" cy="0"/>
        </a:xfrm>
      </p:grpSpPr>
      <p:sp>
        <p:nvSpPr>
          <p:cNvPr id="582" name="Google Shape;582;g2cccae7a516_1_4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EJECUTANDO ÓRDENES EN LOS CONTENEDORES</a:t>
            </a:r>
            <a:endParaRPr b="1" sz="3800">
              <a:solidFill>
                <a:srgbClr val="0000FF"/>
              </a:solidFill>
            </a:endParaRPr>
          </a:p>
        </p:txBody>
      </p:sp>
      <p:sp>
        <p:nvSpPr>
          <p:cNvPr id="583" name="Google Shape;583;g2cccae7a516_1_41"/>
          <p:cNvSpPr txBox="1"/>
          <p:nvPr>
            <p:ph type="title"/>
          </p:nvPr>
        </p:nvSpPr>
        <p:spPr>
          <a:xfrm>
            <a:off x="1279675" y="1891250"/>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Para realizar operaciones como:</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Instalar paquetes.</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Modificar o ver el contenido de ciertos ficheros.</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Habilitar ciertos módulos de servicios</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etc…</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rPr b="0" lang="es-ES" sz="2700">
                <a:solidFill>
                  <a:schemeClr val="lt1"/>
                </a:solidFill>
              </a:rPr>
              <a:t>Lo haremos con </a:t>
            </a:r>
            <a:r>
              <a:rPr b="0" i="1" lang="es-ES" sz="2700">
                <a:solidFill>
                  <a:schemeClr val="lt1"/>
                </a:solidFill>
              </a:rPr>
              <a:t>docker exec </a:t>
            </a:r>
            <a:r>
              <a:rPr b="0" lang="es-ES" sz="2700">
                <a:solidFill>
                  <a:schemeClr val="lt1"/>
                </a:solidFill>
              </a:rPr>
              <a:t>(el contenedor debe estar en ejecución)</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87" name="Shape 587"/>
        <p:cNvGrpSpPr/>
        <p:nvPr/>
      </p:nvGrpSpPr>
      <p:grpSpPr>
        <a:xfrm>
          <a:off x="0" y="0"/>
          <a:ext cx="0" cy="0"/>
          <a:chOff x="0" y="0"/>
          <a:chExt cx="0" cy="0"/>
        </a:xfrm>
      </p:grpSpPr>
      <p:sp>
        <p:nvSpPr>
          <p:cNvPr id="588" name="Google Shape;588;g2cccae7a516_1_4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EJECUTANDO ÓRDENES EN LOS CONTENEDORES</a:t>
            </a:r>
            <a:endParaRPr b="1" sz="3800">
              <a:solidFill>
                <a:srgbClr val="0000FF"/>
              </a:solidFill>
            </a:endParaRPr>
          </a:p>
        </p:txBody>
      </p:sp>
      <p:sp>
        <p:nvSpPr>
          <p:cNvPr id="589" name="Google Shape;589;g2cccae7a516_1_47"/>
          <p:cNvSpPr txBox="1"/>
          <p:nvPr>
            <p:ph type="title"/>
          </p:nvPr>
        </p:nvSpPr>
        <p:spPr>
          <a:xfrm>
            <a:off x="1279675" y="1891250"/>
            <a:ext cx="10456200" cy="31647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1200"/>
              </a:spcBef>
              <a:spcAft>
                <a:spcPts val="0"/>
              </a:spcAft>
              <a:buSzPts val="3700"/>
              <a:buNone/>
            </a:pPr>
            <a:r>
              <a:rPr b="0" i="1" lang="es-ES" sz="3100">
                <a:solidFill>
                  <a:schemeClr val="lt1"/>
                </a:solidFill>
                <a:latin typeface="Times New Roman"/>
                <a:ea typeface="Times New Roman"/>
                <a:cs typeface="Times New Roman"/>
                <a:sym typeface="Times New Roman"/>
              </a:rPr>
              <a:t>docker exec [opciones] nombre_contenedor orden [argumentos]</a:t>
            </a:r>
            <a:endParaRPr b="0" i="1" sz="31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700">
                <a:solidFill>
                  <a:schemeClr val="lt1"/>
                </a:solidFill>
              </a:rPr>
              <a:t>Algunas de las opciones más importantes son:</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i="1" lang="es-ES" sz="2700">
                <a:solidFill>
                  <a:schemeClr val="lt1"/>
                </a:solidFill>
              </a:rPr>
              <a:t>-it (-i y -t juntos)</a:t>
            </a:r>
            <a:r>
              <a:rPr b="0" lang="es-ES" sz="2700">
                <a:solidFill>
                  <a:schemeClr val="lt1"/>
                </a:solidFill>
              </a:rPr>
              <a:t> si queremos interactividad con el contenedor ejecutando un shell (/bin/bash normamente). </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-u o --user </a:t>
            </a:r>
            <a:r>
              <a:rPr b="0" lang="es-ES" sz="2700">
                <a:solidFill>
                  <a:schemeClr val="lt1"/>
                </a:solidFill>
              </a:rPr>
              <a:t>si quiero ejecutar la orden como si fuera un usuario distinto del de root.</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-w o --workdir</a:t>
            </a:r>
            <a:r>
              <a:rPr b="0" lang="es-ES" sz="2700">
                <a:solidFill>
                  <a:schemeClr val="lt1"/>
                </a:solidFill>
              </a:rPr>
              <a:t> si quiero ejecutar la orden desde un directorio concreto.</a:t>
            </a:r>
            <a:endParaRPr b="0" sz="1200">
              <a:solidFill>
                <a:srgbClr val="444444"/>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93" name="Shape 593"/>
        <p:cNvGrpSpPr/>
        <p:nvPr/>
      </p:nvGrpSpPr>
      <p:grpSpPr>
        <a:xfrm>
          <a:off x="0" y="0"/>
          <a:ext cx="0" cy="0"/>
          <a:chOff x="0" y="0"/>
          <a:chExt cx="0" cy="0"/>
        </a:xfrm>
      </p:grpSpPr>
      <p:sp>
        <p:nvSpPr>
          <p:cNvPr id="594" name="Google Shape;594;g2cccae7a516_1_54"/>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EJECUTANDO ÓRDENES EN LOS CONTENEDORES</a:t>
            </a:r>
            <a:endParaRPr b="1" sz="3800">
              <a:solidFill>
                <a:srgbClr val="0000FF"/>
              </a:solidFill>
            </a:endParaRPr>
          </a:p>
        </p:txBody>
      </p:sp>
      <p:sp>
        <p:nvSpPr>
          <p:cNvPr id="595" name="Google Shape;595;g2cccae7a516_1_54"/>
          <p:cNvSpPr txBox="1"/>
          <p:nvPr>
            <p:ph type="title"/>
          </p:nvPr>
        </p:nvSpPr>
        <p:spPr>
          <a:xfrm>
            <a:off x="1279675" y="1741525"/>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100">
                <a:solidFill>
                  <a:srgbClr val="FF0000"/>
                </a:solidFill>
                <a:latin typeface="Times New Roman"/>
                <a:ea typeface="Times New Roman"/>
                <a:cs typeface="Times New Roman"/>
                <a:sym typeface="Times New Roman"/>
              </a:rPr>
              <a:t># Obtener un terminal en un contenedor que ejecutar un servidor Apache (httpd) y que se llama web</a:t>
            </a:r>
            <a:endParaRPr b="0" sz="2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100">
                <a:solidFill>
                  <a:schemeClr val="lt1"/>
                </a:solidFill>
                <a:latin typeface="Times New Roman"/>
                <a:ea typeface="Times New Roman"/>
                <a:cs typeface="Times New Roman"/>
                <a:sym typeface="Times New Roman"/>
              </a:rPr>
              <a:t>&gt; docker exec -it web /bin/bash</a:t>
            </a:r>
            <a:endParaRPr b="0" sz="21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100">
                <a:solidFill>
                  <a:schemeClr val="lt1"/>
                </a:solidFill>
                <a:latin typeface="Times New Roman"/>
                <a:ea typeface="Times New Roman"/>
                <a:cs typeface="Times New Roman"/>
                <a:sym typeface="Times New Roman"/>
              </a:rPr>
              <a:t>root@5d96ce1f7374:/usr/local/apache2#</a:t>
            </a:r>
            <a:endParaRPr b="0" sz="21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100">
                <a:solidFill>
                  <a:srgbClr val="FF0000"/>
                </a:solidFill>
                <a:latin typeface="Times New Roman"/>
                <a:ea typeface="Times New Roman"/>
                <a:cs typeface="Times New Roman"/>
                <a:sym typeface="Times New Roman"/>
              </a:rPr>
              <a:t># Mostrar el contenido de la carpeta /usr/local/apache2/htdocs del contenedor web.</a:t>
            </a:r>
            <a:endParaRPr b="0" sz="2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100">
                <a:solidFill>
                  <a:schemeClr val="lt1"/>
                </a:solidFill>
                <a:latin typeface="Times New Roman"/>
                <a:ea typeface="Times New Roman"/>
                <a:cs typeface="Times New Roman"/>
                <a:sym typeface="Times New Roman"/>
              </a:rPr>
              <a:t>&gt; docker exec web ls /usr/local/apache2/htdocs</a:t>
            </a:r>
            <a:endParaRPr b="0" sz="21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100">
                <a:solidFill>
                  <a:srgbClr val="FF0000"/>
                </a:solidFill>
                <a:latin typeface="Times New Roman"/>
                <a:ea typeface="Times New Roman"/>
                <a:cs typeface="Times New Roman"/>
                <a:sym typeface="Times New Roman"/>
              </a:rPr>
              <a:t># Crear directamente un fichero "HOLA MUNDO" en el directorio raíz del servidor apache. Utilizo sh -c para ordenes compuestas o complejas</a:t>
            </a:r>
            <a:endParaRPr b="0" sz="21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100">
                <a:solidFill>
                  <a:schemeClr val="lt1"/>
                </a:solidFill>
                <a:latin typeface="Times New Roman"/>
                <a:ea typeface="Times New Roman"/>
                <a:cs typeface="Times New Roman"/>
                <a:sym typeface="Times New Roman"/>
              </a:rPr>
              <a:t>&gt; docker exec -it web sh -c "echo 'HOLA MUNDO' &gt; /usr/local/apache2/htdocs/index.html"</a:t>
            </a:r>
            <a:endParaRPr b="0" sz="21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99" name="Shape 599"/>
        <p:cNvGrpSpPr/>
        <p:nvPr/>
      </p:nvGrpSpPr>
      <p:grpSpPr>
        <a:xfrm>
          <a:off x="0" y="0"/>
          <a:ext cx="0" cy="0"/>
          <a:chOff x="0" y="0"/>
          <a:chExt cx="0" cy="0"/>
        </a:xfrm>
      </p:grpSpPr>
      <p:sp>
        <p:nvSpPr>
          <p:cNvPr id="600" name="Google Shape;600;g2cccae7a516_1_60"/>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EJECUTANDO ÓRDENES EN LOS CONTENEDORES</a:t>
            </a:r>
            <a:endParaRPr b="1" sz="3800">
              <a:solidFill>
                <a:srgbClr val="0000FF"/>
              </a:solidFill>
            </a:endParaRPr>
          </a:p>
        </p:txBody>
      </p:sp>
      <p:sp>
        <p:nvSpPr>
          <p:cNvPr id="601" name="Google Shape;601;g2cccae7a516_1_60"/>
          <p:cNvSpPr txBox="1"/>
          <p:nvPr>
            <p:ph type="title"/>
          </p:nvPr>
        </p:nvSpPr>
        <p:spPr>
          <a:xfrm>
            <a:off x="1279675" y="1741525"/>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NOTA: LOS CONTENEDORES VIENEN CON SOLO LO IMPRESCINDIBLE INSTALADO. SI QUIERO INSTALAR ALGO DEBO NORMALMENTE HACER ANTES UN </a:t>
            </a:r>
            <a:r>
              <a:rPr b="0" i="1" lang="es-ES" sz="2700">
                <a:solidFill>
                  <a:schemeClr val="lt1"/>
                </a:solidFill>
              </a:rPr>
              <a:t>APT UPDATE </a:t>
            </a:r>
            <a:r>
              <a:rPr b="0" lang="es-ES" sz="2700">
                <a:solidFill>
                  <a:schemeClr val="lt1"/>
                </a:solidFill>
              </a:rPr>
              <a:t>(ya que la mayoría son basados en Debian).</a:t>
            </a:r>
            <a:endParaRPr b="0" sz="2700">
              <a:solidFill>
                <a:schemeClr val="lt1"/>
              </a:solidFill>
            </a:endParaRPr>
          </a:p>
          <a:p>
            <a:pPr indent="0" lvl="0" marL="0" rtl="0" algn="l">
              <a:lnSpc>
                <a:spcPct val="115000"/>
              </a:lnSpc>
              <a:spcBef>
                <a:spcPts val="1200"/>
              </a:spcBef>
              <a:spcAft>
                <a:spcPts val="1200"/>
              </a:spcAft>
              <a:buSzPts val="3700"/>
              <a:buNone/>
            </a:pPr>
            <a:r>
              <a:rPr b="0" lang="es-ES" sz="2700">
                <a:solidFill>
                  <a:schemeClr val="lt1"/>
                </a:solidFill>
              </a:rPr>
              <a:t>Con la orden </a:t>
            </a:r>
            <a:r>
              <a:rPr b="0" i="1" lang="es-ES" sz="2700">
                <a:solidFill>
                  <a:schemeClr val="lt1"/>
                </a:solidFill>
              </a:rPr>
              <a:t>docker cp</a:t>
            </a:r>
            <a:r>
              <a:rPr b="0" lang="es-ES" sz="2700">
                <a:solidFill>
                  <a:schemeClr val="lt1"/>
                </a:solidFill>
              </a:rPr>
              <a:t> puedo mover ficheros desde mi sistema al contenedor y desde el contenedor a mi sistema</a:t>
            </a:r>
            <a:endParaRPr b="0" sz="210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05" name="Shape 605"/>
        <p:cNvGrpSpPr/>
        <p:nvPr/>
      </p:nvGrpSpPr>
      <p:grpSpPr>
        <a:xfrm>
          <a:off x="0" y="0"/>
          <a:ext cx="0" cy="0"/>
          <a:chOff x="0" y="0"/>
          <a:chExt cx="0" cy="0"/>
        </a:xfrm>
      </p:grpSpPr>
      <p:sp>
        <p:nvSpPr>
          <p:cNvPr id="606" name="Google Shape;606;g2cccae7a516_1_72"/>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OBTENIENDO INFORMACIÓN DE LOS CONTENEDORES. DOCKER PS</a:t>
            </a:r>
            <a:endParaRPr b="1" sz="3800">
              <a:solidFill>
                <a:srgbClr val="0000FF"/>
              </a:solidFill>
            </a:endParaRPr>
          </a:p>
        </p:txBody>
      </p:sp>
      <p:sp>
        <p:nvSpPr>
          <p:cNvPr id="607" name="Google Shape;607;g2cccae7a516_1_72"/>
          <p:cNvSpPr txBox="1"/>
          <p:nvPr>
            <p:ph type="title"/>
          </p:nvPr>
        </p:nvSpPr>
        <p:spPr>
          <a:xfrm>
            <a:off x="1279675" y="1741525"/>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La orden </a:t>
            </a:r>
            <a:r>
              <a:rPr b="0" i="1" lang="es-ES" sz="2700">
                <a:solidFill>
                  <a:schemeClr val="lt1"/>
                </a:solidFill>
              </a:rPr>
              <a:t>docker ps </a:t>
            </a:r>
            <a:r>
              <a:rPr b="0" lang="es-ES" sz="2700">
                <a:solidFill>
                  <a:schemeClr val="lt1"/>
                </a:solidFill>
              </a:rPr>
              <a:t>nos va a servir para obtener información de los contenedores ya arrancados:</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El estado del contenedor (Parado EXITED o Funcionado UP).</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La imagen de la que deriva el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El tamaño actual del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La orden que ejecuta el contenedor al arrancar(ENTRYPOINT).</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El nombre del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Cuándo fue creado el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Las redirecciones de puertos, en caso de haberlas.</a:t>
            </a:r>
            <a:endParaRPr b="0" sz="1200">
              <a:solidFill>
                <a:srgbClr val="444444"/>
              </a:solidFill>
              <a:highlight>
                <a:srgbClr val="FFFFFF"/>
              </a:highlight>
            </a:endParaRPr>
          </a:p>
          <a:p>
            <a:pPr indent="0" lvl="0" marL="0" rtl="0" algn="l">
              <a:lnSpc>
                <a:spcPct val="115000"/>
              </a:lnSpc>
              <a:spcBef>
                <a:spcPts val="1200"/>
              </a:spcBef>
              <a:spcAft>
                <a:spcPts val="1200"/>
              </a:spcAft>
              <a:buSzPts val="3700"/>
              <a:buNone/>
            </a:pPr>
            <a:r>
              <a:t/>
            </a:r>
            <a:endParaRPr b="0" sz="2700">
              <a:solidFill>
                <a:schemeClr val="lt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11" name="Shape 611"/>
        <p:cNvGrpSpPr/>
        <p:nvPr/>
      </p:nvGrpSpPr>
      <p:grpSpPr>
        <a:xfrm>
          <a:off x="0" y="0"/>
          <a:ext cx="0" cy="0"/>
          <a:chOff x="0" y="0"/>
          <a:chExt cx="0" cy="0"/>
        </a:xfrm>
      </p:grpSpPr>
      <p:sp>
        <p:nvSpPr>
          <p:cNvPr id="612" name="Google Shape;612;g2cccae7a516_1_78"/>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OBTENIENDO INFORMACIÓN DE LOS CONTENEDORES. DOCKER PS. EJEMPLOS</a:t>
            </a:r>
            <a:endParaRPr b="1" sz="3800">
              <a:solidFill>
                <a:srgbClr val="0000FF"/>
              </a:solidFill>
            </a:endParaRPr>
          </a:p>
        </p:txBody>
      </p:sp>
      <p:sp>
        <p:nvSpPr>
          <p:cNvPr id="613" name="Google Shape;613;g2cccae7a516_1_78"/>
          <p:cNvSpPr txBox="1"/>
          <p:nvPr>
            <p:ph type="title"/>
          </p:nvPr>
        </p:nvSpPr>
        <p:spPr>
          <a:xfrm>
            <a:off x="1279675" y="1741525"/>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400">
                <a:solidFill>
                  <a:srgbClr val="000000"/>
                </a:solidFill>
                <a:latin typeface="Times New Roman"/>
                <a:ea typeface="Times New Roman"/>
                <a:cs typeface="Times New Roman"/>
                <a:sym typeface="Times New Roman"/>
              </a:rPr>
              <a:t> </a:t>
            </a:r>
            <a:r>
              <a:rPr b="0" lang="es-ES" sz="2400">
                <a:solidFill>
                  <a:srgbClr val="FF0000"/>
                </a:solidFill>
                <a:latin typeface="Times New Roman"/>
                <a:ea typeface="Times New Roman"/>
                <a:cs typeface="Times New Roman"/>
                <a:sym typeface="Times New Roman"/>
              </a:rPr>
              <a:t># Mostrar los contenedores que están en ejecución</a:t>
            </a:r>
            <a:endParaRPr b="0"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chemeClr val="lt1"/>
                </a:solidFill>
                <a:latin typeface="Times New Roman"/>
                <a:ea typeface="Times New Roman"/>
                <a:cs typeface="Times New Roman"/>
                <a:sym typeface="Times New Roman"/>
              </a:rPr>
              <a:t>&gt; docker ps</a:t>
            </a:r>
            <a:endParaRPr b="0" sz="2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rgbClr val="FF0000"/>
                </a:solidFill>
                <a:latin typeface="Times New Roman"/>
                <a:ea typeface="Times New Roman"/>
                <a:cs typeface="Times New Roman"/>
                <a:sym typeface="Times New Roman"/>
              </a:rPr>
              <a:t># Mostrar todos los contenedores, estén parados o en ejecución (-a o --all)</a:t>
            </a:r>
            <a:endParaRPr b="0"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chemeClr val="lt1"/>
                </a:solidFill>
                <a:latin typeface="Times New Roman"/>
                <a:ea typeface="Times New Roman"/>
                <a:cs typeface="Times New Roman"/>
                <a:sym typeface="Times New Roman"/>
              </a:rPr>
              <a:t>&gt; docker ps -a</a:t>
            </a:r>
            <a:endParaRPr b="0" sz="2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rgbClr val="FF0000"/>
                </a:solidFill>
                <a:latin typeface="Times New Roman"/>
                <a:ea typeface="Times New Roman"/>
                <a:cs typeface="Times New Roman"/>
                <a:sym typeface="Times New Roman"/>
              </a:rPr>
              <a:t># Añadir la información del tamaño del contenedor a la información por defecto (-s o --size)</a:t>
            </a:r>
            <a:endParaRPr b="0"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chemeClr val="lt1"/>
                </a:solidFill>
                <a:latin typeface="Times New Roman"/>
                <a:ea typeface="Times New Roman"/>
                <a:cs typeface="Times New Roman"/>
                <a:sym typeface="Times New Roman"/>
              </a:rPr>
              <a:t>&gt; docker ps -a -s</a:t>
            </a:r>
            <a:endParaRPr b="0" sz="2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3700"/>
              <a:buNone/>
            </a:pPr>
            <a:r>
              <a:t/>
            </a:r>
            <a:endParaRPr b="0" sz="24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17" name="Shape 617"/>
        <p:cNvGrpSpPr/>
        <p:nvPr/>
      </p:nvGrpSpPr>
      <p:grpSpPr>
        <a:xfrm>
          <a:off x="0" y="0"/>
          <a:ext cx="0" cy="0"/>
          <a:chOff x="0" y="0"/>
          <a:chExt cx="0" cy="0"/>
        </a:xfrm>
      </p:grpSpPr>
      <p:sp>
        <p:nvSpPr>
          <p:cNvPr id="618" name="Google Shape;618;g2cccae7a516_1_84"/>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OBTENIENDO INFORMACIÓN DE LOS CONTENEDORES. DOCKER PS. EJEMPLOS</a:t>
            </a:r>
            <a:endParaRPr b="1" sz="3800">
              <a:solidFill>
                <a:srgbClr val="0000FF"/>
              </a:solidFill>
            </a:endParaRPr>
          </a:p>
        </p:txBody>
      </p:sp>
      <p:sp>
        <p:nvSpPr>
          <p:cNvPr id="619" name="Google Shape;619;g2cccae7a516_1_84"/>
          <p:cNvSpPr txBox="1"/>
          <p:nvPr>
            <p:ph type="title"/>
          </p:nvPr>
        </p:nvSpPr>
        <p:spPr>
          <a:xfrm>
            <a:off x="1279675" y="1741525"/>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400">
                <a:solidFill>
                  <a:srgbClr val="FF0000"/>
                </a:solidFill>
                <a:latin typeface="Times New Roman"/>
                <a:ea typeface="Times New Roman"/>
                <a:cs typeface="Times New Roman"/>
                <a:sym typeface="Times New Roman"/>
              </a:rPr>
              <a:t># Mostrar información del último contenedor que se ha creado (-l o --latest). Da igual el estado</a:t>
            </a:r>
            <a:endParaRPr b="0"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chemeClr val="lt1"/>
                </a:solidFill>
                <a:latin typeface="Times New Roman"/>
                <a:ea typeface="Times New Roman"/>
                <a:cs typeface="Times New Roman"/>
                <a:sym typeface="Times New Roman"/>
              </a:rPr>
              <a:t>&gt; docker ps -l</a:t>
            </a:r>
            <a:endParaRPr b="0" sz="2400">
              <a:solidFill>
                <a:schemeClr val="lt1"/>
              </a:solidFill>
            </a:endParaRPr>
          </a:p>
          <a:p>
            <a:pPr indent="0" lvl="0" marL="0" rtl="0" algn="l">
              <a:lnSpc>
                <a:spcPct val="115000"/>
              </a:lnSpc>
              <a:spcBef>
                <a:spcPts val="1200"/>
              </a:spcBef>
              <a:spcAft>
                <a:spcPts val="0"/>
              </a:spcAft>
              <a:buSzPts val="3700"/>
              <a:buNone/>
            </a:pPr>
            <a:r>
              <a:rPr b="0" lang="es-ES" sz="2400">
                <a:solidFill>
                  <a:srgbClr val="FF0000"/>
                </a:solidFill>
                <a:latin typeface="Times New Roman"/>
                <a:ea typeface="Times New Roman"/>
                <a:cs typeface="Times New Roman"/>
                <a:sym typeface="Times New Roman"/>
              </a:rPr>
              <a:t># Filtrar los contenedores de acuerdo a algún criterio usando la opción (-f o --filter)</a:t>
            </a:r>
            <a:endParaRPr b="0"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rgbClr val="FF0000"/>
                </a:solidFill>
                <a:latin typeface="Times New Roman"/>
                <a:ea typeface="Times New Roman"/>
                <a:cs typeface="Times New Roman"/>
                <a:sym typeface="Times New Roman"/>
              </a:rPr>
              <a:t># Filtrado por nombre</a:t>
            </a:r>
            <a:endParaRPr b="0"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chemeClr val="lt1"/>
                </a:solidFill>
                <a:latin typeface="Times New Roman"/>
                <a:ea typeface="Times New Roman"/>
                <a:cs typeface="Times New Roman"/>
                <a:sym typeface="Times New Roman"/>
              </a:rPr>
              <a:t>&gt; docker ps --filter name=servidor_web</a:t>
            </a:r>
            <a:endParaRPr b="0" sz="2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rgbClr val="FF0000"/>
                </a:solidFill>
                <a:latin typeface="Times New Roman"/>
                <a:ea typeface="Times New Roman"/>
                <a:cs typeface="Times New Roman"/>
                <a:sym typeface="Times New Roman"/>
              </a:rPr>
              <a:t># Filtrado por puerto. Contenedores que hacen público el puerto 8080</a:t>
            </a:r>
            <a:endParaRPr b="0"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3700"/>
              <a:buNone/>
            </a:pPr>
            <a:r>
              <a:rPr b="0" lang="es-ES" sz="2400">
                <a:solidFill>
                  <a:schemeClr val="lt1"/>
                </a:solidFill>
                <a:latin typeface="Times New Roman"/>
                <a:ea typeface="Times New Roman"/>
                <a:cs typeface="Times New Roman"/>
                <a:sym typeface="Times New Roman"/>
              </a:rPr>
              <a:t>&gt; docker ps --filter publish=8080</a:t>
            </a:r>
            <a:endParaRPr b="0" sz="2400">
              <a:solidFill>
                <a:schemeClr val="lt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23" name="Shape 623"/>
        <p:cNvGrpSpPr/>
        <p:nvPr/>
      </p:nvGrpSpPr>
      <p:grpSpPr>
        <a:xfrm>
          <a:off x="0" y="0"/>
          <a:ext cx="0" cy="0"/>
          <a:chOff x="0" y="0"/>
          <a:chExt cx="0" cy="0"/>
        </a:xfrm>
      </p:grpSpPr>
      <p:sp>
        <p:nvSpPr>
          <p:cNvPr id="624" name="Google Shape;624;g2cccae7a516_1_89"/>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OBTENIENDO INFORMACIÓN DE LOS CONTENEDORES. DOCKER INSPECT</a:t>
            </a:r>
            <a:endParaRPr b="1" sz="3800">
              <a:solidFill>
                <a:srgbClr val="0000FF"/>
              </a:solidFill>
            </a:endParaRPr>
          </a:p>
        </p:txBody>
      </p:sp>
      <p:sp>
        <p:nvSpPr>
          <p:cNvPr id="625" name="Google Shape;625;g2cccae7a516_1_89"/>
          <p:cNvSpPr txBox="1"/>
          <p:nvPr>
            <p:ph type="title"/>
          </p:nvPr>
        </p:nvSpPr>
        <p:spPr>
          <a:xfrm>
            <a:off x="1279675" y="1741525"/>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La orden</a:t>
            </a:r>
            <a:r>
              <a:rPr b="0" i="1" lang="es-ES" sz="2700">
                <a:solidFill>
                  <a:schemeClr val="lt1"/>
                </a:solidFill>
              </a:rPr>
              <a:t> docker inspect</a:t>
            </a:r>
            <a:r>
              <a:rPr b="0" lang="es-ES" sz="2700">
                <a:solidFill>
                  <a:schemeClr val="lt1"/>
                </a:solidFill>
              </a:rPr>
              <a:t> n</a:t>
            </a:r>
            <a:r>
              <a:rPr b="0" lang="es-ES" sz="2700">
                <a:solidFill>
                  <a:schemeClr val="lt1"/>
                </a:solidFill>
              </a:rPr>
              <a:t>os muestra información en formato JSON y nos da datos sobre aspectos como:</a:t>
            </a:r>
            <a:endParaRPr b="0" sz="2700">
              <a:solidFill>
                <a:schemeClr val="lt1"/>
              </a:solidFill>
            </a:endParaRPr>
          </a:p>
          <a:p>
            <a:pPr indent="-374650" lvl="0" marL="457200" rtl="0" algn="l">
              <a:lnSpc>
                <a:spcPct val="115000"/>
              </a:lnSpc>
              <a:spcBef>
                <a:spcPts val="1200"/>
              </a:spcBef>
              <a:spcAft>
                <a:spcPts val="0"/>
              </a:spcAft>
              <a:buClr>
                <a:schemeClr val="lt1"/>
              </a:buClr>
              <a:buSzPts val="2300"/>
              <a:buFont typeface="Arial"/>
              <a:buChar char="●"/>
            </a:pPr>
            <a:r>
              <a:rPr b="0" lang="es-ES" sz="2300">
                <a:solidFill>
                  <a:schemeClr val="lt1"/>
                </a:solidFill>
              </a:rPr>
              <a:t>El id del contenedor.</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Los puertos abiertos y sus redirecciones</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Los bind mounts y volúmenes usados.</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El tamaño del contenedor.</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La configuración de red del contenedor.</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El ENTRYPOINT (que es lo que se ejecuta al hacer docker run).</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El valor de las variables de entorno.</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Y muchas más cosas....</a:t>
            </a:r>
            <a:endParaRPr b="0" sz="2300">
              <a:solidFill>
                <a:srgbClr val="444444"/>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3700"/>
              <a:buNone/>
            </a:pPr>
            <a:r>
              <a:t/>
            </a:r>
            <a:endParaRPr b="0" sz="2400">
              <a:solidFill>
                <a:schemeClr val="lt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29" name="Shape 629"/>
        <p:cNvGrpSpPr/>
        <p:nvPr/>
      </p:nvGrpSpPr>
      <p:grpSpPr>
        <a:xfrm>
          <a:off x="0" y="0"/>
          <a:ext cx="0" cy="0"/>
          <a:chOff x="0" y="0"/>
          <a:chExt cx="0" cy="0"/>
        </a:xfrm>
      </p:grpSpPr>
      <p:sp>
        <p:nvSpPr>
          <p:cNvPr id="630" name="Google Shape;630;g2cccae7a516_1_96"/>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OBTENIENDO INFORMACIÓN DE LOS CONTENEDORES. DOCKER INSPECT</a:t>
            </a:r>
            <a:endParaRPr b="1" sz="3800">
              <a:solidFill>
                <a:srgbClr val="0000FF"/>
              </a:solidFill>
            </a:endParaRPr>
          </a:p>
        </p:txBody>
      </p:sp>
      <p:sp>
        <p:nvSpPr>
          <p:cNvPr id="631" name="Google Shape;631;g2cccae7a516_1_96"/>
          <p:cNvSpPr txBox="1"/>
          <p:nvPr>
            <p:ph type="title"/>
          </p:nvPr>
        </p:nvSpPr>
        <p:spPr>
          <a:xfrm>
            <a:off x="1279675" y="1741525"/>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rgbClr val="FF0000"/>
                </a:solidFill>
                <a:latin typeface="Times New Roman"/>
                <a:ea typeface="Times New Roman"/>
                <a:cs typeface="Times New Roman"/>
                <a:sym typeface="Times New Roman"/>
              </a:rPr>
              <a:t># Por nombre. Por ejemplo: Mostrar información detallada del contenedor cuyo nombre es jenkins</a:t>
            </a:r>
            <a:endParaRPr b="0" sz="27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700">
                <a:solidFill>
                  <a:schemeClr val="lt1"/>
                </a:solidFill>
                <a:latin typeface="Times New Roman"/>
                <a:ea typeface="Times New Roman"/>
                <a:cs typeface="Times New Roman"/>
                <a:sym typeface="Times New Roman"/>
              </a:rPr>
              <a:t>&gt; docker inspect jenkins</a:t>
            </a:r>
            <a:endParaRPr b="0"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700">
                <a:solidFill>
                  <a:srgbClr val="FF0000"/>
                </a:solidFill>
                <a:latin typeface="Times New Roman"/>
                <a:ea typeface="Times New Roman"/>
                <a:cs typeface="Times New Roman"/>
                <a:sym typeface="Times New Roman"/>
              </a:rPr>
              <a:t># Por id. Por ejemplo: Mostrar información detallada del contenedor cuyo id es 5e5adf6815bc</a:t>
            </a:r>
            <a:endParaRPr b="0" sz="27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700">
                <a:solidFill>
                  <a:schemeClr val="lt1"/>
                </a:solidFill>
                <a:latin typeface="Times New Roman"/>
                <a:ea typeface="Times New Roman"/>
                <a:cs typeface="Times New Roman"/>
                <a:sym typeface="Times New Roman"/>
              </a:rPr>
              <a:t>&gt; docker inspect 5e5adf6815bc</a:t>
            </a:r>
            <a:endParaRPr b="0" sz="4000">
              <a:solidFill>
                <a:schemeClr val="lt1"/>
              </a:solidFill>
            </a:endParaRPr>
          </a:p>
          <a:p>
            <a:pPr indent="0" lvl="0" marL="457200" rtl="0" algn="l">
              <a:lnSpc>
                <a:spcPct val="115000"/>
              </a:lnSpc>
              <a:spcBef>
                <a:spcPts val="1200"/>
              </a:spcBef>
              <a:spcAft>
                <a:spcPts val="1200"/>
              </a:spcAft>
              <a:buSzPts val="3700"/>
              <a:buNone/>
            </a:pPr>
            <a:r>
              <a:t/>
            </a:r>
            <a:endParaRPr b="0" sz="2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7" name="Shape 307"/>
        <p:cNvGrpSpPr/>
        <p:nvPr/>
      </p:nvGrpSpPr>
      <p:grpSpPr>
        <a:xfrm>
          <a:off x="0" y="0"/>
          <a:ext cx="0" cy="0"/>
          <a:chOff x="0" y="0"/>
          <a:chExt cx="0" cy="0"/>
        </a:xfrm>
      </p:grpSpPr>
      <p:sp>
        <p:nvSpPr>
          <p:cNvPr id="308" name="Google Shape;308;g2ca94d1c6af_0_26"/>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ARQUITECTURA DE UN ÚNICO SERVIDOR. LIMITACIONES</a:t>
            </a:r>
            <a:endParaRPr b="1" sz="4000">
              <a:solidFill>
                <a:srgbClr val="0000FF"/>
              </a:solidFill>
            </a:endParaRPr>
          </a:p>
        </p:txBody>
      </p:sp>
      <p:sp>
        <p:nvSpPr>
          <p:cNvPr id="309" name="Google Shape;309;g2ca94d1c6af_0_26"/>
          <p:cNvSpPr txBox="1"/>
          <p:nvPr>
            <p:ph type="title"/>
          </p:nvPr>
        </p:nvSpPr>
        <p:spPr>
          <a:xfrm>
            <a:off x="1279675" y="2140575"/>
            <a:ext cx="10456200" cy="39222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Era un enfoque de costes elevados porque era necesaria una máquina de precio elevado.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El despliegue de aplicaciones era un proceso lento que podía suponer en algunos casos una parada del servicio.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El escalado de las aplicaciones era costoso y complicado. Si nuestra máquina llegaba un momento que se quedaba corta no había más remedio que sustituirla por otra más potente.</a:t>
            </a:r>
            <a:endParaRPr b="0" sz="27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35" name="Shape 635"/>
        <p:cNvGrpSpPr/>
        <p:nvPr/>
      </p:nvGrpSpPr>
      <p:grpSpPr>
        <a:xfrm>
          <a:off x="0" y="0"/>
          <a:ext cx="0" cy="0"/>
          <a:chOff x="0" y="0"/>
          <a:chExt cx="0" cy="0"/>
        </a:xfrm>
      </p:grpSpPr>
      <p:sp>
        <p:nvSpPr>
          <p:cNvPr id="636" name="Google Shape;636;g2cccae7a516_1_102"/>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OBTENIENDO INFORMACIÓN DE LOS CONTENEDORES. DOCKER LOGS</a:t>
            </a:r>
            <a:endParaRPr b="1" sz="3800">
              <a:solidFill>
                <a:srgbClr val="0000FF"/>
              </a:solidFill>
            </a:endParaRPr>
          </a:p>
        </p:txBody>
      </p:sp>
      <p:sp>
        <p:nvSpPr>
          <p:cNvPr id="637" name="Google Shape;637;g2cccae7a516_1_102"/>
          <p:cNvSpPr txBox="1"/>
          <p:nvPr>
            <p:ph type="title"/>
          </p:nvPr>
        </p:nvSpPr>
        <p:spPr>
          <a:xfrm>
            <a:off x="1279675" y="1846650"/>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Con </a:t>
            </a:r>
            <a:r>
              <a:rPr b="0" i="1" lang="es-ES" sz="2700">
                <a:solidFill>
                  <a:schemeClr val="lt1"/>
                </a:solidFill>
              </a:rPr>
              <a:t>docker logs</a:t>
            </a:r>
            <a:r>
              <a:rPr b="0" lang="es-ES" sz="2700">
                <a:solidFill>
                  <a:schemeClr val="lt1"/>
                </a:solidFill>
              </a:rPr>
              <a:t> podemos obtener</a:t>
            </a:r>
            <a:r>
              <a:rPr b="0" lang="es-ES" sz="2700">
                <a:solidFill>
                  <a:schemeClr val="lt1"/>
                </a:solidFill>
              </a:rPr>
              <a:t> información sobre lo que está pasando en el contenedor.</a:t>
            </a:r>
            <a:endParaRPr b="0" sz="2700">
              <a:solidFill>
                <a:schemeClr val="lt1"/>
              </a:solidFill>
            </a:endParaRPr>
          </a:p>
          <a:p>
            <a:pPr indent="0" lvl="0" marL="0" rtl="0" algn="l">
              <a:lnSpc>
                <a:spcPct val="115000"/>
              </a:lnSpc>
              <a:spcBef>
                <a:spcPts val="1200"/>
              </a:spcBef>
              <a:spcAft>
                <a:spcPts val="0"/>
              </a:spcAft>
              <a:buSzPts val="3700"/>
              <a:buNone/>
            </a:pPr>
            <a:r>
              <a:rPr b="0" lang="es-ES" sz="2700">
                <a:solidFill>
                  <a:schemeClr val="lt1"/>
                </a:solidFill>
              </a:rPr>
              <a:t>Me va a servir tanto para contenedores que estén parados como para contenedores en ejecución. Ejemplos:</a:t>
            </a:r>
            <a:endParaRPr b="0" sz="2700">
              <a:solidFill>
                <a:schemeClr val="lt1"/>
              </a:solidFill>
            </a:endParaRPr>
          </a:p>
          <a:p>
            <a:pPr indent="0" lvl="0" marL="0" rtl="0" algn="l">
              <a:lnSpc>
                <a:spcPct val="115000"/>
              </a:lnSpc>
              <a:spcBef>
                <a:spcPts val="1200"/>
              </a:spcBef>
              <a:spcAft>
                <a:spcPts val="0"/>
              </a:spcAft>
              <a:buSzPts val="3700"/>
              <a:buNone/>
            </a:pPr>
            <a:r>
              <a:rPr b="0" lang="es-ES" sz="2500">
                <a:solidFill>
                  <a:srgbClr val="FF0000"/>
                </a:solidFill>
                <a:latin typeface="Times New Roman"/>
                <a:ea typeface="Times New Roman"/>
                <a:cs typeface="Times New Roman"/>
                <a:sym typeface="Times New Roman"/>
              </a:rPr>
              <a:t># Por nombre. Por ejemplo: Mostrar los logs del contenedor cuyo nombre es jenkins</a:t>
            </a:r>
            <a:endParaRPr b="0" sz="25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500">
                <a:solidFill>
                  <a:schemeClr val="lt1"/>
                </a:solidFill>
                <a:latin typeface="Times New Roman"/>
                <a:ea typeface="Times New Roman"/>
                <a:cs typeface="Times New Roman"/>
                <a:sym typeface="Times New Roman"/>
              </a:rPr>
              <a:t>&gt; docker logs jenkins</a:t>
            </a:r>
            <a:endParaRPr b="0" sz="2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500">
                <a:solidFill>
                  <a:srgbClr val="FF0000"/>
                </a:solidFill>
                <a:latin typeface="Times New Roman"/>
                <a:ea typeface="Times New Roman"/>
                <a:cs typeface="Times New Roman"/>
                <a:sym typeface="Times New Roman"/>
              </a:rPr>
              <a:t># Por id. Por ejemplo: Mostrar los logs cuyo id es 5e5adf6815bc</a:t>
            </a:r>
            <a:endParaRPr b="0" sz="25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500">
                <a:solidFill>
                  <a:schemeClr val="lt1"/>
                </a:solidFill>
                <a:latin typeface="Times New Roman"/>
                <a:ea typeface="Times New Roman"/>
                <a:cs typeface="Times New Roman"/>
                <a:sym typeface="Times New Roman"/>
              </a:rPr>
              <a:t>&gt; docker logs 5e5adf6815bc</a:t>
            </a:r>
            <a:endParaRPr b="0" sz="2500">
              <a:solidFill>
                <a:schemeClr val="lt1"/>
              </a:solidFill>
            </a:endParaRPr>
          </a:p>
          <a:p>
            <a:pPr indent="0" lvl="0" marL="45720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41" name="Shape 641"/>
        <p:cNvGrpSpPr/>
        <p:nvPr/>
      </p:nvGrpSpPr>
      <p:grpSpPr>
        <a:xfrm>
          <a:off x="0" y="0"/>
          <a:ext cx="0" cy="0"/>
          <a:chOff x="0" y="0"/>
          <a:chExt cx="0" cy="0"/>
        </a:xfrm>
      </p:grpSpPr>
      <p:sp>
        <p:nvSpPr>
          <p:cNvPr id="642" name="Google Shape;642;g2cccae7a516_1_110"/>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OBTENIENDO INFORMACIÓN DE LOS CONTENEDORES. DOCKER LOGS</a:t>
            </a:r>
            <a:endParaRPr b="1" sz="3800">
              <a:solidFill>
                <a:srgbClr val="0000FF"/>
              </a:solidFill>
            </a:endParaRPr>
          </a:p>
        </p:txBody>
      </p:sp>
      <p:sp>
        <p:nvSpPr>
          <p:cNvPr id="643" name="Google Shape;643;g2cccae7a516_1_110"/>
          <p:cNvSpPr txBox="1"/>
          <p:nvPr>
            <p:ph type="title"/>
          </p:nvPr>
        </p:nvSpPr>
        <p:spPr>
          <a:xfrm>
            <a:off x="1279675" y="1846650"/>
            <a:ext cx="10456200" cy="316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rgbClr val="FF0000"/>
                </a:solidFill>
                <a:latin typeface="Times New Roman"/>
                <a:ea typeface="Times New Roman"/>
                <a:cs typeface="Times New Roman"/>
                <a:sym typeface="Times New Roman"/>
              </a:rPr>
              <a:t># Opción -f o --follow . Sigue escuchando la salida que pueden dar los logs del contenedor</a:t>
            </a:r>
            <a:endParaRPr b="0" sz="27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700">
                <a:solidFill>
                  <a:schemeClr val="lt1"/>
                </a:solidFill>
                <a:latin typeface="Times New Roman"/>
                <a:ea typeface="Times New Roman"/>
                <a:cs typeface="Times New Roman"/>
                <a:sym typeface="Times New Roman"/>
              </a:rPr>
              <a:t>&gt; docker logs -f jenkins</a:t>
            </a:r>
            <a:endParaRPr b="0"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700">
                <a:solidFill>
                  <a:srgbClr val="FF0000"/>
                </a:solidFill>
                <a:latin typeface="Times New Roman"/>
                <a:ea typeface="Times New Roman"/>
                <a:cs typeface="Times New Roman"/>
                <a:sym typeface="Times New Roman"/>
              </a:rPr>
              <a:t># Opción  --tail 5. Muestra las 5 últimas líneas de los logs del contenedor en cuestión</a:t>
            </a:r>
            <a:endParaRPr b="0" sz="27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3700"/>
              <a:buNone/>
            </a:pPr>
            <a:r>
              <a:rPr b="0" lang="es-ES" sz="2700">
                <a:solidFill>
                  <a:schemeClr val="lt1"/>
                </a:solidFill>
                <a:latin typeface="Times New Roman"/>
                <a:ea typeface="Times New Roman"/>
                <a:cs typeface="Times New Roman"/>
                <a:sym typeface="Times New Roman"/>
              </a:rPr>
              <a:t>&gt; docker logs --tail 5 jenkins</a:t>
            </a:r>
            <a:endParaRPr b="0" sz="27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47" name="Shape 647"/>
        <p:cNvGrpSpPr/>
        <p:nvPr/>
      </p:nvGrpSpPr>
      <p:grpSpPr>
        <a:xfrm>
          <a:off x="0" y="0"/>
          <a:ext cx="0" cy="0"/>
          <a:chOff x="0" y="0"/>
          <a:chExt cx="0" cy="0"/>
        </a:xfrm>
      </p:grpSpPr>
      <p:sp>
        <p:nvSpPr>
          <p:cNvPr id="648" name="Google Shape;648;g2cccae7a516_1_12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GESTIÓN DE CONTENEDORES.</a:t>
            </a:r>
            <a:endParaRPr b="1" sz="3800">
              <a:solidFill>
                <a:srgbClr val="0000FF"/>
              </a:solidFill>
            </a:endParaRPr>
          </a:p>
        </p:txBody>
      </p:sp>
      <p:sp>
        <p:nvSpPr>
          <p:cNvPr id="649" name="Google Shape;649;g2cccae7a516_1_121"/>
          <p:cNvSpPr txBox="1"/>
          <p:nvPr>
            <p:ph type="title"/>
          </p:nvPr>
        </p:nvSpPr>
        <p:spPr>
          <a:xfrm>
            <a:off x="1279675" y="1078200"/>
            <a:ext cx="10456200" cy="3933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 Necesitaremos realizar operaciones como las siguientes:</a:t>
            </a:r>
            <a:endParaRPr b="0" sz="2700">
              <a:solidFill>
                <a:schemeClr val="lt1"/>
              </a:solidFill>
            </a:endParaRPr>
          </a:p>
          <a:p>
            <a:pPr indent="-374650" lvl="0" marL="457200" rtl="0" algn="l">
              <a:lnSpc>
                <a:spcPct val="115000"/>
              </a:lnSpc>
              <a:spcBef>
                <a:spcPts val="1200"/>
              </a:spcBef>
              <a:spcAft>
                <a:spcPts val="0"/>
              </a:spcAft>
              <a:buClr>
                <a:schemeClr val="lt1"/>
              </a:buClr>
              <a:buSzPts val="2300"/>
              <a:buFont typeface="Arial"/>
              <a:buChar char="●"/>
            </a:pPr>
            <a:r>
              <a:rPr b="0" lang="es-ES" sz="2300">
                <a:solidFill>
                  <a:schemeClr val="lt1"/>
                </a:solidFill>
              </a:rPr>
              <a:t>Parar un contenedor que no estamos necesitando o que, puede ser, esté ejecutando un servicio que ocupe un puerto que queremos ocupar con otro servicio o contenedor.</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Eliminar un contenedor que instalamos y que ya no necesitamos. Puede ser que ya ni nos acordemos del motivo por el cual teníamos "eso" en nuestro sistema.</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Queremos iniciar un contenedor que estaba parado pero que vamos a volver a necesitar.</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Queremos reiniciar un contenedor para que nuevas opciones de configuración sean aplicadas.</a:t>
            </a:r>
            <a:endParaRPr b="0" sz="2300">
              <a:solidFill>
                <a:srgbClr val="444444"/>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3700"/>
              <a:buNone/>
            </a:pPr>
            <a:r>
              <a:t/>
            </a:r>
            <a:endParaRPr b="0" sz="2300">
              <a:solidFill>
                <a:srgbClr val="FF0000"/>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53" name="Shape 653"/>
        <p:cNvGrpSpPr/>
        <p:nvPr/>
      </p:nvGrpSpPr>
      <p:grpSpPr>
        <a:xfrm>
          <a:off x="0" y="0"/>
          <a:ext cx="0" cy="0"/>
          <a:chOff x="0" y="0"/>
          <a:chExt cx="0" cy="0"/>
        </a:xfrm>
      </p:grpSpPr>
      <p:sp>
        <p:nvSpPr>
          <p:cNvPr id="654" name="Google Shape;654;g2cccae7a516_1_12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GESTIÓN DE CONTENEDORES.</a:t>
            </a:r>
            <a:endParaRPr b="1" sz="3800">
              <a:solidFill>
                <a:srgbClr val="0000FF"/>
              </a:solidFill>
            </a:endParaRPr>
          </a:p>
        </p:txBody>
      </p:sp>
      <p:sp>
        <p:nvSpPr>
          <p:cNvPr id="655" name="Google Shape;655;g2cccae7a516_1_127"/>
          <p:cNvSpPr txBox="1"/>
          <p:nvPr>
            <p:ph type="title"/>
          </p:nvPr>
        </p:nvSpPr>
        <p:spPr>
          <a:xfrm>
            <a:off x="1279675" y="1078200"/>
            <a:ext cx="10456200" cy="3933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 Para operaciones de ese tipo tenemos las siguientes órdenes docker:</a:t>
            </a:r>
            <a:endParaRPr b="0" sz="2700">
              <a:solidFill>
                <a:schemeClr val="lt1"/>
              </a:solidFill>
            </a:endParaRPr>
          </a:p>
          <a:p>
            <a:pPr indent="-374650" lvl="0" marL="457200" rtl="0" algn="l">
              <a:lnSpc>
                <a:spcPct val="115000"/>
              </a:lnSpc>
              <a:spcBef>
                <a:spcPts val="1200"/>
              </a:spcBef>
              <a:spcAft>
                <a:spcPts val="0"/>
              </a:spcAft>
              <a:buClr>
                <a:schemeClr val="lt1"/>
              </a:buClr>
              <a:buSzPts val="2300"/>
              <a:buChar char="●"/>
            </a:pPr>
            <a:r>
              <a:rPr b="0" i="1" lang="es-ES" sz="2300">
                <a:solidFill>
                  <a:schemeClr val="lt1"/>
                </a:solidFill>
              </a:rPr>
              <a:t>docker stop</a:t>
            </a:r>
            <a:r>
              <a:rPr b="0" lang="es-ES" sz="2300">
                <a:solidFill>
                  <a:schemeClr val="lt1"/>
                </a:solidFill>
              </a:rPr>
              <a:t> para detener el contenedor, ya sea por nombre o por ID.</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i="1" lang="es-ES" sz="2300">
                <a:solidFill>
                  <a:schemeClr val="lt1"/>
                </a:solidFill>
              </a:rPr>
              <a:t>docker rm </a:t>
            </a:r>
            <a:r>
              <a:rPr b="0" lang="es-ES" sz="2300">
                <a:solidFill>
                  <a:schemeClr val="lt1"/>
                </a:solidFill>
              </a:rPr>
              <a:t>para borrar el contenedor, ya sea por nombre o por ID.</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i="1" lang="es-ES" sz="2300">
                <a:solidFill>
                  <a:schemeClr val="lt1"/>
                </a:solidFill>
              </a:rPr>
              <a:t>docker start</a:t>
            </a:r>
            <a:r>
              <a:rPr b="0" lang="es-ES" sz="2300">
                <a:solidFill>
                  <a:schemeClr val="lt1"/>
                </a:solidFill>
              </a:rPr>
              <a:t> para iniciar un contenedor que estaba parado previamente, ya sea por nombre o por ID.</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i="1" lang="es-ES" sz="2300">
                <a:solidFill>
                  <a:schemeClr val="lt1"/>
                </a:solidFill>
              </a:rPr>
              <a:t>docker restart</a:t>
            </a:r>
            <a:r>
              <a:rPr b="0" lang="es-ES" sz="2300">
                <a:solidFill>
                  <a:schemeClr val="lt1"/>
                </a:solidFill>
              </a:rPr>
              <a:t> para reiniciar un contenedor que previamente ya estaba en ejecución.</a:t>
            </a:r>
            <a:endParaRPr b="0" sz="800">
              <a:solidFill>
                <a:srgbClr val="444444"/>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1200"/>
              </a:spcAft>
              <a:buSzPts val="3700"/>
              <a:buNone/>
            </a:pPr>
            <a:r>
              <a:t/>
            </a:r>
            <a:endParaRPr b="0" sz="2300">
              <a:solidFill>
                <a:srgbClr val="FF0000"/>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59" name="Shape 659"/>
        <p:cNvGrpSpPr/>
        <p:nvPr/>
      </p:nvGrpSpPr>
      <p:grpSpPr>
        <a:xfrm>
          <a:off x="0" y="0"/>
          <a:ext cx="0" cy="0"/>
          <a:chOff x="0" y="0"/>
          <a:chExt cx="0" cy="0"/>
        </a:xfrm>
      </p:grpSpPr>
      <p:sp>
        <p:nvSpPr>
          <p:cNvPr id="660" name="Google Shape;660;g2cccae7a516_1_133"/>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GESTIÓN DE CONTENEDORES.</a:t>
            </a:r>
            <a:endParaRPr b="1" sz="3800">
              <a:solidFill>
                <a:srgbClr val="0000FF"/>
              </a:solidFill>
            </a:endParaRPr>
          </a:p>
        </p:txBody>
      </p:sp>
      <p:sp>
        <p:nvSpPr>
          <p:cNvPr id="661" name="Google Shape;661;g2cccae7a516_1_133"/>
          <p:cNvSpPr txBox="1"/>
          <p:nvPr>
            <p:ph type="title"/>
          </p:nvPr>
        </p:nvSpPr>
        <p:spPr>
          <a:xfrm>
            <a:off x="1279675" y="1078200"/>
            <a:ext cx="10456200" cy="3933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Parar un contenedor en ejecución que se llame servidorWeb</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stop servidorWeb</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Parar un contenedor en ejecución cuyo ID es ea9b922190d8 pero esperando 10 segundos (-t o --time)</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stop -t 10 ea9b922190d8</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Borrar un contenedor que se llama servidorBD</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rm servidorBD</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Borrado un contenedor que se llame jenkins aunque esté en ejecución (--force o -f)</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rm -f Jenkins</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1200"/>
              </a:spcAft>
              <a:buSzPts val="3700"/>
              <a:buNone/>
            </a:pPr>
            <a:r>
              <a:t/>
            </a:r>
            <a:endParaRPr b="0" sz="2300">
              <a:solidFill>
                <a:srgbClr val="FF0000"/>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65" name="Shape 665"/>
        <p:cNvGrpSpPr/>
        <p:nvPr/>
      </p:nvGrpSpPr>
      <p:grpSpPr>
        <a:xfrm>
          <a:off x="0" y="0"/>
          <a:ext cx="0" cy="0"/>
          <a:chOff x="0" y="0"/>
          <a:chExt cx="0" cy="0"/>
        </a:xfrm>
      </p:grpSpPr>
      <p:sp>
        <p:nvSpPr>
          <p:cNvPr id="666" name="Google Shape;666;g2cccae7a516_1_139"/>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GESTIÓN DE CONTENEDORES.</a:t>
            </a:r>
            <a:endParaRPr b="1" sz="3800">
              <a:solidFill>
                <a:srgbClr val="0000FF"/>
              </a:solidFill>
            </a:endParaRPr>
          </a:p>
        </p:txBody>
      </p:sp>
      <p:sp>
        <p:nvSpPr>
          <p:cNvPr id="667" name="Google Shape;667;g2cccae7a516_1_139"/>
          <p:cNvSpPr txBox="1"/>
          <p:nvPr>
            <p:ph type="title"/>
          </p:nvPr>
        </p:nvSpPr>
        <p:spPr>
          <a:xfrm>
            <a:off x="1279675" y="1078200"/>
            <a:ext cx="10456200" cy="3933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Inicio de un contenedor con nombre jenkins</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start jenkins</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Inicio de un contenedor con nombre jenkins pero haciendo el attach de la entrada estándar para poder interactuar con él (-i o --interactive)</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start -i jenkins</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Reinicio de un contenedor con ID ea9b922190d8</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restart ea9b922190d8</a:t>
            </a:r>
            <a:endParaRPr b="0"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rgbClr val="FF0000"/>
                </a:solidFill>
                <a:latin typeface="Times New Roman"/>
                <a:ea typeface="Times New Roman"/>
                <a:cs typeface="Times New Roman"/>
                <a:sym typeface="Times New Roman"/>
              </a:rPr>
              <a:t># Reinicio de un contenedor con ID ea9b922190d8 pero esperando 10 segundos (-t o --time)</a:t>
            </a:r>
            <a:endParaRPr b="0"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300">
                <a:solidFill>
                  <a:schemeClr val="lt1"/>
                </a:solidFill>
                <a:latin typeface="Times New Roman"/>
                <a:ea typeface="Times New Roman"/>
                <a:cs typeface="Times New Roman"/>
                <a:sym typeface="Times New Roman"/>
              </a:rPr>
              <a:t>&gt; docker restart -t 10 ea9b922190d8</a:t>
            </a:r>
            <a:endParaRPr b="0" sz="3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1200"/>
              </a:spcAft>
              <a:buSzPts val="3700"/>
              <a:buNone/>
            </a:pPr>
            <a:r>
              <a:t/>
            </a:r>
            <a:endParaRPr b="0" sz="2300">
              <a:solidFill>
                <a:srgbClr val="FF0000"/>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71" name="Shape 671"/>
        <p:cNvGrpSpPr/>
        <p:nvPr/>
      </p:nvGrpSpPr>
      <p:grpSpPr>
        <a:xfrm>
          <a:off x="0" y="0"/>
          <a:ext cx="0" cy="0"/>
          <a:chOff x="0" y="0"/>
          <a:chExt cx="0" cy="0"/>
        </a:xfrm>
      </p:grpSpPr>
      <p:sp>
        <p:nvSpPr>
          <p:cNvPr id="672" name="Google Shape;672;g2cccae7a516_0_51"/>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2. DESCARGA DE IMÁGENES</a:t>
            </a:r>
            <a:endParaRPr b="1" sz="3800">
              <a:solidFill>
                <a:srgbClr val="0000FF"/>
              </a:solidFill>
            </a:endParaRPr>
          </a:p>
        </p:txBody>
      </p:sp>
      <p:sp>
        <p:nvSpPr>
          <p:cNvPr id="673" name="Google Shape;673;g2cccae7a516_0_51"/>
          <p:cNvSpPr txBox="1"/>
          <p:nvPr>
            <p:ph type="title"/>
          </p:nvPr>
        </p:nvSpPr>
        <p:spPr>
          <a:xfrm>
            <a:off x="2335275" y="1011450"/>
            <a:ext cx="9440400" cy="4578900"/>
          </a:xfrm>
          <a:prstGeom prst="rect">
            <a:avLst/>
          </a:prstGeom>
          <a:noFill/>
          <a:ln>
            <a:noFill/>
          </a:ln>
        </p:spPr>
        <p:txBody>
          <a:bodyPr anchorCtr="0" anchor="t" bIns="0" lIns="121900" spcFirstLastPara="1" rIns="121900" wrap="square" tIns="0">
            <a:noAutofit/>
          </a:bodyPr>
          <a:lstStyle/>
          <a:p>
            <a:pPr indent="0" lvl="0" marL="0" rtl="0" algn="l">
              <a:lnSpc>
                <a:spcPct val="115000"/>
              </a:lnSpc>
              <a:spcBef>
                <a:spcPts val="1200"/>
              </a:spcBef>
              <a:spcAft>
                <a:spcPts val="0"/>
              </a:spcAft>
              <a:buSzPts val="3700"/>
              <a:buNone/>
            </a:pPr>
            <a:r>
              <a:rPr b="0" lang="es-ES" sz="2400">
                <a:solidFill>
                  <a:schemeClr val="lt1"/>
                </a:solidFill>
              </a:rPr>
              <a:t>Descargar las siguientes imágenes y, una vez descargadas, mostrarlas con la orden de Docker cli correspondiente:</a:t>
            </a:r>
            <a:endParaRPr b="0" sz="2400">
              <a:solidFill>
                <a:schemeClr val="lt1"/>
              </a:solidFill>
            </a:endParaRPr>
          </a:p>
          <a:p>
            <a:pPr indent="0" lvl="0" marL="0" rtl="0" algn="l">
              <a:lnSpc>
                <a:spcPct val="115000"/>
              </a:lnSpc>
              <a:spcBef>
                <a:spcPts val="1200"/>
              </a:spcBef>
              <a:spcAft>
                <a:spcPts val="0"/>
              </a:spcAft>
              <a:buSzPts val="3700"/>
              <a:buNone/>
            </a:pPr>
            <a:r>
              <a:rPr b="0" lang="es-ES" sz="1600">
                <a:solidFill>
                  <a:schemeClr val="lt1"/>
                </a:solidFill>
              </a:rPr>
              <a:t>-</a:t>
            </a:r>
            <a:r>
              <a:rPr b="0" lang="es-ES" sz="2700">
                <a:solidFill>
                  <a:schemeClr val="lt1"/>
                </a:solidFill>
              </a:rPr>
              <a:t> </a:t>
            </a:r>
            <a:r>
              <a:rPr b="0" lang="es-ES" sz="1600">
                <a:solidFill>
                  <a:schemeClr val="lt1"/>
                </a:solidFill>
              </a:rPr>
              <a:t>ubuntu:18.04</a:t>
            </a:r>
            <a:endParaRPr b="0" sz="1600">
              <a:solidFill>
                <a:schemeClr val="lt1"/>
              </a:solidFill>
            </a:endParaRPr>
          </a:p>
          <a:p>
            <a:pPr indent="0" lvl="0" marL="0" rtl="0" algn="l">
              <a:lnSpc>
                <a:spcPct val="115000"/>
              </a:lnSpc>
              <a:spcBef>
                <a:spcPts val="1200"/>
              </a:spcBef>
              <a:spcAft>
                <a:spcPts val="0"/>
              </a:spcAft>
              <a:buSzPts val="3700"/>
              <a:buNone/>
            </a:pPr>
            <a:r>
              <a:rPr b="0" lang="es-ES" sz="1650">
                <a:solidFill>
                  <a:schemeClr val="lt1"/>
                </a:solidFill>
              </a:rPr>
              <a:t>- centos:8</a:t>
            </a:r>
            <a:endParaRPr b="0" sz="1650">
              <a:solidFill>
                <a:schemeClr val="lt1"/>
              </a:solidFill>
            </a:endParaRPr>
          </a:p>
          <a:p>
            <a:pPr indent="0" lvl="0" marL="0" rtl="0" algn="l">
              <a:lnSpc>
                <a:spcPct val="115000"/>
              </a:lnSpc>
              <a:spcBef>
                <a:spcPts val="1200"/>
              </a:spcBef>
              <a:spcAft>
                <a:spcPts val="0"/>
              </a:spcAft>
              <a:buSzPts val="3700"/>
              <a:buNone/>
            </a:pPr>
            <a:r>
              <a:rPr b="0" lang="es-ES" sz="1650">
                <a:solidFill>
                  <a:schemeClr val="lt1"/>
                </a:solidFill>
              </a:rPr>
              <a:t>- debian:9</a:t>
            </a:r>
            <a:endParaRPr b="0" sz="1650">
              <a:solidFill>
                <a:schemeClr val="lt1"/>
              </a:solidFill>
            </a:endParaRPr>
          </a:p>
          <a:p>
            <a:pPr indent="0" lvl="0" marL="0" rtl="0" algn="l">
              <a:lnSpc>
                <a:spcPct val="115000"/>
              </a:lnSpc>
              <a:spcBef>
                <a:spcPts val="1200"/>
              </a:spcBef>
              <a:spcAft>
                <a:spcPts val="0"/>
              </a:spcAft>
              <a:buSzPts val="3700"/>
              <a:buNone/>
            </a:pPr>
            <a:r>
              <a:rPr b="0" lang="es-ES" sz="1650">
                <a:solidFill>
                  <a:schemeClr val="lt1"/>
                </a:solidFill>
              </a:rPr>
              <a:t>- mariadb:latest</a:t>
            </a:r>
            <a:endParaRPr b="0" sz="1650">
              <a:solidFill>
                <a:schemeClr val="lt1"/>
              </a:solidFill>
            </a:endParaRPr>
          </a:p>
          <a:p>
            <a:pPr indent="0" lvl="0" marL="0" rtl="0" algn="l">
              <a:lnSpc>
                <a:spcPct val="115000"/>
              </a:lnSpc>
              <a:spcBef>
                <a:spcPts val="1200"/>
              </a:spcBef>
              <a:spcAft>
                <a:spcPts val="0"/>
              </a:spcAft>
              <a:buSzPts val="3700"/>
              <a:buNone/>
            </a:pPr>
            <a:r>
              <a:rPr b="0" lang="es-ES" sz="1650">
                <a:solidFill>
                  <a:schemeClr val="lt1"/>
                </a:solidFill>
              </a:rPr>
              <a:t>- mysql:5.7</a:t>
            </a:r>
            <a:endParaRPr b="0" sz="1650">
              <a:solidFill>
                <a:schemeClr val="lt1"/>
              </a:solidFill>
            </a:endParaRPr>
          </a:p>
          <a:p>
            <a:pPr indent="0" lvl="0" marL="0" rtl="0" algn="l">
              <a:lnSpc>
                <a:spcPct val="115000"/>
              </a:lnSpc>
              <a:spcBef>
                <a:spcPts val="1200"/>
              </a:spcBef>
              <a:spcAft>
                <a:spcPts val="0"/>
              </a:spcAft>
              <a:buSzPts val="3700"/>
              <a:buNone/>
            </a:pPr>
            <a:r>
              <a:rPr b="0" lang="es-ES" sz="1650">
                <a:solidFill>
                  <a:schemeClr val="lt1"/>
                </a:solidFill>
              </a:rPr>
              <a:t>- httpd</a:t>
            </a:r>
            <a:endParaRPr b="0" sz="1650">
              <a:solidFill>
                <a:schemeClr val="lt1"/>
              </a:solidFill>
            </a:endParaRPr>
          </a:p>
          <a:p>
            <a:pPr indent="0" lvl="0" marL="0" rtl="0" algn="l">
              <a:lnSpc>
                <a:spcPct val="115000"/>
              </a:lnSpc>
              <a:spcBef>
                <a:spcPts val="1200"/>
              </a:spcBef>
              <a:spcAft>
                <a:spcPts val="0"/>
              </a:spcAft>
              <a:buSzPts val="3700"/>
              <a:buNone/>
            </a:pPr>
            <a:r>
              <a:rPr b="0" lang="es-ES" sz="1650">
                <a:solidFill>
                  <a:schemeClr val="lt1"/>
                </a:solidFill>
              </a:rPr>
              <a:t>- tomcat:9.0.39-jdk11</a:t>
            </a:r>
            <a:endParaRPr b="0" sz="1650">
              <a:solidFill>
                <a:schemeClr val="lt1"/>
              </a:solidFill>
            </a:endParaRPr>
          </a:p>
          <a:p>
            <a:pPr indent="0" lvl="0" marL="0" rtl="0" algn="l">
              <a:lnSpc>
                <a:spcPct val="115000"/>
              </a:lnSpc>
              <a:spcBef>
                <a:spcPts val="1200"/>
              </a:spcBef>
              <a:spcAft>
                <a:spcPts val="0"/>
              </a:spcAft>
              <a:buSzPts val="3700"/>
              <a:buNone/>
            </a:pPr>
            <a:r>
              <a:rPr b="0" lang="es-ES" sz="1650">
                <a:solidFill>
                  <a:schemeClr val="lt1"/>
                </a:solidFill>
              </a:rPr>
              <a:t>- jenkins/jenkins:lts</a:t>
            </a:r>
            <a:endParaRPr b="0" sz="1650">
              <a:solidFill>
                <a:schemeClr val="lt1"/>
              </a:solidFill>
            </a:endParaRPr>
          </a:p>
          <a:p>
            <a:pPr indent="0" lvl="0" marL="0" rtl="0" algn="l">
              <a:lnSpc>
                <a:spcPct val="115000"/>
              </a:lnSpc>
              <a:spcBef>
                <a:spcPts val="1200"/>
              </a:spcBef>
              <a:spcAft>
                <a:spcPts val="0"/>
              </a:spcAft>
              <a:buSzPts val="3700"/>
              <a:buNone/>
            </a:pPr>
            <a:r>
              <a:rPr b="0" lang="es-ES" sz="1650">
                <a:solidFill>
                  <a:schemeClr val="lt1"/>
                </a:solidFill>
              </a:rPr>
              <a:t>- php:7.3-apache</a:t>
            </a:r>
            <a:endParaRPr b="0" sz="19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674" name="Google Shape;674;g2cccae7a516_0_51"/>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675" name="Google Shape;675;g2cccae7a516_0_51"/>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2 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79" name="Shape 679"/>
        <p:cNvGrpSpPr/>
        <p:nvPr/>
      </p:nvGrpSpPr>
      <p:grpSpPr>
        <a:xfrm>
          <a:off x="0" y="0"/>
          <a:ext cx="0" cy="0"/>
          <a:chOff x="0" y="0"/>
          <a:chExt cx="0" cy="0"/>
        </a:xfrm>
      </p:grpSpPr>
      <p:sp>
        <p:nvSpPr>
          <p:cNvPr id="680" name="Google Shape;680;g2cccae7a516_1_145"/>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3. ARRANCAR UN CONTENEDOR </a:t>
            </a:r>
            <a:endParaRPr b="1" sz="3800">
              <a:solidFill>
                <a:srgbClr val="0000FF"/>
              </a:solidFill>
            </a:endParaRPr>
          </a:p>
        </p:txBody>
      </p:sp>
      <p:sp>
        <p:nvSpPr>
          <p:cNvPr id="681" name="Google Shape;681;g2cccae7a516_1_145"/>
          <p:cNvSpPr txBox="1"/>
          <p:nvPr>
            <p:ph type="title"/>
          </p:nvPr>
        </p:nvSpPr>
        <p:spPr>
          <a:xfrm>
            <a:off x="2299925" y="1559375"/>
            <a:ext cx="9440400" cy="4578900"/>
          </a:xfrm>
          <a:prstGeom prst="rect">
            <a:avLst/>
          </a:prstGeom>
          <a:noFill/>
          <a:ln>
            <a:noFill/>
          </a:ln>
        </p:spPr>
        <p:txBody>
          <a:bodyPr anchorCtr="0" anchor="t" bIns="0" lIns="121900" spcFirstLastPara="1" rIns="121900" wrap="square" tIns="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rPr b="0" lang="es-ES" sz="2400">
                <a:solidFill>
                  <a:schemeClr val="lt1"/>
                </a:solidFill>
              </a:rPr>
              <a:t>En esta tarea vas a arrancar un contenedor al que llamaremos ubuntu, de la imagen ubuntu:18.04. Una vez arrancado realizar las siguientes operaciones:</a:t>
            </a:r>
            <a:endParaRPr b="0" sz="2400">
              <a:solidFill>
                <a:schemeClr val="lt1"/>
              </a:solidFill>
            </a:endParaRPr>
          </a:p>
          <a:p>
            <a:pPr indent="-381000" lvl="0" marL="457200" rtl="0" algn="l">
              <a:lnSpc>
                <a:spcPct val="115000"/>
              </a:lnSpc>
              <a:spcBef>
                <a:spcPts val="1200"/>
              </a:spcBef>
              <a:spcAft>
                <a:spcPts val="0"/>
              </a:spcAft>
              <a:buClr>
                <a:schemeClr val="lt1"/>
              </a:buClr>
              <a:buSzPts val="2400"/>
              <a:buChar char="●"/>
            </a:pPr>
            <a:r>
              <a:rPr b="0" lang="es-ES" sz="2400">
                <a:solidFill>
                  <a:schemeClr val="lt1"/>
                </a:solidFill>
              </a:rPr>
              <a:t>Salir del contenedor y comprobar que ese contenedor se ha parado.</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Rearrancar el contenedor desde tu equipo y comprobar que está funcionando.</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Sin entrar en el contenedor, mostrar por pantalla el fichero /etc/os-release.</a:t>
            </a:r>
            <a:endParaRPr b="0" sz="2400">
              <a:solidFill>
                <a:schemeClr val="lt1"/>
              </a:solidFill>
            </a:endParaRPr>
          </a:p>
          <a:p>
            <a:pPr indent="0" lvl="0" marL="457200" rtl="0" algn="l">
              <a:lnSpc>
                <a:spcPct val="115000"/>
              </a:lnSpc>
              <a:spcBef>
                <a:spcPts val="1200"/>
              </a:spcBef>
              <a:spcAft>
                <a:spcPts val="0"/>
              </a:spcAft>
              <a:buSzPts val="3700"/>
              <a:buNone/>
            </a:pPr>
            <a:r>
              <a:t/>
            </a:r>
            <a:endParaRPr b="0" sz="24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682" name="Google Shape;682;g2cccae7a516_1_145"/>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683" name="Google Shape;683;g2cccae7a516_1_145"/>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3 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87" name="Shape 687"/>
        <p:cNvGrpSpPr/>
        <p:nvPr/>
      </p:nvGrpSpPr>
      <p:grpSpPr>
        <a:xfrm>
          <a:off x="0" y="0"/>
          <a:ext cx="0" cy="0"/>
          <a:chOff x="0" y="0"/>
          <a:chExt cx="0" cy="0"/>
        </a:xfrm>
      </p:grpSpPr>
      <p:sp>
        <p:nvSpPr>
          <p:cNvPr id="688" name="Google Shape;688;g2cccae7a516_1_152"/>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4. EJECUCIÓN DE SERVICIOS DESDE CONTENEDORES </a:t>
            </a:r>
            <a:endParaRPr sz="3800">
              <a:solidFill>
                <a:srgbClr val="0000FF"/>
              </a:solidFill>
            </a:endParaRPr>
          </a:p>
          <a:p>
            <a:pPr indent="0" lvl="0" marL="0" rtl="0" algn="l">
              <a:lnSpc>
                <a:spcPct val="100000"/>
              </a:lnSpc>
              <a:spcBef>
                <a:spcPts val="0"/>
              </a:spcBef>
              <a:spcAft>
                <a:spcPts val="0"/>
              </a:spcAft>
              <a:buSzPts val="3200"/>
              <a:buNone/>
            </a:pPr>
            <a:r>
              <a:t/>
            </a:r>
            <a:endParaRPr sz="3800">
              <a:solidFill>
                <a:srgbClr val="0000FF"/>
              </a:solidFill>
            </a:endParaRPr>
          </a:p>
        </p:txBody>
      </p:sp>
      <p:sp>
        <p:nvSpPr>
          <p:cNvPr id="689" name="Google Shape;689;g2cccae7a516_1_152"/>
          <p:cNvSpPr txBox="1"/>
          <p:nvPr>
            <p:ph type="title"/>
          </p:nvPr>
        </p:nvSpPr>
        <p:spPr>
          <a:xfrm>
            <a:off x="2419300" y="1139550"/>
            <a:ext cx="9440400" cy="4578900"/>
          </a:xfrm>
          <a:prstGeom prst="rect">
            <a:avLst/>
          </a:prstGeom>
          <a:noFill/>
          <a:ln>
            <a:noFill/>
          </a:ln>
        </p:spPr>
        <p:txBody>
          <a:bodyPr anchorCtr="0" anchor="t" bIns="0" lIns="121900" spcFirstLastPara="1" rIns="121900" wrap="square" tIns="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rPr b="0" lang="es-ES" sz="2400">
                <a:solidFill>
                  <a:schemeClr val="lt1"/>
                </a:solidFill>
              </a:rPr>
              <a:t>En esta tarea vas a ejecutar varios servicios web y de bases de datos sobre contenedores.</a:t>
            </a:r>
            <a:endParaRPr b="0" sz="2400">
              <a:solidFill>
                <a:schemeClr val="lt1"/>
              </a:solidFill>
            </a:endParaRPr>
          </a:p>
          <a:p>
            <a:pPr indent="-381000" lvl="0" marL="457200" rtl="0" algn="l">
              <a:lnSpc>
                <a:spcPct val="115000"/>
              </a:lnSpc>
              <a:spcBef>
                <a:spcPts val="1200"/>
              </a:spcBef>
              <a:spcAft>
                <a:spcPts val="0"/>
              </a:spcAft>
              <a:buClr>
                <a:schemeClr val="lt1"/>
              </a:buClr>
              <a:buSzPts val="2400"/>
              <a:buChar char="●"/>
            </a:pPr>
            <a:r>
              <a:rPr b="0" lang="es-ES" sz="2400">
                <a:solidFill>
                  <a:schemeClr val="lt1"/>
                </a:solidFill>
              </a:rPr>
              <a:t>Arranca un contenedor que ejecute una instancia de la imagen php:7.3-apache, que se llame web y que sea accesible desde tu equipo en el puerto 8181.</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Colocar en el directorio raíz del servicio web de dicho contenedor un fichero llamado index.html con el siguiente contenido:</a:t>
            </a:r>
            <a:endParaRPr b="0" sz="2400">
              <a:solidFill>
                <a:schemeClr val="lt1"/>
              </a:solidFill>
            </a:endParaRPr>
          </a:p>
          <a:p>
            <a:pPr indent="0" lvl="0" marL="457200" rtl="0" algn="l">
              <a:lnSpc>
                <a:spcPct val="115000"/>
              </a:lnSpc>
              <a:spcBef>
                <a:spcPts val="1200"/>
              </a:spcBef>
              <a:spcAft>
                <a:spcPts val="0"/>
              </a:spcAft>
              <a:buSzPts val="3700"/>
              <a:buNone/>
            </a:pPr>
            <a:r>
              <a:rPr b="0" lang="es-ES" sz="2000">
                <a:solidFill>
                  <a:schemeClr val="lt1"/>
                </a:solidFill>
              </a:rPr>
              <a:t>&lt;h1&gt;HOLA SOY XXXXXXXXXXXXXXX&lt;/h1&gt;</a:t>
            </a:r>
            <a:endParaRPr b="0" sz="2000">
              <a:solidFill>
                <a:schemeClr val="lt1"/>
              </a:solidFill>
            </a:endParaRPr>
          </a:p>
          <a:p>
            <a:pPr indent="0" lvl="0" marL="457200" rtl="0" algn="l">
              <a:lnSpc>
                <a:spcPct val="115000"/>
              </a:lnSpc>
              <a:spcBef>
                <a:spcPts val="1200"/>
              </a:spcBef>
              <a:spcAft>
                <a:spcPts val="0"/>
              </a:spcAft>
              <a:buSzPts val="3700"/>
              <a:buNone/>
            </a:pPr>
            <a:r>
              <a:rPr b="0" lang="es-ES" sz="2000">
                <a:solidFill>
                  <a:schemeClr val="lt1"/>
                </a:solidFill>
              </a:rPr>
              <a:t>NOTA: Deberás sustituir XXXXXXXXXXX por tu nombre y tus apellidos.</a:t>
            </a:r>
            <a:endParaRPr b="0" sz="20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690" name="Google Shape;690;g2cccae7a516_1_152"/>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691" name="Google Shape;691;g2cccae7a516_1_152"/>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4 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95" name="Shape 695"/>
        <p:cNvGrpSpPr/>
        <p:nvPr/>
      </p:nvGrpSpPr>
      <p:grpSpPr>
        <a:xfrm>
          <a:off x="0" y="0"/>
          <a:ext cx="0" cy="0"/>
          <a:chOff x="0" y="0"/>
          <a:chExt cx="0" cy="0"/>
        </a:xfrm>
      </p:grpSpPr>
      <p:sp>
        <p:nvSpPr>
          <p:cNvPr id="696" name="Google Shape;696;g2cccae7a516_1_175"/>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4. EJECUCIÓN DE SERVICIOS DESDE CONTENEDORES </a:t>
            </a:r>
            <a:endParaRPr sz="3800">
              <a:solidFill>
                <a:srgbClr val="0000FF"/>
              </a:solidFill>
            </a:endParaRPr>
          </a:p>
          <a:p>
            <a:pPr indent="0" lvl="0" marL="0" rtl="0" algn="l">
              <a:lnSpc>
                <a:spcPct val="100000"/>
              </a:lnSpc>
              <a:spcBef>
                <a:spcPts val="0"/>
              </a:spcBef>
              <a:spcAft>
                <a:spcPts val="0"/>
              </a:spcAft>
              <a:buSzPts val="3200"/>
              <a:buNone/>
            </a:pPr>
            <a:r>
              <a:t/>
            </a:r>
            <a:endParaRPr sz="3800">
              <a:solidFill>
                <a:srgbClr val="0000FF"/>
              </a:solidFill>
            </a:endParaRPr>
          </a:p>
        </p:txBody>
      </p:sp>
      <p:sp>
        <p:nvSpPr>
          <p:cNvPr id="697" name="Google Shape;697;g2cccae7a516_1_175"/>
          <p:cNvSpPr txBox="1"/>
          <p:nvPr>
            <p:ph type="title"/>
          </p:nvPr>
        </p:nvSpPr>
        <p:spPr>
          <a:xfrm>
            <a:off x="2335275" y="1011450"/>
            <a:ext cx="9440400" cy="4578900"/>
          </a:xfrm>
          <a:prstGeom prst="rect">
            <a:avLst/>
          </a:prstGeom>
          <a:noFill/>
          <a:ln>
            <a:noFill/>
          </a:ln>
        </p:spPr>
        <p:txBody>
          <a:bodyPr anchorCtr="0" anchor="t" bIns="0" lIns="121900" spcFirstLastPara="1" rIns="121900" wrap="square" tIns="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381000" lvl="0" marL="457200" rtl="0" algn="l">
              <a:lnSpc>
                <a:spcPct val="115000"/>
              </a:lnSpc>
              <a:spcBef>
                <a:spcPts val="1200"/>
              </a:spcBef>
              <a:spcAft>
                <a:spcPts val="0"/>
              </a:spcAft>
              <a:buClr>
                <a:schemeClr val="lt1"/>
              </a:buClr>
              <a:buSzPts val="2400"/>
              <a:buChar char="●"/>
            </a:pPr>
            <a:r>
              <a:rPr b="0" lang="es-ES" sz="2400">
                <a:solidFill>
                  <a:schemeClr val="lt1"/>
                </a:solidFill>
              </a:rPr>
              <a:t>Colocar en ese mismo directorio raíz un archivo llamado index.php con el siguiente contenido:</a:t>
            </a:r>
            <a:endParaRPr b="0" sz="2400">
              <a:solidFill>
                <a:schemeClr val="lt1"/>
              </a:solidFill>
            </a:endParaRPr>
          </a:p>
          <a:p>
            <a:pPr indent="0" lvl="0" marL="457200" rtl="0" algn="l">
              <a:lnSpc>
                <a:spcPct val="115000"/>
              </a:lnSpc>
              <a:spcBef>
                <a:spcPts val="1200"/>
              </a:spcBef>
              <a:spcAft>
                <a:spcPts val="0"/>
              </a:spcAft>
              <a:buSzPts val="3700"/>
              <a:buNone/>
            </a:pPr>
            <a:r>
              <a:rPr b="0" lang="es-ES" sz="2400">
                <a:solidFill>
                  <a:schemeClr val="lt1"/>
                </a:solidFill>
              </a:rPr>
              <a:t>&lt;?php phpinfo(); ?&gt;</a:t>
            </a:r>
            <a:endParaRPr b="0" sz="2400">
              <a:solidFill>
                <a:schemeClr val="lt1"/>
              </a:solidFill>
            </a:endParaRPr>
          </a:p>
          <a:p>
            <a:pPr indent="-381000" lvl="0" marL="457200" rtl="0" algn="l">
              <a:lnSpc>
                <a:spcPct val="115000"/>
              </a:lnSpc>
              <a:spcBef>
                <a:spcPts val="1200"/>
              </a:spcBef>
              <a:spcAft>
                <a:spcPts val="0"/>
              </a:spcAft>
              <a:buClr>
                <a:schemeClr val="lt1"/>
              </a:buClr>
              <a:buSzPts val="2400"/>
              <a:buChar char="●"/>
            </a:pPr>
            <a:r>
              <a:rPr b="0" lang="es-ES" sz="2400">
                <a:solidFill>
                  <a:schemeClr val="lt1"/>
                </a:solidFill>
              </a:rPr>
              <a:t>Arrancar un contenedor que se llame bbdd y que ejecute una instancia de la imagen mariadb para que sea accesible desde el puerto 3336.</a:t>
            </a:r>
            <a:endParaRPr b="0" sz="24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698" name="Google Shape;698;g2cccae7a516_1_175"/>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699" name="Google Shape;699;g2cccae7a516_1_175"/>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4 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3" name="Shape 313"/>
        <p:cNvGrpSpPr/>
        <p:nvPr/>
      </p:nvGrpSpPr>
      <p:grpSpPr>
        <a:xfrm>
          <a:off x="0" y="0"/>
          <a:ext cx="0" cy="0"/>
          <a:chOff x="0" y="0"/>
          <a:chExt cx="0" cy="0"/>
        </a:xfrm>
      </p:grpSpPr>
      <p:sp>
        <p:nvSpPr>
          <p:cNvPr id="314" name="Google Shape;314;g2ca94d1c6af_0_33"/>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ARQUITECTURA DE UN ÚNICO SERVIDOR. LIMITACIONES</a:t>
            </a:r>
            <a:endParaRPr b="1" sz="4000">
              <a:solidFill>
                <a:srgbClr val="0000FF"/>
              </a:solidFill>
            </a:endParaRPr>
          </a:p>
        </p:txBody>
      </p:sp>
      <p:sp>
        <p:nvSpPr>
          <p:cNvPr id="315" name="Google Shape;315;g2ca94d1c6af_0_33"/>
          <p:cNvSpPr txBox="1"/>
          <p:nvPr>
            <p:ph type="title"/>
          </p:nvPr>
        </p:nvSpPr>
        <p:spPr>
          <a:xfrm>
            <a:off x="1403400" y="1840075"/>
            <a:ext cx="10456200" cy="45789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La migración a otro sistema era un proceso complicado. La configuración del nuevo servidor, de su sistema operativo y de todas las dependencias tenía que ser compatible. Esto era algo complicado de gestionar y en algunos casos difícil de conseguir.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En muchos momentos, aquellos en los que el servidor no se utilizaba aprovechando su potencia, se estaban desperdiciando recursos.</a:t>
            </a:r>
            <a:endParaRPr b="0" sz="2700">
              <a:solidFill>
                <a:schemeClr val="lt1"/>
              </a:solidFill>
            </a:endParaRPr>
          </a:p>
          <a:p>
            <a:pPr indent="-400050" lvl="0" marL="457200" rtl="0" algn="l">
              <a:lnSpc>
                <a:spcPct val="100000"/>
              </a:lnSpc>
              <a:spcBef>
                <a:spcPts val="0"/>
              </a:spcBef>
              <a:spcAft>
                <a:spcPts val="0"/>
              </a:spcAft>
              <a:buClr>
                <a:schemeClr val="lt1"/>
              </a:buClr>
              <a:buSzPts val="2700"/>
              <a:buChar char="●"/>
            </a:pPr>
            <a:r>
              <a:rPr b="0" lang="es-ES" sz="2700">
                <a:solidFill>
                  <a:schemeClr val="lt1"/>
                </a:solidFill>
              </a:rPr>
              <a:t>Había mucha dependencia del fabricante del servidor</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0" rtl="0" algn="l">
              <a:lnSpc>
                <a:spcPct val="100000"/>
              </a:lnSpc>
              <a:spcBef>
                <a:spcPts val="1200"/>
              </a:spcBef>
              <a:spcAft>
                <a:spcPts val="0"/>
              </a:spcAft>
              <a:buSzPts val="3700"/>
              <a:buNone/>
            </a:pPr>
            <a:r>
              <a:t/>
            </a:r>
            <a:endParaRPr b="0" sz="2700">
              <a:solidFill>
                <a:schemeClr val="l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03" name="Shape 703"/>
        <p:cNvGrpSpPr/>
        <p:nvPr/>
      </p:nvGrpSpPr>
      <p:grpSpPr>
        <a:xfrm>
          <a:off x="0" y="0"/>
          <a:ext cx="0" cy="0"/>
          <a:chOff x="0" y="0"/>
          <a:chExt cx="0" cy="0"/>
        </a:xfrm>
      </p:grpSpPr>
      <p:sp>
        <p:nvSpPr>
          <p:cNvPr id="704" name="Google Shape;704;g2cccae7a516_1_182"/>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4. EJECUCIÓN DE SERVICIOS DESDE CONTENEDORES </a:t>
            </a:r>
            <a:endParaRPr sz="3800">
              <a:solidFill>
                <a:srgbClr val="0000FF"/>
              </a:solidFill>
            </a:endParaRPr>
          </a:p>
          <a:p>
            <a:pPr indent="0" lvl="0" marL="0" rtl="0" algn="l">
              <a:lnSpc>
                <a:spcPct val="100000"/>
              </a:lnSpc>
              <a:spcBef>
                <a:spcPts val="0"/>
              </a:spcBef>
              <a:spcAft>
                <a:spcPts val="0"/>
              </a:spcAft>
              <a:buSzPts val="3200"/>
              <a:buNone/>
            </a:pPr>
            <a:r>
              <a:t/>
            </a:r>
            <a:endParaRPr sz="3800">
              <a:solidFill>
                <a:srgbClr val="0000FF"/>
              </a:solidFill>
            </a:endParaRPr>
          </a:p>
        </p:txBody>
      </p:sp>
      <p:sp>
        <p:nvSpPr>
          <p:cNvPr id="705" name="Google Shape;705;g2cccae7a516_1_182"/>
          <p:cNvSpPr txBox="1"/>
          <p:nvPr>
            <p:ph type="title"/>
          </p:nvPr>
        </p:nvSpPr>
        <p:spPr>
          <a:xfrm>
            <a:off x="2335275" y="1011450"/>
            <a:ext cx="9440400" cy="4578900"/>
          </a:xfrm>
          <a:prstGeom prst="rect">
            <a:avLst/>
          </a:prstGeom>
          <a:noFill/>
          <a:ln>
            <a:noFill/>
          </a:ln>
        </p:spPr>
        <p:txBody>
          <a:bodyPr anchorCtr="0" anchor="t" bIns="0" lIns="121900" spcFirstLastPara="1" rIns="121900" wrap="square" tIns="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381000" lvl="0" marL="457200" rtl="0" algn="l">
              <a:lnSpc>
                <a:spcPct val="115000"/>
              </a:lnSpc>
              <a:spcBef>
                <a:spcPts val="1200"/>
              </a:spcBef>
              <a:spcAft>
                <a:spcPts val="0"/>
              </a:spcAft>
              <a:buClr>
                <a:schemeClr val="lt1"/>
              </a:buClr>
              <a:buSzPts val="2400"/>
              <a:buChar char="●"/>
            </a:pPr>
            <a:r>
              <a:rPr b="0" lang="es-ES" sz="2400">
                <a:solidFill>
                  <a:schemeClr val="lt1"/>
                </a:solidFill>
              </a:rPr>
              <a:t>Antes de arrancarlo visitar la página del contenedor en Docker Hub (https://hub.docker.com/_/mariadb) y establecer las variables de entorno necesarias para que:</a:t>
            </a:r>
            <a:endParaRPr b="0" sz="2400">
              <a:solidFill>
                <a:schemeClr val="lt1"/>
              </a:solidFill>
            </a:endParaRPr>
          </a:p>
          <a:p>
            <a:pPr indent="0" lvl="0" marL="457200" rtl="0" algn="l">
              <a:lnSpc>
                <a:spcPct val="115000"/>
              </a:lnSpc>
              <a:spcBef>
                <a:spcPts val="1200"/>
              </a:spcBef>
              <a:spcAft>
                <a:spcPts val="0"/>
              </a:spcAft>
              <a:buSzPts val="3700"/>
              <a:buNone/>
            </a:pPr>
            <a:r>
              <a:rPr b="0" lang="es-ES" sz="2400">
                <a:solidFill>
                  <a:schemeClr val="lt1"/>
                </a:solidFill>
              </a:rPr>
              <a:t>- La contraseña de root sea root.</a:t>
            </a:r>
            <a:endParaRPr b="0" sz="2400">
              <a:solidFill>
                <a:schemeClr val="lt1"/>
              </a:solidFill>
            </a:endParaRPr>
          </a:p>
          <a:p>
            <a:pPr indent="457200" lvl="0" marL="0" rtl="0" algn="l">
              <a:lnSpc>
                <a:spcPct val="115000"/>
              </a:lnSpc>
              <a:spcBef>
                <a:spcPts val="1200"/>
              </a:spcBef>
              <a:spcAft>
                <a:spcPts val="0"/>
              </a:spcAft>
              <a:buSzPts val="3700"/>
              <a:buNone/>
            </a:pPr>
            <a:r>
              <a:rPr b="0" lang="es-ES" sz="2400">
                <a:solidFill>
                  <a:schemeClr val="lt1"/>
                </a:solidFill>
              </a:rPr>
              <a:t>- Crear una base de datos automáticamente al arrancar que se llame prueba.</a:t>
            </a:r>
            <a:endParaRPr b="0" sz="2400">
              <a:solidFill>
                <a:schemeClr val="lt1"/>
              </a:solidFill>
            </a:endParaRPr>
          </a:p>
          <a:p>
            <a:pPr indent="0" lvl="0" marL="0" rtl="0" algn="l">
              <a:lnSpc>
                <a:spcPct val="115000"/>
              </a:lnSpc>
              <a:spcBef>
                <a:spcPts val="1200"/>
              </a:spcBef>
              <a:spcAft>
                <a:spcPts val="1200"/>
              </a:spcAft>
              <a:buSzPts val="3700"/>
              <a:buNone/>
            </a:pPr>
            <a:r>
              <a:rPr b="0" lang="es-ES" sz="2400">
                <a:solidFill>
                  <a:schemeClr val="lt1"/>
                </a:solidFill>
              </a:rPr>
              <a:t>     - Crear el usuario invitado con la contraseña invitado.</a:t>
            </a:r>
            <a:endParaRPr b="0" sz="2700">
              <a:solidFill>
                <a:schemeClr val="lt1"/>
              </a:solidFill>
            </a:endParaRPr>
          </a:p>
        </p:txBody>
      </p:sp>
      <p:pic>
        <p:nvPicPr>
          <p:cNvPr id="706" name="Google Shape;706;g2cccae7a516_1_182"/>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707" name="Google Shape;707;g2cccae7a516_1_182"/>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4 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1" name="Shape 711"/>
        <p:cNvGrpSpPr/>
        <p:nvPr/>
      </p:nvGrpSpPr>
      <p:grpSpPr>
        <a:xfrm>
          <a:off x="0" y="0"/>
          <a:ext cx="0" cy="0"/>
          <a:chOff x="0" y="0"/>
          <a:chExt cx="0" cy="0"/>
        </a:xfrm>
      </p:grpSpPr>
      <p:sp>
        <p:nvSpPr>
          <p:cNvPr id="712" name="Google Shape;712;g2cccae7a516_1_159"/>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5. OBTENIENDO INFORMACIÓN DE CONTENEDORES </a:t>
            </a:r>
            <a:endParaRPr b="1" sz="3800">
              <a:solidFill>
                <a:srgbClr val="0000FF"/>
              </a:solidFill>
            </a:endParaRPr>
          </a:p>
        </p:txBody>
      </p:sp>
      <p:sp>
        <p:nvSpPr>
          <p:cNvPr id="713" name="Google Shape;713;g2cccae7a516_1_159"/>
          <p:cNvSpPr txBox="1"/>
          <p:nvPr>
            <p:ph type="title"/>
          </p:nvPr>
        </p:nvSpPr>
        <p:spPr>
          <a:xfrm>
            <a:off x="2335275" y="1011450"/>
            <a:ext cx="9440400" cy="4578900"/>
          </a:xfrm>
          <a:prstGeom prst="rect">
            <a:avLst/>
          </a:prstGeom>
          <a:noFill/>
          <a:ln>
            <a:noFill/>
          </a:ln>
        </p:spPr>
        <p:txBody>
          <a:bodyPr anchorCtr="0" anchor="t" bIns="0" lIns="121900" spcFirstLastPara="1" rIns="121900" wrap="square" tIns="0">
            <a:noAutofit/>
          </a:bodyPr>
          <a:lstStyle/>
          <a:p>
            <a:pPr indent="0" lvl="0" marL="457200" rtl="0" algn="l">
              <a:lnSpc>
                <a:spcPct val="115000"/>
              </a:lnSpc>
              <a:spcBef>
                <a:spcPts val="1400"/>
              </a:spcBef>
              <a:spcAft>
                <a:spcPts val="0"/>
              </a:spcAft>
              <a:buSzPts val="3700"/>
              <a:buNone/>
            </a:pPr>
            <a:r>
              <a:t/>
            </a:r>
            <a:endParaRPr b="0" sz="2700">
              <a:solidFill>
                <a:schemeClr val="lt1"/>
              </a:solidFill>
            </a:endParaRPr>
          </a:p>
          <a:p>
            <a:pPr indent="0" lvl="0" marL="0" rtl="0" algn="l">
              <a:lnSpc>
                <a:spcPct val="115000"/>
              </a:lnSpc>
              <a:spcBef>
                <a:spcPts val="1200"/>
              </a:spcBef>
              <a:spcAft>
                <a:spcPts val="0"/>
              </a:spcAft>
              <a:buSzPts val="3700"/>
              <a:buNone/>
            </a:pPr>
            <a:r>
              <a:t/>
            </a:r>
            <a:endParaRPr b="0" sz="2400">
              <a:solidFill>
                <a:schemeClr val="lt1"/>
              </a:solidFill>
            </a:endParaRPr>
          </a:p>
          <a:p>
            <a:pPr indent="0" lvl="0" marL="0" rtl="0" algn="l">
              <a:lnSpc>
                <a:spcPct val="115000"/>
              </a:lnSpc>
              <a:spcBef>
                <a:spcPts val="1200"/>
              </a:spcBef>
              <a:spcAft>
                <a:spcPts val="0"/>
              </a:spcAft>
              <a:buSzPts val="3700"/>
              <a:buNone/>
            </a:pPr>
            <a:r>
              <a:rPr b="0" lang="es-ES" sz="2400">
                <a:solidFill>
                  <a:schemeClr val="lt1"/>
                </a:solidFill>
              </a:rPr>
              <a:t>Partiendo de los contenedores en ejecución de la tarea anterior y ejecutando la orden de docker cli adecuada obtener la siguiente información:</a:t>
            </a:r>
            <a:endParaRPr b="0" sz="2400">
              <a:solidFill>
                <a:schemeClr val="lt1"/>
              </a:solidFill>
            </a:endParaRPr>
          </a:p>
          <a:p>
            <a:pPr indent="-381000" lvl="0" marL="457200" rtl="0" algn="l">
              <a:lnSpc>
                <a:spcPct val="115000"/>
              </a:lnSpc>
              <a:spcBef>
                <a:spcPts val="1200"/>
              </a:spcBef>
              <a:spcAft>
                <a:spcPts val="0"/>
              </a:spcAft>
              <a:buClr>
                <a:schemeClr val="lt1"/>
              </a:buClr>
              <a:buSzPts val="2400"/>
              <a:buChar char="●"/>
            </a:pPr>
            <a:r>
              <a:rPr b="0" lang="es-ES" sz="2400">
                <a:solidFill>
                  <a:schemeClr val="lt1"/>
                </a:solidFill>
              </a:rPr>
              <a:t>Dirección IP del contenedor web.</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Redirección de puertos del contenedor web.</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Dirección IP del contenedor bbdd.</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Redirección de puertos del contenedor bbdd.</a:t>
            </a:r>
            <a:endParaRPr b="0" sz="11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700"/>
              <a:buNone/>
            </a:pPr>
            <a:r>
              <a:t/>
            </a:r>
            <a:endParaRPr b="0" sz="24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714" name="Google Shape;714;g2cccae7a516_1_159"/>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715" name="Google Shape;715;g2cccae7a516_1_159"/>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5 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g2d09213cdcd_0_365"/>
          <p:cNvSpPr txBox="1"/>
          <p:nvPr>
            <p:ph type="ctrTitle"/>
          </p:nvPr>
        </p:nvSpPr>
        <p:spPr>
          <a:xfrm>
            <a:off x="4006425" y="2104525"/>
            <a:ext cx="7978200" cy="2105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5300"/>
              <a:buNone/>
            </a:pPr>
            <a:r>
              <a:rPr lang="es-ES"/>
              <a:t>DOCKER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24" name="Shape 724"/>
        <p:cNvGrpSpPr/>
        <p:nvPr/>
      </p:nvGrpSpPr>
      <p:grpSpPr>
        <a:xfrm>
          <a:off x="0" y="0"/>
          <a:ext cx="0" cy="0"/>
          <a:chOff x="0" y="0"/>
          <a:chExt cx="0" cy="0"/>
        </a:xfrm>
      </p:grpSpPr>
      <p:sp>
        <p:nvSpPr>
          <p:cNvPr id="725" name="Google Shape;725;g2cccae7a516_1_245"/>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DESCARGA DE IMÁGENES</a:t>
            </a:r>
            <a:endParaRPr b="1" sz="3800">
              <a:solidFill>
                <a:srgbClr val="0000FF"/>
              </a:solidFill>
            </a:endParaRPr>
          </a:p>
        </p:txBody>
      </p:sp>
      <p:sp>
        <p:nvSpPr>
          <p:cNvPr id="726" name="Google Shape;726;g2cccae7a516_1_245"/>
          <p:cNvSpPr txBox="1"/>
          <p:nvPr>
            <p:ph type="title"/>
          </p:nvPr>
        </p:nvSpPr>
        <p:spPr>
          <a:xfrm>
            <a:off x="1279675" y="1078200"/>
            <a:ext cx="10456200" cy="3933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 </a:t>
            </a:r>
            <a:endParaRPr b="0" sz="2700">
              <a:solidFill>
                <a:schemeClr val="lt1"/>
              </a:solidFill>
            </a:endParaRPr>
          </a:p>
          <a:p>
            <a:pPr indent="0" lvl="0" marL="0" rtl="0" algn="l">
              <a:lnSpc>
                <a:spcPct val="115000"/>
              </a:lnSpc>
              <a:spcBef>
                <a:spcPts val="1200"/>
              </a:spcBef>
              <a:spcAft>
                <a:spcPts val="0"/>
              </a:spcAft>
              <a:buSzPts val="3700"/>
              <a:buNone/>
            </a:pPr>
            <a:r>
              <a:rPr b="0" lang="es-ES" sz="2700">
                <a:solidFill>
                  <a:schemeClr val="lt1"/>
                </a:solidFill>
              </a:rPr>
              <a:t>Opción 1 :al hacer </a:t>
            </a:r>
            <a:r>
              <a:rPr b="0" i="1" lang="es-ES" sz="2700">
                <a:solidFill>
                  <a:schemeClr val="lt1"/>
                </a:solidFill>
              </a:rPr>
              <a:t>docker run</a:t>
            </a:r>
            <a:r>
              <a:rPr b="0" lang="es-ES" sz="2700">
                <a:solidFill>
                  <a:schemeClr val="lt1"/>
                </a:solidFill>
              </a:rPr>
              <a:t> indicando, para la ejecución del contenedor, una imagen base que no hayamos descargado previamente. En ese caso, se descargará la imagen y posteriormente empezará a ejecutarse el contenedor si todos los parámetros están bien. Ejemplo:</a:t>
            </a:r>
            <a:endParaRPr b="0" sz="1500">
              <a:solidFill>
                <a:srgbClr val="444444"/>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rPr b="0" lang="es-ES" sz="2400">
                <a:solidFill>
                  <a:srgbClr val="FF0000"/>
                </a:solidFill>
                <a:latin typeface="Times New Roman"/>
                <a:ea typeface="Times New Roman"/>
                <a:cs typeface="Times New Roman"/>
                <a:sym typeface="Times New Roman"/>
              </a:rPr>
              <a:t># Supondremos que es la PRIMERA VEZ que vamos a usar esa imagen y no la hemos descargado</a:t>
            </a:r>
            <a:endParaRPr b="0"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3700"/>
              <a:buNone/>
            </a:pPr>
            <a:r>
              <a:rPr b="0" lang="es-ES" sz="2400">
                <a:solidFill>
                  <a:schemeClr val="lt1"/>
                </a:solidFill>
                <a:latin typeface="Times New Roman"/>
                <a:ea typeface="Times New Roman"/>
                <a:cs typeface="Times New Roman"/>
                <a:sym typeface="Times New Roman"/>
              </a:rPr>
              <a:t>&gt; docker run -it -d --name mysql8 -p 3306:3306 mysql:8.0.22</a:t>
            </a:r>
            <a:endParaRPr b="0" sz="2400">
              <a:solidFill>
                <a:schemeClr val="lt1"/>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30" name="Shape 730"/>
        <p:cNvGrpSpPr/>
        <p:nvPr/>
      </p:nvGrpSpPr>
      <p:grpSpPr>
        <a:xfrm>
          <a:off x="0" y="0"/>
          <a:ext cx="0" cy="0"/>
          <a:chOff x="0" y="0"/>
          <a:chExt cx="0" cy="0"/>
        </a:xfrm>
      </p:grpSpPr>
      <p:sp>
        <p:nvSpPr>
          <p:cNvPr id="731" name="Google Shape;731;g2cccae7a516_1_190"/>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DESCARGA DE IMÁGENES</a:t>
            </a:r>
            <a:endParaRPr b="1" sz="3800">
              <a:solidFill>
                <a:srgbClr val="0000FF"/>
              </a:solidFill>
            </a:endParaRPr>
          </a:p>
        </p:txBody>
      </p:sp>
      <p:sp>
        <p:nvSpPr>
          <p:cNvPr id="732" name="Google Shape;732;g2cccae7a516_1_190"/>
          <p:cNvSpPr txBox="1"/>
          <p:nvPr>
            <p:ph type="title"/>
          </p:nvPr>
        </p:nvSpPr>
        <p:spPr>
          <a:xfrm>
            <a:off x="1279675" y="1078200"/>
            <a:ext cx="10456200" cy="3933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Opción 2: usando el comando </a:t>
            </a:r>
            <a:r>
              <a:rPr b="0" i="1" lang="es-ES" sz="2700">
                <a:solidFill>
                  <a:schemeClr val="lt1"/>
                </a:solidFill>
              </a:rPr>
              <a:t>docker pull</a:t>
            </a:r>
            <a:r>
              <a:rPr b="0" lang="es-ES" sz="2700">
                <a:solidFill>
                  <a:schemeClr val="lt1"/>
                </a:solidFill>
              </a:rPr>
              <a:t> indicando el nombre de la imagen y la versión de la misma (TAG). Si no indicamos nada se descarga la última versión (latest). Esta es recomendable:</a:t>
            </a:r>
            <a:endParaRPr b="0" sz="2700">
              <a:solidFill>
                <a:schemeClr val="lt1"/>
              </a:solidFill>
            </a:endParaRPr>
          </a:p>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Porque me permite actualizar una determina pareja imagen:versión a su última actualización. Sólo tendré que hacer docker pull con la misma imagen:versión</a:t>
            </a:r>
            <a:endParaRPr b="0" sz="2700">
              <a:solidFill>
                <a:schemeClr val="lt1"/>
              </a:solidFill>
            </a:endParaRPr>
          </a:p>
          <a:p>
            <a:pPr indent="0" lvl="0" marL="0" rtl="0" algn="l">
              <a:lnSpc>
                <a:spcPct val="115000"/>
              </a:lnSpc>
              <a:spcBef>
                <a:spcPts val="1200"/>
              </a:spcBef>
              <a:spcAft>
                <a:spcPts val="0"/>
              </a:spcAft>
              <a:buNone/>
            </a:pPr>
            <a:r>
              <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Porque tiene otras opciones que son útiles a nivel de usuario, como la de no mostrar  toda la información de las capas (opción "-q" o "--quiet").</a:t>
            </a:r>
            <a:endParaRPr b="0" sz="2700">
              <a:solidFill>
                <a:schemeClr val="lt1"/>
              </a:solidFill>
            </a:endParaRPr>
          </a:p>
          <a:p>
            <a:pPr indent="0" lvl="0" marL="0" rtl="0" algn="l">
              <a:lnSpc>
                <a:spcPct val="115000"/>
              </a:lnSpc>
              <a:spcBef>
                <a:spcPts val="12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1200"/>
              </a:spcAft>
              <a:buSzPts val="3700"/>
              <a:buNone/>
            </a:pPr>
            <a:r>
              <a:t/>
            </a:r>
            <a:endParaRPr b="0" sz="2300">
              <a:solidFill>
                <a:srgbClr val="FF0000"/>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36" name="Shape 736"/>
        <p:cNvGrpSpPr/>
        <p:nvPr/>
      </p:nvGrpSpPr>
      <p:grpSpPr>
        <a:xfrm>
          <a:off x="0" y="0"/>
          <a:ext cx="0" cy="0"/>
          <a:chOff x="0" y="0"/>
          <a:chExt cx="0" cy="0"/>
        </a:xfrm>
      </p:grpSpPr>
      <p:sp>
        <p:nvSpPr>
          <p:cNvPr id="737" name="Google Shape;737;g2cccae7a516_1_204"/>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MOSTRAR IMÁGENES DESCARGADAS</a:t>
            </a:r>
            <a:endParaRPr b="1" sz="3800">
              <a:solidFill>
                <a:srgbClr val="0000FF"/>
              </a:solidFill>
            </a:endParaRPr>
          </a:p>
        </p:txBody>
      </p:sp>
      <p:sp>
        <p:nvSpPr>
          <p:cNvPr id="738" name="Google Shape;738;g2cccae7a516_1_204"/>
          <p:cNvSpPr txBox="1"/>
          <p:nvPr>
            <p:ph type="title"/>
          </p:nvPr>
        </p:nvSpPr>
        <p:spPr>
          <a:xfrm>
            <a:off x="1279675" y="1462350"/>
            <a:ext cx="10456200" cy="3933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 Para ello usaremos la orden </a:t>
            </a:r>
            <a:r>
              <a:rPr b="0" i="1" lang="es-ES" sz="2700">
                <a:solidFill>
                  <a:schemeClr val="lt1"/>
                </a:solidFill>
              </a:rPr>
              <a:t>docker images</a:t>
            </a:r>
            <a:r>
              <a:rPr b="0" lang="es-ES" sz="2700">
                <a:solidFill>
                  <a:schemeClr val="lt1"/>
                </a:solidFill>
              </a:rPr>
              <a:t>. La información que se nos muestra es:</a:t>
            </a:r>
            <a:endParaRPr b="0" sz="2700">
              <a:solidFill>
                <a:schemeClr val="lt1"/>
              </a:solidFill>
            </a:endParaRPr>
          </a:p>
          <a:p>
            <a:pPr indent="-374650" lvl="0" marL="457200" rtl="0" algn="l">
              <a:lnSpc>
                <a:spcPct val="115000"/>
              </a:lnSpc>
              <a:spcBef>
                <a:spcPts val="1200"/>
              </a:spcBef>
              <a:spcAft>
                <a:spcPts val="0"/>
              </a:spcAft>
              <a:buClr>
                <a:schemeClr val="lt1"/>
              </a:buClr>
              <a:buSzPts val="2300"/>
              <a:buFont typeface="Arial"/>
              <a:buChar char="●"/>
            </a:pPr>
            <a:r>
              <a:rPr b="0" lang="es-ES" sz="2300">
                <a:solidFill>
                  <a:schemeClr val="lt1"/>
                </a:solidFill>
              </a:rPr>
              <a:t>REPOSITORY: Nombre de la imagen en el repositorio. Por ejemplo: mysql.</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TAG: Versión de la imagen que hemos descargado. </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IMAGE ID: Un identificador que es único para cada imagen. Siempre podemos usar este ID en vez del nombre.</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CREATED: Hace cuánto se creó la imagen.</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SIZE: Tamaño de la imagen.</a:t>
            </a:r>
            <a:endParaRPr b="0" sz="2300">
              <a:solidFill>
                <a:srgbClr val="444444"/>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3700"/>
              <a:buNone/>
            </a:pPr>
            <a:r>
              <a:t/>
            </a:r>
            <a:endParaRPr b="0" sz="2300">
              <a:solidFill>
                <a:schemeClr val="l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42" name="Shape 742"/>
        <p:cNvGrpSpPr/>
        <p:nvPr/>
      </p:nvGrpSpPr>
      <p:grpSpPr>
        <a:xfrm>
          <a:off x="0" y="0"/>
          <a:ext cx="0" cy="0"/>
          <a:chOff x="0" y="0"/>
          <a:chExt cx="0" cy="0"/>
        </a:xfrm>
      </p:grpSpPr>
      <p:sp>
        <p:nvSpPr>
          <p:cNvPr id="743" name="Google Shape;743;g2cccae7a516_1_215"/>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BORRADO DE IMÁGENES DESCARGADAS</a:t>
            </a:r>
            <a:endParaRPr b="1" sz="3800">
              <a:solidFill>
                <a:srgbClr val="0000FF"/>
              </a:solidFill>
            </a:endParaRPr>
          </a:p>
        </p:txBody>
      </p:sp>
      <p:sp>
        <p:nvSpPr>
          <p:cNvPr id="744" name="Google Shape;744;g2cccae7a516_1_215"/>
          <p:cNvSpPr txBox="1"/>
          <p:nvPr>
            <p:ph type="title"/>
          </p:nvPr>
        </p:nvSpPr>
        <p:spPr>
          <a:xfrm>
            <a:off x="1279675" y="1462350"/>
            <a:ext cx="10456200" cy="3933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 Podemos hacerlo con:</a:t>
            </a:r>
            <a:endParaRPr b="0" sz="2700">
              <a:solidFill>
                <a:schemeClr val="lt1"/>
              </a:solidFill>
            </a:endParaRPr>
          </a:p>
          <a:p>
            <a:pPr indent="-400050" lvl="0" marL="457200" rtl="0" algn="l">
              <a:lnSpc>
                <a:spcPct val="115000"/>
              </a:lnSpc>
              <a:spcBef>
                <a:spcPts val="1200"/>
              </a:spcBef>
              <a:spcAft>
                <a:spcPts val="0"/>
              </a:spcAft>
              <a:buClr>
                <a:schemeClr val="lt1"/>
              </a:buClr>
              <a:buSzPts val="2700"/>
              <a:buFont typeface="Arial"/>
              <a:buChar char="●"/>
            </a:pPr>
            <a:r>
              <a:rPr b="0" i="1" lang="es-ES" sz="2700">
                <a:solidFill>
                  <a:schemeClr val="lt1"/>
                </a:solidFill>
              </a:rPr>
              <a:t>Docker rmi</a:t>
            </a:r>
            <a:r>
              <a:rPr b="0" lang="es-ES" sz="2700">
                <a:solidFill>
                  <a:schemeClr val="lt1"/>
                </a:solidFill>
              </a:rPr>
              <a:t>→ </a:t>
            </a:r>
            <a:r>
              <a:rPr b="0" lang="es-ES" sz="2700">
                <a:solidFill>
                  <a:schemeClr val="lt1"/>
                </a:solidFill>
                <a:latin typeface="Times New Roman"/>
                <a:ea typeface="Times New Roman"/>
                <a:cs typeface="Times New Roman"/>
                <a:sym typeface="Times New Roman"/>
              </a:rPr>
              <a:t>docker rmi mysql:8.0.22</a:t>
            </a:r>
            <a:endParaRPr b="0" sz="2700">
              <a:solidFill>
                <a:schemeClr val="lt1"/>
              </a:solidFill>
            </a:endParaRPr>
          </a:p>
          <a:p>
            <a:pPr indent="-400050" lvl="0" marL="457200" rtl="0" algn="l">
              <a:lnSpc>
                <a:spcPct val="115000"/>
              </a:lnSpc>
              <a:spcBef>
                <a:spcPts val="0"/>
              </a:spcBef>
              <a:spcAft>
                <a:spcPts val="0"/>
              </a:spcAft>
              <a:buClr>
                <a:schemeClr val="lt1"/>
              </a:buClr>
              <a:buSzPts val="2700"/>
              <a:buFont typeface="Arial"/>
              <a:buChar char="●"/>
            </a:pPr>
            <a:r>
              <a:rPr b="0" i="1" lang="es-ES" sz="2700">
                <a:solidFill>
                  <a:schemeClr val="lt1"/>
                </a:solidFill>
              </a:rPr>
              <a:t>Docker image rm </a:t>
            </a:r>
            <a:r>
              <a:rPr b="0" lang="es-ES" sz="2700">
                <a:solidFill>
                  <a:schemeClr val="lt1"/>
                </a:solidFill>
              </a:rPr>
              <a:t>→</a:t>
            </a:r>
            <a:r>
              <a:rPr b="0" lang="es-ES" sz="2700">
                <a:solidFill>
                  <a:schemeClr val="lt1"/>
                </a:solidFill>
                <a:latin typeface="Times New Roman"/>
                <a:ea typeface="Times New Roman"/>
                <a:cs typeface="Times New Roman"/>
                <a:sym typeface="Times New Roman"/>
              </a:rPr>
              <a:t> docker image rm mysq:8.0.22 </a:t>
            </a:r>
            <a:endParaRPr b="0" sz="2700">
              <a:solidFill>
                <a:schemeClr val="lt1"/>
              </a:solidFill>
            </a:endParaRPr>
          </a:p>
          <a:p>
            <a:pPr indent="0" lvl="0" marL="0" rtl="0" algn="l">
              <a:lnSpc>
                <a:spcPct val="115000"/>
              </a:lnSpc>
              <a:spcBef>
                <a:spcPts val="1200"/>
              </a:spcBef>
              <a:spcAft>
                <a:spcPts val="0"/>
              </a:spcAft>
              <a:buSzPts val="3700"/>
              <a:buNone/>
            </a:pPr>
            <a:r>
              <a:rPr b="0" lang="es-ES" sz="2700">
                <a:solidFill>
                  <a:schemeClr val="lt1"/>
                </a:solidFill>
              </a:rPr>
              <a:t>No podemos borrar una imagen que use un contenedor. Para forzar ese borrado: </a:t>
            </a:r>
            <a:r>
              <a:rPr b="0" i="1" lang="es-ES" sz="2700">
                <a:solidFill>
                  <a:schemeClr val="lt1"/>
                </a:solidFill>
              </a:rPr>
              <a:t>docker rmi -f &lt;nombre o id&gt;</a:t>
            </a:r>
            <a:endParaRPr b="0" i="1" sz="2700">
              <a:solidFill>
                <a:schemeClr val="lt1"/>
              </a:solidFill>
            </a:endParaRPr>
          </a:p>
          <a:p>
            <a:pPr indent="0" lvl="0" marL="0" rtl="0" algn="l">
              <a:lnSpc>
                <a:spcPct val="115000"/>
              </a:lnSpc>
              <a:spcBef>
                <a:spcPts val="1200"/>
              </a:spcBef>
              <a:spcAft>
                <a:spcPts val="1200"/>
              </a:spcAft>
              <a:buSzPts val="3700"/>
              <a:buNone/>
            </a:pPr>
            <a:r>
              <a:rPr b="0" lang="es-ES" sz="2700">
                <a:solidFill>
                  <a:schemeClr val="lt1"/>
                </a:solidFill>
              </a:rPr>
              <a:t>Para borrar todas las imágenes que no están siendo usadas por contenedores: </a:t>
            </a:r>
            <a:r>
              <a:rPr b="0" i="1" lang="es-ES" sz="2700">
                <a:solidFill>
                  <a:schemeClr val="lt1"/>
                </a:solidFill>
              </a:rPr>
              <a:t>docker image prune -a</a:t>
            </a:r>
            <a:endParaRPr b="0" i="1" sz="2300">
              <a:solidFill>
                <a:schemeClr val="lt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48" name="Shape 748"/>
        <p:cNvGrpSpPr/>
        <p:nvPr/>
      </p:nvGrpSpPr>
      <p:grpSpPr>
        <a:xfrm>
          <a:off x="0" y="0"/>
          <a:ext cx="0" cy="0"/>
          <a:chOff x="0" y="0"/>
          <a:chExt cx="0" cy="0"/>
        </a:xfrm>
      </p:grpSpPr>
      <p:sp>
        <p:nvSpPr>
          <p:cNvPr id="749" name="Google Shape;749;g2cccae7a516_1_223"/>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OBTENIENDO INFORMACIÓN DE IMÁGENES </a:t>
            </a:r>
            <a:endParaRPr b="1" sz="3800">
              <a:solidFill>
                <a:srgbClr val="0000FF"/>
              </a:solidFill>
            </a:endParaRPr>
          </a:p>
        </p:txBody>
      </p:sp>
      <p:sp>
        <p:nvSpPr>
          <p:cNvPr id="750" name="Google Shape;750;g2cccae7a516_1_223"/>
          <p:cNvSpPr txBox="1"/>
          <p:nvPr>
            <p:ph type="title"/>
          </p:nvPr>
        </p:nvSpPr>
        <p:spPr>
          <a:xfrm>
            <a:off x="1279675" y="1462350"/>
            <a:ext cx="10456200" cy="3933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 A través de las órdenes </a:t>
            </a:r>
            <a:r>
              <a:rPr b="0" i="1" lang="es-ES" sz="2700">
                <a:solidFill>
                  <a:schemeClr val="lt1"/>
                </a:solidFill>
              </a:rPr>
              <a:t>docker image inspect / docker inspect. </a:t>
            </a:r>
            <a:r>
              <a:rPr b="0" lang="es-ES" sz="2700">
                <a:solidFill>
                  <a:schemeClr val="lt1"/>
                </a:solidFill>
              </a:rPr>
              <a:t>Obtendremos:</a:t>
            </a:r>
            <a:endParaRPr b="0" sz="2700">
              <a:solidFill>
                <a:schemeClr val="lt1"/>
              </a:solidFill>
            </a:endParaRPr>
          </a:p>
          <a:p>
            <a:pPr indent="-374650" lvl="0" marL="457200" rtl="0" algn="l">
              <a:lnSpc>
                <a:spcPct val="115000"/>
              </a:lnSpc>
              <a:spcBef>
                <a:spcPts val="1200"/>
              </a:spcBef>
              <a:spcAft>
                <a:spcPts val="0"/>
              </a:spcAft>
              <a:buClr>
                <a:schemeClr val="lt1"/>
              </a:buClr>
              <a:buSzPts val="2300"/>
              <a:buChar char="●"/>
            </a:pPr>
            <a:r>
              <a:rPr b="0" lang="es-ES" sz="2300">
                <a:solidFill>
                  <a:schemeClr val="lt1"/>
                </a:solidFill>
              </a:rPr>
              <a:t>El id y el checksum de la imagen.</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lang="es-ES" sz="2300">
                <a:solidFill>
                  <a:schemeClr val="lt1"/>
                </a:solidFill>
              </a:rPr>
              <a:t>Los puertos abiertos.</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lang="es-ES" sz="2300">
                <a:solidFill>
                  <a:schemeClr val="lt1"/>
                </a:solidFill>
              </a:rPr>
              <a:t>La arquitectura y el sistema operativo de la imagen.</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lang="es-ES" sz="2300">
                <a:solidFill>
                  <a:schemeClr val="lt1"/>
                </a:solidFill>
              </a:rPr>
              <a:t>El tamaño de la imagen.</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lang="es-ES" sz="2300">
                <a:solidFill>
                  <a:schemeClr val="lt1"/>
                </a:solidFill>
              </a:rPr>
              <a:t>Los volúmenes.</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lang="es-ES" sz="2300">
                <a:solidFill>
                  <a:schemeClr val="lt1"/>
                </a:solidFill>
              </a:rPr>
              <a:t>El ENTRYPOINT que es lo que se ejecuta al hacer docker run.</a:t>
            </a:r>
            <a:endParaRPr b="0" sz="2300">
              <a:solidFill>
                <a:schemeClr val="lt1"/>
              </a:solidFill>
            </a:endParaRPr>
          </a:p>
          <a:p>
            <a:pPr indent="-374650" lvl="0" marL="457200" rtl="0" algn="l">
              <a:lnSpc>
                <a:spcPct val="115000"/>
              </a:lnSpc>
              <a:spcBef>
                <a:spcPts val="0"/>
              </a:spcBef>
              <a:spcAft>
                <a:spcPts val="0"/>
              </a:spcAft>
              <a:buClr>
                <a:schemeClr val="lt1"/>
              </a:buClr>
              <a:buSzPts val="2300"/>
              <a:buChar char="●"/>
            </a:pPr>
            <a:r>
              <a:rPr b="0" lang="es-ES" sz="2300">
                <a:solidFill>
                  <a:schemeClr val="lt1"/>
                </a:solidFill>
              </a:rPr>
              <a:t>Las capas.</a:t>
            </a:r>
            <a:endParaRPr b="0" sz="2300">
              <a:solidFill>
                <a:schemeClr val="lt1"/>
              </a:solidFill>
            </a:endParaRPr>
          </a:p>
          <a:p>
            <a:pPr indent="0" lvl="0" marL="0" rtl="0" algn="l">
              <a:lnSpc>
                <a:spcPct val="115000"/>
              </a:lnSpc>
              <a:spcBef>
                <a:spcPts val="1200"/>
              </a:spcBef>
              <a:spcAft>
                <a:spcPts val="1200"/>
              </a:spcAft>
              <a:buSzPts val="3700"/>
              <a:buNone/>
            </a:pPr>
            <a:r>
              <a:rPr b="0" lang="es-ES" sz="2300">
                <a:solidFill>
                  <a:schemeClr val="lt1"/>
                </a:solidFill>
              </a:rPr>
              <a:t>NOTA: También podemos obtener información en la página de la imagen en DockerHub.</a:t>
            </a:r>
            <a:endParaRPr b="0" sz="1900">
              <a:solidFill>
                <a:schemeClr val="lt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54" name="Shape 754"/>
        <p:cNvGrpSpPr/>
        <p:nvPr/>
      </p:nvGrpSpPr>
      <p:grpSpPr>
        <a:xfrm>
          <a:off x="0" y="0"/>
          <a:ext cx="0" cy="0"/>
          <a:chOff x="0" y="0"/>
          <a:chExt cx="0" cy="0"/>
        </a:xfrm>
      </p:grpSpPr>
      <p:sp>
        <p:nvSpPr>
          <p:cNvPr id="755" name="Google Shape;755;g2cccae7a516_1_23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MÁS COMANDOS RELACIONADOS CON IMÁGENES </a:t>
            </a:r>
            <a:endParaRPr b="1" sz="3800">
              <a:solidFill>
                <a:srgbClr val="0000FF"/>
              </a:solidFill>
            </a:endParaRPr>
          </a:p>
        </p:txBody>
      </p:sp>
      <p:sp>
        <p:nvSpPr>
          <p:cNvPr id="756" name="Google Shape;756;g2cccae7a516_1_231"/>
          <p:cNvSpPr txBox="1"/>
          <p:nvPr>
            <p:ph type="title"/>
          </p:nvPr>
        </p:nvSpPr>
        <p:spPr>
          <a:xfrm>
            <a:off x="1244325" y="2027975"/>
            <a:ext cx="10456200" cy="39333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i="1" lang="es-ES" sz="2700">
                <a:solidFill>
                  <a:schemeClr val="lt1"/>
                </a:solidFill>
              </a:rPr>
              <a:t>docker image history</a:t>
            </a:r>
            <a:r>
              <a:rPr b="0" lang="es-ES" sz="2700">
                <a:solidFill>
                  <a:schemeClr val="lt1"/>
                </a:solidFill>
              </a:rPr>
              <a:t> para que se nos muestre por pantalla la evolución de esa imagen.</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docker image save / docker image load</a:t>
            </a:r>
            <a:r>
              <a:rPr b="0" lang="es-ES" sz="2700">
                <a:solidFill>
                  <a:schemeClr val="lt1"/>
                </a:solidFill>
              </a:rPr>
              <a:t> (o docker save / docker load) para guardar imágenes en fichero y cargarlas desde fichero (con </a:t>
            </a:r>
            <a:r>
              <a:rPr b="0" lang="es-ES" sz="2700">
                <a:solidFill>
                  <a:schemeClr val="lt1"/>
                </a:solidFill>
              </a:rPr>
              <a:t>docker load -i nombre-del-archivo.tar).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i="1" lang="es-ES" sz="2700">
                <a:solidFill>
                  <a:schemeClr val="lt1"/>
                </a:solidFill>
              </a:rPr>
              <a:t>docker image tag (docker tag) </a:t>
            </a:r>
            <a:r>
              <a:rPr b="0" lang="es-ES" sz="2700">
                <a:solidFill>
                  <a:schemeClr val="lt1"/>
                </a:solidFill>
              </a:rPr>
              <a:t>para añadir TAGs (versiones) a las distintas imágenes.</a:t>
            </a:r>
            <a:endParaRPr b="0" sz="1200">
              <a:solidFill>
                <a:srgbClr val="444444"/>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60" name="Shape 760"/>
        <p:cNvGrpSpPr/>
        <p:nvPr/>
      </p:nvGrpSpPr>
      <p:grpSpPr>
        <a:xfrm>
          <a:off x="0" y="0"/>
          <a:ext cx="0" cy="0"/>
          <a:chOff x="0" y="0"/>
          <a:chExt cx="0" cy="0"/>
        </a:xfrm>
      </p:grpSpPr>
      <p:sp>
        <p:nvSpPr>
          <p:cNvPr id="761" name="Google Shape;761;g2cccae7a516_1_237"/>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6. GESTIÓN DE IMÁGENES </a:t>
            </a:r>
            <a:endParaRPr b="1" sz="3800">
              <a:solidFill>
                <a:srgbClr val="0000FF"/>
              </a:solidFill>
            </a:endParaRPr>
          </a:p>
        </p:txBody>
      </p:sp>
      <p:sp>
        <p:nvSpPr>
          <p:cNvPr id="762" name="Google Shape;762;g2cccae7a516_1_237"/>
          <p:cNvSpPr txBox="1"/>
          <p:nvPr>
            <p:ph type="title"/>
          </p:nvPr>
        </p:nvSpPr>
        <p:spPr>
          <a:xfrm>
            <a:off x="2269750" y="1223550"/>
            <a:ext cx="9440400" cy="4578900"/>
          </a:xfrm>
          <a:prstGeom prst="rect">
            <a:avLst/>
          </a:prstGeom>
          <a:noFill/>
          <a:ln>
            <a:noFill/>
          </a:ln>
        </p:spPr>
        <p:txBody>
          <a:bodyPr anchorCtr="0" anchor="t" bIns="0" lIns="121900" spcFirstLastPara="1" rIns="121900" wrap="square" tIns="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Descargar la imagen Ubuntu:20.04 desde Docker Hub.</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Obtener toda la información de esa imagen y volcarla el fichero info.txt.</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Instanciar esa imagen creando un contenedor llamado modulo3. Usar el comando docker adecuado para comprobar que efectivamente ese contenedor se ha creado (en ejecución o no).</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Intentar borrar la imagen Ubuntu:20.04. ¿Has podido borrar la imagen? Responde razonadamente.</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Realizar las operaciones necesarias para poder borrar la imagen.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763" name="Google Shape;763;g2cccae7a516_1_237"/>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764" name="Google Shape;764;g2cccae7a516_1_237"/>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6 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9" name="Shape 319"/>
        <p:cNvGrpSpPr/>
        <p:nvPr/>
      </p:nvGrpSpPr>
      <p:grpSpPr>
        <a:xfrm>
          <a:off x="0" y="0"/>
          <a:ext cx="0" cy="0"/>
          <a:chOff x="0" y="0"/>
          <a:chExt cx="0" cy="0"/>
        </a:xfrm>
      </p:grpSpPr>
      <p:sp>
        <p:nvSpPr>
          <p:cNvPr id="320" name="Google Shape;320;g2ca94d1c6af_0_38"/>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VIRTUALIZACIÓN. ARQUITECTURA</a:t>
            </a:r>
            <a:endParaRPr b="1" sz="4000">
              <a:solidFill>
                <a:srgbClr val="0000FF"/>
              </a:solidFill>
            </a:endParaRPr>
          </a:p>
        </p:txBody>
      </p:sp>
      <p:sp>
        <p:nvSpPr>
          <p:cNvPr id="321" name="Google Shape;321;g2ca94d1c6af_0_38"/>
          <p:cNvSpPr txBox="1"/>
          <p:nvPr>
            <p:ph type="title"/>
          </p:nvPr>
        </p:nvSpPr>
        <p:spPr>
          <a:xfrm>
            <a:off x="1403400" y="1557275"/>
            <a:ext cx="10456200" cy="4578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t/>
            </a:r>
            <a:endParaRPr b="0" sz="3800">
              <a:solidFill>
                <a:schemeClr val="lt1"/>
              </a:solidFill>
            </a:endParaRPr>
          </a:p>
          <a:p>
            <a:pPr indent="0" lvl="0" marL="457200" rtl="0" algn="l">
              <a:lnSpc>
                <a:spcPct val="115000"/>
              </a:lnSpc>
              <a:spcBef>
                <a:spcPts val="1200"/>
              </a:spcBef>
              <a:spcAft>
                <a:spcPts val="0"/>
              </a:spcAft>
              <a:buSzPts val="3700"/>
              <a:buNone/>
            </a:pPr>
            <a:r>
              <a:t/>
            </a:r>
            <a:endParaRPr sz="1200">
              <a:solidFill>
                <a:srgbClr val="444444"/>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3700"/>
              <a:buNone/>
            </a:pPr>
            <a:r>
              <a:t/>
            </a:r>
            <a:endParaRPr b="0" sz="3800">
              <a:solidFill>
                <a:schemeClr val="lt1"/>
              </a:solidFill>
            </a:endParaRPr>
          </a:p>
          <a:p>
            <a:pPr indent="0" lvl="0" marL="0" rtl="0" algn="l">
              <a:lnSpc>
                <a:spcPct val="115000"/>
              </a:lnSpc>
              <a:spcBef>
                <a:spcPts val="1200"/>
              </a:spcBef>
              <a:spcAft>
                <a:spcPts val="0"/>
              </a:spcAft>
              <a:buSzPts val="3700"/>
              <a:buNone/>
            </a:pPr>
            <a:r>
              <a:t/>
            </a:r>
            <a:endParaRPr b="0" sz="4000">
              <a:solidFill>
                <a:schemeClr val="lt1"/>
              </a:solidFill>
            </a:endParaRPr>
          </a:p>
          <a:p>
            <a:pPr indent="0" lvl="0" marL="0" rtl="0" algn="l">
              <a:lnSpc>
                <a:spcPct val="100000"/>
              </a:lnSpc>
              <a:spcBef>
                <a:spcPts val="1200"/>
              </a:spcBef>
              <a:spcAft>
                <a:spcPts val="0"/>
              </a:spcAft>
              <a:buSzPts val="3700"/>
              <a:buNone/>
            </a:pPr>
            <a:r>
              <a:t/>
            </a:r>
            <a:endParaRPr sz="5000">
              <a:solidFill>
                <a:schemeClr val="lt1"/>
              </a:solidFill>
            </a:endParaRPr>
          </a:p>
        </p:txBody>
      </p:sp>
      <p:pic>
        <p:nvPicPr>
          <p:cNvPr id="322" name="Google Shape;322;g2ca94d1c6af_0_38"/>
          <p:cNvPicPr preferRelativeResize="0"/>
          <p:nvPr/>
        </p:nvPicPr>
        <p:blipFill rotWithShape="1">
          <a:blip r:embed="rId3">
            <a:alphaModFix/>
          </a:blip>
          <a:srcRect b="0" l="0" r="0" t="0"/>
          <a:stretch/>
        </p:blipFill>
        <p:spPr>
          <a:xfrm>
            <a:off x="1919388" y="1479750"/>
            <a:ext cx="8105775" cy="47339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68" name="Shape 768"/>
        <p:cNvGrpSpPr/>
        <p:nvPr/>
      </p:nvGrpSpPr>
      <p:grpSpPr>
        <a:xfrm>
          <a:off x="0" y="0"/>
          <a:ext cx="0" cy="0"/>
          <a:chOff x="0" y="0"/>
          <a:chExt cx="0" cy="0"/>
        </a:xfrm>
      </p:grpSpPr>
      <p:sp>
        <p:nvSpPr>
          <p:cNvPr id="769" name="Google Shape;769;g2cccae7a516_1_250"/>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PERSISTENCIA DE DATOS EN DOCKER</a:t>
            </a:r>
            <a:endParaRPr b="1" sz="3800">
              <a:solidFill>
                <a:srgbClr val="0000FF"/>
              </a:solidFill>
            </a:endParaRPr>
          </a:p>
        </p:txBody>
      </p:sp>
      <p:sp>
        <p:nvSpPr>
          <p:cNvPr id="770" name="Google Shape;770;g2cccae7a516_1_250"/>
          <p:cNvSpPr txBox="1"/>
          <p:nvPr>
            <p:ph type="title"/>
          </p:nvPr>
        </p:nvSpPr>
        <p:spPr>
          <a:xfrm>
            <a:off x="1226650" y="1219600"/>
            <a:ext cx="10456200" cy="4830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1200"/>
              </a:spcBef>
              <a:spcAft>
                <a:spcPts val="1200"/>
              </a:spcAft>
              <a:buSzPts val="3700"/>
              <a:buNone/>
            </a:pPr>
            <a:r>
              <a:rPr b="0" lang="es-ES" sz="2700">
                <a:solidFill>
                  <a:schemeClr val="lt1"/>
                </a:solidFill>
              </a:rPr>
              <a:t> </a:t>
            </a:r>
            <a:endParaRPr b="0" sz="2700">
              <a:solidFill>
                <a:schemeClr val="lt1"/>
              </a:solidFill>
            </a:endParaRPr>
          </a:p>
        </p:txBody>
      </p:sp>
      <p:pic>
        <p:nvPicPr>
          <p:cNvPr id="771" name="Google Shape;771;g2cccae7a516_1_250"/>
          <p:cNvPicPr preferRelativeResize="0"/>
          <p:nvPr/>
        </p:nvPicPr>
        <p:blipFill rotWithShape="1">
          <a:blip r:embed="rId3">
            <a:alphaModFix/>
          </a:blip>
          <a:srcRect b="-5130" l="0" r="0" t="0"/>
          <a:stretch/>
        </p:blipFill>
        <p:spPr>
          <a:xfrm>
            <a:off x="2563323" y="1401825"/>
            <a:ext cx="6828350" cy="54561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75" name="Shape 775"/>
        <p:cNvGrpSpPr/>
        <p:nvPr/>
      </p:nvGrpSpPr>
      <p:grpSpPr>
        <a:xfrm>
          <a:off x="0" y="0"/>
          <a:ext cx="0" cy="0"/>
          <a:chOff x="0" y="0"/>
          <a:chExt cx="0" cy="0"/>
        </a:xfrm>
      </p:grpSpPr>
      <p:sp>
        <p:nvSpPr>
          <p:cNvPr id="776" name="Google Shape;776;g2cccae7a516_1_258"/>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OPCIÓN 1 - </a:t>
            </a:r>
            <a:r>
              <a:rPr lang="es-ES" sz="3800">
                <a:solidFill>
                  <a:srgbClr val="0000FF"/>
                </a:solidFill>
              </a:rPr>
              <a:t>VOLÚMENES DOCKER</a:t>
            </a:r>
            <a:endParaRPr b="1" sz="3800">
              <a:solidFill>
                <a:srgbClr val="0000FF"/>
              </a:solidFill>
            </a:endParaRPr>
          </a:p>
        </p:txBody>
      </p:sp>
      <p:sp>
        <p:nvSpPr>
          <p:cNvPr id="777" name="Google Shape;777;g2cccae7a516_1_258"/>
          <p:cNvSpPr txBox="1"/>
          <p:nvPr>
            <p:ph type="title"/>
          </p:nvPr>
        </p:nvSpPr>
        <p:spPr>
          <a:xfrm>
            <a:off x="1244325" y="1113550"/>
            <a:ext cx="10456200" cy="4847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1200"/>
              </a:spcBef>
              <a:spcAft>
                <a:spcPts val="0"/>
              </a:spcAft>
              <a:buSzPts val="3700"/>
              <a:buNone/>
            </a:pPr>
            <a:r>
              <a:rPr b="0" lang="es-ES" sz="2700">
                <a:solidFill>
                  <a:schemeClr val="lt1"/>
                </a:solidFill>
              </a:rPr>
              <a:t>Los datos de los contenedores que nosotros decidamos se almacenan en una parte del sistema de ficheros que es gestionada por docker y a la que, debido a sus permisos, sólo docker tendrá acceso. Este tipo de volúmenes se suele usar en los siguiente casos:</a:t>
            </a:r>
            <a:endParaRPr b="0" sz="2700">
              <a:solidFill>
                <a:schemeClr val="lt1"/>
              </a:solidFill>
            </a:endParaRPr>
          </a:p>
          <a:p>
            <a:pPr indent="-374650" lvl="0" marL="457200" rtl="0" algn="l">
              <a:lnSpc>
                <a:spcPct val="115000"/>
              </a:lnSpc>
              <a:spcBef>
                <a:spcPts val="1200"/>
              </a:spcBef>
              <a:spcAft>
                <a:spcPts val="0"/>
              </a:spcAft>
              <a:buClr>
                <a:schemeClr val="lt1"/>
              </a:buClr>
              <a:buSzPts val="2300"/>
              <a:buFont typeface="Arial"/>
              <a:buChar char="●"/>
            </a:pPr>
            <a:r>
              <a:rPr b="0" lang="es-ES" sz="2300">
                <a:solidFill>
                  <a:schemeClr val="lt1"/>
                </a:solidFill>
              </a:rPr>
              <a:t>Para compartir datos entre contenedores. Simplemente tendrán que usar el mismo volumen.</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Para copias de seguridad ya sea para que sean usadas posteriormente por otros contenedores o para mover esos volúmenes a otros hosts.</a:t>
            </a:r>
            <a:endParaRPr b="0" sz="2300">
              <a:solidFill>
                <a:schemeClr val="lt1"/>
              </a:solidFill>
            </a:endParaRPr>
          </a:p>
          <a:p>
            <a:pPr indent="-374650" lvl="0" marL="457200" rtl="0" algn="l">
              <a:lnSpc>
                <a:spcPct val="115000"/>
              </a:lnSpc>
              <a:spcBef>
                <a:spcPts val="0"/>
              </a:spcBef>
              <a:spcAft>
                <a:spcPts val="0"/>
              </a:spcAft>
              <a:buClr>
                <a:schemeClr val="lt1"/>
              </a:buClr>
              <a:buSzPts val="2300"/>
              <a:buFont typeface="Arial"/>
              <a:buChar char="●"/>
            </a:pPr>
            <a:r>
              <a:rPr b="0" lang="es-ES" sz="2300">
                <a:solidFill>
                  <a:schemeClr val="lt1"/>
                </a:solidFill>
              </a:rPr>
              <a:t>Cuando quiero almacenar los datos de mi contenedor no localmente sino en un proveedor cloud.</a:t>
            </a:r>
            <a:endParaRPr b="0" sz="2300">
              <a:solidFill>
                <a:schemeClr val="lt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81" name="Shape 781"/>
        <p:cNvGrpSpPr/>
        <p:nvPr/>
      </p:nvGrpSpPr>
      <p:grpSpPr>
        <a:xfrm>
          <a:off x="0" y="0"/>
          <a:ext cx="0" cy="0"/>
          <a:chOff x="0" y="0"/>
          <a:chExt cx="0" cy="0"/>
        </a:xfrm>
      </p:grpSpPr>
      <p:sp>
        <p:nvSpPr>
          <p:cNvPr id="782" name="Google Shape;782;g2cccae7a516_1_265"/>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OPCIÓN 1 - </a:t>
            </a:r>
            <a:r>
              <a:rPr lang="es-ES" sz="3800">
                <a:solidFill>
                  <a:srgbClr val="0000FF"/>
                </a:solidFill>
              </a:rPr>
              <a:t>VOLÚMENES DOCKER</a:t>
            </a:r>
            <a:endParaRPr b="1" sz="3800">
              <a:solidFill>
                <a:srgbClr val="0000FF"/>
              </a:solidFill>
            </a:endParaRPr>
          </a:p>
        </p:txBody>
      </p:sp>
      <p:sp>
        <p:nvSpPr>
          <p:cNvPr id="783" name="Google Shape;783;g2cccae7a516_1_265"/>
          <p:cNvSpPr txBox="1"/>
          <p:nvPr>
            <p:ph type="title"/>
          </p:nvPr>
        </p:nvSpPr>
        <p:spPr>
          <a:xfrm>
            <a:off x="1244325" y="1307975"/>
            <a:ext cx="10456200" cy="46533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1200"/>
              </a:spcBef>
              <a:spcAft>
                <a:spcPts val="0"/>
              </a:spcAft>
              <a:buSzPts val="3700"/>
              <a:buNone/>
            </a:pPr>
            <a:r>
              <a:rPr b="0" lang="es-ES" sz="2700">
                <a:solidFill>
                  <a:schemeClr val="lt1"/>
                </a:solidFill>
              </a:rPr>
              <a:t>De manera general podemos decir que esa zona reservada es:</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381000" lvl="0" marL="457200" rtl="0" algn="l">
              <a:lnSpc>
                <a:spcPct val="115000"/>
              </a:lnSpc>
              <a:spcBef>
                <a:spcPts val="1200"/>
              </a:spcBef>
              <a:spcAft>
                <a:spcPts val="0"/>
              </a:spcAft>
              <a:buClr>
                <a:schemeClr val="lt1"/>
              </a:buClr>
              <a:buSzPts val="2400"/>
              <a:buChar char="●"/>
            </a:pPr>
            <a:r>
              <a:rPr b="0" lang="es-ES" sz="2400">
                <a:solidFill>
                  <a:schemeClr val="lt1"/>
                </a:solidFill>
              </a:rPr>
              <a:t>/var/lib/docker/volumes en las distribuciones de Linux si lo hemos instalado desde paquetes estándar.</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 /var/snap/docker/common/var-lib-docker/volumes en Linux si hemos instalado docker mediante snap.</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C:\ProgramData\docker\volumes en las instalaciones de Windows.</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/var/lib/docker/volumes también en Mac aunque se requiere que haya una conexión previa a la máquina virtual que se crea.</a:t>
            </a:r>
            <a:endParaRPr b="0" sz="2400">
              <a:solidFill>
                <a:srgbClr val="444444"/>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3700"/>
              <a:buNone/>
            </a:pPr>
            <a:r>
              <a:t/>
            </a:r>
            <a:endParaRPr b="0" sz="2300">
              <a:solidFill>
                <a:schemeClr val="lt1"/>
              </a:solidFill>
            </a:endParaRPr>
          </a:p>
          <a:p>
            <a:pPr indent="0" lvl="0" marL="0" rtl="0" algn="l">
              <a:lnSpc>
                <a:spcPct val="115000"/>
              </a:lnSpc>
              <a:spcBef>
                <a:spcPts val="1200"/>
              </a:spcBef>
              <a:spcAft>
                <a:spcPts val="0"/>
              </a:spcAft>
              <a:buSzPts val="3700"/>
              <a:buNone/>
            </a:pPr>
            <a:r>
              <a:t/>
            </a:r>
            <a:endParaRPr b="0" sz="2300">
              <a:solidFill>
                <a:schemeClr val="lt1"/>
              </a:solidFill>
            </a:endParaRPr>
          </a:p>
          <a:p>
            <a:pPr indent="0" lvl="0" marL="457200" marR="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87" name="Shape 787"/>
        <p:cNvGrpSpPr/>
        <p:nvPr/>
      </p:nvGrpSpPr>
      <p:grpSpPr>
        <a:xfrm>
          <a:off x="0" y="0"/>
          <a:ext cx="0" cy="0"/>
          <a:chOff x="0" y="0"/>
          <a:chExt cx="0" cy="0"/>
        </a:xfrm>
      </p:grpSpPr>
      <p:sp>
        <p:nvSpPr>
          <p:cNvPr id="788" name="Google Shape;788;g2cf1b0e97d7_0_0"/>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OPCIÓN 2 - BIND MOUNTS</a:t>
            </a:r>
            <a:endParaRPr b="1" sz="3800">
              <a:solidFill>
                <a:srgbClr val="0000FF"/>
              </a:solidFill>
            </a:endParaRPr>
          </a:p>
        </p:txBody>
      </p:sp>
      <p:sp>
        <p:nvSpPr>
          <p:cNvPr id="789" name="Google Shape;789;g2cf1b0e97d7_0_0"/>
          <p:cNvSpPr txBox="1"/>
          <p:nvPr>
            <p:ph type="title"/>
          </p:nvPr>
        </p:nvSpPr>
        <p:spPr>
          <a:xfrm>
            <a:off x="1244325" y="1307975"/>
            <a:ext cx="10456200" cy="4653300"/>
          </a:xfrm>
          <a:prstGeom prst="rect">
            <a:avLst/>
          </a:prstGeom>
          <a:noFill/>
          <a:ln>
            <a:noFill/>
          </a:ln>
        </p:spPr>
        <p:txBody>
          <a:bodyPr anchorCtr="0" anchor="t" bIns="121900" lIns="121900" spcFirstLastPara="1" rIns="121900" wrap="square" tIns="121900">
            <a:noAutofit/>
          </a:bodyPr>
          <a:lstStyle/>
          <a:p>
            <a:pPr indent="-400050" lvl="0" marL="457200" rtl="0" algn="l">
              <a:lnSpc>
                <a:spcPct val="115000"/>
              </a:lnSpc>
              <a:spcBef>
                <a:spcPts val="1200"/>
              </a:spcBef>
              <a:spcAft>
                <a:spcPts val="0"/>
              </a:spcAft>
              <a:buClr>
                <a:schemeClr val="lt1"/>
              </a:buClr>
              <a:buSzPts val="2700"/>
              <a:buChar char="●"/>
            </a:pPr>
            <a:r>
              <a:rPr b="0" lang="es-ES" sz="2700">
                <a:solidFill>
                  <a:schemeClr val="lt1"/>
                </a:solidFill>
              </a:rPr>
              <a:t>Sirve para "mapear" una parte de mi sistema de ficheros, de la que yo normalmente tengo el control, con una parte del sistema de ficheros del contenedor.</a:t>
            </a:r>
            <a:endParaRPr b="0" sz="2700">
              <a:solidFill>
                <a:schemeClr val="lt1"/>
              </a:solidFill>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Me va a permitir:</a:t>
            </a:r>
            <a:endParaRPr b="0" sz="2700">
              <a:solidFill>
                <a:schemeClr val="lt1"/>
              </a:solidFill>
            </a:endParaRPr>
          </a:p>
          <a:p>
            <a:pPr indent="-400050" lvl="0" marL="914400" rtl="0" algn="l">
              <a:lnSpc>
                <a:spcPct val="115000"/>
              </a:lnSpc>
              <a:spcBef>
                <a:spcPts val="0"/>
              </a:spcBef>
              <a:spcAft>
                <a:spcPts val="0"/>
              </a:spcAft>
              <a:buClr>
                <a:schemeClr val="lt1"/>
              </a:buClr>
              <a:buSzPts val="2700"/>
              <a:buChar char="-"/>
            </a:pPr>
            <a:r>
              <a:rPr b="0" lang="es-ES" sz="2700">
                <a:solidFill>
                  <a:schemeClr val="lt1"/>
                </a:solidFill>
              </a:rPr>
              <a:t>Compartir ficheros entre el host y los containers.</a:t>
            </a:r>
            <a:endParaRPr b="0" sz="2700">
              <a:solidFill>
                <a:schemeClr val="lt1"/>
              </a:solidFill>
            </a:endParaRPr>
          </a:p>
          <a:p>
            <a:pPr indent="-400050" lvl="0" marL="914400" rtl="0" algn="l">
              <a:lnSpc>
                <a:spcPct val="115000"/>
              </a:lnSpc>
              <a:spcBef>
                <a:spcPts val="0"/>
              </a:spcBef>
              <a:spcAft>
                <a:spcPts val="0"/>
              </a:spcAft>
              <a:buClr>
                <a:schemeClr val="lt1"/>
              </a:buClr>
              <a:buSzPts val="2700"/>
              <a:buChar char="-"/>
            </a:pPr>
            <a:r>
              <a:rPr b="0" lang="es-ES" sz="2700">
                <a:solidFill>
                  <a:schemeClr val="lt1"/>
                </a:solidFill>
              </a:rPr>
              <a:t>Que otras aplicaciones que no sean docker tengan acceso a esos ficheros.</a:t>
            </a:r>
            <a:endParaRPr b="0" sz="1200">
              <a:solidFill>
                <a:srgbClr val="444444"/>
              </a:solidFill>
              <a:highlight>
                <a:srgbClr val="FFFFFF"/>
              </a:highlight>
              <a:latin typeface="Times New Roman"/>
              <a:ea typeface="Times New Roman"/>
              <a:cs typeface="Times New Roman"/>
              <a:sym typeface="Times New Roman"/>
            </a:endParaRPr>
          </a:p>
          <a:p>
            <a:pPr indent="-400050" lvl="0" marL="457200" rtl="0" algn="l">
              <a:lnSpc>
                <a:spcPct val="115000"/>
              </a:lnSpc>
              <a:spcBef>
                <a:spcPts val="0"/>
              </a:spcBef>
              <a:spcAft>
                <a:spcPts val="0"/>
              </a:spcAft>
              <a:buClr>
                <a:schemeClr val="lt1"/>
              </a:buClr>
              <a:buSzPts val="2700"/>
              <a:buChar char="●"/>
            </a:pPr>
            <a:r>
              <a:rPr b="0" lang="es-ES" sz="2700">
                <a:solidFill>
                  <a:schemeClr val="lt1"/>
                </a:solidFill>
              </a:rPr>
              <a:t>Es la opción aconsejable en fase de DESARROLLO.</a:t>
            </a:r>
            <a:endParaRPr b="0" sz="2700">
              <a:solidFill>
                <a:schemeClr val="lt1"/>
              </a:solidFill>
            </a:endParaRPr>
          </a:p>
          <a:p>
            <a:pPr indent="0" lvl="0" marL="0" rtl="0" algn="l">
              <a:lnSpc>
                <a:spcPct val="115000"/>
              </a:lnSpc>
              <a:spcBef>
                <a:spcPts val="0"/>
              </a:spcBef>
              <a:spcAft>
                <a:spcPts val="0"/>
              </a:spcAft>
              <a:buNone/>
            </a:pPr>
            <a:r>
              <a:t/>
            </a:r>
            <a:endParaRPr b="0" sz="2300">
              <a:solidFill>
                <a:schemeClr val="lt1"/>
              </a:solidFill>
            </a:endParaRPr>
          </a:p>
          <a:p>
            <a:pPr indent="0" lvl="0" marL="457200" rtl="0" algn="l">
              <a:lnSpc>
                <a:spcPct val="115000"/>
              </a:lnSpc>
              <a:spcBef>
                <a:spcPts val="1200"/>
              </a:spcBef>
              <a:spcAft>
                <a:spcPts val="0"/>
              </a:spcAft>
              <a:buSzPts val="3700"/>
              <a:buNone/>
            </a:pPr>
            <a:r>
              <a:t/>
            </a:r>
            <a:endParaRPr b="0" sz="2300">
              <a:solidFill>
                <a:schemeClr val="lt1"/>
              </a:solidFill>
            </a:endParaRPr>
          </a:p>
          <a:p>
            <a:pPr indent="0" lvl="0" marL="0" rtl="0" algn="l">
              <a:lnSpc>
                <a:spcPct val="115000"/>
              </a:lnSpc>
              <a:spcBef>
                <a:spcPts val="1200"/>
              </a:spcBef>
              <a:spcAft>
                <a:spcPts val="0"/>
              </a:spcAft>
              <a:buSzPts val="3700"/>
              <a:buNone/>
            </a:pPr>
            <a:r>
              <a:t/>
            </a:r>
            <a:endParaRPr b="0" sz="2300">
              <a:solidFill>
                <a:schemeClr val="lt1"/>
              </a:solidFill>
            </a:endParaRPr>
          </a:p>
          <a:p>
            <a:pPr indent="0" lvl="0" marL="457200" marR="0" rtl="0" algn="l">
              <a:lnSpc>
                <a:spcPct val="115000"/>
              </a:lnSpc>
              <a:spcBef>
                <a:spcPts val="1200"/>
              </a:spcBef>
              <a:spcAft>
                <a:spcPts val="1200"/>
              </a:spcAft>
              <a:buSzPts val="3700"/>
              <a:buNone/>
            </a:pPr>
            <a:r>
              <a:t/>
            </a:r>
            <a:endParaRPr b="0" sz="2700">
              <a:solidFill>
                <a:schemeClr val="lt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93" name="Shape 793"/>
        <p:cNvGrpSpPr/>
        <p:nvPr/>
      </p:nvGrpSpPr>
      <p:grpSpPr>
        <a:xfrm>
          <a:off x="0" y="0"/>
          <a:ext cx="0" cy="0"/>
          <a:chOff x="0" y="0"/>
          <a:chExt cx="0" cy="0"/>
        </a:xfrm>
      </p:grpSpPr>
      <p:sp>
        <p:nvSpPr>
          <p:cNvPr id="794" name="Google Shape;794;g2cf1b0e97d7_0_7"/>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CREACIÓN DE VOLÚMENES</a:t>
            </a:r>
            <a:endParaRPr b="1" sz="3800">
              <a:solidFill>
                <a:srgbClr val="0000FF"/>
              </a:solidFill>
            </a:endParaRPr>
          </a:p>
        </p:txBody>
      </p:sp>
      <p:pic>
        <p:nvPicPr>
          <p:cNvPr id="795" name="Google Shape;795;g2cf1b0e97d7_0_7"/>
          <p:cNvPicPr preferRelativeResize="0"/>
          <p:nvPr/>
        </p:nvPicPr>
        <p:blipFill>
          <a:blip r:embed="rId3">
            <a:alphaModFix/>
          </a:blip>
          <a:stretch>
            <a:fillRect/>
          </a:stretch>
        </p:blipFill>
        <p:spPr>
          <a:xfrm>
            <a:off x="2028463" y="1189701"/>
            <a:ext cx="8135075" cy="54402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99" name="Shape 799"/>
        <p:cNvGrpSpPr/>
        <p:nvPr/>
      </p:nvGrpSpPr>
      <p:grpSpPr>
        <a:xfrm>
          <a:off x="0" y="0"/>
          <a:ext cx="0" cy="0"/>
          <a:chOff x="0" y="0"/>
          <a:chExt cx="0" cy="0"/>
        </a:xfrm>
      </p:grpSpPr>
      <p:sp>
        <p:nvSpPr>
          <p:cNvPr id="800" name="Google Shape;800;g2cf1b0e97d7_0_13"/>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CREACIÓN DE VOLÚMENES. OPCIONES</a:t>
            </a:r>
            <a:endParaRPr b="1" sz="3800">
              <a:solidFill>
                <a:srgbClr val="0000FF"/>
              </a:solidFill>
            </a:endParaRPr>
          </a:p>
        </p:txBody>
      </p:sp>
      <p:sp>
        <p:nvSpPr>
          <p:cNvPr id="801" name="Google Shape;801;g2cf1b0e97d7_0_13"/>
          <p:cNvSpPr txBox="1"/>
          <p:nvPr/>
        </p:nvSpPr>
        <p:spPr>
          <a:xfrm>
            <a:off x="1256400" y="1388025"/>
            <a:ext cx="9679200" cy="4423800"/>
          </a:xfrm>
          <a:prstGeom prst="rect">
            <a:avLst/>
          </a:prstGeom>
          <a:noFill/>
          <a:ln>
            <a:noFill/>
          </a:ln>
        </p:spPr>
        <p:txBody>
          <a:bodyPr anchorCtr="0" anchor="t" bIns="91425" lIns="91425" spcFirstLastPara="1" rIns="91425" wrap="square" tIns="91425">
            <a:spAutoFit/>
          </a:bodyPr>
          <a:lstStyle/>
          <a:p>
            <a:pPr indent="-400050" lvl="0" marL="457200" rtl="0" algn="l">
              <a:lnSpc>
                <a:spcPct val="115000"/>
              </a:lnSpc>
              <a:spcBef>
                <a:spcPts val="12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--driver o -d para especificar el driver elegido para el volumen. Si no especificamos nada el driver utilizado es el local que es el que nos interesa desde el punto de vista de desarrollo porque desarrollamos en nuestra máquina. En el caso de Linux el driver local es overlay2, pero existen otras posibilidades como aufs, btrfs, zfs, devicemapper o vfs. </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--label para especificar los metadatos del volumen mediante parejas clave-valor.</a:t>
            </a:r>
            <a:endParaRPr sz="1200">
              <a:solidFill>
                <a:srgbClr val="44444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05" name="Shape 805"/>
        <p:cNvGrpSpPr/>
        <p:nvPr/>
      </p:nvGrpSpPr>
      <p:grpSpPr>
        <a:xfrm>
          <a:off x="0" y="0"/>
          <a:ext cx="0" cy="0"/>
          <a:chOff x="0" y="0"/>
          <a:chExt cx="0" cy="0"/>
        </a:xfrm>
      </p:grpSpPr>
      <p:sp>
        <p:nvSpPr>
          <p:cNvPr id="806" name="Google Shape;806;g2cf1b0e97d7_0_21"/>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CREACIÓN DE VOLÚMENES. OPCIONES</a:t>
            </a:r>
            <a:endParaRPr b="1" sz="3800">
              <a:solidFill>
                <a:srgbClr val="0000FF"/>
              </a:solidFill>
            </a:endParaRPr>
          </a:p>
        </p:txBody>
      </p:sp>
      <p:sp>
        <p:nvSpPr>
          <p:cNvPr id="807" name="Google Shape;807;g2cf1b0e97d7_0_21"/>
          <p:cNvSpPr txBox="1"/>
          <p:nvPr/>
        </p:nvSpPr>
        <p:spPr>
          <a:xfrm>
            <a:off x="1256400" y="1388025"/>
            <a:ext cx="9679200" cy="4099800"/>
          </a:xfrm>
          <a:prstGeom prst="rect">
            <a:avLst/>
          </a:prstGeom>
          <a:noFill/>
          <a:ln>
            <a:noFill/>
          </a:ln>
        </p:spPr>
        <p:txBody>
          <a:bodyPr anchorCtr="0" anchor="t" bIns="91425" lIns="91425" spcFirstLastPara="1" rIns="91425" wrap="square" tIns="91425">
            <a:spAutoFit/>
          </a:bodyPr>
          <a:lstStyle/>
          <a:p>
            <a:pPr indent="-400050" lvl="0" marL="457200" rtl="0" algn="l">
              <a:lnSpc>
                <a:spcPct val="115000"/>
              </a:lnSpc>
              <a:spcBef>
                <a:spcPts val="12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--opt o -o para especificar opciones relativas al driver elegido. Si son opciones relativas al sistema de ficheros puedo usar una sintaxis similar a las opciones de la orden mount.</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--name para especificar un nombre para el volumen. Es una alternativa a especificarlo al final que es la forma que está descrita en la imagen superior.</a:t>
            </a:r>
            <a:endParaRPr sz="1200">
              <a:solidFill>
                <a:srgbClr val="444444"/>
              </a:solidFill>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11" name="Shape 811"/>
        <p:cNvGrpSpPr/>
        <p:nvPr/>
      </p:nvGrpSpPr>
      <p:grpSpPr>
        <a:xfrm>
          <a:off x="0" y="0"/>
          <a:ext cx="0" cy="0"/>
          <a:chOff x="0" y="0"/>
          <a:chExt cx="0" cy="0"/>
        </a:xfrm>
      </p:grpSpPr>
      <p:sp>
        <p:nvSpPr>
          <p:cNvPr id="812" name="Google Shape;812;g2d09213cdcd_0_0"/>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CREACIÓN DE VOLÚMENES. EJEMPLO</a:t>
            </a:r>
            <a:endParaRPr b="1" sz="3800">
              <a:solidFill>
                <a:srgbClr val="0000FF"/>
              </a:solidFill>
            </a:endParaRPr>
          </a:p>
        </p:txBody>
      </p:sp>
      <p:sp>
        <p:nvSpPr>
          <p:cNvPr id="813" name="Google Shape;813;g2d09213cdcd_0_0"/>
          <p:cNvSpPr txBox="1"/>
          <p:nvPr/>
        </p:nvSpPr>
        <p:spPr>
          <a:xfrm>
            <a:off x="1256400" y="1388025"/>
            <a:ext cx="9679200" cy="359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ES" sz="2500">
                <a:solidFill>
                  <a:srgbClr val="FF0000"/>
                </a:solidFill>
                <a:latin typeface="Times New Roman"/>
                <a:ea typeface="Times New Roman"/>
                <a:cs typeface="Times New Roman"/>
                <a:sym typeface="Times New Roman"/>
              </a:rPr>
              <a:t># Creación de un volumen llamado data</a:t>
            </a:r>
            <a:endParaRPr sz="25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500">
                <a:solidFill>
                  <a:schemeClr val="lt1"/>
                </a:solidFill>
                <a:latin typeface="Times New Roman"/>
                <a:ea typeface="Times New Roman"/>
                <a:cs typeface="Times New Roman"/>
                <a:sym typeface="Times New Roman"/>
              </a:rPr>
              <a:t>&gt; docker volume create data</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500">
                <a:solidFill>
                  <a:srgbClr val="FF0000"/>
                </a:solidFill>
                <a:latin typeface="Times New Roman"/>
                <a:ea typeface="Times New Roman"/>
                <a:cs typeface="Times New Roman"/>
                <a:sym typeface="Times New Roman"/>
              </a:rPr>
              <a:t># Creación de un volumen llamando web añadiendo varios metadatos</a:t>
            </a:r>
            <a:endParaRPr sz="25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500">
                <a:solidFill>
                  <a:schemeClr val="lt1"/>
                </a:solidFill>
                <a:latin typeface="Times New Roman"/>
                <a:ea typeface="Times New Roman"/>
                <a:cs typeface="Times New Roman"/>
                <a:sym typeface="Times New Roman"/>
              </a:rPr>
              <a:t>&gt; docker volume create --label servicio=http --label server=apache Web</a:t>
            </a:r>
            <a:endParaRPr sz="3800">
              <a:solidFill>
                <a:schemeClr val="lt1"/>
              </a:solidFill>
              <a:latin typeface="Maven Pro"/>
              <a:ea typeface="Maven Pro"/>
              <a:cs typeface="Maven Pro"/>
              <a:sym typeface="Maven Pro"/>
            </a:endParaRPr>
          </a:p>
          <a:p>
            <a:pPr indent="0" lvl="0" marL="457200" rtl="0" algn="l">
              <a:lnSpc>
                <a:spcPct val="115000"/>
              </a:lnSpc>
              <a:spcBef>
                <a:spcPts val="1200"/>
              </a:spcBef>
              <a:spcAft>
                <a:spcPts val="1200"/>
              </a:spcAft>
              <a:buNone/>
            </a:pPr>
            <a:r>
              <a:t/>
            </a:r>
            <a:endParaRPr sz="2800">
              <a:solidFill>
                <a:schemeClr val="lt1"/>
              </a:solidFill>
              <a:latin typeface="Maven Pro"/>
              <a:ea typeface="Maven Pro"/>
              <a:cs typeface="Maven Pro"/>
              <a:sym typeface="Maven Pr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17" name="Shape 817"/>
        <p:cNvGrpSpPr/>
        <p:nvPr/>
      </p:nvGrpSpPr>
      <p:grpSpPr>
        <a:xfrm>
          <a:off x="0" y="0"/>
          <a:ext cx="0" cy="0"/>
          <a:chOff x="0" y="0"/>
          <a:chExt cx="0" cy="0"/>
        </a:xfrm>
      </p:grpSpPr>
      <p:sp>
        <p:nvSpPr>
          <p:cNvPr id="818" name="Google Shape;818;g2d09213cdcd_0_6"/>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ELIMIN</a:t>
            </a:r>
            <a:r>
              <a:rPr lang="es-ES" sz="3800">
                <a:solidFill>
                  <a:srgbClr val="0000FF"/>
                </a:solidFill>
              </a:rPr>
              <a:t>ACIÓN DE VOLÚMENES</a:t>
            </a:r>
            <a:endParaRPr b="1" sz="3800">
              <a:solidFill>
                <a:srgbClr val="0000FF"/>
              </a:solidFill>
            </a:endParaRPr>
          </a:p>
        </p:txBody>
      </p:sp>
      <p:sp>
        <p:nvSpPr>
          <p:cNvPr id="819" name="Google Shape;819;g2d09213cdcd_0_6"/>
          <p:cNvSpPr txBox="1"/>
          <p:nvPr/>
        </p:nvSpPr>
        <p:spPr>
          <a:xfrm>
            <a:off x="1256400" y="1388025"/>
            <a:ext cx="9679200" cy="379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ES" sz="2700">
                <a:solidFill>
                  <a:schemeClr val="lt1"/>
                </a:solidFill>
                <a:latin typeface="Maven Pro"/>
                <a:ea typeface="Maven Pro"/>
                <a:cs typeface="Maven Pro"/>
                <a:sym typeface="Maven Pro"/>
              </a:rPr>
              <a:t>Para la eliminación de los volúmenes creados tenemos dos opciones:</a:t>
            </a:r>
            <a:endParaRPr sz="2700">
              <a:solidFill>
                <a:schemeClr val="lt1"/>
              </a:solidFill>
              <a:latin typeface="Maven Pro"/>
              <a:ea typeface="Maven Pro"/>
              <a:cs typeface="Maven Pro"/>
              <a:sym typeface="Maven Pro"/>
            </a:endParaRPr>
          </a:p>
          <a:p>
            <a:pPr indent="-400050" lvl="0" marL="457200" rtl="0" algn="l">
              <a:lnSpc>
                <a:spcPct val="115000"/>
              </a:lnSpc>
              <a:spcBef>
                <a:spcPts val="12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docker volume rm: para eliminar un volumen en concreto (por nombre o por id).</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docker volume prune:  para eliminar los volúmenes que no están siendo usados por ningún contenedor</a:t>
            </a:r>
            <a:endParaRPr sz="2500">
              <a:solidFill>
                <a:srgbClr val="FF0000"/>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2800">
              <a:solidFill>
                <a:schemeClr val="lt1"/>
              </a:solidFill>
              <a:latin typeface="Maven Pro"/>
              <a:ea typeface="Maven Pro"/>
              <a:cs typeface="Maven Pro"/>
              <a:sym typeface="Maven Pr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23" name="Shape 823"/>
        <p:cNvGrpSpPr/>
        <p:nvPr/>
      </p:nvGrpSpPr>
      <p:grpSpPr>
        <a:xfrm>
          <a:off x="0" y="0"/>
          <a:ext cx="0" cy="0"/>
          <a:chOff x="0" y="0"/>
          <a:chExt cx="0" cy="0"/>
        </a:xfrm>
      </p:grpSpPr>
      <p:sp>
        <p:nvSpPr>
          <p:cNvPr id="824" name="Google Shape;824;g2d09213cdcd_0_12"/>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ELIMINACIÓN DE VOLÚMENES. EJEMPLOS</a:t>
            </a:r>
            <a:endParaRPr b="1" sz="3800">
              <a:solidFill>
                <a:srgbClr val="0000FF"/>
              </a:solidFill>
            </a:endParaRPr>
          </a:p>
        </p:txBody>
      </p:sp>
      <p:sp>
        <p:nvSpPr>
          <p:cNvPr id="825" name="Google Shape;825;g2d09213cdcd_0_12"/>
          <p:cNvSpPr txBox="1"/>
          <p:nvPr/>
        </p:nvSpPr>
        <p:spPr>
          <a:xfrm>
            <a:off x="1256400" y="1388025"/>
            <a:ext cx="9679200" cy="50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ES" sz="2400">
                <a:solidFill>
                  <a:srgbClr val="FF0000"/>
                </a:solidFill>
                <a:latin typeface="Times New Roman"/>
                <a:ea typeface="Times New Roman"/>
                <a:cs typeface="Times New Roman"/>
                <a:sym typeface="Times New Roman"/>
              </a:rPr>
              <a:t># Borrar un volumen por nombre</a:t>
            </a:r>
            <a:endParaRPr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400">
                <a:solidFill>
                  <a:schemeClr val="lt1"/>
                </a:solidFill>
                <a:latin typeface="Times New Roman"/>
                <a:ea typeface="Times New Roman"/>
                <a:cs typeface="Times New Roman"/>
                <a:sym typeface="Times New Roman"/>
              </a:rPr>
              <a:t>&gt; docker volume rm nombre_volumen</a:t>
            </a:r>
            <a:endParaRPr sz="2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400">
                <a:solidFill>
                  <a:srgbClr val="FF0000"/>
                </a:solidFill>
                <a:latin typeface="Times New Roman"/>
                <a:ea typeface="Times New Roman"/>
                <a:cs typeface="Times New Roman"/>
                <a:sym typeface="Times New Roman"/>
              </a:rPr>
              <a:t># Borrar dos volúmenes de una sola vez</a:t>
            </a:r>
            <a:endParaRPr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400">
                <a:solidFill>
                  <a:schemeClr val="lt1"/>
                </a:solidFill>
                <a:latin typeface="Times New Roman"/>
                <a:ea typeface="Times New Roman"/>
                <a:cs typeface="Times New Roman"/>
                <a:sym typeface="Times New Roman"/>
              </a:rPr>
              <a:t>&gt; docker volume rm nombre_volumen1 nombre_volumen2</a:t>
            </a:r>
            <a:endParaRPr sz="2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400">
                <a:solidFill>
                  <a:srgbClr val="FF0000"/>
                </a:solidFill>
                <a:latin typeface="Times New Roman"/>
                <a:ea typeface="Times New Roman"/>
                <a:cs typeface="Times New Roman"/>
                <a:sym typeface="Times New Roman"/>
              </a:rPr>
              <a:t># Borrar todos los volúmenes que no tengan contenedores asociados</a:t>
            </a:r>
            <a:endParaRPr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400">
                <a:solidFill>
                  <a:schemeClr val="lt1"/>
                </a:solidFill>
                <a:latin typeface="Times New Roman"/>
                <a:ea typeface="Times New Roman"/>
                <a:cs typeface="Times New Roman"/>
                <a:sym typeface="Times New Roman"/>
              </a:rPr>
              <a:t>&gt; docker volume prune</a:t>
            </a:r>
            <a:endParaRPr sz="24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400">
                <a:solidFill>
                  <a:srgbClr val="FF0000"/>
                </a:solidFill>
                <a:latin typeface="Times New Roman"/>
                <a:ea typeface="Times New Roman"/>
                <a:cs typeface="Times New Roman"/>
                <a:sym typeface="Times New Roman"/>
              </a:rPr>
              <a:t># Borrar todos los volúmenes que no tengan contenedores asociados sin pedir confirmación (-f o --force)</a:t>
            </a:r>
            <a:endParaRPr sz="24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s-ES" sz="2400">
                <a:solidFill>
                  <a:schemeClr val="lt1"/>
                </a:solidFill>
                <a:latin typeface="Times New Roman"/>
                <a:ea typeface="Times New Roman"/>
                <a:cs typeface="Times New Roman"/>
                <a:sym typeface="Times New Roman"/>
              </a:rPr>
              <a:t>&gt; docker volume prune -f</a:t>
            </a:r>
            <a:endParaRPr sz="3000">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6" name="Shape 326"/>
        <p:cNvGrpSpPr/>
        <p:nvPr/>
      </p:nvGrpSpPr>
      <p:grpSpPr>
        <a:xfrm>
          <a:off x="0" y="0"/>
          <a:ext cx="0" cy="0"/>
          <a:chOff x="0" y="0"/>
          <a:chExt cx="0" cy="0"/>
        </a:xfrm>
      </p:grpSpPr>
      <p:sp>
        <p:nvSpPr>
          <p:cNvPr id="327" name="Google Shape;327;g2ca94d1c6af_0_45"/>
          <p:cNvSpPr txBox="1"/>
          <p:nvPr>
            <p:ph type="title"/>
          </p:nvPr>
        </p:nvSpPr>
        <p:spPr>
          <a:xfrm>
            <a:off x="1738500" y="409225"/>
            <a:ext cx="101211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4000">
                <a:solidFill>
                  <a:srgbClr val="0000FF"/>
                </a:solidFill>
              </a:rPr>
              <a:t>VIRTUALIZACIÓN. BENEFICIOS</a:t>
            </a:r>
            <a:endParaRPr b="1" sz="4000">
              <a:solidFill>
                <a:srgbClr val="0000FF"/>
              </a:solidFill>
            </a:endParaRPr>
          </a:p>
        </p:txBody>
      </p:sp>
      <p:sp>
        <p:nvSpPr>
          <p:cNvPr id="328" name="Google Shape;328;g2ca94d1c6af_0_45"/>
          <p:cNvSpPr txBox="1"/>
          <p:nvPr>
            <p:ph type="title"/>
          </p:nvPr>
        </p:nvSpPr>
        <p:spPr>
          <a:xfrm>
            <a:off x="1403400" y="1362850"/>
            <a:ext cx="10456200" cy="4578900"/>
          </a:xfrm>
          <a:prstGeom prst="rect">
            <a:avLst/>
          </a:prstGeom>
          <a:noFill/>
          <a:ln>
            <a:noFill/>
          </a:ln>
        </p:spPr>
        <p:txBody>
          <a:bodyPr anchorCtr="0" anchor="t" bIns="121900" lIns="121900" spcFirstLastPara="1" rIns="121900" wrap="square" tIns="121900">
            <a:noAutofit/>
          </a:bodyPr>
          <a:lstStyle/>
          <a:p>
            <a:pPr indent="-387350" lvl="0" marL="457200" rtl="0" algn="l">
              <a:lnSpc>
                <a:spcPct val="115000"/>
              </a:lnSpc>
              <a:spcBef>
                <a:spcPts val="1200"/>
              </a:spcBef>
              <a:spcAft>
                <a:spcPts val="0"/>
              </a:spcAft>
              <a:buClr>
                <a:schemeClr val="lt1"/>
              </a:buClr>
              <a:buSzPts val="2500"/>
              <a:buChar char="●"/>
            </a:pPr>
            <a:r>
              <a:rPr b="0" lang="es-ES" sz="2500">
                <a:solidFill>
                  <a:schemeClr val="lt1"/>
                </a:solidFill>
              </a:rPr>
              <a:t>Hay un mejor aprovechamiento de los recursos. Un servidor grande y potente se puede compartir entre distintas aplicaciones.</a:t>
            </a:r>
            <a:endParaRPr b="0" sz="2500">
              <a:solidFill>
                <a:schemeClr val="lt1"/>
              </a:solidFill>
            </a:endParaRPr>
          </a:p>
          <a:p>
            <a:pPr indent="-387350" lvl="0" marL="457200" rtl="0" algn="l">
              <a:lnSpc>
                <a:spcPct val="115000"/>
              </a:lnSpc>
              <a:spcBef>
                <a:spcPts val="0"/>
              </a:spcBef>
              <a:spcAft>
                <a:spcPts val="0"/>
              </a:spcAft>
              <a:buClr>
                <a:schemeClr val="lt1"/>
              </a:buClr>
              <a:buSzPts val="2500"/>
              <a:buChar char="●"/>
            </a:pPr>
            <a:r>
              <a:rPr b="0" lang="es-ES" sz="2500">
                <a:solidFill>
                  <a:schemeClr val="lt1"/>
                </a:solidFill>
              </a:rPr>
              <a:t>Los procesos de migración y escalado no son tan dolorosos, simplemente le doy más recursos a la máquina virtual dentro de mi servidor o bien muevo la máquina virtual a un nuevo servidor, propio o en la nube, más potente y que también tenga características de virtualización.</a:t>
            </a:r>
            <a:endParaRPr b="0" sz="2500">
              <a:solidFill>
                <a:schemeClr val="lt1"/>
              </a:solidFill>
            </a:endParaRPr>
          </a:p>
          <a:p>
            <a:pPr indent="-387350" lvl="0" marL="457200" rtl="0" algn="l">
              <a:lnSpc>
                <a:spcPct val="115000"/>
              </a:lnSpc>
              <a:spcBef>
                <a:spcPts val="0"/>
              </a:spcBef>
              <a:spcAft>
                <a:spcPts val="0"/>
              </a:spcAft>
              <a:buClr>
                <a:schemeClr val="lt1"/>
              </a:buClr>
              <a:buSzPts val="2500"/>
              <a:buChar char="●"/>
            </a:pPr>
            <a:r>
              <a:rPr b="0" lang="es-ES" sz="2500">
                <a:solidFill>
                  <a:schemeClr val="lt1"/>
                </a:solidFill>
              </a:rPr>
              <a:t>Esto además hizo que aparecieran nuevos modelos de negocio en la nube que nos permiten en cada momento tener y dimensionar las máquinas virtuales según nuestras necesidades y pagar únicamente por esas necesidades.</a:t>
            </a:r>
            <a:endParaRPr b="0" sz="2500">
              <a:solidFill>
                <a:schemeClr val="lt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29" name="Shape 829"/>
        <p:cNvGrpSpPr/>
        <p:nvPr/>
      </p:nvGrpSpPr>
      <p:grpSpPr>
        <a:xfrm>
          <a:off x="0" y="0"/>
          <a:ext cx="0" cy="0"/>
          <a:chOff x="0" y="0"/>
          <a:chExt cx="0" cy="0"/>
        </a:xfrm>
      </p:grpSpPr>
      <p:sp>
        <p:nvSpPr>
          <p:cNvPr id="830" name="Google Shape;830;g2d09213cdcd_0_20"/>
          <p:cNvSpPr txBox="1"/>
          <p:nvPr>
            <p:ph type="title"/>
          </p:nvPr>
        </p:nvSpPr>
        <p:spPr>
          <a:xfrm>
            <a:off x="1403300" y="409225"/>
            <a:ext cx="104562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INFORM</a:t>
            </a:r>
            <a:r>
              <a:rPr lang="es-ES" sz="3800">
                <a:solidFill>
                  <a:srgbClr val="0000FF"/>
                </a:solidFill>
              </a:rPr>
              <a:t>ACIÓN DE VOLÚMENES. </a:t>
            </a:r>
            <a:endParaRPr b="1" sz="3800">
              <a:solidFill>
                <a:srgbClr val="0000FF"/>
              </a:solidFill>
            </a:endParaRPr>
          </a:p>
        </p:txBody>
      </p:sp>
      <p:sp>
        <p:nvSpPr>
          <p:cNvPr id="831" name="Google Shape;831;g2d09213cdcd_0_20"/>
          <p:cNvSpPr txBox="1"/>
          <p:nvPr/>
        </p:nvSpPr>
        <p:spPr>
          <a:xfrm>
            <a:off x="1256400" y="1388025"/>
            <a:ext cx="9679200" cy="420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ES" sz="2700">
                <a:solidFill>
                  <a:schemeClr val="lt1"/>
                </a:solidFill>
                <a:latin typeface="Maven Pro"/>
                <a:ea typeface="Maven Pro"/>
                <a:cs typeface="Maven Pro"/>
                <a:sym typeface="Maven Pro"/>
              </a:rPr>
              <a:t>Podemos hacerlo de dos formas:</a:t>
            </a:r>
            <a:endParaRPr sz="2700">
              <a:solidFill>
                <a:schemeClr val="lt1"/>
              </a:solidFill>
              <a:latin typeface="Maven Pro"/>
              <a:ea typeface="Maven Pro"/>
              <a:cs typeface="Maven Pro"/>
              <a:sym typeface="Maven Pro"/>
            </a:endParaRPr>
          </a:p>
          <a:p>
            <a:pPr indent="-400050" lvl="0" marL="457200" rtl="0" algn="l">
              <a:lnSpc>
                <a:spcPct val="115000"/>
              </a:lnSpc>
              <a:spcBef>
                <a:spcPts val="12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Usando </a:t>
            </a:r>
            <a:r>
              <a:rPr i="1" lang="es-ES" sz="2700">
                <a:solidFill>
                  <a:schemeClr val="lt1"/>
                </a:solidFill>
                <a:latin typeface="Maven Pro"/>
                <a:ea typeface="Maven Pro"/>
                <a:cs typeface="Maven Pro"/>
                <a:sym typeface="Maven Pro"/>
              </a:rPr>
              <a:t>docker volume ls, </a:t>
            </a:r>
            <a:r>
              <a:rPr lang="es-ES" sz="2700">
                <a:solidFill>
                  <a:schemeClr val="lt1"/>
                </a:solidFill>
                <a:latin typeface="Maven Pro"/>
                <a:ea typeface="Maven Pro"/>
                <a:cs typeface="Maven Pro"/>
                <a:sym typeface="Maven Pro"/>
              </a:rPr>
              <a:t> que nos proporciona una lista de los volúmenes creados y algo de información adicional.</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Usando d</a:t>
            </a:r>
            <a:r>
              <a:rPr i="1" lang="es-ES" sz="2700">
                <a:solidFill>
                  <a:schemeClr val="lt1"/>
                </a:solidFill>
                <a:latin typeface="Maven Pro"/>
                <a:ea typeface="Maven Pro"/>
                <a:cs typeface="Maven Pro"/>
                <a:sym typeface="Maven Pro"/>
              </a:rPr>
              <a:t>ocker volume inspect</a:t>
            </a:r>
            <a:r>
              <a:rPr lang="es-ES" sz="2700">
                <a:solidFill>
                  <a:schemeClr val="lt1"/>
                </a:solidFill>
                <a:latin typeface="Maven Pro"/>
                <a:ea typeface="Maven Pro"/>
                <a:cs typeface="Maven Pro"/>
                <a:sym typeface="Maven Pro"/>
              </a:rPr>
              <a:t>, que nos dará una información mucho más detallada del volumen que hayamos elegido.</a:t>
            </a:r>
            <a:endParaRPr sz="1200">
              <a:solidFill>
                <a:srgbClr val="444444"/>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s-ES" sz="2400">
                <a:solidFill>
                  <a:srgbClr val="FF0000"/>
                </a:solidFill>
                <a:latin typeface="Times New Roman"/>
                <a:ea typeface="Times New Roman"/>
                <a:cs typeface="Times New Roman"/>
                <a:sym typeface="Times New Roman"/>
              </a:rPr>
              <a:t> </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35" name="Shape 835"/>
        <p:cNvGrpSpPr/>
        <p:nvPr/>
      </p:nvGrpSpPr>
      <p:grpSpPr>
        <a:xfrm>
          <a:off x="0" y="0"/>
          <a:ext cx="0" cy="0"/>
          <a:chOff x="0" y="0"/>
          <a:chExt cx="0" cy="0"/>
        </a:xfrm>
      </p:grpSpPr>
      <p:sp>
        <p:nvSpPr>
          <p:cNvPr id="836" name="Google Shape;836;g2d09213cdcd_0_26"/>
          <p:cNvSpPr txBox="1"/>
          <p:nvPr>
            <p:ph type="title"/>
          </p:nvPr>
        </p:nvSpPr>
        <p:spPr>
          <a:xfrm>
            <a:off x="1148900" y="409225"/>
            <a:ext cx="107106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ASOCIANDO ALMACENAMIENTO </a:t>
            </a:r>
            <a:r>
              <a:rPr lang="es-ES" sz="3800">
                <a:solidFill>
                  <a:srgbClr val="0000FF"/>
                </a:solidFill>
              </a:rPr>
              <a:t>A CONTENEDORES </a:t>
            </a:r>
            <a:endParaRPr b="1" sz="3800">
              <a:solidFill>
                <a:srgbClr val="0000FF"/>
              </a:solidFill>
            </a:endParaRPr>
          </a:p>
        </p:txBody>
      </p:sp>
      <p:sp>
        <p:nvSpPr>
          <p:cNvPr id="837" name="Google Shape;837;g2d09213cdcd_0_26"/>
          <p:cNvSpPr txBox="1"/>
          <p:nvPr/>
        </p:nvSpPr>
        <p:spPr>
          <a:xfrm>
            <a:off x="1397800" y="1600125"/>
            <a:ext cx="9679200" cy="45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ES" sz="2700">
                <a:solidFill>
                  <a:schemeClr val="lt1"/>
                </a:solidFill>
                <a:latin typeface="Maven Pro"/>
                <a:ea typeface="Maven Pro"/>
                <a:cs typeface="Maven Pro"/>
                <a:sym typeface="Maven Pro"/>
              </a:rPr>
              <a:t>Tener en cuenta</a:t>
            </a:r>
            <a:r>
              <a:rPr lang="es-ES" sz="2700">
                <a:solidFill>
                  <a:schemeClr val="lt1"/>
                </a:solidFill>
                <a:latin typeface="Maven Pro"/>
                <a:ea typeface="Maven Pro"/>
                <a:cs typeface="Maven Pro"/>
                <a:sym typeface="Maven Pro"/>
              </a:rPr>
              <a:t>:</a:t>
            </a:r>
            <a:endParaRPr sz="2700">
              <a:solidFill>
                <a:schemeClr val="lt1"/>
              </a:solidFill>
              <a:latin typeface="Maven Pro"/>
              <a:ea typeface="Maven Pro"/>
              <a:cs typeface="Maven Pro"/>
              <a:sym typeface="Maven Pro"/>
            </a:endParaRPr>
          </a:p>
          <a:p>
            <a:pPr indent="-400050" lvl="0" marL="457200" rtl="0" algn="l">
              <a:lnSpc>
                <a:spcPct val="115000"/>
              </a:lnSpc>
              <a:spcBef>
                <a:spcPts val="12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Se</a:t>
            </a:r>
            <a:r>
              <a:rPr lang="es-ES" sz="2700">
                <a:solidFill>
                  <a:schemeClr val="lt1"/>
                </a:solidFill>
                <a:latin typeface="Maven Pro"/>
                <a:ea typeface="Maven Pro"/>
                <a:cs typeface="Maven Pro"/>
                <a:sym typeface="Maven Pro"/>
              </a:rPr>
              <a:t> sobreescribirá la carpeta destino en el sistema de ficheros del contenedor, en caso de que exista. </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Si nuestra carpeta origen no existe y hacemos un bind mount, tendremos en el contenedor una carpeta vacía. </a:t>
            </a:r>
            <a:endParaRPr sz="2700">
              <a:solidFill>
                <a:schemeClr val="lt1"/>
              </a:solidFill>
              <a:latin typeface="Maven Pro"/>
              <a:ea typeface="Maven Pro"/>
              <a:cs typeface="Maven Pro"/>
              <a:sym typeface="Maven Pro"/>
            </a:endParaRPr>
          </a:p>
          <a:p>
            <a:pPr indent="-400050" lvl="0" marL="457200" rtl="0" algn="l">
              <a:lnSpc>
                <a:spcPct val="115000"/>
              </a:lnSpc>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Si usamos imágenes de DockerHub: leer la información de cada imagen en su página para ver cómo persistir los datos de esa imagen y cuáles son las carpetas importantes.</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41" name="Shape 841"/>
        <p:cNvGrpSpPr/>
        <p:nvPr/>
      </p:nvGrpSpPr>
      <p:grpSpPr>
        <a:xfrm>
          <a:off x="0" y="0"/>
          <a:ext cx="0" cy="0"/>
          <a:chOff x="0" y="0"/>
          <a:chExt cx="0" cy="0"/>
        </a:xfrm>
      </p:grpSpPr>
      <p:sp>
        <p:nvSpPr>
          <p:cNvPr id="842" name="Google Shape;842;g2d09213cdcd_0_32"/>
          <p:cNvSpPr txBox="1"/>
          <p:nvPr>
            <p:ph type="title"/>
          </p:nvPr>
        </p:nvSpPr>
        <p:spPr>
          <a:xfrm>
            <a:off x="406525" y="409225"/>
            <a:ext cx="11452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ALMACENAMIENTO Y CONTENEDORES. </a:t>
            </a:r>
            <a:r>
              <a:rPr lang="es-ES" sz="3800">
                <a:solidFill>
                  <a:srgbClr val="0000FF"/>
                </a:solidFill>
              </a:rPr>
              <a:t>EJ</a:t>
            </a:r>
            <a:r>
              <a:rPr lang="es-ES" sz="3800">
                <a:solidFill>
                  <a:srgbClr val="0000FF"/>
                </a:solidFill>
              </a:rPr>
              <a:t>EMPLOS</a:t>
            </a:r>
            <a:endParaRPr b="1" sz="3800">
              <a:solidFill>
                <a:srgbClr val="0000FF"/>
              </a:solidFill>
            </a:endParaRPr>
          </a:p>
        </p:txBody>
      </p:sp>
      <p:sp>
        <p:nvSpPr>
          <p:cNvPr id="843" name="Google Shape;843;g2d09213cdcd_0_32"/>
          <p:cNvSpPr txBox="1"/>
          <p:nvPr/>
        </p:nvSpPr>
        <p:spPr>
          <a:xfrm>
            <a:off x="530250" y="1600125"/>
            <a:ext cx="10546800" cy="454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22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200">
                <a:solidFill>
                  <a:srgbClr val="FF0000"/>
                </a:solidFill>
                <a:latin typeface="Times New Roman"/>
                <a:ea typeface="Times New Roman"/>
                <a:cs typeface="Times New Roman"/>
                <a:sym typeface="Times New Roman"/>
              </a:rPr>
              <a:t># BIND MOUNT (flag -v): La carpeta web del usuario será el directorio raíz del servidor apache. Se crea si no existe</a:t>
            </a:r>
            <a:endParaRPr sz="22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200">
                <a:solidFill>
                  <a:schemeClr val="lt1"/>
                </a:solidFill>
                <a:latin typeface="Times New Roman"/>
                <a:ea typeface="Times New Roman"/>
                <a:cs typeface="Times New Roman"/>
                <a:sym typeface="Times New Roman"/>
              </a:rPr>
              <a:t>&gt; docker run --name apache -v /home/usuario/web:/usr/local/apache2/htdocs -p 80:80 httpd</a:t>
            </a:r>
            <a:endParaRPr sz="2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200">
                <a:solidFill>
                  <a:srgbClr val="FF0000"/>
                </a:solidFill>
                <a:latin typeface="Times New Roman"/>
                <a:ea typeface="Times New Roman"/>
                <a:cs typeface="Times New Roman"/>
                <a:sym typeface="Times New Roman"/>
              </a:rPr>
              <a:t># BIND MOUNT (flag --mount): La carpeta web del usuario será el directorio raíz del servidor apache. Se crea si no existe</a:t>
            </a:r>
            <a:endParaRPr sz="22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200">
                <a:solidFill>
                  <a:schemeClr val="lt1"/>
                </a:solidFill>
                <a:latin typeface="Times New Roman"/>
                <a:ea typeface="Times New Roman"/>
                <a:cs typeface="Times New Roman"/>
                <a:sym typeface="Times New Roman"/>
              </a:rPr>
              <a:t>&gt; docker run --name apache -p 80:80 --mount type=bind,src=/home/usuario/web,dst=/usr/local/apache2/htdocs httpd</a:t>
            </a:r>
            <a:endParaRPr sz="2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3100">
              <a:solidFill>
                <a:schemeClr val="lt1"/>
              </a:solidFill>
              <a:latin typeface="Maven Pro"/>
              <a:ea typeface="Maven Pro"/>
              <a:cs typeface="Maven Pro"/>
              <a:sym typeface="Maven Pr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47" name="Shape 847"/>
        <p:cNvGrpSpPr/>
        <p:nvPr/>
      </p:nvGrpSpPr>
      <p:grpSpPr>
        <a:xfrm>
          <a:off x="0" y="0"/>
          <a:ext cx="0" cy="0"/>
          <a:chOff x="0" y="0"/>
          <a:chExt cx="0" cy="0"/>
        </a:xfrm>
      </p:grpSpPr>
      <p:sp>
        <p:nvSpPr>
          <p:cNvPr id="848" name="Google Shape;848;g2d09213cdcd_0_54"/>
          <p:cNvSpPr txBox="1"/>
          <p:nvPr>
            <p:ph type="title"/>
          </p:nvPr>
        </p:nvSpPr>
        <p:spPr>
          <a:xfrm>
            <a:off x="406525" y="409225"/>
            <a:ext cx="11452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ALMACENAMIENTO Y CONTENEDORES. EJEMPLOS</a:t>
            </a:r>
            <a:endParaRPr b="1" sz="3800">
              <a:solidFill>
                <a:srgbClr val="0000FF"/>
              </a:solidFill>
            </a:endParaRPr>
          </a:p>
        </p:txBody>
      </p:sp>
      <p:sp>
        <p:nvSpPr>
          <p:cNvPr id="849" name="Google Shape;849;g2d09213cdcd_0_54"/>
          <p:cNvSpPr txBox="1"/>
          <p:nvPr/>
        </p:nvSpPr>
        <p:spPr>
          <a:xfrm>
            <a:off x="537150" y="1600125"/>
            <a:ext cx="11117700" cy="441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300">
                <a:solidFill>
                  <a:srgbClr val="FF0000"/>
                </a:solidFill>
                <a:latin typeface="Times New Roman"/>
                <a:ea typeface="Times New Roman"/>
                <a:cs typeface="Times New Roman"/>
                <a:sym typeface="Times New Roman"/>
              </a:rPr>
              <a:t># VOLUME (flag --mount). Mapear el volumen previamente creado y que se llama Data en la carpeta raíz del servidor apache</a:t>
            </a:r>
            <a:endParaRPr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300">
                <a:solidFill>
                  <a:schemeClr val="lt1"/>
                </a:solidFill>
                <a:latin typeface="Times New Roman"/>
                <a:ea typeface="Times New Roman"/>
                <a:cs typeface="Times New Roman"/>
                <a:sym typeface="Times New Roman"/>
              </a:rPr>
              <a:t>&gt; docker run --name apache -p 80:80 --mount type=volume,src=Data,dst=/usr/local/apache2/htdocs httpd</a:t>
            </a:r>
            <a:endParaRPr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300">
                <a:solidFill>
                  <a:srgbClr val="FF0000"/>
                </a:solidFill>
                <a:latin typeface="Times New Roman"/>
                <a:ea typeface="Times New Roman"/>
                <a:cs typeface="Times New Roman"/>
                <a:sym typeface="Times New Roman"/>
              </a:rPr>
              <a:t># VOLUME (flag --mount). Igual que el anterior pero al no poner nombre de volumen se crea uno automáticamente (con un ID como nombre)</a:t>
            </a:r>
            <a:endParaRPr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s-ES" sz="2300">
                <a:solidFill>
                  <a:schemeClr val="lt1"/>
                </a:solidFill>
                <a:latin typeface="Times New Roman"/>
                <a:ea typeface="Times New Roman"/>
                <a:cs typeface="Times New Roman"/>
                <a:sym typeface="Times New Roman"/>
              </a:rPr>
              <a:t>&gt; docker run --name apache -p 80:80 --mount type=volume,dst=/usr/local/apache2/htdocs httpd</a:t>
            </a:r>
            <a:endParaRPr sz="2300">
              <a:solidFill>
                <a:schemeClr val="lt1"/>
              </a:solidFill>
              <a:latin typeface="Maven Pro"/>
              <a:ea typeface="Maven Pro"/>
              <a:cs typeface="Maven Pro"/>
              <a:sym typeface="Maven Pr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53" name="Shape 853"/>
        <p:cNvGrpSpPr/>
        <p:nvPr/>
      </p:nvGrpSpPr>
      <p:grpSpPr>
        <a:xfrm>
          <a:off x="0" y="0"/>
          <a:ext cx="0" cy="0"/>
          <a:chOff x="0" y="0"/>
          <a:chExt cx="0" cy="0"/>
        </a:xfrm>
      </p:grpSpPr>
      <p:sp>
        <p:nvSpPr>
          <p:cNvPr id="854" name="Google Shape;854;g2d09213cdcd_0_39"/>
          <p:cNvSpPr txBox="1"/>
          <p:nvPr>
            <p:ph type="title"/>
          </p:nvPr>
        </p:nvSpPr>
        <p:spPr>
          <a:xfrm>
            <a:off x="406525" y="409225"/>
            <a:ext cx="11452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ALMACENAMIENTO Y CONTENEDORES. EJEMPLOS</a:t>
            </a:r>
            <a:endParaRPr b="1" sz="3800">
              <a:solidFill>
                <a:srgbClr val="0000FF"/>
              </a:solidFill>
            </a:endParaRPr>
          </a:p>
        </p:txBody>
      </p:sp>
      <p:sp>
        <p:nvSpPr>
          <p:cNvPr id="855" name="Google Shape;855;g2d09213cdcd_0_39"/>
          <p:cNvSpPr txBox="1"/>
          <p:nvPr/>
        </p:nvSpPr>
        <p:spPr>
          <a:xfrm>
            <a:off x="1380125" y="1741525"/>
            <a:ext cx="9679200" cy="451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ES" sz="2300">
                <a:solidFill>
                  <a:srgbClr val="FF0000"/>
                </a:solidFill>
                <a:latin typeface="Times New Roman"/>
                <a:ea typeface="Times New Roman"/>
                <a:cs typeface="Times New Roman"/>
                <a:sym typeface="Times New Roman"/>
              </a:rPr>
              <a:t># BIND MOUNT (flag -v): La carpeta web del usuario será el directorio raíz del servidor apache. Se crea si no existe</a:t>
            </a:r>
            <a:endParaRPr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300">
                <a:solidFill>
                  <a:schemeClr val="lt1"/>
                </a:solidFill>
                <a:latin typeface="Times New Roman"/>
                <a:ea typeface="Times New Roman"/>
                <a:cs typeface="Times New Roman"/>
                <a:sym typeface="Times New Roman"/>
              </a:rPr>
              <a:t>&gt; docker run --name apache -v /home/usuario/web:/usr/local/apache2/htdocs -p 80:80 httpd</a:t>
            </a:r>
            <a:endParaRPr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300">
                <a:solidFill>
                  <a:srgbClr val="FF0000"/>
                </a:solidFill>
                <a:latin typeface="Times New Roman"/>
                <a:ea typeface="Times New Roman"/>
                <a:cs typeface="Times New Roman"/>
                <a:sym typeface="Times New Roman"/>
              </a:rPr>
              <a:t># BIND MOUNT (flag --mount): La carpeta web del usuario será el directorio raíz del servidor apache. Se crea si no existe</a:t>
            </a:r>
            <a:endParaRPr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300">
                <a:solidFill>
                  <a:schemeClr val="lt1"/>
                </a:solidFill>
                <a:latin typeface="Times New Roman"/>
                <a:ea typeface="Times New Roman"/>
                <a:cs typeface="Times New Roman"/>
                <a:sym typeface="Times New Roman"/>
              </a:rPr>
              <a:t>&gt; docker run --name apache -p 80:80 --mount type=bind,src=/home/usuario/web,dst=/usr/local/apache2/htdocs httpd</a:t>
            </a:r>
            <a:endParaRPr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3000">
              <a:solidFill>
                <a:schemeClr val="lt1"/>
              </a:solidFill>
              <a:latin typeface="Maven Pro"/>
              <a:ea typeface="Maven Pro"/>
              <a:cs typeface="Maven Pro"/>
              <a:sym typeface="Maven Pr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59" name="Shape 859"/>
        <p:cNvGrpSpPr/>
        <p:nvPr/>
      </p:nvGrpSpPr>
      <p:grpSpPr>
        <a:xfrm>
          <a:off x="0" y="0"/>
          <a:ext cx="0" cy="0"/>
          <a:chOff x="0" y="0"/>
          <a:chExt cx="0" cy="0"/>
        </a:xfrm>
      </p:grpSpPr>
      <p:sp>
        <p:nvSpPr>
          <p:cNvPr id="860" name="Google Shape;860;g2d09213cdcd_0_44"/>
          <p:cNvSpPr txBox="1"/>
          <p:nvPr>
            <p:ph type="title"/>
          </p:nvPr>
        </p:nvSpPr>
        <p:spPr>
          <a:xfrm>
            <a:off x="406525" y="409225"/>
            <a:ext cx="11452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ALMACENAMIENTO Y CONTENEDORES. EJEMPLOS</a:t>
            </a:r>
            <a:endParaRPr b="1" sz="3800">
              <a:solidFill>
                <a:srgbClr val="0000FF"/>
              </a:solidFill>
            </a:endParaRPr>
          </a:p>
        </p:txBody>
      </p:sp>
      <p:sp>
        <p:nvSpPr>
          <p:cNvPr id="861" name="Google Shape;861;g2d09213cdcd_0_44"/>
          <p:cNvSpPr txBox="1"/>
          <p:nvPr/>
        </p:nvSpPr>
        <p:spPr>
          <a:xfrm>
            <a:off x="634350" y="1900600"/>
            <a:ext cx="10923300" cy="456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ES" sz="2300">
                <a:solidFill>
                  <a:srgbClr val="FF0000"/>
                </a:solidFill>
                <a:latin typeface="Times New Roman"/>
                <a:ea typeface="Times New Roman"/>
                <a:cs typeface="Times New Roman"/>
                <a:sym typeface="Times New Roman"/>
              </a:rPr>
              <a:t># VOLUME (flag --mount). Mapear el volumen previamente creado y que se llama Data en la carpeta raíz del servidor apache</a:t>
            </a:r>
            <a:endParaRPr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300">
                <a:solidFill>
                  <a:schemeClr val="lt1"/>
                </a:solidFill>
                <a:latin typeface="Times New Roman"/>
                <a:ea typeface="Times New Roman"/>
                <a:cs typeface="Times New Roman"/>
                <a:sym typeface="Times New Roman"/>
              </a:rPr>
              <a:t>&gt; docker run --name apache -p 80:80 --mount type=volume,src=Data,dst=/usr/local/apache2/htdocs httpd</a:t>
            </a:r>
            <a:endParaRPr sz="23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300">
                <a:solidFill>
                  <a:srgbClr val="FF0000"/>
                </a:solidFill>
                <a:latin typeface="Times New Roman"/>
                <a:ea typeface="Times New Roman"/>
                <a:cs typeface="Times New Roman"/>
                <a:sym typeface="Times New Roman"/>
              </a:rPr>
              <a:t># VOLUME (flag --mount). Igual que el anterior pero al no poner nombre de volumen se crea uno automáticamente (con un ID como nombre)</a:t>
            </a:r>
            <a:endParaRPr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s-ES" sz="2300">
                <a:solidFill>
                  <a:schemeClr val="lt1"/>
                </a:solidFill>
                <a:latin typeface="Times New Roman"/>
                <a:ea typeface="Times New Roman"/>
                <a:cs typeface="Times New Roman"/>
                <a:sym typeface="Times New Roman"/>
              </a:rPr>
              <a:t>&gt; docker run --name apache -p 80:80 --mount type=volume,dst=/usr/local/apache2/htdocs httpd</a:t>
            </a:r>
            <a:endParaRPr sz="2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3300">
              <a:solidFill>
                <a:schemeClr val="lt1"/>
              </a:solidFill>
              <a:latin typeface="Maven Pro"/>
              <a:ea typeface="Maven Pro"/>
              <a:cs typeface="Maven Pro"/>
              <a:sym typeface="Maven Pr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65" name="Shape 865"/>
        <p:cNvGrpSpPr/>
        <p:nvPr/>
      </p:nvGrpSpPr>
      <p:grpSpPr>
        <a:xfrm>
          <a:off x="0" y="0"/>
          <a:ext cx="0" cy="0"/>
          <a:chOff x="0" y="0"/>
          <a:chExt cx="0" cy="0"/>
        </a:xfrm>
      </p:grpSpPr>
      <p:sp>
        <p:nvSpPr>
          <p:cNvPr id="866" name="Google Shape;866;g2d09213cdcd_0_59"/>
          <p:cNvSpPr txBox="1"/>
          <p:nvPr>
            <p:ph type="title"/>
          </p:nvPr>
        </p:nvSpPr>
        <p:spPr>
          <a:xfrm>
            <a:off x="406525" y="409225"/>
            <a:ext cx="11452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ALMACENAMIENTO Y CONTENEDORES. DOCKER INSPECT</a:t>
            </a:r>
            <a:endParaRPr b="1" sz="3800">
              <a:solidFill>
                <a:srgbClr val="0000FF"/>
              </a:solidFill>
            </a:endParaRPr>
          </a:p>
        </p:txBody>
      </p:sp>
      <p:sp>
        <p:nvSpPr>
          <p:cNvPr id="867" name="Google Shape;867;g2d09213cdcd_0_59"/>
          <p:cNvSpPr txBox="1"/>
          <p:nvPr/>
        </p:nvSpPr>
        <p:spPr>
          <a:xfrm>
            <a:off x="634350" y="1900600"/>
            <a:ext cx="10923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700">
                <a:solidFill>
                  <a:schemeClr val="lt1"/>
                </a:solidFill>
                <a:latin typeface="Maven Pro"/>
                <a:ea typeface="Maven Pro"/>
                <a:cs typeface="Maven Pro"/>
                <a:sym typeface="Maven Pro"/>
              </a:rPr>
              <a:t>En la salida de la orden docker inspect sobre dicho contenedor:</a:t>
            </a:r>
            <a:endParaRPr sz="2700">
              <a:solidFill>
                <a:schemeClr val="lt1"/>
              </a:solidFill>
              <a:latin typeface="Maven Pro"/>
              <a:ea typeface="Maven Pro"/>
              <a:cs typeface="Maven Pro"/>
              <a:sym typeface="Maven Pro"/>
            </a:endParaRPr>
          </a:p>
        </p:txBody>
      </p:sp>
      <p:pic>
        <p:nvPicPr>
          <p:cNvPr id="868" name="Google Shape;868;g2d09213cdcd_0_59"/>
          <p:cNvPicPr preferRelativeResize="0"/>
          <p:nvPr/>
        </p:nvPicPr>
        <p:blipFill>
          <a:blip r:embed="rId3">
            <a:alphaModFix/>
          </a:blip>
          <a:stretch>
            <a:fillRect/>
          </a:stretch>
        </p:blipFill>
        <p:spPr>
          <a:xfrm>
            <a:off x="406525" y="2659983"/>
            <a:ext cx="11151126" cy="3216442"/>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72" name="Shape 872"/>
        <p:cNvGrpSpPr/>
        <p:nvPr/>
      </p:nvGrpSpPr>
      <p:grpSpPr>
        <a:xfrm>
          <a:off x="0" y="0"/>
          <a:ext cx="0" cy="0"/>
          <a:chOff x="0" y="0"/>
          <a:chExt cx="0" cy="0"/>
        </a:xfrm>
      </p:grpSpPr>
      <p:sp>
        <p:nvSpPr>
          <p:cNvPr id="873" name="Google Shape;873;g2d09213cdcd_0_66"/>
          <p:cNvSpPr txBox="1"/>
          <p:nvPr>
            <p:ph type="title"/>
          </p:nvPr>
        </p:nvSpPr>
        <p:spPr>
          <a:xfrm>
            <a:off x="406525" y="409225"/>
            <a:ext cx="11452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USO DE LOS VOLÚMENES Y BIND MOUNTS</a:t>
            </a:r>
            <a:endParaRPr b="1" sz="3800">
              <a:solidFill>
                <a:srgbClr val="0000FF"/>
              </a:solidFill>
            </a:endParaRPr>
          </a:p>
        </p:txBody>
      </p:sp>
      <p:sp>
        <p:nvSpPr>
          <p:cNvPr id="874" name="Google Shape;874;g2d09213cdcd_0_66"/>
          <p:cNvSpPr txBox="1"/>
          <p:nvPr/>
        </p:nvSpPr>
        <p:spPr>
          <a:xfrm>
            <a:off x="671275" y="1405700"/>
            <a:ext cx="10923300" cy="56214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Hacer copias de seguridad de contenidos: </a:t>
            </a:r>
            <a:endParaRPr sz="2700">
              <a:solidFill>
                <a:schemeClr val="lt1"/>
              </a:solidFill>
              <a:latin typeface="Maven Pro"/>
              <a:ea typeface="Maven Pro"/>
              <a:cs typeface="Maven Pro"/>
              <a:sym typeface="Maven Pro"/>
            </a:endParaRPr>
          </a:p>
          <a:p>
            <a:pPr indent="0" lvl="0" marL="0" rtl="0" algn="l">
              <a:spcBef>
                <a:spcPts val="0"/>
              </a:spcBef>
              <a:spcAft>
                <a:spcPts val="0"/>
              </a:spcAft>
              <a:buNone/>
            </a:pPr>
            <a:r>
              <a:rPr lang="es-ES" sz="2700" u="sng">
                <a:solidFill>
                  <a:schemeClr val="hlink"/>
                </a:solidFill>
                <a:latin typeface="Maven Pro"/>
                <a:ea typeface="Maven Pro"/>
                <a:cs typeface="Maven Pro"/>
                <a:sym typeface="Maven Pro"/>
                <a:hlinkClick r:id="rId3"/>
              </a:rPr>
              <a:t>https://youtu.be/rV9mEsPQJW0?list=PL-8CyWabyNa85xowmOeBMCspbrn6qNWgl</a:t>
            </a:r>
            <a:endParaRPr sz="2700">
              <a:solidFill>
                <a:schemeClr val="lt1"/>
              </a:solidFill>
              <a:latin typeface="Maven Pro"/>
              <a:ea typeface="Maven Pro"/>
              <a:cs typeface="Maven Pro"/>
              <a:sym typeface="Maven Pro"/>
            </a:endParaRPr>
          </a:p>
          <a:p>
            <a:pPr indent="-400050" lvl="0" marL="457200" rtl="0" algn="l">
              <a:spcBef>
                <a:spcPts val="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Compartir contenidos entre contenedores:</a:t>
            </a:r>
            <a:r>
              <a:rPr lang="es-ES" sz="2700">
                <a:solidFill>
                  <a:schemeClr val="lt1"/>
                </a:solidFill>
                <a:latin typeface="Maven Pro"/>
                <a:ea typeface="Maven Pro"/>
                <a:cs typeface="Maven Pro"/>
                <a:sym typeface="Maven Pro"/>
              </a:rPr>
              <a:t> </a:t>
            </a:r>
            <a:endParaRPr sz="2700">
              <a:solidFill>
                <a:schemeClr val="lt1"/>
              </a:solidFill>
              <a:latin typeface="Maven Pro"/>
              <a:ea typeface="Maven Pro"/>
              <a:cs typeface="Maven Pro"/>
              <a:sym typeface="Maven Pro"/>
            </a:endParaRPr>
          </a:p>
          <a:p>
            <a:pPr indent="0" lvl="0" marL="0" rtl="0" algn="l">
              <a:lnSpc>
                <a:spcPct val="115000"/>
              </a:lnSpc>
              <a:spcBef>
                <a:spcPts val="1200"/>
              </a:spcBef>
              <a:spcAft>
                <a:spcPts val="0"/>
              </a:spcAft>
              <a:buNone/>
            </a:pPr>
            <a:r>
              <a:rPr lang="es-ES" sz="2700" u="sng">
                <a:solidFill>
                  <a:schemeClr val="hlink"/>
                </a:solidFill>
                <a:hlinkClick r:id="rId4"/>
              </a:rPr>
              <a:t>https://youtu.be/jIYQZIbSeng?list=PL-8CyWabyNa85xowmOeBMCspbrn6qNWgl</a:t>
            </a:r>
            <a:endParaRPr sz="2700" u="sng">
              <a:solidFill>
                <a:schemeClr val="hlink"/>
              </a:solidFill>
              <a:latin typeface="Maven Pro"/>
              <a:ea typeface="Maven Pro"/>
              <a:cs typeface="Maven Pro"/>
              <a:sym typeface="Maven Pro"/>
            </a:endParaRPr>
          </a:p>
          <a:p>
            <a:pPr indent="-400050" lvl="0" marL="457200" rtl="0" algn="l">
              <a:spcBef>
                <a:spcPts val="1200"/>
              </a:spcBef>
              <a:spcAft>
                <a:spcPts val="0"/>
              </a:spcAft>
              <a:buClr>
                <a:schemeClr val="lt1"/>
              </a:buClr>
              <a:buSzPts val="2700"/>
              <a:buFont typeface="Maven Pro"/>
              <a:buChar char="●"/>
            </a:pPr>
            <a:r>
              <a:rPr lang="es-ES" sz="2700">
                <a:solidFill>
                  <a:schemeClr val="lt1"/>
                </a:solidFill>
                <a:latin typeface="Maven Pro"/>
                <a:ea typeface="Maven Pro"/>
                <a:cs typeface="Maven Pro"/>
                <a:sym typeface="Maven Pro"/>
              </a:rPr>
              <a:t>Probar una nueva versión de contenedor para comprobar si la actualización de nuestro sistema puede dar problemas:</a:t>
            </a:r>
            <a:endParaRPr sz="2700">
              <a:solidFill>
                <a:schemeClr val="lt1"/>
              </a:solidFill>
              <a:latin typeface="Maven Pro"/>
              <a:ea typeface="Maven Pro"/>
              <a:cs typeface="Maven Pro"/>
              <a:sym typeface="Maven Pro"/>
            </a:endParaRPr>
          </a:p>
          <a:p>
            <a:pPr indent="0" lvl="0" marL="0" rtl="0" algn="l">
              <a:lnSpc>
                <a:spcPct val="115000"/>
              </a:lnSpc>
              <a:spcBef>
                <a:spcPts val="1200"/>
              </a:spcBef>
              <a:spcAft>
                <a:spcPts val="0"/>
              </a:spcAft>
              <a:buNone/>
            </a:pPr>
            <a:r>
              <a:rPr lang="es-ES" sz="2700" u="sng">
                <a:solidFill>
                  <a:schemeClr val="hlink"/>
                </a:solidFill>
                <a:hlinkClick r:id="rId5"/>
              </a:rPr>
              <a:t>https://youtu.be/qdURCnir3dY?list=PL-8CyWabyNa85xowmOeBMCspbrn6qNWgl</a:t>
            </a:r>
            <a:endParaRPr sz="2700" u="sng">
              <a:solidFill>
                <a:schemeClr val="hlink"/>
              </a:solidFill>
            </a:endParaRPr>
          </a:p>
          <a:p>
            <a:pPr indent="0" lvl="0" marL="457200" rtl="0" algn="l">
              <a:spcBef>
                <a:spcPts val="1200"/>
              </a:spcBef>
              <a:spcAft>
                <a:spcPts val="0"/>
              </a:spcAft>
              <a:buNone/>
            </a:pPr>
            <a:r>
              <a:t/>
            </a:r>
            <a:endParaRPr sz="2700">
              <a:solidFill>
                <a:schemeClr val="lt1"/>
              </a:solidFill>
              <a:latin typeface="Maven Pro"/>
              <a:ea typeface="Maven Pro"/>
              <a:cs typeface="Maven Pro"/>
              <a:sym typeface="Maven Pr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78" name="Shape 878"/>
        <p:cNvGrpSpPr/>
        <p:nvPr/>
      </p:nvGrpSpPr>
      <p:grpSpPr>
        <a:xfrm>
          <a:off x="0" y="0"/>
          <a:ext cx="0" cy="0"/>
          <a:chOff x="0" y="0"/>
          <a:chExt cx="0" cy="0"/>
        </a:xfrm>
      </p:grpSpPr>
      <p:sp>
        <p:nvSpPr>
          <p:cNvPr id="879" name="Google Shape;879;g2d09213cdcd_0_83"/>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7. VOLÚMENES </a:t>
            </a:r>
            <a:endParaRPr b="1" sz="3800">
              <a:solidFill>
                <a:srgbClr val="0000FF"/>
              </a:solidFill>
            </a:endParaRPr>
          </a:p>
        </p:txBody>
      </p:sp>
      <p:sp>
        <p:nvSpPr>
          <p:cNvPr id="880" name="Google Shape;880;g2d09213cdcd_0_83"/>
          <p:cNvSpPr txBox="1"/>
          <p:nvPr>
            <p:ph type="title"/>
          </p:nvPr>
        </p:nvSpPr>
        <p:spPr>
          <a:xfrm>
            <a:off x="685175" y="1936025"/>
            <a:ext cx="11217000" cy="4578900"/>
          </a:xfrm>
          <a:prstGeom prst="rect">
            <a:avLst/>
          </a:prstGeom>
          <a:noFill/>
          <a:ln>
            <a:noFill/>
          </a:ln>
        </p:spPr>
        <p:txBody>
          <a:bodyPr anchorCtr="0" anchor="t" bIns="0" lIns="121900" spcFirstLastPara="1" rIns="121900" wrap="square" tIns="0">
            <a:noAutofit/>
          </a:bodyPr>
          <a:lstStyle/>
          <a:p>
            <a:pPr indent="0" lvl="0" marL="0" rtl="0" algn="l">
              <a:lnSpc>
                <a:spcPct val="115000"/>
              </a:lnSpc>
              <a:spcBef>
                <a:spcPts val="0"/>
              </a:spcBef>
              <a:spcAft>
                <a:spcPts val="0"/>
              </a:spcAft>
              <a:buNone/>
            </a:pPr>
            <a:r>
              <a:rPr b="0" lang="es-ES" sz="2700">
                <a:solidFill>
                  <a:schemeClr val="lt1"/>
                </a:solidFill>
              </a:rPr>
              <a:t>1</a:t>
            </a:r>
            <a:r>
              <a:rPr b="0" lang="es-ES" sz="2400">
                <a:solidFill>
                  <a:schemeClr val="lt1"/>
                </a:solidFill>
              </a:rPr>
              <a:t>.- Crear los siguientes volúmenes con la orden docker volume: volumen_datos y volumen_web</a:t>
            </a:r>
            <a:endParaRPr b="0" sz="2400">
              <a:solidFill>
                <a:schemeClr val="lt1"/>
              </a:solidFill>
            </a:endParaRPr>
          </a:p>
          <a:p>
            <a:pPr indent="0" lvl="0" marL="0" rtl="0" algn="l">
              <a:lnSpc>
                <a:spcPct val="115000"/>
              </a:lnSpc>
              <a:spcBef>
                <a:spcPts val="1200"/>
              </a:spcBef>
              <a:spcAft>
                <a:spcPts val="0"/>
              </a:spcAft>
              <a:buNone/>
            </a:pPr>
            <a:r>
              <a:rPr b="0" lang="es-ES" sz="2400">
                <a:solidFill>
                  <a:schemeClr val="lt1"/>
                </a:solidFill>
              </a:rPr>
              <a:t>2.- Una vez creados estos contenedores:</a:t>
            </a:r>
            <a:endParaRPr b="0" sz="2400">
              <a:solidFill>
                <a:schemeClr val="lt1"/>
              </a:solidFill>
            </a:endParaRPr>
          </a:p>
          <a:p>
            <a:pPr indent="-381000" lvl="0" marL="457200" rtl="0" algn="l">
              <a:lnSpc>
                <a:spcPct val="115000"/>
              </a:lnSpc>
              <a:spcBef>
                <a:spcPts val="1200"/>
              </a:spcBef>
              <a:spcAft>
                <a:spcPts val="0"/>
              </a:spcAft>
              <a:buClr>
                <a:schemeClr val="lt1"/>
              </a:buClr>
              <a:buSzPts val="2400"/>
              <a:buChar char="●"/>
            </a:pPr>
            <a:r>
              <a:rPr b="0" lang="es-ES" sz="2400">
                <a:solidFill>
                  <a:schemeClr val="lt1"/>
                </a:solidFill>
              </a:rPr>
              <a:t>Arrancar un contenedor llamado c1 sobre la imagen php:7.4-apache que monte el volumen_web en la ruta /var/www/html</a:t>
            </a:r>
            <a:endParaRPr b="0" sz="2400">
              <a:solidFill>
                <a:schemeClr val="lt1"/>
              </a:solidFill>
            </a:endParaRPr>
          </a:p>
          <a:p>
            <a:pPr indent="-381000" lvl="0" marL="457200" rtl="0" algn="l">
              <a:lnSpc>
                <a:spcPct val="115000"/>
              </a:lnSpc>
              <a:spcBef>
                <a:spcPts val="0"/>
              </a:spcBef>
              <a:spcAft>
                <a:spcPts val="0"/>
              </a:spcAft>
              <a:buClr>
                <a:schemeClr val="lt1"/>
              </a:buClr>
              <a:buSzPts val="2400"/>
              <a:buChar char="●"/>
            </a:pPr>
            <a:r>
              <a:rPr b="0" lang="es-ES" sz="2400">
                <a:solidFill>
                  <a:schemeClr val="lt1"/>
                </a:solidFill>
              </a:rPr>
              <a:t>Arrancar un contenedor llamado c2 sobre la imagen mariadb que monte el volumen_datos en la ruta /var/lib/mysql y cuya contraseña de root sea admin.</a:t>
            </a:r>
            <a:endParaRPr b="0" sz="2400">
              <a:solidFill>
                <a:schemeClr val="lt1"/>
              </a:solidFill>
            </a:endParaRPr>
          </a:p>
          <a:p>
            <a:pPr indent="0" lvl="0" marL="0" rtl="0" algn="l">
              <a:lnSpc>
                <a:spcPct val="115000"/>
              </a:lnSpc>
              <a:spcBef>
                <a:spcPts val="1200"/>
              </a:spcBef>
              <a:spcAft>
                <a:spcPts val="0"/>
              </a:spcAft>
              <a:buNone/>
            </a:pPr>
            <a:r>
              <a:rPr b="0" lang="es-ES" sz="2400">
                <a:solidFill>
                  <a:schemeClr val="lt1"/>
                </a:solidFill>
              </a:rPr>
              <a:t>3.- Parar y borrar el contenedor c2 y tras ello borrar el volumen volumen_datos.</a:t>
            </a:r>
            <a:endParaRPr b="0" i="1" sz="850">
              <a:solidFill>
                <a:srgbClr val="1D2125"/>
              </a:solidFill>
              <a:highlight>
                <a:srgbClr val="F8F9FA"/>
              </a:highlight>
              <a:latin typeface="Arial"/>
              <a:ea typeface="Arial"/>
              <a:cs typeface="Arial"/>
              <a:sym typeface="Arial"/>
            </a:endParaRPr>
          </a:p>
          <a:p>
            <a:pPr indent="0" lvl="0" marL="0" rtl="0" algn="l">
              <a:lnSpc>
                <a:spcPct val="115000"/>
              </a:lnSpc>
              <a:spcBef>
                <a:spcPts val="1200"/>
              </a:spcBef>
              <a:spcAft>
                <a:spcPts val="0"/>
              </a:spcAft>
              <a:buNone/>
            </a:pPr>
            <a:r>
              <a:rPr b="0" lang="es-ES" sz="2700">
                <a:solidFill>
                  <a:schemeClr val="lt1"/>
                </a:solidFill>
              </a:rPr>
              <a:t>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881" name="Google Shape;881;g2d09213cdcd_0_83"/>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882" name="Google Shape;882;g2d09213cdcd_0_83"/>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a:t>
            </a:r>
            <a:r>
              <a:rPr lang="es-ES" sz="1000">
                <a:solidFill>
                  <a:schemeClr val="lt1"/>
                </a:solidFill>
                <a:latin typeface="Nunito"/>
                <a:ea typeface="Nunito"/>
                <a:cs typeface="Nunito"/>
                <a:sym typeface="Nunito"/>
              </a:rPr>
              <a:t>7 </a:t>
            </a:r>
            <a:r>
              <a:rPr b="0" i="0" lang="es-ES" sz="1000" u="none" cap="none" strike="noStrike">
                <a:solidFill>
                  <a:schemeClr val="lt1"/>
                </a:solidFill>
                <a:latin typeface="Nunito"/>
                <a:ea typeface="Nunito"/>
                <a:cs typeface="Nunito"/>
                <a:sym typeface="Nunito"/>
              </a:rPr>
              <a:t>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86" name="Shape 886"/>
        <p:cNvGrpSpPr/>
        <p:nvPr/>
      </p:nvGrpSpPr>
      <p:grpSpPr>
        <a:xfrm>
          <a:off x="0" y="0"/>
          <a:ext cx="0" cy="0"/>
          <a:chOff x="0" y="0"/>
          <a:chExt cx="0" cy="0"/>
        </a:xfrm>
      </p:grpSpPr>
      <p:sp>
        <p:nvSpPr>
          <p:cNvPr id="887" name="Google Shape;887;g2d09213cdcd_0_91"/>
          <p:cNvSpPr txBox="1"/>
          <p:nvPr>
            <p:ph type="title"/>
          </p:nvPr>
        </p:nvSpPr>
        <p:spPr>
          <a:xfrm>
            <a:off x="2965900" y="409225"/>
            <a:ext cx="8893800" cy="1332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200"/>
              <a:buNone/>
            </a:pPr>
            <a:r>
              <a:rPr lang="es-ES" sz="3800">
                <a:solidFill>
                  <a:srgbClr val="0000FF"/>
                </a:solidFill>
              </a:rPr>
              <a:t>TAREA 8. BIND MOUNTS </a:t>
            </a:r>
            <a:endParaRPr b="1" sz="3800">
              <a:solidFill>
                <a:srgbClr val="0000FF"/>
              </a:solidFill>
            </a:endParaRPr>
          </a:p>
        </p:txBody>
      </p:sp>
      <p:sp>
        <p:nvSpPr>
          <p:cNvPr id="888" name="Google Shape;888;g2d09213cdcd_0_91"/>
          <p:cNvSpPr txBox="1"/>
          <p:nvPr>
            <p:ph type="title"/>
          </p:nvPr>
        </p:nvSpPr>
        <p:spPr>
          <a:xfrm>
            <a:off x="685175" y="1936025"/>
            <a:ext cx="11217000" cy="4578900"/>
          </a:xfrm>
          <a:prstGeom prst="rect">
            <a:avLst/>
          </a:prstGeom>
          <a:noFill/>
          <a:ln>
            <a:noFill/>
          </a:ln>
        </p:spPr>
        <p:txBody>
          <a:bodyPr anchorCtr="0" anchor="t" bIns="0" lIns="121900" spcFirstLastPara="1" rIns="121900" wrap="square" tIns="0">
            <a:noAutofit/>
          </a:bodyPr>
          <a:lstStyle/>
          <a:p>
            <a:pPr indent="0" lvl="0" marL="292100" rtl="0" algn="l">
              <a:lnSpc>
                <a:spcPct val="115000"/>
              </a:lnSpc>
              <a:spcBef>
                <a:spcPts val="0"/>
              </a:spcBef>
              <a:spcAft>
                <a:spcPts val="0"/>
              </a:spcAft>
              <a:buNone/>
            </a:pPr>
            <a:r>
              <a:rPr b="0" lang="es-ES" sz="2400">
                <a:solidFill>
                  <a:schemeClr val="lt1"/>
                </a:solidFill>
              </a:rPr>
              <a:t>1.- Crea una carpeta llamada saludo y dentro de ella crea un fichero llamado index.html con el siguiente contenido:</a:t>
            </a:r>
            <a:endParaRPr b="0" sz="2400">
              <a:solidFill>
                <a:schemeClr val="lt1"/>
              </a:solidFill>
            </a:endParaRPr>
          </a:p>
          <a:p>
            <a:pPr indent="0" lvl="0" marL="571500" rtl="0" algn="l">
              <a:lnSpc>
                <a:spcPct val="115000"/>
              </a:lnSpc>
              <a:spcBef>
                <a:spcPts val="1200"/>
              </a:spcBef>
              <a:spcAft>
                <a:spcPts val="0"/>
              </a:spcAft>
              <a:buNone/>
            </a:pPr>
            <a:r>
              <a:rPr b="0" lang="es-ES" sz="2400">
                <a:solidFill>
                  <a:schemeClr val="lt1"/>
                </a:solidFill>
              </a:rPr>
              <a:t>&lt;h1&gt;HOLA SOY XXXXXX&lt;/h1&gt;</a:t>
            </a:r>
            <a:endParaRPr b="0" sz="2400">
              <a:solidFill>
                <a:schemeClr val="lt1"/>
              </a:solidFill>
            </a:endParaRPr>
          </a:p>
          <a:p>
            <a:pPr indent="0" lvl="0" marL="571500" rtl="0" algn="l">
              <a:lnSpc>
                <a:spcPct val="115000"/>
              </a:lnSpc>
              <a:spcBef>
                <a:spcPts val="1200"/>
              </a:spcBef>
              <a:spcAft>
                <a:spcPts val="0"/>
              </a:spcAft>
              <a:buNone/>
            </a:pPr>
            <a:r>
              <a:rPr b="0" lang="es-ES" sz="2400">
                <a:solidFill>
                  <a:schemeClr val="lt1"/>
                </a:solidFill>
              </a:rPr>
              <a:t>Deberás sustituir ese XXXXX por tu nombre.</a:t>
            </a:r>
            <a:endParaRPr b="0" sz="2400">
              <a:solidFill>
                <a:schemeClr val="lt1"/>
              </a:solidFill>
            </a:endParaRPr>
          </a:p>
          <a:p>
            <a:pPr indent="0" lvl="0" marL="292100" rtl="0" algn="l">
              <a:lnSpc>
                <a:spcPct val="115000"/>
              </a:lnSpc>
              <a:spcBef>
                <a:spcPts val="1200"/>
              </a:spcBef>
              <a:spcAft>
                <a:spcPts val="0"/>
              </a:spcAft>
              <a:buNone/>
            </a:pPr>
            <a:r>
              <a:rPr b="0" lang="es-ES" sz="2400">
                <a:solidFill>
                  <a:schemeClr val="lt1"/>
                </a:solidFill>
              </a:rPr>
              <a:t>2.- Una vez hecho esto arrancar dos contenedores basados en la imagen php:7.4-apache que hagan un bind mount de la carpeta saludo en la carpeta /var/www/html del contenedor.</a:t>
            </a:r>
            <a:endParaRPr b="0" sz="2400">
              <a:solidFill>
                <a:schemeClr val="lt1"/>
              </a:solidFill>
            </a:endParaRPr>
          </a:p>
          <a:p>
            <a:pPr indent="0" lvl="0" marL="292100" rtl="0" algn="l">
              <a:lnSpc>
                <a:spcPct val="115000"/>
              </a:lnSpc>
              <a:spcBef>
                <a:spcPts val="1200"/>
              </a:spcBef>
              <a:spcAft>
                <a:spcPts val="0"/>
              </a:spcAft>
              <a:buNone/>
            </a:pPr>
            <a:r>
              <a:rPr b="0" lang="es-ES" sz="2400">
                <a:solidFill>
                  <a:schemeClr val="lt1"/>
                </a:solidFill>
              </a:rPr>
              <a:t>3.- Uno de ellos deberá redireccionar su puerto 80 al 8181 y el otro al 8282. Y su nombres serán c1 y c2.</a:t>
            </a:r>
            <a:endParaRPr b="0" sz="1150">
              <a:solidFill>
                <a:srgbClr val="1D2125"/>
              </a:solidFill>
              <a:highlight>
                <a:srgbClr val="F8F9FA"/>
              </a:highlight>
              <a:latin typeface="Arial"/>
              <a:ea typeface="Arial"/>
              <a:cs typeface="Arial"/>
              <a:sym typeface="Arial"/>
            </a:endParaRPr>
          </a:p>
          <a:p>
            <a:pPr indent="0" lvl="0" marL="0" rtl="0" algn="l">
              <a:lnSpc>
                <a:spcPct val="115000"/>
              </a:lnSpc>
              <a:spcBef>
                <a:spcPts val="1200"/>
              </a:spcBef>
              <a:spcAft>
                <a:spcPts val="0"/>
              </a:spcAft>
              <a:buNone/>
            </a:pPr>
            <a:r>
              <a:t/>
            </a:r>
            <a:endParaRPr b="0" sz="2700">
              <a:solidFill>
                <a:schemeClr val="lt1"/>
              </a:solidFill>
            </a:endParaRPr>
          </a:p>
          <a:p>
            <a:pPr indent="0" lvl="0" marL="0" rtl="0" algn="l">
              <a:lnSpc>
                <a:spcPct val="115000"/>
              </a:lnSpc>
              <a:spcBef>
                <a:spcPts val="1200"/>
              </a:spcBef>
              <a:spcAft>
                <a:spcPts val="0"/>
              </a:spcAft>
              <a:buNone/>
            </a:pPr>
            <a:r>
              <a:rPr b="0" lang="es-ES" sz="2700">
                <a:solidFill>
                  <a:schemeClr val="lt1"/>
                </a:solidFill>
              </a:rPr>
              <a:t> </a:t>
            </a:r>
            <a:endParaRPr b="0" sz="2700">
              <a:solidFill>
                <a:schemeClr val="lt1"/>
              </a:solidFill>
            </a:endParaRPr>
          </a:p>
          <a:p>
            <a:pPr indent="0" lvl="0" marL="9144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400"/>
              </a:spcBef>
              <a:spcAft>
                <a:spcPts val="0"/>
              </a:spcAft>
              <a:buSzPts val="3700"/>
              <a:buNone/>
            </a:pPr>
            <a:r>
              <a:t/>
            </a:r>
            <a:endParaRPr b="0" sz="2700">
              <a:solidFill>
                <a:schemeClr val="lt1"/>
              </a:solidFill>
            </a:endParaRPr>
          </a:p>
          <a:p>
            <a:pPr indent="0" lvl="0" marL="457200" rtl="0" algn="l">
              <a:lnSpc>
                <a:spcPct val="115000"/>
              </a:lnSpc>
              <a:spcBef>
                <a:spcPts val="1200"/>
              </a:spcBef>
              <a:spcAft>
                <a:spcPts val="0"/>
              </a:spcAft>
              <a:buSzPts val="3700"/>
              <a:buNone/>
            </a:pPr>
            <a:r>
              <a:t/>
            </a:r>
            <a:endParaRPr b="0" sz="2700">
              <a:solidFill>
                <a:schemeClr val="lt1"/>
              </a:solidFill>
            </a:endParaRPr>
          </a:p>
          <a:p>
            <a:pPr indent="0" lvl="0" marL="914400" rtl="0" algn="l">
              <a:lnSpc>
                <a:spcPct val="115000"/>
              </a:lnSpc>
              <a:spcBef>
                <a:spcPts val="1200"/>
              </a:spcBef>
              <a:spcAft>
                <a:spcPts val="1200"/>
              </a:spcAft>
              <a:buSzPts val="3700"/>
              <a:buNone/>
            </a:pPr>
            <a:r>
              <a:t/>
            </a:r>
            <a:endParaRPr b="0" sz="2700">
              <a:solidFill>
                <a:schemeClr val="lt1"/>
              </a:solidFill>
            </a:endParaRPr>
          </a:p>
        </p:txBody>
      </p:sp>
      <p:pic>
        <p:nvPicPr>
          <p:cNvPr id="889" name="Google Shape;889;g2d09213cdcd_0_91"/>
          <p:cNvPicPr preferRelativeResize="0"/>
          <p:nvPr/>
        </p:nvPicPr>
        <p:blipFill rotWithShape="1">
          <a:blip r:embed="rId3">
            <a:alphaModFix/>
          </a:blip>
          <a:srcRect b="0" l="0" r="0" t="0"/>
          <a:stretch/>
        </p:blipFill>
        <p:spPr>
          <a:xfrm>
            <a:off x="493325" y="289950"/>
            <a:ext cx="1635025" cy="1538850"/>
          </a:xfrm>
          <a:prstGeom prst="rect">
            <a:avLst/>
          </a:prstGeom>
          <a:noFill/>
          <a:ln>
            <a:noFill/>
          </a:ln>
        </p:spPr>
      </p:pic>
      <p:sp>
        <p:nvSpPr>
          <p:cNvPr id="890" name="Google Shape;890;g2d09213cdcd_0_91"/>
          <p:cNvSpPr txBox="1"/>
          <p:nvPr/>
        </p:nvSpPr>
        <p:spPr>
          <a:xfrm>
            <a:off x="685175" y="1310500"/>
            <a:ext cx="12513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Nunito"/>
                <a:ea typeface="Nunito"/>
                <a:cs typeface="Nunito"/>
                <a:sym typeface="Nunito"/>
              </a:rPr>
              <a:t>PRÁCTICA </a:t>
            </a:r>
            <a:r>
              <a:rPr lang="es-ES" sz="1000">
                <a:solidFill>
                  <a:schemeClr val="lt1"/>
                </a:solidFill>
                <a:latin typeface="Nunito"/>
                <a:ea typeface="Nunito"/>
                <a:cs typeface="Nunito"/>
                <a:sym typeface="Nunito"/>
              </a:rPr>
              <a:t>8</a:t>
            </a:r>
            <a:r>
              <a:rPr lang="es-ES" sz="1000">
                <a:solidFill>
                  <a:schemeClr val="lt1"/>
                </a:solidFill>
                <a:latin typeface="Nunito"/>
                <a:ea typeface="Nunito"/>
                <a:cs typeface="Nunito"/>
                <a:sym typeface="Nunito"/>
              </a:rPr>
              <a:t> </a:t>
            </a:r>
            <a:r>
              <a:rPr b="0" i="0" lang="es-ES" sz="1000" u="none" cap="none" strike="noStrike">
                <a:solidFill>
                  <a:schemeClr val="lt1"/>
                </a:solidFill>
                <a:latin typeface="Nunito"/>
                <a:ea typeface="Nunito"/>
                <a:cs typeface="Nunito"/>
                <a:sym typeface="Nunito"/>
              </a:rPr>
              <a:t>UD 4</a:t>
            </a:r>
            <a:endParaRPr b="0" i="0" sz="1000" u="none" cap="none" strike="noStrike">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