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6cbc310192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6cbc31019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6cbc310192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6cbc310192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6cbc310192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6cbc310192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6cbc310192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6cbc310192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6cbc310192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6cbc310192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6d63d9ee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6d63d9ee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60437a1184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60437a1184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601bf07c5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601bf07c5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6befc0cdc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6befc0cdc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6cbc31019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6cbc31019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6cbc31019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6cbc31019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6cbc31019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6cbc31019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6cbc31019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6cbc31019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6cbc310192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6cbc31019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6cbc310192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6cbc310192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0" name="Shape 70"/>
        <p:cNvGrpSpPr/>
        <p:nvPr/>
      </p:nvGrpSpPr>
      <p:grpSpPr>
        <a:xfrm>
          <a:off x="0" y="0"/>
          <a:ext cx="0" cy="0"/>
          <a:chOff x="0" y="0"/>
          <a:chExt cx="0" cy="0"/>
        </a:xfrm>
      </p:grpSpPr>
      <p:grpSp>
        <p:nvGrpSpPr>
          <p:cNvPr id="71" name="Google Shape;71;p11"/>
          <p:cNvGrpSpPr/>
          <p:nvPr/>
        </p:nvGrpSpPr>
        <p:grpSpPr>
          <a:xfrm>
            <a:off x="6098378" y="5"/>
            <a:ext cx="3045625" cy="2030570"/>
            <a:chOff x="6098378" y="5"/>
            <a:chExt cx="3045625" cy="2030570"/>
          </a:xfrm>
        </p:grpSpPr>
        <p:sp>
          <p:nvSpPr>
            <p:cNvPr id="72" name="Google Shape;72;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8" name="Google Shape;78;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9" name="Google Shape;79;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4497976"/>
            <a:ext cx="9144002" cy="645618"/>
            <a:chOff x="0" y="4497976"/>
            <a:chExt cx="9144002" cy="645618"/>
          </a:xfrm>
        </p:grpSpPr>
        <p:sp>
          <p:nvSpPr>
            <p:cNvPr id="30" name="Google Shape;30;p4"/>
            <p:cNvSpPr/>
            <p:nvPr/>
          </p:nvSpPr>
          <p:spPr>
            <a:xfrm>
              <a:off x="8154902" y="4499906"/>
              <a:ext cx="989100" cy="3918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73" y="4499906"/>
              <a:ext cx="989100" cy="3918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85" y="4499906"/>
              <a:ext cx="989100" cy="3918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47" y="4497976"/>
              <a:ext cx="989100" cy="3936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
        <p:nvSpPr>
          <p:cNvPr id="38" name="Google Shape;38;p4"/>
          <p:cNvSpPr txBox="1"/>
          <p:nvPr/>
        </p:nvSpPr>
        <p:spPr>
          <a:xfrm>
            <a:off x="169525" y="4826500"/>
            <a:ext cx="3640800" cy="24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000">
                <a:solidFill>
                  <a:srgbClr val="CFE2F3"/>
                </a:solidFill>
                <a:latin typeface="Roboto"/>
                <a:ea typeface="Roboto"/>
                <a:cs typeface="Roboto"/>
                <a:sym typeface="Roboto"/>
              </a:rPr>
              <a:t>Profesor: Juan J. Gallego</a:t>
            </a:r>
            <a:endParaRPr sz="1000">
              <a:solidFill>
                <a:srgbClr val="CFE2F3"/>
              </a:solidFill>
              <a:latin typeface="Roboto"/>
              <a:ea typeface="Roboto"/>
              <a:cs typeface="Roboto"/>
              <a:sym typeface="Robo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9" name="Shape 39"/>
        <p:cNvGrpSpPr/>
        <p:nvPr/>
      </p:nvGrpSpPr>
      <p:grpSpPr>
        <a:xfrm>
          <a:off x="0" y="0"/>
          <a:ext cx="0" cy="0"/>
          <a:chOff x="0" y="0"/>
          <a:chExt cx="0" cy="0"/>
        </a:xfrm>
      </p:grpSpPr>
      <p:sp>
        <p:nvSpPr>
          <p:cNvPr id="40" name="Google Shape;40;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1" name="Google Shape;41;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4" name="Shape 44"/>
        <p:cNvGrpSpPr/>
        <p:nvPr/>
      </p:nvGrpSpPr>
      <p:grpSpPr>
        <a:xfrm>
          <a:off x="0" y="0"/>
          <a:ext cx="0" cy="0"/>
          <a:chOff x="0" y="0"/>
          <a:chExt cx="0" cy="0"/>
        </a:xfrm>
      </p:grpSpPr>
      <p:sp>
        <p:nvSpPr>
          <p:cNvPr id="45" name="Google Shape;45;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6" name="Google Shape;46;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9" name="Google Shape;49;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50" name="Google Shape;50;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1" name="Shape 51"/>
        <p:cNvGrpSpPr/>
        <p:nvPr/>
      </p:nvGrpSpPr>
      <p:grpSpPr>
        <a:xfrm>
          <a:off x="0" y="0"/>
          <a:ext cx="0" cy="0"/>
          <a:chOff x="0" y="0"/>
          <a:chExt cx="0" cy="0"/>
        </a:xfrm>
      </p:grpSpPr>
      <p:grpSp>
        <p:nvGrpSpPr>
          <p:cNvPr id="52" name="Google Shape;52;p8"/>
          <p:cNvGrpSpPr/>
          <p:nvPr/>
        </p:nvGrpSpPr>
        <p:grpSpPr>
          <a:xfrm>
            <a:off x="6098378" y="5"/>
            <a:ext cx="3045625" cy="2030570"/>
            <a:chOff x="6098378" y="5"/>
            <a:chExt cx="3045625" cy="2030570"/>
          </a:xfrm>
        </p:grpSpPr>
        <p:sp>
          <p:nvSpPr>
            <p:cNvPr id="53" name="Google Shape;53;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 name="Google Shape;58;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9" name="Google Shape;59;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0" name="Shape 60"/>
        <p:cNvGrpSpPr/>
        <p:nvPr/>
      </p:nvGrpSpPr>
      <p:grpSpPr>
        <a:xfrm>
          <a:off x="0" y="0"/>
          <a:ext cx="0" cy="0"/>
          <a:chOff x="0" y="0"/>
          <a:chExt cx="0" cy="0"/>
        </a:xfrm>
      </p:grpSpPr>
      <p:sp>
        <p:nvSpPr>
          <p:cNvPr id="61" name="Google Shape;61;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2" name="Google Shape;62;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3" name="Google Shape;63;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4" name="Google Shape;64;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5" name="Google Shape;65;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6" name="Google Shape;66;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7" name="Shape 67"/>
        <p:cNvGrpSpPr/>
        <p:nvPr/>
      </p:nvGrpSpPr>
      <p:grpSpPr>
        <a:xfrm>
          <a:off x="0" y="0"/>
          <a:ext cx="0" cy="0"/>
          <a:chOff x="0" y="0"/>
          <a:chExt cx="0" cy="0"/>
        </a:xfrm>
      </p:grpSpPr>
      <p:sp>
        <p:nvSpPr>
          <p:cNvPr id="68" name="Google Shape;68;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9" name="Google Shape;69;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drive.google.com/file/d/1QUg9NDQmb9B-YTrpqOz9DcU5nHZdWmoq/view?usp=sharing" TargetMode="External"/><Relationship Id="rId4" Type="http://schemas.openxmlformats.org/officeDocument/2006/relationships/hyperlink" Target="https://drive.google.com/file/d/1whHeqD-6TiRnoHR_ZQ5oHq3F1x8q_Zpx/view?usp=sharing" TargetMode="External"/><Relationship Id="rId5" Type="http://schemas.openxmlformats.org/officeDocument/2006/relationships/hyperlink" Target="https://es.wikipedia.org/wiki/WebSocket"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eveloper.mozilla.org/es/docs/Web/HTTP/Access_control_CORS" TargetMode="External"/><Relationship Id="rId4" Type="http://schemas.openxmlformats.org/officeDocument/2006/relationships/hyperlink" Target="https://www.w3schools.com/js/js_json_jsonp.asp"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drive.google.com/file/d/1g5dQiSBMLSUhQqjiI0-oBx-7YV_fqZyw/view?usp=shar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5" name="Shape 85"/>
        <p:cNvGrpSpPr/>
        <p:nvPr/>
      </p:nvGrpSpPr>
      <p:grpSpPr>
        <a:xfrm>
          <a:off x="0" y="0"/>
          <a:ext cx="0" cy="0"/>
          <a:chOff x="0" y="0"/>
          <a:chExt cx="0" cy="0"/>
        </a:xfrm>
      </p:grpSpPr>
      <p:sp>
        <p:nvSpPr>
          <p:cNvPr id="86" name="Google Shape;86;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2400">
                <a:solidFill>
                  <a:srgbClr val="FFFFFF"/>
                </a:solidFill>
              </a:rPr>
              <a:t>TEMA 9. AJAX .</a:t>
            </a:r>
            <a:endParaRPr sz="2400">
              <a:solidFill>
                <a:srgbClr val="FFFFFF"/>
              </a:solidFill>
            </a:endParaRPr>
          </a:p>
        </p:txBody>
      </p:sp>
      <p:sp>
        <p:nvSpPr>
          <p:cNvPr id="87" name="Google Shape;87;p13"/>
          <p:cNvSpPr txBox="1"/>
          <p:nvPr>
            <p:ph idx="1" type="subTitle"/>
          </p:nvPr>
        </p:nvSpPr>
        <p:spPr>
          <a:xfrm>
            <a:off x="421863" y="38720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solidFill>
                  <a:srgbClr val="FFE599"/>
                </a:solidFill>
              </a:rPr>
              <a:t>Desarrollo Web en Entorno Cliente.</a:t>
            </a:r>
            <a:endParaRPr sz="1400">
              <a:solidFill>
                <a:srgbClr val="FFE599"/>
              </a:solidFill>
            </a:endParaRPr>
          </a:p>
          <a:p>
            <a:pPr indent="0" lvl="0" marL="0" rtl="0" algn="l">
              <a:spcBef>
                <a:spcPts val="0"/>
              </a:spcBef>
              <a:spcAft>
                <a:spcPts val="0"/>
              </a:spcAft>
              <a:buNone/>
            </a:pPr>
            <a:r>
              <a:t/>
            </a:r>
            <a:endParaRPr sz="1100">
              <a:solidFill>
                <a:srgbClr val="FFE599"/>
              </a:solidFill>
            </a:endParaRPr>
          </a:p>
          <a:p>
            <a:pPr indent="0" lvl="0" marL="0" rtl="0" algn="l">
              <a:spcBef>
                <a:spcPts val="0"/>
              </a:spcBef>
              <a:spcAft>
                <a:spcPts val="0"/>
              </a:spcAft>
              <a:buNone/>
            </a:pPr>
            <a:r>
              <a:rPr lang="es" sz="1100">
                <a:solidFill>
                  <a:srgbClr val="FFE599"/>
                </a:solidFill>
              </a:rPr>
              <a:t>Profesor: Juan José Gallego García</a:t>
            </a:r>
            <a:endParaRPr sz="1100">
              <a:solidFill>
                <a:srgbClr val="FFE599"/>
              </a:solidFill>
            </a:endParaRPr>
          </a:p>
          <a:p>
            <a:pPr indent="0" lvl="0" marL="0" rtl="0" algn="l">
              <a:spcBef>
                <a:spcPts val="0"/>
              </a:spcBef>
              <a:spcAft>
                <a:spcPts val="0"/>
              </a:spcAft>
              <a:buNone/>
            </a:pPr>
            <a:r>
              <a:t/>
            </a:r>
            <a:endParaRPr sz="1100">
              <a:solidFill>
                <a:srgbClr val="FFE59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idx="1" type="body"/>
          </p:nvPr>
        </p:nvSpPr>
        <p:spPr>
          <a:xfrm>
            <a:off x="311700" y="84525"/>
            <a:ext cx="8520600" cy="467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s"/>
              <a:t>En el siguiente se puede ver cómo hacer uso del método </a:t>
            </a:r>
            <a:r>
              <a:rPr lang="es">
                <a:solidFill>
                  <a:srgbClr val="4A86E8"/>
                </a:solidFill>
              </a:rPr>
              <a:t>POST</a:t>
            </a:r>
            <a:r>
              <a:rPr lang="es"/>
              <a:t> (con AJAX) para enviar y recibir datos al servidor. En este caso hay que establecer en la cabecera el tipo de dato que se va a enviar como parámetro, y en lugar de enviarlos junto con la llamada al archivo PHP, se envía en la llamada del método </a:t>
            </a:r>
            <a:r>
              <a:rPr lang="es">
                <a:solidFill>
                  <a:srgbClr val="4A86E8"/>
                </a:solidFill>
              </a:rPr>
              <a:t>send(‘cadena_parámetros’)</a:t>
            </a:r>
            <a:endParaRPr>
              <a:solidFill>
                <a:srgbClr val="4A86E8"/>
              </a:solidFill>
            </a:endParaRPr>
          </a:p>
        </p:txBody>
      </p:sp>
      <p:grpSp>
        <p:nvGrpSpPr>
          <p:cNvPr id="148" name="Google Shape;148;p22"/>
          <p:cNvGrpSpPr/>
          <p:nvPr/>
        </p:nvGrpSpPr>
        <p:grpSpPr>
          <a:xfrm>
            <a:off x="2080000" y="85725"/>
            <a:ext cx="4693500" cy="2562225"/>
            <a:chOff x="2080000" y="9525"/>
            <a:chExt cx="4693500" cy="2562225"/>
          </a:xfrm>
        </p:grpSpPr>
        <p:sp>
          <p:nvSpPr>
            <p:cNvPr id="149" name="Google Shape;149;p22"/>
            <p:cNvSpPr txBox="1"/>
            <p:nvPr/>
          </p:nvSpPr>
          <p:spPr>
            <a:xfrm>
              <a:off x="2080000" y="349050"/>
              <a:ext cx="4693500" cy="2222700"/>
            </a:xfrm>
            <a:prstGeom prst="rect">
              <a:avLst/>
            </a:prstGeom>
            <a:solidFill>
              <a:srgbClr val="434343"/>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s" sz="1050">
                  <a:solidFill>
                    <a:srgbClr val="569CD6"/>
                  </a:solidFill>
                  <a:latin typeface="Courier New"/>
                  <a:ea typeface="Courier New"/>
                  <a:cs typeface="Courier New"/>
                  <a:sym typeface="Courier New"/>
                </a:rPr>
                <a:t>&lt;?php</a:t>
              </a:r>
              <a:endParaRPr sz="1050">
                <a:solidFill>
                  <a:srgbClr val="569CD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6A9955"/>
                  </a:solidFill>
                  <a:latin typeface="Courier New"/>
                  <a:ea typeface="Courier New"/>
                  <a:cs typeface="Courier New"/>
                  <a:sym typeface="Courier New"/>
                </a:rPr>
                <a:t>// Para solicitudes de otros dominios.</a:t>
              </a:r>
              <a:endParaRPr sz="10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CDCAA"/>
                  </a:solidFill>
                  <a:latin typeface="Courier New"/>
                  <a:ea typeface="Courier New"/>
                  <a:cs typeface="Courier New"/>
                  <a:sym typeface="Courier New"/>
                </a:rPr>
                <a:t>header</a:t>
              </a:r>
              <a:r>
                <a:rPr lang="es" sz="1050">
                  <a:solidFill>
                    <a:srgbClr val="D4D4D4"/>
                  </a:solidFill>
                  <a:latin typeface="Courier New"/>
                  <a:ea typeface="Courier New"/>
                  <a:cs typeface="Courier New"/>
                  <a:sym typeface="Courier New"/>
                </a:rPr>
                <a:t>(</a:t>
              </a:r>
              <a:r>
                <a:rPr lang="es" sz="1050">
                  <a:solidFill>
                    <a:srgbClr val="CE9178"/>
                  </a:solidFill>
                  <a:latin typeface="Courier New"/>
                  <a:ea typeface="Courier New"/>
                  <a:cs typeface="Courier New"/>
                  <a:sym typeface="Courier New"/>
                </a:rPr>
                <a:t>"access-control-allow-origin: *"</a:t>
              </a:r>
              <a:r>
                <a:rPr lang="es"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6A9955"/>
                  </a:solidFill>
                  <a:latin typeface="Courier New"/>
                  <a:ea typeface="Courier New"/>
                  <a:cs typeface="Courier New"/>
                  <a:sym typeface="Courier New"/>
                </a:rPr>
                <a:t>//...................................... </a:t>
              </a:r>
              <a:endParaRPr sz="10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9CDCFE"/>
                  </a:solidFill>
                  <a:latin typeface="Courier New"/>
                  <a:ea typeface="Courier New"/>
                  <a:cs typeface="Courier New"/>
                  <a:sym typeface="Courier New"/>
                </a:rPr>
                <a:t>$nombre</a:t>
              </a:r>
              <a:r>
                <a:rPr lang="es" sz="1050">
                  <a:solidFill>
                    <a:srgbClr val="D4D4D4"/>
                  </a:solidFill>
                  <a:latin typeface="Courier New"/>
                  <a:ea typeface="Courier New"/>
                  <a:cs typeface="Courier New"/>
                  <a:sym typeface="Courier New"/>
                </a:rPr>
                <a:t> = </a:t>
              </a:r>
              <a:r>
                <a:rPr lang="es" sz="1050">
                  <a:solidFill>
                    <a:srgbClr val="9CDCFE"/>
                  </a:solidFill>
                  <a:latin typeface="Courier New"/>
                  <a:ea typeface="Courier New"/>
                  <a:cs typeface="Courier New"/>
                  <a:sym typeface="Courier New"/>
                </a:rPr>
                <a:t>$_GET</a:t>
              </a:r>
              <a:r>
                <a:rPr lang="es" sz="1050">
                  <a:solidFill>
                    <a:srgbClr val="D4D4D4"/>
                  </a:solidFill>
                  <a:latin typeface="Courier New"/>
                  <a:ea typeface="Courier New"/>
                  <a:cs typeface="Courier New"/>
                  <a:sym typeface="Courier New"/>
                </a:rPr>
                <a:t>[</a:t>
              </a:r>
              <a:r>
                <a:rPr lang="es" sz="1050">
                  <a:solidFill>
                    <a:srgbClr val="CE9178"/>
                  </a:solidFill>
                  <a:latin typeface="Courier New"/>
                  <a:ea typeface="Courier New"/>
                  <a:cs typeface="Courier New"/>
                  <a:sym typeface="Courier New"/>
                </a:rPr>
                <a:t>'nombre'</a:t>
              </a:r>
              <a:r>
                <a:rPr lang="es"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9CDCFE"/>
                  </a:solidFill>
                  <a:latin typeface="Courier New"/>
                  <a:ea typeface="Courier New"/>
                  <a:cs typeface="Courier New"/>
                  <a:sym typeface="Courier New"/>
                </a:rPr>
                <a:t>$ciudad</a:t>
              </a:r>
              <a:r>
                <a:rPr lang="es" sz="1050">
                  <a:solidFill>
                    <a:srgbClr val="D4D4D4"/>
                  </a:solidFill>
                  <a:latin typeface="Courier New"/>
                  <a:ea typeface="Courier New"/>
                  <a:cs typeface="Courier New"/>
                  <a:sym typeface="Courier New"/>
                </a:rPr>
                <a:t> = </a:t>
              </a:r>
              <a:r>
                <a:rPr lang="es" sz="1050">
                  <a:solidFill>
                    <a:srgbClr val="9CDCFE"/>
                  </a:solidFill>
                  <a:latin typeface="Courier New"/>
                  <a:ea typeface="Courier New"/>
                  <a:cs typeface="Courier New"/>
                  <a:sym typeface="Courier New"/>
                </a:rPr>
                <a:t>$_GET</a:t>
              </a:r>
              <a:r>
                <a:rPr lang="es" sz="1050">
                  <a:solidFill>
                    <a:srgbClr val="D4D4D4"/>
                  </a:solidFill>
                  <a:latin typeface="Courier New"/>
                  <a:ea typeface="Courier New"/>
                  <a:cs typeface="Courier New"/>
                  <a:sym typeface="Courier New"/>
                </a:rPr>
                <a:t>[</a:t>
              </a:r>
              <a:r>
                <a:rPr lang="es" sz="1050">
                  <a:solidFill>
                    <a:srgbClr val="CE9178"/>
                  </a:solidFill>
                  <a:latin typeface="Courier New"/>
                  <a:ea typeface="Courier New"/>
                  <a:cs typeface="Courier New"/>
                  <a:sym typeface="Courier New"/>
                </a:rPr>
                <a:t>'ciudad'</a:t>
              </a:r>
              <a:r>
                <a:rPr lang="es"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6A9955"/>
                  </a:solidFill>
                  <a:latin typeface="Courier New"/>
                  <a:ea typeface="Courier New"/>
                  <a:cs typeface="Courier New"/>
                  <a:sym typeface="Courier New"/>
                </a:rPr>
                <a:t>// Devuelve JSON</a:t>
              </a:r>
              <a:endParaRPr sz="10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CDCAA"/>
                  </a:solidFill>
                  <a:latin typeface="Courier New"/>
                  <a:ea typeface="Courier New"/>
                  <a:cs typeface="Courier New"/>
                  <a:sym typeface="Courier New"/>
                </a:rPr>
                <a:t>echo</a:t>
              </a:r>
              <a:r>
                <a:rPr lang="es" sz="1050">
                  <a:solidFill>
                    <a:srgbClr val="D4D4D4"/>
                  </a:solidFill>
                  <a:latin typeface="Courier New"/>
                  <a:ea typeface="Courier New"/>
                  <a:cs typeface="Courier New"/>
                  <a:sym typeface="Courier New"/>
                </a:rPr>
                <a:t> </a:t>
              </a:r>
              <a:r>
                <a:rPr lang="es" sz="1050">
                  <a:solidFill>
                    <a:srgbClr val="CE9178"/>
                  </a:solidFill>
                  <a:latin typeface="Courier New"/>
                  <a:ea typeface="Courier New"/>
                  <a:cs typeface="Courier New"/>
                  <a:sym typeface="Courier New"/>
                </a:rPr>
                <a:t>'{"nombre":"'</a:t>
              </a:r>
              <a:r>
                <a:rPr lang="es" sz="1050">
                  <a:solidFill>
                    <a:srgbClr val="D4D4D4"/>
                  </a:solidFill>
                  <a:latin typeface="Courier New"/>
                  <a:ea typeface="Courier New"/>
                  <a:cs typeface="Courier New"/>
                  <a:sym typeface="Courier New"/>
                </a:rPr>
                <a:t>.</a:t>
              </a:r>
              <a:r>
                <a:rPr lang="es" sz="1050">
                  <a:solidFill>
                    <a:srgbClr val="9CDCFE"/>
                  </a:solidFill>
                  <a:latin typeface="Courier New"/>
                  <a:ea typeface="Courier New"/>
                  <a:cs typeface="Courier New"/>
                  <a:sym typeface="Courier New"/>
                </a:rPr>
                <a:t>$nombre</a:t>
              </a:r>
              <a:r>
                <a:rPr lang="es" sz="1050">
                  <a:solidFill>
                    <a:srgbClr val="D4D4D4"/>
                  </a:solidFill>
                  <a:latin typeface="Courier New"/>
                  <a:ea typeface="Courier New"/>
                  <a:cs typeface="Courier New"/>
                  <a:sym typeface="Courier New"/>
                </a:rPr>
                <a:t>.</a:t>
              </a:r>
              <a:r>
                <a:rPr lang="es" sz="1050">
                  <a:solidFill>
                    <a:srgbClr val="CE9178"/>
                  </a:solidFill>
                  <a:latin typeface="Courier New"/>
                  <a:ea typeface="Courier New"/>
                  <a:cs typeface="Courier New"/>
                  <a:sym typeface="Courier New"/>
                </a:rPr>
                <a:t>'","ciudad":"'</a:t>
              </a:r>
              <a:r>
                <a:rPr lang="es" sz="1050">
                  <a:solidFill>
                    <a:srgbClr val="D4D4D4"/>
                  </a:solidFill>
                  <a:latin typeface="Courier New"/>
                  <a:ea typeface="Courier New"/>
                  <a:cs typeface="Courier New"/>
                  <a:sym typeface="Courier New"/>
                </a:rPr>
                <a:t>.</a:t>
              </a:r>
              <a:r>
                <a:rPr lang="es" sz="1050">
                  <a:solidFill>
                    <a:srgbClr val="9CDCFE"/>
                  </a:solidFill>
                  <a:latin typeface="Courier New"/>
                  <a:ea typeface="Courier New"/>
                  <a:cs typeface="Courier New"/>
                  <a:sym typeface="Courier New"/>
                </a:rPr>
                <a:t>$ciudad</a:t>
              </a:r>
              <a:r>
                <a:rPr lang="es" sz="1050">
                  <a:solidFill>
                    <a:srgbClr val="D4D4D4"/>
                  </a:solidFill>
                  <a:latin typeface="Courier New"/>
                  <a:ea typeface="Courier New"/>
                  <a:cs typeface="Courier New"/>
                  <a:sym typeface="Courier New"/>
                </a:rPr>
                <a:t>.</a:t>
              </a:r>
              <a:r>
                <a:rPr lang="es" sz="1050">
                  <a:solidFill>
                    <a:srgbClr val="CE9178"/>
                  </a:solidFill>
                  <a:latin typeface="Courier New"/>
                  <a:ea typeface="Courier New"/>
                  <a:cs typeface="Courier New"/>
                  <a:sym typeface="Courier New"/>
                </a:rPr>
                <a:t>'"}'</a:t>
              </a:r>
              <a:r>
                <a:rPr lang="es"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569CD6"/>
                  </a:solidFill>
                  <a:latin typeface="Courier New"/>
                  <a:ea typeface="Courier New"/>
                  <a:cs typeface="Courier New"/>
                  <a:sym typeface="Courier New"/>
                </a:rPr>
                <a:t>?&gt;</a:t>
              </a:r>
              <a:endParaRPr sz="1050">
                <a:solidFill>
                  <a:srgbClr val="569CD6"/>
                </a:solidFill>
                <a:latin typeface="Courier New"/>
                <a:ea typeface="Courier New"/>
                <a:cs typeface="Courier New"/>
                <a:sym typeface="Courier New"/>
              </a:endParaRPr>
            </a:p>
          </p:txBody>
        </p:sp>
        <p:sp>
          <p:nvSpPr>
            <p:cNvPr id="150" name="Google Shape;150;p22"/>
            <p:cNvSpPr txBox="1"/>
            <p:nvPr/>
          </p:nvSpPr>
          <p:spPr>
            <a:xfrm>
              <a:off x="3729050" y="9525"/>
              <a:ext cx="1264500" cy="3369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s" sz="1200">
                  <a:solidFill>
                    <a:schemeClr val="dk1"/>
                  </a:solidFill>
                  <a:latin typeface="Courier New"/>
                  <a:ea typeface="Courier New"/>
                  <a:cs typeface="Courier New"/>
                  <a:sym typeface="Courier New"/>
                </a:rPr>
                <a:t>jsonGET.php</a:t>
              </a:r>
              <a:endParaRPr b="1" sz="1200">
                <a:solidFill>
                  <a:schemeClr val="dk1"/>
                </a:solidFill>
                <a:latin typeface="Roboto"/>
                <a:ea typeface="Roboto"/>
                <a:cs typeface="Roboto"/>
                <a:sym typeface="Roboto"/>
              </a:endParaRPr>
            </a:p>
          </p:txBody>
        </p:sp>
      </p:grpSp>
      <p:sp>
        <p:nvSpPr>
          <p:cNvPr id="151" name="Google Shape;151;p22"/>
          <p:cNvSpPr txBox="1"/>
          <p:nvPr/>
        </p:nvSpPr>
        <p:spPr>
          <a:xfrm>
            <a:off x="340525" y="2832500"/>
            <a:ext cx="16632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chemeClr val="dk1"/>
                </a:solidFill>
                <a:latin typeface="Roboto"/>
                <a:ea typeface="Roboto"/>
                <a:cs typeface="Roboto"/>
                <a:sym typeface="Roboto"/>
              </a:rPr>
              <a:t>Ejemplo POST</a:t>
            </a:r>
            <a:endParaRPr sz="1800">
              <a:solidFill>
                <a:schemeClr val="dk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3"/>
          <p:cNvSpPr txBox="1"/>
          <p:nvPr/>
        </p:nvSpPr>
        <p:spPr>
          <a:xfrm>
            <a:off x="0" y="0"/>
            <a:ext cx="9144000" cy="4880400"/>
          </a:xfrm>
          <a:prstGeom prst="rect">
            <a:avLst/>
          </a:prstGeom>
          <a:solidFill>
            <a:srgbClr val="434343"/>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s" sz="1050">
                <a:solidFill>
                  <a:srgbClr val="808080"/>
                </a:solidFill>
                <a:latin typeface="Courier New"/>
                <a:ea typeface="Courier New"/>
                <a:cs typeface="Courier New"/>
                <a:sym typeface="Courier New"/>
              </a:rPr>
              <a:t>&lt;!</a:t>
            </a:r>
            <a:r>
              <a:rPr lang="es" sz="1050">
                <a:solidFill>
                  <a:srgbClr val="569CD6"/>
                </a:solidFill>
                <a:latin typeface="Courier New"/>
                <a:ea typeface="Courier New"/>
                <a:cs typeface="Courier New"/>
                <a:sym typeface="Courier New"/>
              </a:rPr>
              <a:t>DOCTYPE</a:t>
            </a:r>
            <a:r>
              <a:rPr lang="es" sz="1050">
                <a:solidFill>
                  <a:srgbClr val="D4D4D4"/>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html</a:t>
            </a:r>
            <a:r>
              <a:rPr lang="es" sz="1050">
                <a:solidFill>
                  <a:srgbClr val="808080"/>
                </a:solidFill>
                <a:latin typeface="Courier New"/>
                <a:ea typeface="Courier New"/>
                <a:cs typeface="Courier New"/>
                <a:sym typeface="Courier New"/>
              </a:rPr>
              <a:t>&gt;</a:t>
            </a:r>
            <a:endParaRPr sz="105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808080"/>
                </a:solidFill>
                <a:latin typeface="Courier New"/>
                <a:ea typeface="Courier New"/>
                <a:cs typeface="Courier New"/>
                <a:sym typeface="Courier New"/>
              </a:rPr>
              <a:t>&lt;</a:t>
            </a:r>
            <a:r>
              <a:rPr lang="es" sz="1050">
                <a:solidFill>
                  <a:srgbClr val="569CD6"/>
                </a:solidFill>
                <a:latin typeface="Courier New"/>
                <a:ea typeface="Courier New"/>
                <a:cs typeface="Courier New"/>
                <a:sym typeface="Courier New"/>
              </a:rPr>
              <a:t>html</a:t>
            </a:r>
            <a:r>
              <a:rPr lang="es" sz="1050">
                <a:solidFill>
                  <a:srgbClr val="D4D4D4"/>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lang</a:t>
            </a:r>
            <a:r>
              <a:rPr lang="es" sz="1050">
                <a:solidFill>
                  <a:srgbClr val="D4D4D4"/>
                </a:solidFill>
                <a:latin typeface="Courier New"/>
                <a:ea typeface="Courier New"/>
                <a:cs typeface="Courier New"/>
                <a:sym typeface="Courier New"/>
              </a:rPr>
              <a:t>=</a:t>
            </a:r>
            <a:r>
              <a:rPr lang="es" sz="1050">
                <a:solidFill>
                  <a:srgbClr val="CE9178"/>
                </a:solidFill>
                <a:latin typeface="Courier New"/>
                <a:ea typeface="Courier New"/>
                <a:cs typeface="Courier New"/>
                <a:sym typeface="Courier New"/>
              </a:rPr>
              <a:t>"es"</a:t>
            </a:r>
            <a:r>
              <a:rPr lang="es" sz="1050">
                <a:solidFill>
                  <a:srgbClr val="808080"/>
                </a:solidFill>
                <a:latin typeface="Courier New"/>
                <a:ea typeface="Courier New"/>
                <a:cs typeface="Courier New"/>
                <a:sym typeface="Courier New"/>
              </a:rPr>
              <a:t>&gt;</a:t>
            </a:r>
            <a:endParaRPr sz="105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latin typeface="Courier New"/>
                <a:ea typeface="Courier New"/>
                <a:cs typeface="Courier New"/>
                <a:sym typeface="Courier New"/>
              </a:rPr>
              <a:t>    </a:t>
            </a:r>
            <a:r>
              <a:rPr lang="es" sz="1050">
                <a:solidFill>
                  <a:srgbClr val="808080"/>
                </a:solidFill>
                <a:latin typeface="Courier New"/>
                <a:ea typeface="Courier New"/>
                <a:cs typeface="Courier New"/>
                <a:sym typeface="Courier New"/>
              </a:rPr>
              <a:t>&lt;</a:t>
            </a:r>
            <a:r>
              <a:rPr lang="es" sz="1050">
                <a:solidFill>
                  <a:srgbClr val="569CD6"/>
                </a:solidFill>
                <a:latin typeface="Courier New"/>
                <a:ea typeface="Courier New"/>
                <a:cs typeface="Courier New"/>
                <a:sym typeface="Courier New"/>
              </a:rPr>
              <a:t>meta</a:t>
            </a:r>
            <a:r>
              <a:rPr lang="es" sz="1050">
                <a:solidFill>
                  <a:srgbClr val="D4D4D4"/>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charset</a:t>
            </a:r>
            <a:r>
              <a:rPr lang="es" sz="1050">
                <a:solidFill>
                  <a:srgbClr val="D4D4D4"/>
                </a:solidFill>
                <a:latin typeface="Courier New"/>
                <a:ea typeface="Courier New"/>
                <a:cs typeface="Courier New"/>
                <a:sym typeface="Courier New"/>
              </a:rPr>
              <a:t>=</a:t>
            </a:r>
            <a:r>
              <a:rPr lang="es" sz="1050">
                <a:solidFill>
                  <a:srgbClr val="CE9178"/>
                </a:solidFill>
                <a:latin typeface="Courier New"/>
                <a:ea typeface="Courier New"/>
                <a:cs typeface="Courier New"/>
                <a:sym typeface="Courier New"/>
              </a:rPr>
              <a:t>"UTF-8"</a:t>
            </a:r>
            <a:r>
              <a:rPr lang="es" sz="1050">
                <a:solidFill>
                  <a:srgbClr val="808080"/>
                </a:solidFill>
                <a:latin typeface="Courier New"/>
                <a:ea typeface="Courier New"/>
                <a:cs typeface="Courier New"/>
                <a:sym typeface="Courier New"/>
              </a:rPr>
              <a:t>&gt;</a:t>
            </a:r>
            <a:endParaRPr sz="105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808080"/>
                </a:solidFill>
                <a:latin typeface="Courier New"/>
                <a:ea typeface="Courier New"/>
                <a:cs typeface="Courier New"/>
                <a:sym typeface="Courier New"/>
              </a:rPr>
              <a:t>&lt;</a:t>
            </a:r>
            <a:r>
              <a:rPr lang="es" sz="1050">
                <a:solidFill>
                  <a:srgbClr val="569CD6"/>
                </a:solidFill>
                <a:latin typeface="Courier New"/>
                <a:ea typeface="Courier New"/>
                <a:cs typeface="Courier New"/>
                <a:sym typeface="Courier New"/>
              </a:rPr>
              <a:t>body</a:t>
            </a:r>
            <a:r>
              <a:rPr lang="es" sz="1050">
                <a:solidFill>
                  <a:srgbClr val="808080"/>
                </a:solidFill>
                <a:latin typeface="Courier New"/>
                <a:ea typeface="Courier New"/>
                <a:cs typeface="Courier New"/>
                <a:sym typeface="Courier New"/>
              </a:rPr>
              <a:t>&gt;</a:t>
            </a:r>
            <a:endParaRPr sz="105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latin typeface="Courier New"/>
                <a:ea typeface="Courier New"/>
                <a:cs typeface="Courier New"/>
                <a:sym typeface="Courier New"/>
              </a:rPr>
              <a:t>    </a:t>
            </a:r>
            <a:r>
              <a:rPr lang="es" sz="1050">
                <a:solidFill>
                  <a:srgbClr val="808080"/>
                </a:solidFill>
                <a:latin typeface="Courier New"/>
                <a:ea typeface="Courier New"/>
                <a:cs typeface="Courier New"/>
                <a:sym typeface="Courier New"/>
              </a:rPr>
              <a:t>&lt;</a:t>
            </a:r>
            <a:r>
              <a:rPr lang="es" sz="1050">
                <a:solidFill>
                  <a:srgbClr val="569CD6"/>
                </a:solidFill>
                <a:latin typeface="Courier New"/>
                <a:ea typeface="Courier New"/>
                <a:cs typeface="Courier New"/>
                <a:sym typeface="Courier New"/>
              </a:rPr>
              <a:t>button</a:t>
            </a:r>
            <a:r>
              <a:rPr lang="es" sz="1050">
                <a:solidFill>
                  <a:srgbClr val="D4D4D4"/>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type</a:t>
            </a:r>
            <a:r>
              <a:rPr lang="es" sz="1050">
                <a:solidFill>
                  <a:srgbClr val="D4D4D4"/>
                </a:solidFill>
                <a:latin typeface="Courier New"/>
                <a:ea typeface="Courier New"/>
                <a:cs typeface="Courier New"/>
                <a:sym typeface="Courier New"/>
              </a:rPr>
              <a:t>=</a:t>
            </a:r>
            <a:r>
              <a:rPr lang="es" sz="1050">
                <a:solidFill>
                  <a:srgbClr val="CE9178"/>
                </a:solidFill>
                <a:latin typeface="Courier New"/>
                <a:ea typeface="Courier New"/>
                <a:cs typeface="Courier New"/>
                <a:sym typeface="Courier New"/>
              </a:rPr>
              <a:t>"button"</a:t>
            </a:r>
            <a:r>
              <a:rPr lang="es" sz="1050">
                <a:solidFill>
                  <a:srgbClr val="D4D4D4"/>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onclick</a:t>
            </a:r>
            <a:r>
              <a:rPr lang="es" sz="1050">
                <a:solidFill>
                  <a:srgbClr val="D4D4D4"/>
                </a:solidFill>
                <a:latin typeface="Courier New"/>
                <a:ea typeface="Courier New"/>
                <a:cs typeface="Courier New"/>
                <a:sym typeface="Courier New"/>
              </a:rPr>
              <a:t>=</a:t>
            </a:r>
            <a:r>
              <a:rPr lang="es" sz="1050">
                <a:solidFill>
                  <a:srgbClr val="CE9178"/>
                </a:solidFill>
                <a:latin typeface="Courier New"/>
                <a:ea typeface="Courier New"/>
                <a:cs typeface="Courier New"/>
                <a:sym typeface="Courier New"/>
              </a:rPr>
              <a:t>"</a:t>
            </a:r>
            <a:r>
              <a:rPr lang="es" sz="1050">
                <a:solidFill>
                  <a:srgbClr val="DCDCAA"/>
                </a:solidFill>
                <a:latin typeface="Courier New"/>
                <a:ea typeface="Courier New"/>
                <a:cs typeface="Courier New"/>
                <a:sym typeface="Courier New"/>
              </a:rPr>
              <a:t>funAjax</a:t>
            </a:r>
            <a:r>
              <a:rPr lang="es" sz="1050">
                <a:solidFill>
                  <a:srgbClr val="CE9178"/>
                </a:solidFill>
                <a:latin typeface="Courier New"/>
                <a:ea typeface="Courier New"/>
                <a:cs typeface="Courier New"/>
                <a:sym typeface="Courier New"/>
              </a:rPr>
              <a:t> ()"</a:t>
            </a:r>
            <a:r>
              <a:rPr lang="es" sz="1050">
                <a:solidFill>
                  <a:srgbClr val="808080"/>
                </a:solidFill>
                <a:latin typeface="Courier New"/>
                <a:ea typeface="Courier New"/>
                <a:cs typeface="Courier New"/>
                <a:sym typeface="Courier New"/>
              </a:rPr>
              <a:t>&gt;</a:t>
            </a:r>
            <a:r>
              <a:rPr lang="es" sz="1050">
                <a:solidFill>
                  <a:srgbClr val="D4D4D4"/>
                </a:solidFill>
                <a:latin typeface="Courier New"/>
                <a:ea typeface="Courier New"/>
                <a:cs typeface="Courier New"/>
                <a:sym typeface="Courier New"/>
              </a:rPr>
              <a:t>Envía parámetros por POST y recibe valores</a:t>
            </a:r>
            <a:r>
              <a:rPr lang="es" sz="1050">
                <a:solidFill>
                  <a:srgbClr val="808080"/>
                </a:solidFill>
                <a:latin typeface="Courier New"/>
                <a:ea typeface="Courier New"/>
                <a:cs typeface="Courier New"/>
                <a:sym typeface="Courier New"/>
              </a:rPr>
              <a:t>&lt;/</a:t>
            </a:r>
            <a:r>
              <a:rPr lang="es" sz="1050">
                <a:solidFill>
                  <a:srgbClr val="569CD6"/>
                </a:solidFill>
                <a:latin typeface="Courier New"/>
                <a:ea typeface="Courier New"/>
                <a:cs typeface="Courier New"/>
                <a:sym typeface="Courier New"/>
              </a:rPr>
              <a:t>button</a:t>
            </a:r>
            <a:r>
              <a:rPr lang="es" sz="1050">
                <a:solidFill>
                  <a:srgbClr val="808080"/>
                </a:solidFill>
                <a:latin typeface="Courier New"/>
                <a:ea typeface="Courier New"/>
                <a:cs typeface="Courier New"/>
                <a:sym typeface="Courier New"/>
              </a:rPr>
              <a:t>&gt;</a:t>
            </a:r>
            <a:endParaRPr sz="105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latin typeface="Courier New"/>
                <a:ea typeface="Courier New"/>
                <a:cs typeface="Courier New"/>
                <a:sym typeface="Courier New"/>
              </a:rPr>
              <a:t>    </a:t>
            </a:r>
            <a:r>
              <a:rPr lang="es" sz="1050">
                <a:solidFill>
                  <a:srgbClr val="808080"/>
                </a:solidFill>
                <a:latin typeface="Courier New"/>
                <a:ea typeface="Courier New"/>
                <a:cs typeface="Courier New"/>
                <a:sym typeface="Courier New"/>
              </a:rPr>
              <a:t>&lt;</a:t>
            </a:r>
            <a:r>
              <a:rPr lang="es" sz="1050">
                <a:solidFill>
                  <a:srgbClr val="569CD6"/>
                </a:solidFill>
                <a:latin typeface="Courier New"/>
                <a:ea typeface="Courier New"/>
                <a:cs typeface="Courier New"/>
                <a:sym typeface="Courier New"/>
              </a:rPr>
              <a:t>div</a:t>
            </a:r>
            <a:r>
              <a:rPr lang="es" sz="1050">
                <a:solidFill>
                  <a:srgbClr val="D4D4D4"/>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id</a:t>
            </a:r>
            <a:r>
              <a:rPr lang="es" sz="1050">
                <a:solidFill>
                  <a:srgbClr val="D4D4D4"/>
                </a:solidFill>
                <a:latin typeface="Courier New"/>
                <a:ea typeface="Courier New"/>
                <a:cs typeface="Courier New"/>
                <a:sym typeface="Courier New"/>
              </a:rPr>
              <a:t>=</a:t>
            </a:r>
            <a:r>
              <a:rPr lang="es" sz="1050">
                <a:solidFill>
                  <a:srgbClr val="CE9178"/>
                </a:solidFill>
                <a:latin typeface="Courier New"/>
                <a:ea typeface="Courier New"/>
                <a:cs typeface="Courier New"/>
                <a:sym typeface="Courier New"/>
              </a:rPr>
              <a:t>"datos"</a:t>
            </a:r>
            <a:r>
              <a:rPr lang="es" sz="1050">
                <a:solidFill>
                  <a:srgbClr val="808080"/>
                </a:solidFill>
                <a:latin typeface="Courier New"/>
                <a:ea typeface="Courier New"/>
                <a:cs typeface="Courier New"/>
                <a:sym typeface="Courier New"/>
              </a:rPr>
              <a:t>&gt;</a:t>
            </a:r>
            <a:r>
              <a:rPr lang="es" sz="1050">
                <a:solidFill>
                  <a:srgbClr val="D4D4D4"/>
                </a:solidFill>
                <a:latin typeface="Courier New"/>
                <a:ea typeface="Courier New"/>
                <a:cs typeface="Courier New"/>
                <a:sym typeface="Courier New"/>
              </a:rPr>
              <a:t> </a:t>
            </a:r>
            <a:r>
              <a:rPr lang="es" sz="1050">
                <a:solidFill>
                  <a:srgbClr val="808080"/>
                </a:solidFill>
                <a:latin typeface="Courier New"/>
                <a:ea typeface="Courier New"/>
                <a:cs typeface="Courier New"/>
                <a:sym typeface="Courier New"/>
              </a:rPr>
              <a:t>&lt;/</a:t>
            </a:r>
            <a:r>
              <a:rPr lang="es" sz="1050">
                <a:solidFill>
                  <a:srgbClr val="569CD6"/>
                </a:solidFill>
                <a:latin typeface="Courier New"/>
                <a:ea typeface="Courier New"/>
                <a:cs typeface="Courier New"/>
                <a:sym typeface="Courier New"/>
              </a:rPr>
              <a:t>div</a:t>
            </a:r>
            <a:r>
              <a:rPr lang="es" sz="1050">
                <a:solidFill>
                  <a:srgbClr val="808080"/>
                </a:solidFill>
                <a:latin typeface="Courier New"/>
                <a:ea typeface="Courier New"/>
                <a:cs typeface="Courier New"/>
                <a:sym typeface="Courier New"/>
              </a:rPr>
              <a:t>&gt;</a:t>
            </a:r>
            <a:endParaRPr sz="105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latin typeface="Courier New"/>
                <a:ea typeface="Courier New"/>
                <a:cs typeface="Courier New"/>
                <a:sym typeface="Courier New"/>
              </a:rPr>
              <a:t>    </a:t>
            </a:r>
            <a:r>
              <a:rPr lang="es" sz="1050">
                <a:solidFill>
                  <a:srgbClr val="808080"/>
                </a:solidFill>
                <a:latin typeface="Courier New"/>
                <a:ea typeface="Courier New"/>
                <a:cs typeface="Courier New"/>
                <a:sym typeface="Courier New"/>
              </a:rPr>
              <a:t>&lt;</a:t>
            </a:r>
            <a:r>
              <a:rPr lang="es" sz="1050">
                <a:solidFill>
                  <a:srgbClr val="569CD6"/>
                </a:solidFill>
                <a:latin typeface="Courier New"/>
                <a:ea typeface="Courier New"/>
                <a:cs typeface="Courier New"/>
                <a:sym typeface="Courier New"/>
              </a:rPr>
              <a:t>script</a:t>
            </a:r>
            <a:r>
              <a:rPr lang="es" sz="1050">
                <a:solidFill>
                  <a:srgbClr val="808080"/>
                </a:solidFill>
                <a:latin typeface="Courier New"/>
                <a:ea typeface="Courier New"/>
                <a:cs typeface="Courier New"/>
                <a:sym typeface="Courier New"/>
              </a:rPr>
              <a:t>&gt;</a:t>
            </a:r>
            <a:endParaRPr sz="105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latin typeface="Courier New"/>
                <a:ea typeface="Courier New"/>
                <a:cs typeface="Courier New"/>
                <a:sym typeface="Courier New"/>
              </a:rPr>
              <a:t>    </a:t>
            </a:r>
            <a:r>
              <a:rPr lang="es" sz="1050">
                <a:solidFill>
                  <a:srgbClr val="569CD6"/>
                </a:solidFill>
                <a:latin typeface="Courier New"/>
                <a:ea typeface="Courier New"/>
                <a:cs typeface="Courier New"/>
                <a:sym typeface="Courier New"/>
              </a:rPr>
              <a:t>function</a:t>
            </a:r>
            <a:r>
              <a:rPr lang="es" sz="1050">
                <a:solidFill>
                  <a:srgbClr val="D4D4D4"/>
                </a:solidFill>
                <a:latin typeface="Courier New"/>
                <a:ea typeface="Courier New"/>
                <a:cs typeface="Courier New"/>
                <a:sym typeface="Courier New"/>
              </a:rPr>
              <a:t> </a:t>
            </a:r>
            <a:r>
              <a:rPr lang="es" sz="1050">
                <a:solidFill>
                  <a:srgbClr val="DCDCAA"/>
                </a:solidFill>
                <a:latin typeface="Courier New"/>
                <a:ea typeface="Courier New"/>
                <a:cs typeface="Courier New"/>
                <a:sym typeface="Courier New"/>
              </a:rPr>
              <a:t>funAjax</a:t>
            </a:r>
            <a:r>
              <a:rPr lang="es"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latin typeface="Courier New"/>
                <a:ea typeface="Courier New"/>
                <a:cs typeface="Courier New"/>
                <a:sym typeface="Courier New"/>
              </a:rPr>
              <a:t>        </a:t>
            </a:r>
            <a:r>
              <a:rPr lang="es" sz="1050">
                <a:solidFill>
                  <a:srgbClr val="569CD6"/>
                </a:solidFill>
                <a:latin typeface="Courier New"/>
                <a:ea typeface="Courier New"/>
                <a:cs typeface="Courier New"/>
                <a:sym typeface="Courier New"/>
              </a:rPr>
              <a:t>var</a:t>
            </a:r>
            <a:r>
              <a:rPr lang="es" sz="1050">
                <a:solidFill>
                  <a:srgbClr val="D4D4D4"/>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xhttp</a:t>
            </a:r>
            <a:r>
              <a:rPr lang="es" sz="1050">
                <a:solidFill>
                  <a:srgbClr val="D4D4D4"/>
                </a:solidFill>
                <a:latin typeface="Courier New"/>
                <a:ea typeface="Courier New"/>
                <a:cs typeface="Courier New"/>
                <a:sym typeface="Courier New"/>
              </a:rPr>
              <a:t> = </a:t>
            </a:r>
            <a:r>
              <a:rPr lang="es" sz="1050">
                <a:solidFill>
                  <a:srgbClr val="569CD6"/>
                </a:solidFill>
                <a:latin typeface="Courier New"/>
                <a:ea typeface="Courier New"/>
                <a:cs typeface="Courier New"/>
                <a:sym typeface="Courier New"/>
              </a:rPr>
              <a:t>new</a:t>
            </a:r>
            <a:r>
              <a:rPr lang="es" sz="1050">
                <a:solidFill>
                  <a:srgbClr val="D4D4D4"/>
                </a:solidFill>
                <a:latin typeface="Courier New"/>
                <a:ea typeface="Courier New"/>
                <a:cs typeface="Courier New"/>
                <a:sym typeface="Courier New"/>
              </a:rPr>
              <a:t> </a:t>
            </a:r>
            <a:r>
              <a:rPr lang="es" sz="1050">
                <a:solidFill>
                  <a:srgbClr val="4EC9B0"/>
                </a:solidFill>
                <a:latin typeface="Courier New"/>
                <a:ea typeface="Courier New"/>
                <a:cs typeface="Courier New"/>
                <a:sym typeface="Courier New"/>
              </a:rPr>
              <a:t>XMLHttpRequest</a:t>
            </a:r>
            <a:r>
              <a:rPr lang="es"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xhttp</a:t>
            </a:r>
            <a:r>
              <a:rPr lang="es" sz="1050">
                <a:solidFill>
                  <a:srgbClr val="D4D4D4"/>
                </a:solidFill>
                <a:latin typeface="Courier New"/>
                <a:ea typeface="Courier New"/>
                <a:cs typeface="Courier New"/>
                <a:sym typeface="Courier New"/>
              </a:rPr>
              <a:t>.</a:t>
            </a:r>
            <a:r>
              <a:rPr lang="es" sz="1050">
                <a:solidFill>
                  <a:srgbClr val="DCDCAA"/>
                </a:solidFill>
                <a:latin typeface="Courier New"/>
                <a:ea typeface="Courier New"/>
                <a:cs typeface="Courier New"/>
                <a:sym typeface="Courier New"/>
              </a:rPr>
              <a:t>onreadystatechange</a:t>
            </a:r>
            <a:r>
              <a:rPr lang="es" sz="1050">
                <a:solidFill>
                  <a:srgbClr val="D4D4D4"/>
                </a:solidFill>
                <a:latin typeface="Courier New"/>
                <a:ea typeface="Courier New"/>
                <a:cs typeface="Courier New"/>
                <a:sym typeface="Courier New"/>
              </a:rPr>
              <a:t> = </a:t>
            </a:r>
            <a:r>
              <a:rPr lang="es" sz="1050">
                <a:solidFill>
                  <a:srgbClr val="569CD6"/>
                </a:solidFill>
                <a:latin typeface="Courier New"/>
                <a:ea typeface="Courier New"/>
                <a:cs typeface="Courier New"/>
                <a:sym typeface="Courier New"/>
              </a:rPr>
              <a:t>function</a:t>
            </a:r>
            <a:r>
              <a:rPr lang="es"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latin typeface="Courier New"/>
                <a:ea typeface="Courier New"/>
                <a:cs typeface="Courier New"/>
                <a:sym typeface="Courier New"/>
              </a:rPr>
              <a:t>            </a:t>
            </a:r>
            <a:r>
              <a:rPr lang="es" sz="1050">
                <a:solidFill>
                  <a:srgbClr val="C586C0"/>
                </a:solidFill>
                <a:latin typeface="Courier New"/>
                <a:ea typeface="Courier New"/>
                <a:cs typeface="Courier New"/>
                <a:sym typeface="Courier New"/>
              </a:rPr>
              <a:t>if</a:t>
            </a:r>
            <a:r>
              <a:rPr lang="es" sz="1050">
                <a:solidFill>
                  <a:srgbClr val="D4D4D4"/>
                </a:solidFill>
                <a:latin typeface="Courier New"/>
                <a:ea typeface="Courier New"/>
                <a:cs typeface="Courier New"/>
                <a:sym typeface="Courier New"/>
              </a:rPr>
              <a:t> (</a:t>
            </a:r>
            <a:r>
              <a:rPr lang="es" sz="1050">
                <a:solidFill>
                  <a:srgbClr val="569CD6"/>
                </a:solidFill>
                <a:latin typeface="Courier New"/>
                <a:ea typeface="Courier New"/>
                <a:cs typeface="Courier New"/>
                <a:sym typeface="Courier New"/>
              </a:rPr>
              <a:t>this</a:t>
            </a:r>
            <a:r>
              <a:rPr lang="es" sz="1050">
                <a:solidFill>
                  <a:srgbClr val="D4D4D4"/>
                </a:solidFill>
                <a:latin typeface="Courier New"/>
                <a:ea typeface="Courier New"/>
                <a:cs typeface="Courier New"/>
                <a:sym typeface="Courier New"/>
              </a:rPr>
              <a:t>.</a:t>
            </a:r>
            <a:r>
              <a:rPr lang="es" sz="1050">
                <a:solidFill>
                  <a:srgbClr val="9CDCFE"/>
                </a:solidFill>
                <a:latin typeface="Courier New"/>
                <a:ea typeface="Courier New"/>
                <a:cs typeface="Courier New"/>
                <a:sym typeface="Courier New"/>
              </a:rPr>
              <a:t>readyState</a:t>
            </a:r>
            <a:r>
              <a:rPr lang="es" sz="1050">
                <a:solidFill>
                  <a:srgbClr val="D4D4D4"/>
                </a:solidFill>
                <a:latin typeface="Courier New"/>
                <a:ea typeface="Courier New"/>
                <a:cs typeface="Courier New"/>
                <a:sym typeface="Courier New"/>
              </a:rPr>
              <a:t> == </a:t>
            </a:r>
            <a:r>
              <a:rPr lang="es" sz="1050">
                <a:solidFill>
                  <a:srgbClr val="B5CEA8"/>
                </a:solidFill>
                <a:latin typeface="Courier New"/>
                <a:ea typeface="Courier New"/>
                <a:cs typeface="Courier New"/>
                <a:sym typeface="Courier New"/>
              </a:rPr>
              <a:t>4</a:t>
            </a:r>
            <a:r>
              <a:rPr lang="es" sz="1050">
                <a:solidFill>
                  <a:srgbClr val="D4D4D4"/>
                </a:solidFill>
                <a:latin typeface="Courier New"/>
                <a:ea typeface="Courier New"/>
                <a:cs typeface="Courier New"/>
                <a:sym typeface="Courier New"/>
              </a:rPr>
              <a:t> &amp;&amp; </a:t>
            </a:r>
            <a:r>
              <a:rPr lang="es" sz="1050">
                <a:solidFill>
                  <a:srgbClr val="569CD6"/>
                </a:solidFill>
                <a:latin typeface="Courier New"/>
                <a:ea typeface="Courier New"/>
                <a:cs typeface="Courier New"/>
                <a:sym typeface="Courier New"/>
              </a:rPr>
              <a:t>this</a:t>
            </a:r>
            <a:r>
              <a:rPr lang="es" sz="1050">
                <a:solidFill>
                  <a:srgbClr val="D4D4D4"/>
                </a:solidFill>
                <a:latin typeface="Courier New"/>
                <a:ea typeface="Courier New"/>
                <a:cs typeface="Courier New"/>
                <a:sym typeface="Courier New"/>
              </a:rPr>
              <a:t>.</a:t>
            </a:r>
            <a:r>
              <a:rPr lang="es" sz="1050">
                <a:solidFill>
                  <a:srgbClr val="9CDCFE"/>
                </a:solidFill>
                <a:latin typeface="Courier New"/>
                <a:ea typeface="Courier New"/>
                <a:cs typeface="Courier New"/>
                <a:sym typeface="Courier New"/>
              </a:rPr>
              <a:t>status</a:t>
            </a:r>
            <a:r>
              <a:rPr lang="es" sz="1050">
                <a:solidFill>
                  <a:srgbClr val="D4D4D4"/>
                </a:solidFill>
                <a:latin typeface="Courier New"/>
                <a:ea typeface="Courier New"/>
                <a:cs typeface="Courier New"/>
                <a:sym typeface="Courier New"/>
              </a:rPr>
              <a:t> == </a:t>
            </a:r>
            <a:r>
              <a:rPr lang="es" sz="1050">
                <a:solidFill>
                  <a:srgbClr val="B5CEA8"/>
                </a:solidFill>
                <a:latin typeface="Courier New"/>
                <a:ea typeface="Courier New"/>
                <a:cs typeface="Courier New"/>
                <a:sym typeface="Courier New"/>
              </a:rPr>
              <a:t>200</a:t>
            </a:r>
            <a:r>
              <a:rPr lang="es"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latin typeface="Courier New"/>
                <a:ea typeface="Courier New"/>
                <a:cs typeface="Courier New"/>
                <a:sym typeface="Courier New"/>
              </a:rPr>
              <a:t>            </a:t>
            </a:r>
            <a:r>
              <a:rPr lang="es" sz="1050">
                <a:solidFill>
                  <a:srgbClr val="569CD6"/>
                </a:solidFill>
                <a:latin typeface="Courier New"/>
                <a:ea typeface="Courier New"/>
                <a:cs typeface="Courier New"/>
                <a:sym typeface="Courier New"/>
              </a:rPr>
              <a:t>let</a:t>
            </a:r>
            <a:r>
              <a:rPr lang="es" sz="1050">
                <a:solidFill>
                  <a:srgbClr val="D4D4D4"/>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obj</a:t>
            </a:r>
            <a:r>
              <a:rPr lang="es" sz="1050">
                <a:solidFill>
                  <a:srgbClr val="D4D4D4"/>
                </a:solidFill>
                <a:latin typeface="Courier New"/>
                <a:ea typeface="Courier New"/>
                <a:cs typeface="Courier New"/>
                <a:sym typeface="Courier New"/>
              </a:rPr>
              <a:t>=</a:t>
            </a:r>
            <a:r>
              <a:rPr lang="es" sz="1050">
                <a:solidFill>
                  <a:srgbClr val="4EC9B0"/>
                </a:solidFill>
                <a:latin typeface="Courier New"/>
                <a:ea typeface="Courier New"/>
                <a:cs typeface="Courier New"/>
                <a:sym typeface="Courier New"/>
              </a:rPr>
              <a:t>JSON</a:t>
            </a:r>
            <a:r>
              <a:rPr lang="es" sz="1050">
                <a:solidFill>
                  <a:srgbClr val="D4D4D4"/>
                </a:solidFill>
                <a:latin typeface="Courier New"/>
                <a:ea typeface="Courier New"/>
                <a:cs typeface="Courier New"/>
                <a:sym typeface="Courier New"/>
              </a:rPr>
              <a:t>.</a:t>
            </a:r>
            <a:r>
              <a:rPr lang="es" sz="1050">
                <a:solidFill>
                  <a:srgbClr val="DCDCAA"/>
                </a:solidFill>
                <a:latin typeface="Courier New"/>
                <a:ea typeface="Courier New"/>
                <a:cs typeface="Courier New"/>
                <a:sym typeface="Courier New"/>
              </a:rPr>
              <a:t>parse</a:t>
            </a:r>
            <a:r>
              <a:rPr lang="es" sz="1050">
                <a:solidFill>
                  <a:srgbClr val="D4D4D4"/>
                </a:solidFill>
                <a:latin typeface="Courier New"/>
                <a:ea typeface="Courier New"/>
                <a:cs typeface="Courier New"/>
                <a:sym typeface="Courier New"/>
              </a:rPr>
              <a:t>(</a:t>
            </a:r>
            <a:r>
              <a:rPr lang="es" sz="1050">
                <a:solidFill>
                  <a:srgbClr val="569CD6"/>
                </a:solidFill>
                <a:latin typeface="Courier New"/>
                <a:ea typeface="Courier New"/>
                <a:cs typeface="Courier New"/>
                <a:sym typeface="Courier New"/>
              </a:rPr>
              <a:t>this</a:t>
            </a:r>
            <a:r>
              <a:rPr lang="es" sz="1050">
                <a:solidFill>
                  <a:srgbClr val="D4D4D4"/>
                </a:solidFill>
                <a:latin typeface="Courier New"/>
                <a:ea typeface="Courier New"/>
                <a:cs typeface="Courier New"/>
                <a:sym typeface="Courier New"/>
              </a:rPr>
              <a:t>.</a:t>
            </a:r>
            <a:r>
              <a:rPr lang="es" sz="1050">
                <a:solidFill>
                  <a:srgbClr val="9CDCFE"/>
                </a:solidFill>
                <a:latin typeface="Courier New"/>
                <a:ea typeface="Courier New"/>
                <a:cs typeface="Courier New"/>
                <a:sym typeface="Courier New"/>
              </a:rPr>
              <a:t>responseText</a:t>
            </a:r>
            <a:r>
              <a:rPr lang="es"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document</a:t>
            </a:r>
            <a:r>
              <a:rPr lang="es" sz="1050">
                <a:solidFill>
                  <a:srgbClr val="D4D4D4"/>
                </a:solidFill>
                <a:latin typeface="Courier New"/>
                <a:ea typeface="Courier New"/>
                <a:cs typeface="Courier New"/>
                <a:sym typeface="Courier New"/>
              </a:rPr>
              <a:t>.</a:t>
            </a:r>
            <a:r>
              <a:rPr lang="es" sz="1050">
                <a:solidFill>
                  <a:srgbClr val="DCDCAA"/>
                </a:solidFill>
                <a:latin typeface="Courier New"/>
                <a:ea typeface="Courier New"/>
                <a:cs typeface="Courier New"/>
                <a:sym typeface="Courier New"/>
              </a:rPr>
              <a:t>getElementById</a:t>
            </a:r>
            <a:r>
              <a:rPr lang="es" sz="1050">
                <a:solidFill>
                  <a:srgbClr val="D4D4D4"/>
                </a:solidFill>
                <a:latin typeface="Courier New"/>
                <a:ea typeface="Courier New"/>
                <a:cs typeface="Courier New"/>
                <a:sym typeface="Courier New"/>
              </a:rPr>
              <a:t>(</a:t>
            </a:r>
            <a:r>
              <a:rPr lang="es" sz="1050">
                <a:solidFill>
                  <a:srgbClr val="CE9178"/>
                </a:solidFill>
                <a:latin typeface="Courier New"/>
                <a:ea typeface="Courier New"/>
                <a:cs typeface="Courier New"/>
                <a:sym typeface="Courier New"/>
              </a:rPr>
              <a:t>"datos"</a:t>
            </a:r>
            <a:r>
              <a:rPr lang="es" sz="1050">
                <a:solidFill>
                  <a:srgbClr val="D4D4D4"/>
                </a:solidFill>
                <a:latin typeface="Courier New"/>
                <a:ea typeface="Courier New"/>
                <a:cs typeface="Courier New"/>
                <a:sym typeface="Courier New"/>
              </a:rPr>
              <a:t>).</a:t>
            </a:r>
            <a:r>
              <a:rPr lang="es" sz="1050">
                <a:solidFill>
                  <a:srgbClr val="9CDCFE"/>
                </a:solidFill>
                <a:latin typeface="Courier New"/>
                <a:ea typeface="Courier New"/>
                <a:cs typeface="Courier New"/>
                <a:sym typeface="Courier New"/>
              </a:rPr>
              <a:t>innerHTML</a:t>
            </a:r>
            <a:r>
              <a:rPr lang="es" sz="1050">
                <a:solidFill>
                  <a:srgbClr val="D4D4D4"/>
                </a:solidFill>
                <a:latin typeface="Courier New"/>
                <a:ea typeface="Courier New"/>
                <a:cs typeface="Courier New"/>
                <a:sym typeface="Courier New"/>
              </a:rPr>
              <a:t> = </a:t>
            </a:r>
            <a:r>
              <a:rPr lang="es" sz="1050">
                <a:solidFill>
                  <a:srgbClr val="CE9178"/>
                </a:solidFill>
                <a:latin typeface="Courier New"/>
                <a:ea typeface="Courier New"/>
                <a:cs typeface="Courier New"/>
                <a:sym typeface="Courier New"/>
              </a:rPr>
              <a:t>`Desde servidor </a:t>
            </a:r>
            <a:r>
              <a:rPr lang="es" sz="1050">
                <a:solidFill>
                  <a:srgbClr val="569CD6"/>
                </a:solidFill>
                <a:latin typeface="Courier New"/>
                <a:ea typeface="Courier New"/>
                <a:cs typeface="Courier New"/>
                <a:sym typeface="Courier New"/>
              </a:rPr>
              <a:t>${</a:t>
            </a:r>
            <a:r>
              <a:rPr lang="es" sz="1050">
                <a:solidFill>
                  <a:srgbClr val="9CDCFE"/>
                </a:solidFill>
                <a:latin typeface="Courier New"/>
                <a:ea typeface="Courier New"/>
                <a:cs typeface="Courier New"/>
                <a:sym typeface="Courier New"/>
              </a:rPr>
              <a:t>obj</a:t>
            </a:r>
            <a:r>
              <a:rPr lang="es" sz="1050">
                <a:solidFill>
                  <a:srgbClr val="D4D4D4"/>
                </a:solidFill>
                <a:latin typeface="Courier New"/>
                <a:ea typeface="Courier New"/>
                <a:cs typeface="Courier New"/>
                <a:sym typeface="Courier New"/>
              </a:rPr>
              <a:t>.</a:t>
            </a:r>
            <a:r>
              <a:rPr lang="es" sz="1050">
                <a:solidFill>
                  <a:srgbClr val="9CDCFE"/>
                </a:solidFill>
                <a:latin typeface="Courier New"/>
                <a:ea typeface="Courier New"/>
                <a:cs typeface="Courier New"/>
                <a:sym typeface="Courier New"/>
              </a:rPr>
              <a:t>nombre</a:t>
            </a:r>
            <a:r>
              <a:rPr lang="es" sz="1050">
                <a:solidFill>
                  <a:srgbClr val="569CD6"/>
                </a:solidFill>
                <a:latin typeface="Courier New"/>
                <a:ea typeface="Courier New"/>
                <a:cs typeface="Courier New"/>
                <a:sym typeface="Courier New"/>
              </a:rPr>
              <a:t>}</a:t>
            </a:r>
            <a:r>
              <a:rPr lang="es" sz="1050">
                <a:solidFill>
                  <a:srgbClr val="CE9178"/>
                </a:solidFill>
                <a:latin typeface="Courier New"/>
                <a:ea typeface="Courier New"/>
                <a:cs typeface="Courier New"/>
                <a:sym typeface="Courier New"/>
              </a:rPr>
              <a:t> de </a:t>
            </a:r>
            <a:r>
              <a:rPr lang="es" sz="1050">
                <a:solidFill>
                  <a:srgbClr val="569CD6"/>
                </a:solidFill>
                <a:latin typeface="Courier New"/>
                <a:ea typeface="Courier New"/>
                <a:cs typeface="Courier New"/>
                <a:sym typeface="Courier New"/>
              </a:rPr>
              <a:t>${</a:t>
            </a:r>
            <a:r>
              <a:rPr lang="es" sz="1050">
                <a:solidFill>
                  <a:srgbClr val="9CDCFE"/>
                </a:solidFill>
                <a:latin typeface="Courier New"/>
                <a:ea typeface="Courier New"/>
                <a:cs typeface="Courier New"/>
                <a:sym typeface="Courier New"/>
              </a:rPr>
              <a:t>obj</a:t>
            </a:r>
            <a:r>
              <a:rPr lang="es" sz="1050">
                <a:solidFill>
                  <a:srgbClr val="D4D4D4"/>
                </a:solidFill>
                <a:latin typeface="Courier New"/>
                <a:ea typeface="Courier New"/>
                <a:cs typeface="Courier New"/>
                <a:sym typeface="Courier New"/>
              </a:rPr>
              <a:t>.</a:t>
            </a:r>
            <a:r>
              <a:rPr lang="es" sz="1050">
                <a:solidFill>
                  <a:srgbClr val="9CDCFE"/>
                </a:solidFill>
                <a:latin typeface="Courier New"/>
                <a:ea typeface="Courier New"/>
                <a:cs typeface="Courier New"/>
                <a:sym typeface="Courier New"/>
              </a:rPr>
              <a:t>ciudad</a:t>
            </a:r>
            <a:r>
              <a:rPr lang="es" sz="1050">
                <a:solidFill>
                  <a:srgbClr val="569CD6"/>
                </a:solidFill>
                <a:latin typeface="Courier New"/>
                <a:ea typeface="Courier New"/>
                <a:cs typeface="Courier New"/>
                <a:sym typeface="Courier New"/>
              </a:rPr>
              <a:t>}</a:t>
            </a:r>
            <a:r>
              <a:rPr lang="es" sz="1050">
                <a:solidFill>
                  <a:srgbClr val="CE9178"/>
                </a:solidFill>
                <a:latin typeface="Courier New"/>
                <a:ea typeface="Courier New"/>
                <a:cs typeface="Courier New"/>
                <a:sym typeface="Courier New"/>
              </a:rPr>
              <a:t>`</a:t>
            </a:r>
            <a:r>
              <a:rPr lang="es"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xhttp</a:t>
            </a:r>
            <a:r>
              <a:rPr lang="es" sz="1050">
                <a:solidFill>
                  <a:srgbClr val="D4D4D4"/>
                </a:solidFill>
                <a:latin typeface="Courier New"/>
                <a:ea typeface="Courier New"/>
                <a:cs typeface="Courier New"/>
                <a:sym typeface="Courier New"/>
              </a:rPr>
              <a:t>.</a:t>
            </a:r>
            <a:r>
              <a:rPr lang="es" sz="1050">
                <a:solidFill>
                  <a:srgbClr val="DCDCAA"/>
                </a:solidFill>
                <a:latin typeface="Courier New"/>
                <a:ea typeface="Courier New"/>
                <a:cs typeface="Courier New"/>
                <a:sym typeface="Courier New"/>
              </a:rPr>
              <a:t>open</a:t>
            </a:r>
            <a:r>
              <a:rPr lang="es" sz="1050">
                <a:solidFill>
                  <a:srgbClr val="D4D4D4"/>
                </a:solidFill>
                <a:latin typeface="Courier New"/>
                <a:ea typeface="Courier New"/>
                <a:cs typeface="Courier New"/>
                <a:sym typeface="Courier New"/>
              </a:rPr>
              <a:t>(</a:t>
            </a:r>
            <a:r>
              <a:rPr lang="es" sz="1050">
                <a:solidFill>
                  <a:srgbClr val="CE9178"/>
                </a:solidFill>
                <a:latin typeface="Courier New"/>
                <a:ea typeface="Courier New"/>
                <a:cs typeface="Courier New"/>
                <a:sym typeface="Courier New"/>
              </a:rPr>
              <a:t>"POST"</a:t>
            </a:r>
            <a:r>
              <a:rPr lang="es" sz="1050">
                <a:solidFill>
                  <a:srgbClr val="D4D4D4"/>
                </a:solidFill>
                <a:latin typeface="Courier New"/>
                <a:ea typeface="Courier New"/>
                <a:cs typeface="Courier New"/>
                <a:sym typeface="Courier New"/>
              </a:rPr>
              <a:t>, </a:t>
            </a:r>
            <a:r>
              <a:rPr lang="es" sz="1050">
                <a:solidFill>
                  <a:srgbClr val="CE9178"/>
                </a:solidFill>
                <a:latin typeface="Courier New"/>
                <a:ea typeface="Courier New"/>
                <a:cs typeface="Courier New"/>
                <a:sym typeface="Courier New"/>
              </a:rPr>
              <a:t>"jsonPOST.php"</a:t>
            </a:r>
            <a:r>
              <a:rPr lang="es" sz="1050">
                <a:solidFill>
                  <a:srgbClr val="D4D4D4"/>
                </a:solidFill>
                <a:latin typeface="Courier New"/>
                <a:ea typeface="Courier New"/>
                <a:cs typeface="Courier New"/>
                <a:sym typeface="Courier New"/>
              </a:rPr>
              <a:t>, </a:t>
            </a:r>
            <a:r>
              <a:rPr lang="es" sz="1050">
                <a:solidFill>
                  <a:srgbClr val="569CD6"/>
                </a:solidFill>
                <a:latin typeface="Courier New"/>
                <a:ea typeface="Courier New"/>
                <a:cs typeface="Courier New"/>
                <a:sym typeface="Courier New"/>
              </a:rPr>
              <a:t>true</a:t>
            </a:r>
            <a:r>
              <a:rPr lang="es"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xhttp</a:t>
            </a:r>
            <a:r>
              <a:rPr lang="es" sz="1050">
                <a:solidFill>
                  <a:srgbClr val="D4D4D4"/>
                </a:solidFill>
                <a:latin typeface="Courier New"/>
                <a:ea typeface="Courier New"/>
                <a:cs typeface="Courier New"/>
                <a:sym typeface="Courier New"/>
              </a:rPr>
              <a:t>.</a:t>
            </a:r>
            <a:r>
              <a:rPr lang="es" sz="1050">
                <a:solidFill>
                  <a:srgbClr val="DCDCAA"/>
                </a:solidFill>
                <a:latin typeface="Courier New"/>
                <a:ea typeface="Courier New"/>
                <a:cs typeface="Courier New"/>
                <a:sym typeface="Courier New"/>
              </a:rPr>
              <a:t>setRequestHeader</a:t>
            </a:r>
            <a:r>
              <a:rPr lang="es" sz="1050">
                <a:solidFill>
                  <a:srgbClr val="D4D4D4"/>
                </a:solidFill>
                <a:latin typeface="Courier New"/>
                <a:ea typeface="Courier New"/>
                <a:cs typeface="Courier New"/>
                <a:sym typeface="Courier New"/>
              </a:rPr>
              <a:t>(</a:t>
            </a:r>
            <a:r>
              <a:rPr lang="es" sz="1050">
                <a:solidFill>
                  <a:srgbClr val="CE9178"/>
                </a:solidFill>
                <a:latin typeface="Courier New"/>
                <a:ea typeface="Courier New"/>
                <a:cs typeface="Courier New"/>
                <a:sym typeface="Courier New"/>
              </a:rPr>
              <a:t>"Content-type"</a:t>
            </a:r>
            <a:r>
              <a:rPr lang="es" sz="1050">
                <a:solidFill>
                  <a:srgbClr val="D4D4D4"/>
                </a:solidFill>
                <a:latin typeface="Courier New"/>
                <a:ea typeface="Courier New"/>
                <a:cs typeface="Courier New"/>
                <a:sym typeface="Courier New"/>
              </a:rPr>
              <a:t>, </a:t>
            </a:r>
            <a:r>
              <a:rPr lang="es" sz="1050">
                <a:solidFill>
                  <a:srgbClr val="CE9178"/>
                </a:solidFill>
                <a:latin typeface="Courier New"/>
                <a:ea typeface="Courier New"/>
                <a:cs typeface="Courier New"/>
                <a:sym typeface="Courier New"/>
              </a:rPr>
              <a:t>"application/x-www-form-urlencoded"</a:t>
            </a:r>
            <a:r>
              <a:rPr lang="es"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xhttp</a:t>
            </a:r>
            <a:r>
              <a:rPr lang="es" sz="1050">
                <a:solidFill>
                  <a:srgbClr val="D4D4D4"/>
                </a:solidFill>
                <a:latin typeface="Courier New"/>
                <a:ea typeface="Courier New"/>
                <a:cs typeface="Courier New"/>
                <a:sym typeface="Courier New"/>
              </a:rPr>
              <a:t>.</a:t>
            </a:r>
            <a:r>
              <a:rPr lang="es" sz="1050">
                <a:solidFill>
                  <a:srgbClr val="DCDCAA"/>
                </a:solidFill>
                <a:latin typeface="Courier New"/>
                <a:ea typeface="Courier New"/>
                <a:cs typeface="Courier New"/>
                <a:sym typeface="Courier New"/>
              </a:rPr>
              <a:t>send</a:t>
            </a:r>
            <a:r>
              <a:rPr lang="es" sz="1050">
                <a:solidFill>
                  <a:srgbClr val="D4D4D4"/>
                </a:solidFill>
                <a:latin typeface="Courier New"/>
                <a:ea typeface="Courier New"/>
                <a:cs typeface="Courier New"/>
                <a:sym typeface="Courier New"/>
              </a:rPr>
              <a:t>(</a:t>
            </a:r>
            <a:r>
              <a:rPr lang="es" sz="1050">
                <a:solidFill>
                  <a:srgbClr val="CE9178"/>
                </a:solidFill>
                <a:latin typeface="Courier New"/>
                <a:ea typeface="Courier New"/>
                <a:cs typeface="Courier New"/>
                <a:sym typeface="Courier New"/>
              </a:rPr>
              <a:t>"nombre=Juan&amp;ciudad=Ubrique"</a:t>
            </a:r>
            <a:r>
              <a:rPr lang="es"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latin typeface="Courier New"/>
                <a:ea typeface="Courier New"/>
                <a:cs typeface="Courier New"/>
                <a:sym typeface="Courier New"/>
              </a:rPr>
              <a:t>    }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latin typeface="Courier New"/>
                <a:ea typeface="Courier New"/>
                <a:cs typeface="Courier New"/>
                <a:sym typeface="Courier New"/>
              </a:rPr>
              <a:t>    </a:t>
            </a:r>
            <a:r>
              <a:rPr lang="es" sz="1050">
                <a:solidFill>
                  <a:srgbClr val="808080"/>
                </a:solidFill>
                <a:latin typeface="Courier New"/>
                <a:ea typeface="Courier New"/>
                <a:cs typeface="Courier New"/>
                <a:sym typeface="Courier New"/>
              </a:rPr>
              <a:t>&lt;/</a:t>
            </a:r>
            <a:r>
              <a:rPr lang="es" sz="1050">
                <a:solidFill>
                  <a:srgbClr val="569CD6"/>
                </a:solidFill>
                <a:latin typeface="Courier New"/>
                <a:ea typeface="Courier New"/>
                <a:cs typeface="Courier New"/>
                <a:sym typeface="Courier New"/>
              </a:rPr>
              <a:t>script</a:t>
            </a:r>
            <a:r>
              <a:rPr lang="es" sz="1050">
                <a:solidFill>
                  <a:srgbClr val="808080"/>
                </a:solidFill>
                <a:latin typeface="Courier New"/>
                <a:ea typeface="Courier New"/>
                <a:cs typeface="Courier New"/>
                <a:sym typeface="Courier New"/>
              </a:rPr>
              <a:t>&gt;</a:t>
            </a:r>
            <a:endParaRPr sz="105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808080"/>
                </a:solidFill>
                <a:latin typeface="Courier New"/>
                <a:ea typeface="Courier New"/>
                <a:cs typeface="Courier New"/>
                <a:sym typeface="Courier New"/>
              </a:rPr>
              <a:t>&lt;/</a:t>
            </a:r>
            <a:r>
              <a:rPr lang="es" sz="1050">
                <a:solidFill>
                  <a:srgbClr val="569CD6"/>
                </a:solidFill>
                <a:latin typeface="Courier New"/>
                <a:ea typeface="Courier New"/>
                <a:cs typeface="Courier New"/>
                <a:sym typeface="Courier New"/>
              </a:rPr>
              <a:t>body</a:t>
            </a:r>
            <a:r>
              <a:rPr lang="es" sz="1050">
                <a:solidFill>
                  <a:srgbClr val="808080"/>
                </a:solidFill>
                <a:latin typeface="Courier New"/>
                <a:ea typeface="Courier New"/>
                <a:cs typeface="Courier New"/>
                <a:sym typeface="Courier New"/>
              </a:rPr>
              <a:t>&gt;</a:t>
            </a:r>
            <a:endParaRPr sz="105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808080"/>
                </a:solidFill>
                <a:latin typeface="Courier New"/>
                <a:ea typeface="Courier New"/>
                <a:cs typeface="Courier New"/>
                <a:sym typeface="Courier New"/>
              </a:rPr>
              <a:t>&lt;/</a:t>
            </a:r>
            <a:r>
              <a:rPr lang="es" sz="1050">
                <a:solidFill>
                  <a:srgbClr val="569CD6"/>
                </a:solidFill>
                <a:latin typeface="Courier New"/>
                <a:ea typeface="Courier New"/>
                <a:cs typeface="Courier New"/>
                <a:sym typeface="Courier New"/>
              </a:rPr>
              <a:t>html</a:t>
            </a:r>
            <a:r>
              <a:rPr lang="es" sz="1050">
                <a:solidFill>
                  <a:srgbClr val="808080"/>
                </a:solidFill>
                <a:latin typeface="Courier New"/>
                <a:ea typeface="Courier New"/>
                <a:cs typeface="Courier New"/>
                <a:sym typeface="Courier New"/>
              </a:rPr>
              <a:t>&gt;</a:t>
            </a:r>
            <a:endParaRPr sz="1050">
              <a:solidFill>
                <a:srgbClr val="808080"/>
              </a:solidFill>
              <a:latin typeface="Courier New"/>
              <a:ea typeface="Courier New"/>
              <a:cs typeface="Courier New"/>
              <a:sym typeface="Courier New"/>
            </a:endParaRPr>
          </a:p>
        </p:txBody>
      </p:sp>
      <p:sp>
        <p:nvSpPr>
          <p:cNvPr id="157" name="Google Shape;157;p23"/>
          <p:cNvSpPr txBox="1"/>
          <p:nvPr/>
        </p:nvSpPr>
        <p:spPr>
          <a:xfrm>
            <a:off x="8405825" y="4307675"/>
            <a:ext cx="578700" cy="3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F3F3F3"/>
                </a:solidFill>
                <a:latin typeface="Roboto"/>
                <a:ea typeface="Roboto"/>
                <a:cs typeface="Roboto"/>
                <a:sym typeface="Roboto"/>
              </a:rPr>
              <a:t>---&gt;</a:t>
            </a:r>
            <a:endParaRPr>
              <a:solidFill>
                <a:srgbClr val="F3F3F3"/>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ph idx="1" type="body"/>
          </p:nvPr>
        </p:nvSpPr>
        <p:spPr>
          <a:xfrm>
            <a:off x="311700" y="127400"/>
            <a:ext cx="8560800" cy="467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s"/>
              <a:t>En el ejemplo que viene a continuación se puede ver cómo ejecutar distintas funciones con el mismo objeto</a:t>
            </a:r>
            <a:r>
              <a:rPr lang="es">
                <a:solidFill>
                  <a:srgbClr val="4A86E8"/>
                </a:solidFill>
              </a:rPr>
              <a:t> XMLHttpRequest. </a:t>
            </a:r>
            <a:r>
              <a:rPr lang="es"/>
              <a:t>Para ello se pasan como parámetros la URL y la función a ejecutar. En este caso sólo se usa una función </a:t>
            </a:r>
            <a:r>
              <a:rPr lang="es">
                <a:solidFill>
                  <a:srgbClr val="4A86E8"/>
                </a:solidFill>
              </a:rPr>
              <a:t>fun1( ) </a:t>
            </a:r>
            <a:r>
              <a:rPr lang="es"/>
              <a:t>pero igualmente se haría para cualquier número de funciones.</a:t>
            </a:r>
            <a:r>
              <a:rPr lang="es">
                <a:solidFill>
                  <a:srgbClr val="4A86E8"/>
                </a:solidFill>
              </a:rPr>
              <a:t> </a:t>
            </a:r>
            <a:endParaRPr sz="1050">
              <a:solidFill>
                <a:srgbClr val="4A86E8"/>
              </a:solidFill>
              <a:highlight>
                <a:srgbClr val="1E1E1E"/>
              </a:highlight>
              <a:latin typeface="Courier New"/>
              <a:ea typeface="Courier New"/>
              <a:cs typeface="Courier New"/>
              <a:sym typeface="Courier New"/>
            </a:endParaRPr>
          </a:p>
          <a:p>
            <a:pPr indent="0" lvl="0" marL="0" rtl="0" algn="l">
              <a:spcBef>
                <a:spcPts val="1600"/>
              </a:spcBef>
              <a:spcAft>
                <a:spcPts val="1600"/>
              </a:spcAft>
              <a:buNone/>
            </a:pPr>
            <a:r>
              <a:rPr lang="es"/>
              <a:t> </a:t>
            </a:r>
            <a:endParaRPr/>
          </a:p>
        </p:txBody>
      </p:sp>
      <p:grpSp>
        <p:nvGrpSpPr>
          <p:cNvPr id="163" name="Google Shape;163;p24"/>
          <p:cNvGrpSpPr/>
          <p:nvPr/>
        </p:nvGrpSpPr>
        <p:grpSpPr>
          <a:xfrm>
            <a:off x="2209800" y="161925"/>
            <a:ext cx="4841100" cy="2675475"/>
            <a:chOff x="2209800" y="238125"/>
            <a:chExt cx="4841100" cy="2675475"/>
          </a:xfrm>
        </p:grpSpPr>
        <p:sp>
          <p:nvSpPr>
            <p:cNvPr id="164" name="Google Shape;164;p24"/>
            <p:cNvSpPr txBox="1"/>
            <p:nvPr/>
          </p:nvSpPr>
          <p:spPr>
            <a:xfrm>
              <a:off x="2209800" y="609600"/>
              <a:ext cx="4841100" cy="2304000"/>
            </a:xfrm>
            <a:prstGeom prst="rect">
              <a:avLst/>
            </a:prstGeom>
            <a:solidFill>
              <a:srgbClr val="434343"/>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s" sz="1050">
                  <a:solidFill>
                    <a:srgbClr val="569CD6"/>
                  </a:solidFill>
                  <a:latin typeface="Courier New"/>
                  <a:ea typeface="Courier New"/>
                  <a:cs typeface="Courier New"/>
                  <a:sym typeface="Courier New"/>
                </a:rPr>
                <a:t>&lt;?php</a:t>
              </a:r>
              <a:endParaRPr sz="1050">
                <a:solidFill>
                  <a:srgbClr val="569CD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6A9955"/>
                  </a:solidFill>
                  <a:latin typeface="Courier New"/>
                  <a:ea typeface="Courier New"/>
                  <a:cs typeface="Courier New"/>
                  <a:sym typeface="Courier New"/>
                </a:rPr>
                <a:t>// Para solicitudes de otros dominios.</a:t>
              </a:r>
              <a:endParaRPr sz="10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CDCAA"/>
                  </a:solidFill>
                  <a:latin typeface="Courier New"/>
                  <a:ea typeface="Courier New"/>
                  <a:cs typeface="Courier New"/>
                  <a:sym typeface="Courier New"/>
                </a:rPr>
                <a:t>header</a:t>
              </a:r>
              <a:r>
                <a:rPr lang="es" sz="1050">
                  <a:solidFill>
                    <a:srgbClr val="D4D4D4"/>
                  </a:solidFill>
                  <a:latin typeface="Courier New"/>
                  <a:ea typeface="Courier New"/>
                  <a:cs typeface="Courier New"/>
                  <a:sym typeface="Courier New"/>
                </a:rPr>
                <a:t>(</a:t>
              </a:r>
              <a:r>
                <a:rPr lang="es" sz="1050">
                  <a:solidFill>
                    <a:srgbClr val="CE9178"/>
                  </a:solidFill>
                  <a:latin typeface="Courier New"/>
                  <a:ea typeface="Courier New"/>
                  <a:cs typeface="Courier New"/>
                  <a:sym typeface="Courier New"/>
                </a:rPr>
                <a:t>"access-control-allow-origin: *"</a:t>
              </a:r>
              <a:r>
                <a:rPr lang="es"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6A9955"/>
                  </a:solidFill>
                  <a:latin typeface="Courier New"/>
                  <a:ea typeface="Courier New"/>
                  <a:cs typeface="Courier New"/>
                  <a:sym typeface="Courier New"/>
                </a:rPr>
                <a:t>//...................................... </a:t>
              </a:r>
              <a:endParaRPr sz="10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9CDCFE"/>
                  </a:solidFill>
                  <a:latin typeface="Courier New"/>
                  <a:ea typeface="Courier New"/>
                  <a:cs typeface="Courier New"/>
                  <a:sym typeface="Courier New"/>
                </a:rPr>
                <a:t>$nombre</a:t>
              </a:r>
              <a:r>
                <a:rPr lang="es" sz="1050">
                  <a:solidFill>
                    <a:srgbClr val="D4D4D4"/>
                  </a:solidFill>
                  <a:latin typeface="Courier New"/>
                  <a:ea typeface="Courier New"/>
                  <a:cs typeface="Courier New"/>
                  <a:sym typeface="Courier New"/>
                </a:rPr>
                <a:t> = </a:t>
              </a:r>
              <a:r>
                <a:rPr lang="es" sz="1050">
                  <a:solidFill>
                    <a:srgbClr val="9CDCFE"/>
                  </a:solidFill>
                  <a:latin typeface="Courier New"/>
                  <a:ea typeface="Courier New"/>
                  <a:cs typeface="Courier New"/>
                  <a:sym typeface="Courier New"/>
                </a:rPr>
                <a:t>$_POST</a:t>
              </a:r>
              <a:r>
                <a:rPr lang="es" sz="1050">
                  <a:solidFill>
                    <a:srgbClr val="D4D4D4"/>
                  </a:solidFill>
                  <a:latin typeface="Courier New"/>
                  <a:ea typeface="Courier New"/>
                  <a:cs typeface="Courier New"/>
                  <a:sym typeface="Courier New"/>
                </a:rPr>
                <a:t>[</a:t>
              </a:r>
              <a:r>
                <a:rPr lang="es" sz="1050">
                  <a:solidFill>
                    <a:srgbClr val="CE9178"/>
                  </a:solidFill>
                  <a:latin typeface="Courier New"/>
                  <a:ea typeface="Courier New"/>
                  <a:cs typeface="Courier New"/>
                  <a:sym typeface="Courier New"/>
                </a:rPr>
                <a:t>'nombre'</a:t>
              </a:r>
              <a:r>
                <a:rPr lang="es"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9CDCFE"/>
                  </a:solidFill>
                  <a:latin typeface="Courier New"/>
                  <a:ea typeface="Courier New"/>
                  <a:cs typeface="Courier New"/>
                  <a:sym typeface="Courier New"/>
                </a:rPr>
                <a:t>$ciudad</a:t>
              </a:r>
              <a:r>
                <a:rPr lang="es" sz="1050">
                  <a:solidFill>
                    <a:srgbClr val="D4D4D4"/>
                  </a:solidFill>
                  <a:latin typeface="Courier New"/>
                  <a:ea typeface="Courier New"/>
                  <a:cs typeface="Courier New"/>
                  <a:sym typeface="Courier New"/>
                </a:rPr>
                <a:t> = </a:t>
              </a:r>
              <a:r>
                <a:rPr lang="es" sz="1050">
                  <a:solidFill>
                    <a:srgbClr val="9CDCFE"/>
                  </a:solidFill>
                  <a:latin typeface="Courier New"/>
                  <a:ea typeface="Courier New"/>
                  <a:cs typeface="Courier New"/>
                  <a:sym typeface="Courier New"/>
                </a:rPr>
                <a:t>$_POST</a:t>
              </a:r>
              <a:r>
                <a:rPr lang="es" sz="1050">
                  <a:solidFill>
                    <a:srgbClr val="D4D4D4"/>
                  </a:solidFill>
                  <a:latin typeface="Courier New"/>
                  <a:ea typeface="Courier New"/>
                  <a:cs typeface="Courier New"/>
                  <a:sym typeface="Courier New"/>
                </a:rPr>
                <a:t>[</a:t>
              </a:r>
              <a:r>
                <a:rPr lang="es" sz="1050">
                  <a:solidFill>
                    <a:srgbClr val="CE9178"/>
                  </a:solidFill>
                  <a:latin typeface="Courier New"/>
                  <a:ea typeface="Courier New"/>
                  <a:cs typeface="Courier New"/>
                  <a:sym typeface="Courier New"/>
                </a:rPr>
                <a:t>'ciudad'</a:t>
              </a:r>
              <a:r>
                <a:rPr lang="es"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6A9955"/>
                  </a:solidFill>
                  <a:latin typeface="Courier New"/>
                  <a:ea typeface="Courier New"/>
                  <a:cs typeface="Courier New"/>
                  <a:sym typeface="Courier New"/>
                </a:rPr>
                <a:t>// Devuelve JSON</a:t>
              </a:r>
              <a:endParaRPr sz="10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CDCAA"/>
                  </a:solidFill>
                  <a:latin typeface="Courier New"/>
                  <a:ea typeface="Courier New"/>
                  <a:cs typeface="Courier New"/>
                  <a:sym typeface="Courier New"/>
                </a:rPr>
                <a:t>echo</a:t>
              </a:r>
              <a:r>
                <a:rPr lang="es" sz="1050">
                  <a:solidFill>
                    <a:srgbClr val="D4D4D4"/>
                  </a:solidFill>
                  <a:latin typeface="Courier New"/>
                  <a:ea typeface="Courier New"/>
                  <a:cs typeface="Courier New"/>
                  <a:sym typeface="Courier New"/>
                </a:rPr>
                <a:t> </a:t>
              </a:r>
              <a:r>
                <a:rPr lang="es" sz="1050">
                  <a:solidFill>
                    <a:srgbClr val="CE9178"/>
                  </a:solidFill>
                  <a:latin typeface="Courier New"/>
                  <a:ea typeface="Courier New"/>
                  <a:cs typeface="Courier New"/>
                  <a:sym typeface="Courier New"/>
                </a:rPr>
                <a:t>'{"nombre":"'</a:t>
              </a:r>
              <a:r>
                <a:rPr lang="es" sz="1050">
                  <a:solidFill>
                    <a:srgbClr val="D4D4D4"/>
                  </a:solidFill>
                  <a:latin typeface="Courier New"/>
                  <a:ea typeface="Courier New"/>
                  <a:cs typeface="Courier New"/>
                  <a:sym typeface="Courier New"/>
                </a:rPr>
                <a:t>.</a:t>
              </a:r>
              <a:r>
                <a:rPr lang="es" sz="1050">
                  <a:solidFill>
                    <a:srgbClr val="9CDCFE"/>
                  </a:solidFill>
                  <a:latin typeface="Courier New"/>
                  <a:ea typeface="Courier New"/>
                  <a:cs typeface="Courier New"/>
                  <a:sym typeface="Courier New"/>
                </a:rPr>
                <a:t>$nombre</a:t>
              </a:r>
              <a:r>
                <a:rPr lang="es" sz="1050">
                  <a:solidFill>
                    <a:srgbClr val="D4D4D4"/>
                  </a:solidFill>
                  <a:latin typeface="Courier New"/>
                  <a:ea typeface="Courier New"/>
                  <a:cs typeface="Courier New"/>
                  <a:sym typeface="Courier New"/>
                </a:rPr>
                <a:t>.</a:t>
              </a:r>
              <a:r>
                <a:rPr lang="es" sz="1050">
                  <a:solidFill>
                    <a:srgbClr val="CE9178"/>
                  </a:solidFill>
                  <a:latin typeface="Courier New"/>
                  <a:ea typeface="Courier New"/>
                  <a:cs typeface="Courier New"/>
                  <a:sym typeface="Courier New"/>
                </a:rPr>
                <a:t>'","ciudad":"'</a:t>
              </a:r>
              <a:r>
                <a:rPr lang="es" sz="1050">
                  <a:solidFill>
                    <a:srgbClr val="D4D4D4"/>
                  </a:solidFill>
                  <a:latin typeface="Courier New"/>
                  <a:ea typeface="Courier New"/>
                  <a:cs typeface="Courier New"/>
                  <a:sym typeface="Courier New"/>
                </a:rPr>
                <a:t>.</a:t>
              </a:r>
              <a:r>
                <a:rPr lang="es" sz="1050">
                  <a:solidFill>
                    <a:srgbClr val="9CDCFE"/>
                  </a:solidFill>
                  <a:latin typeface="Courier New"/>
                  <a:ea typeface="Courier New"/>
                  <a:cs typeface="Courier New"/>
                  <a:sym typeface="Courier New"/>
                </a:rPr>
                <a:t>$ciudad</a:t>
              </a:r>
              <a:r>
                <a:rPr lang="es" sz="1050">
                  <a:solidFill>
                    <a:srgbClr val="D4D4D4"/>
                  </a:solidFill>
                  <a:latin typeface="Courier New"/>
                  <a:ea typeface="Courier New"/>
                  <a:cs typeface="Courier New"/>
                  <a:sym typeface="Courier New"/>
                </a:rPr>
                <a:t>.</a:t>
              </a:r>
              <a:r>
                <a:rPr lang="es" sz="1050">
                  <a:solidFill>
                    <a:srgbClr val="CE9178"/>
                  </a:solidFill>
                  <a:latin typeface="Courier New"/>
                  <a:ea typeface="Courier New"/>
                  <a:cs typeface="Courier New"/>
                  <a:sym typeface="Courier New"/>
                </a:rPr>
                <a:t>'"}'</a:t>
              </a:r>
              <a:r>
                <a:rPr lang="es"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569CD6"/>
                  </a:solidFill>
                  <a:latin typeface="Courier New"/>
                  <a:ea typeface="Courier New"/>
                  <a:cs typeface="Courier New"/>
                  <a:sym typeface="Courier New"/>
                </a:rPr>
                <a:t>?&gt;</a:t>
              </a:r>
              <a:endParaRPr sz="1050">
                <a:solidFill>
                  <a:srgbClr val="569CD6"/>
                </a:solidFill>
                <a:latin typeface="Courier New"/>
                <a:ea typeface="Courier New"/>
                <a:cs typeface="Courier New"/>
                <a:sym typeface="Courier New"/>
              </a:endParaRPr>
            </a:p>
          </p:txBody>
        </p:sp>
        <p:sp>
          <p:nvSpPr>
            <p:cNvPr id="165" name="Google Shape;165;p24"/>
            <p:cNvSpPr txBox="1"/>
            <p:nvPr/>
          </p:nvSpPr>
          <p:spPr>
            <a:xfrm>
              <a:off x="3729050" y="238125"/>
              <a:ext cx="1457400" cy="3369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s" sz="1200">
                  <a:solidFill>
                    <a:schemeClr val="dk1"/>
                  </a:solidFill>
                  <a:latin typeface="Courier New"/>
                  <a:ea typeface="Courier New"/>
                  <a:cs typeface="Courier New"/>
                  <a:sym typeface="Courier New"/>
                </a:rPr>
                <a:t>jsonPOST.php</a:t>
              </a:r>
              <a:endParaRPr b="1" sz="1200">
                <a:solidFill>
                  <a:schemeClr val="dk1"/>
                </a:solidFill>
                <a:latin typeface="Roboto"/>
                <a:ea typeface="Roboto"/>
                <a:cs typeface="Roboto"/>
                <a:sym typeface="Roboto"/>
              </a:endParaRPr>
            </a:p>
          </p:txBody>
        </p:sp>
      </p:grpSp>
      <p:sp>
        <p:nvSpPr>
          <p:cNvPr id="166" name="Google Shape;166;p24"/>
          <p:cNvSpPr txBox="1"/>
          <p:nvPr/>
        </p:nvSpPr>
        <p:spPr>
          <a:xfrm>
            <a:off x="340525" y="2832500"/>
            <a:ext cx="40530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chemeClr val="dk1"/>
                </a:solidFill>
                <a:latin typeface="Roboto"/>
                <a:ea typeface="Roboto"/>
                <a:cs typeface="Roboto"/>
                <a:sym typeface="Roboto"/>
              </a:rPr>
              <a:t>Ejemplo: llamada a varias funciones</a:t>
            </a:r>
            <a:endParaRPr sz="1800">
              <a:solidFill>
                <a:schemeClr val="dk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5"/>
          <p:cNvSpPr txBox="1"/>
          <p:nvPr/>
        </p:nvSpPr>
        <p:spPr>
          <a:xfrm>
            <a:off x="0" y="0"/>
            <a:ext cx="9144000" cy="4869600"/>
          </a:xfrm>
          <a:prstGeom prst="rect">
            <a:avLst/>
          </a:prstGeom>
          <a:solidFill>
            <a:srgbClr val="434343"/>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s" sz="1050">
                <a:solidFill>
                  <a:srgbClr val="808080"/>
                </a:solidFill>
                <a:latin typeface="Courier New"/>
                <a:ea typeface="Courier New"/>
                <a:cs typeface="Courier New"/>
                <a:sym typeface="Courier New"/>
              </a:rPr>
              <a:t>&lt;</a:t>
            </a:r>
            <a:r>
              <a:rPr lang="es" sz="1050">
                <a:solidFill>
                  <a:srgbClr val="569CD6"/>
                </a:solidFill>
                <a:latin typeface="Courier New"/>
                <a:ea typeface="Courier New"/>
                <a:cs typeface="Courier New"/>
                <a:sym typeface="Courier New"/>
              </a:rPr>
              <a:t>body</a:t>
            </a:r>
            <a:r>
              <a:rPr lang="es" sz="1050">
                <a:solidFill>
                  <a:srgbClr val="808080"/>
                </a:solidFill>
                <a:latin typeface="Courier New"/>
                <a:ea typeface="Courier New"/>
                <a:cs typeface="Courier New"/>
                <a:sym typeface="Courier New"/>
              </a:rPr>
              <a:t>&gt;</a:t>
            </a:r>
            <a:endParaRPr sz="105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latin typeface="Courier New"/>
                <a:ea typeface="Courier New"/>
                <a:cs typeface="Courier New"/>
                <a:sym typeface="Courier New"/>
              </a:rPr>
              <a:t>    </a:t>
            </a:r>
            <a:r>
              <a:rPr lang="es" sz="1050">
                <a:solidFill>
                  <a:srgbClr val="808080"/>
                </a:solidFill>
                <a:latin typeface="Courier New"/>
                <a:ea typeface="Courier New"/>
                <a:cs typeface="Courier New"/>
                <a:sym typeface="Courier New"/>
              </a:rPr>
              <a:t>&lt;</a:t>
            </a:r>
            <a:r>
              <a:rPr lang="es" sz="1050">
                <a:solidFill>
                  <a:srgbClr val="569CD6"/>
                </a:solidFill>
                <a:latin typeface="Courier New"/>
                <a:ea typeface="Courier New"/>
                <a:cs typeface="Courier New"/>
                <a:sym typeface="Courier New"/>
              </a:rPr>
              <a:t>button</a:t>
            </a:r>
            <a:r>
              <a:rPr lang="es" sz="1050">
                <a:solidFill>
                  <a:srgbClr val="D4D4D4"/>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type</a:t>
            </a:r>
            <a:r>
              <a:rPr lang="es" sz="1050">
                <a:solidFill>
                  <a:srgbClr val="D4D4D4"/>
                </a:solidFill>
                <a:latin typeface="Courier New"/>
                <a:ea typeface="Courier New"/>
                <a:cs typeface="Courier New"/>
                <a:sym typeface="Courier New"/>
              </a:rPr>
              <a:t>=</a:t>
            </a:r>
            <a:r>
              <a:rPr lang="es" sz="1050">
                <a:solidFill>
                  <a:srgbClr val="CE9178"/>
                </a:solidFill>
                <a:latin typeface="Courier New"/>
                <a:ea typeface="Courier New"/>
                <a:cs typeface="Courier New"/>
                <a:sym typeface="Courier New"/>
              </a:rPr>
              <a:t>"button"</a:t>
            </a:r>
            <a:r>
              <a:rPr lang="es" sz="1050">
                <a:solidFill>
                  <a:srgbClr val="D4D4D4"/>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onclick</a:t>
            </a:r>
            <a:r>
              <a:rPr lang="es" sz="1050">
                <a:solidFill>
                  <a:srgbClr val="D4D4D4"/>
                </a:solidFill>
                <a:latin typeface="Courier New"/>
                <a:ea typeface="Courier New"/>
                <a:cs typeface="Courier New"/>
                <a:sym typeface="Courier New"/>
              </a:rPr>
              <a:t>=</a:t>
            </a:r>
            <a:r>
              <a:rPr lang="es" sz="1050">
                <a:solidFill>
                  <a:srgbClr val="CE9178"/>
                </a:solidFill>
                <a:latin typeface="Courier New"/>
                <a:ea typeface="Courier New"/>
                <a:cs typeface="Courier New"/>
                <a:sym typeface="Courier New"/>
              </a:rPr>
              <a:t>"</a:t>
            </a:r>
            <a:r>
              <a:rPr lang="es" sz="1050">
                <a:solidFill>
                  <a:srgbClr val="DCDCAA"/>
                </a:solidFill>
                <a:latin typeface="Courier New"/>
                <a:ea typeface="Courier New"/>
                <a:cs typeface="Courier New"/>
                <a:sym typeface="Courier New"/>
              </a:rPr>
              <a:t>funAjax</a:t>
            </a:r>
            <a:r>
              <a:rPr lang="es" sz="1050">
                <a:solidFill>
                  <a:srgbClr val="CE9178"/>
                </a:solidFill>
                <a:latin typeface="Courier New"/>
                <a:ea typeface="Courier New"/>
                <a:cs typeface="Courier New"/>
                <a:sym typeface="Courier New"/>
              </a:rPr>
              <a:t> ('jsonGET.php?nombre=Juan&amp;ciudad=Ubrique',</a:t>
            </a:r>
            <a:r>
              <a:rPr lang="es" sz="1050">
                <a:solidFill>
                  <a:srgbClr val="9CDCFE"/>
                </a:solidFill>
                <a:latin typeface="Courier New"/>
                <a:ea typeface="Courier New"/>
                <a:cs typeface="Courier New"/>
                <a:sym typeface="Courier New"/>
              </a:rPr>
              <a:t>fun1</a:t>
            </a:r>
            <a:r>
              <a:rPr lang="es" sz="1050">
                <a:solidFill>
                  <a:srgbClr val="CE9178"/>
                </a:solidFill>
                <a:latin typeface="Courier New"/>
                <a:ea typeface="Courier New"/>
                <a:cs typeface="Courier New"/>
                <a:sym typeface="Courier New"/>
              </a:rPr>
              <a:t>)"</a:t>
            </a:r>
            <a:r>
              <a:rPr lang="es" sz="1050">
                <a:solidFill>
                  <a:srgbClr val="808080"/>
                </a:solidFill>
                <a:latin typeface="Courier New"/>
                <a:ea typeface="Courier New"/>
                <a:cs typeface="Courier New"/>
                <a:sym typeface="Courier New"/>
              </a:rPr>
              <a:t>&gt;</a:t>
            </a:r>
            <a:endParaRPr sz="105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latin typeface="Courier New"/>
                <a:ea typeface="Courier New"/>
                <a:cs typeface="Courier New"/>
                <a:sym typeface="Courier New"/>
              </a:rPr>
              <a:t>        Envía parámetros por GET y recibe valores</a:t>
            </a:r>
            <a:r>
              <a:rPr lang="es" sz="1050">
                <a:solidFill>
                  <a:srgbClr val="808080"/>
                </a:solidFill>
                <a:latin typeface="Courier New"/>
                <a:ea typeface="Courier New"/>
                <a:cs typeface="Courier New"/>
                <a:sym typeface="Courier New"/>
              </a:rPr>
              <a:t>&lt;/</a:t>
            </a:r>
            <a:r>
              <a:rPr lang="es" sz="1050">
                <a:solidFill>
                  <a:srgbClr val="569CD6"/>
                </a:solidFill>
                <a:latin typeface="Courier New"/>
                <a:ea typeface="Courier New"/>
                <a:cs typeface="Courier New"/>
                <a:sym typeface="Courier New"/>
              </a:rPr>
              <a:t>button</a:t>
            </a:r>
            <a:r>
              <a:rPr lang="es" sz="1050">
                <a:solidFill>
                  <a:srgbClr val="808080"/>
                </a:solidFill>
                <a:latin typeface="Courier New"/>
                <a:ea typeface="Courier New"/>
                <a:cs typeface="Courier New"/>
                <a:sym typeface="Courier New"/>
              </a:rPr>
              <a:t>&gt;</a:t>
            </a:r>
            <a:endParaRPr sz="105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latin typeface="Courier New"/>
                <a:ea typeface="Courier New"/>
                <a:cs typeface="Courier New"/>
                <a:sym typeface="Courier New"/>
              </a:rPr>
              <a:t>    </a:t>
            </a:r>
            <a:r>
              <a:rPr lang="es" sz="1050">
                <a:solidFill>
                  <a:srgbClr val="808080"/>
                </a:solidFill>
                <a:latin typeface="Courier New"/>
                <a:ea typeface="Courier New"/>
                <a:cs typeface="Courier New"/>
                <a:sym typeface="Courier New"/>
              </a:rPr>
              <a:t>&lt;</a:t>
            </a:r>
            <a:r>
              <a:rPr lang="es" sz="1050">
                <a:solidFill>
                  <a:srgbClr val="569CD6"/>
                </a:solidFill>
                <a:latin typeface="Courier New"/>
                <a:ea typeface="Courier New"/>
                <a:cs typeface="Courier New"/>
                <a:sym typeface="Courier New"/>
              </a:rPr>
              <a:t>div</a:t>
            </a:r>
            <a:r>
              <a:rPr lang="es" sz="1050">
                <a:solidFill>
                  <a:srgbClr val="D4D4D4"/>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id</a:t>
            </a:r>
            <a:r>
              <a:rPr lang="es" sz="1050">
                <a:solidFill>
                  <a:srgbClr val="D4D4D4"/>
                </a:solidFill>
                <a:latin typeface="Courier New"/>
                <a:ea typeface="Courier New"/>
                <a:cs typeface="Courier New"/>
                <a:sym typeface="Courier New"/>
              </a:rPr>
              <a:t>=</a:t>
            </a:r>
            <a:r>
              <a:rPr lang="es" sz="1050">
                <a:solidFill>
                  <a:srgbClr val="CE9178"/>
                </a:solidFill>
                <a:latin typeface="Courier New"/>
                <a:ea typeface="Courier New"/>
                <a:cs typeface="Courier New"/>
                <a:sym typeface="Courier New"/>
              </a:rPr>
              <a:t>"datos"</a:t>
            </a:r>
            <a:r>
              <a:rPr lang="es" sz="1050">
                <a:solidFill>
                  <a:srgbClr val="808080"/>
                </a:solidFill>
                <a:latin typeface="Courier New"/>
                <a:ea typeface="Courier New"/>
                <a:cs typeface="Courier New"/>
                <a:sym typeface="Courier New"/>
              </a:rPr>
              <a:t>&gt;</a:t>
            </a:r>
            <a:r>
              <a:rPr lang="es" sz="1050">
                <a:solidFill>
                  <a:srgbClr val="D4D4D4"/>
                </a:solidFill>
                <a:latin typeface="Courier New"/>
                <a:ea typeface="Courier New"/>
                <a:cs typeface="Courier New"/>
                <a:sym typeface="Courier New"/>
              </a:rPr>
              <a:t> </a:t>
            </a:r>
            <a:r>
              <a:rPr lang="es" sz="1050">
                <a:solidFill>
                  <a:srgbClr val="808080"/>
                </a:solidFill>
                <a:latin typeface="Courier New"/>
                <a:ea typeface="Courier New"/>
                <a:cs typeface="Courier New"/>
                <a:sym typeface="Courier New"/>
              </a:rPr>
              <a:t>&lt;/</a:t>
            </a:r>
            <a:r>
              <a:rPr lang="es" sz="1050">
                <a:solidFill>
                  <a:srgbClr val="569CD6"/>
                </a:solidFill>
                <a:latin typeface="Courier New"/>
                <a:ea typeface="Courier New"/>
                <a:cs typeface="Courier New"/>
                <a:sym typeface="Courier New"/>
              </a:rPr>
              <a:t>div</a:t>
            </a:r>
            <a:r>
              <a:rPr lang="es" sz="1050">
                <a:solidFill>
                  <a:srgbClr val="808080"/>
                </a:solidFill>
                <a:latin typeface="Courier New"/>
                <a:ea typeface="Courier New"/>
                <a:cs typeface="Courier New"/>
                <a:sym typeface="Courier New"/>
              </a:rPr>
              <a:t>&gt;</a:t>
            </a:r>
            <a:endParaRPr sz="105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latin typeface="Courier New"/>
                <a:ea typeface="Courier New"/>
                <a:cs typeface="Courier New"/>
                <a:sym typeface="Courier New"/>
              </a:rPr>
              <a:t>    </a:t>
            </a:r>
            <a:r>
              <a:rPr lang="es" sz="1050">
                <a:solidFill>
                  <a:srgbClr val="808080"/>
                </a:solidFill>
                <a:latin typeface="Courier New"/>
                <a:ea typeface="Courier New"/>
                <a:cs typeface="Courier New"/>
                <a:sym typeface="Courier New"/>
              </a:rPr>
              <a:t>&lt;</a:t>
            </a:r>
            <a:r>
              <a:rPr lang="es" sz="1050">
                <a:solidFill>
                  <a:srgbClr val="569CD6"/>
                </a:solidFill>
                <a:latin typeface="Courier New"/>
                <a:ea typeface="Courier New"/>
                <a:cs typeface="Courier New"/>
                <a:sym typeface="Courier New"/>
              </a:rPr>
              <a:t>script</a:t>
            </a:r>
            <a:r>
              <a:rPr lang="es" sz="1050">
                <a:solidFill>
                  <a:srgbClr val="808080"/>
                </a:solidFill>
                <a:latin typeface="Courier New"/>
                <a:ea typeface="Courier New"/>
                <a:cs typeface="Courier New"/>
                <a:sym typeface="Courier New"/>
              </a:rPr>
              <a:t>&gt;</a:t>
            </a:r>
            <a:endParaRPr sz="105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latin typeface="Courier New"/>
                <a:ea typeface="Courier New"/>
                <a:cs typeface="Courier New"/>
                <a:sym typeface="Courier New"/>
              </a:rPr>
              <a:t>    </a:t>
            </a:r>
            <a:r>
              <a:rPr lang="es" sz="1050">
                <a:solidFill>
                  <a:srgbClr val="569CD6"/>
                </a:solidFill>
                <a:latin typeface="Courier New"/>
                <a:ea typeface="Courier New"/>
                <a:cs typeface="Courier New"/>
                <a:sym typeface="Courier New"/>
              </a:rPr>
              <a:t>function</a:t>
            </a:r>
            <a:r>
              <a:rPr lang="es" sz="1050">
                <a:solidFill>
                  <a:srgbClr val="D4D4D4"/>
                </a:solidFill>
                <a:latin typeface="Courier New"/>
                <a:ea typeface="Courier New"/>
                <a:cs typeface="Courier New"/>
                <a:sym typeface="Courier New"/>
              </a:rPr>
              <a:t> </a:t>
            </a:r>
            <a:r>
              <a:rPr lang="es" sz="1050">
                <a:solidFill>
                  <a:srgbClr val="DCDCAA"/>
                </a:solidFill>
                <a:latin typeface="Courier New"/>
                <a:ea typeface="Courier New"/>
                <a:cs typeface="Courier New"/>
                <a:sym typeface="Courier New"/>
              </a:rPr>
              <a:t>funAjax</a:t>
            </a:r>
            <a:r>
              <a:rPr lang="es" sz="1050">
                <a:solidFill>
                  <a:srgbClr val="D4D4D4"/>
                </a:solidFill>
                <a:latin typeface="Courier New"/>
                <a:ea typeface="Courier New"/>
                <a:cs typeface="Courier New"/>
                <a:sym typeface="Courier New"/>
              </a:rPr>
              <a:t>(</a:t>
            </a:r>
            <a:r>
              <a:rPr lang="es" sz="1050">
                <a:solidFill>
                  <a:srgbClr val="9CDCFE"/>
                </a:solidFill>
                <a:latin typeface="Courier New"/>
                <a:ea typeface="Courier New"/>
                <a:cs typeface="Courier New"/>
                <a:sym typeface="Courier New"/>
              </a:rPr>
              <a:t>url</a:t>
            </a:r>
            <a:r>
              <a:rPr lang="es" sz="1050">
                <a:solidFill>
                  <a:srgbClr val="D4D4D4"/>
                </a:solidFill>
                <a:latin typeface="Courier New"/>
                <a:ea typeface="Courier New"/>
                <a:cs typeface="Courier New"/>
                <a:sym typeface="Courier New"/>
              </a:rPr>
              <a:t>,</a:t>
            </a:r>
            <a:r>
              <a:rPr lang="es" sz="1050">
                <a:solidFill>
                  <a:srgbClr val="9CDCFE"/>
                </a:solidFill>
                <a:latin typeface="Courier New"/>
                <a:ea typeface="Courier New"/>
                <a:cs typeface="Courier New"/>
                <a:sym typeface="Courier New"/>
              </a:rPr>
              <a:t>fun</a:t>
            </a:r>
            <a:r>
              <a:rPr lang="es"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latin typeface="Courier New"/>
                <a:ea typeface="Courier New"/>
                <a:cs typeface="Courier New"/>
                <a:sym typeface="Courier New"/>
              </a:rPr>
              <a:t>        </a:t>
            </a:r>
            <a:r>
              <a:rPr lang="es" sz="1050">
                <a:solidFill>
                  <a:srgbClr val="569CD6"/>
                </a:solidFill>
                <a:latin typeface="Courier New"/>
                <a:ea typeface="Courier New"/>
                <a:cs typeface="Courier New"/>
                <a:sym typeface="Courier New"/>
              </a:rPr>
              <a:t>var</a:t>
            </a:r>
            <a:r>
              <a:rPr lang="es" sz="1050">
                <a:solidFill>
                  <a:srgbClr val="D4D4D4"/>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xhttp</a:t>
            </a:r>
            <a:r>
              <a:rPr lang="es" sz="1050">
                <a:solidFill>
                  <a:srgbClr val="D4D4D4"/>
                </a:solidFill>
                <a:latin typeface="Courier New"/>
                <a:ea typeface="Courier New"/>
                <a:cs typeface="Courier New"/>
                <a:sym typeface="Courier New"/>
              </a:rPr>
              <a:t> = </a:t>
            </a:r>
            <a:r>
              <a:rPr lang="es" sz="1050">
                <a:solidFill>
                  <a:srgbClr val="569CD6"/>
                </a:solidFill>
                <a:latin typeface="Courier New"/>
                <a:ea typeface="Courier New"/>
                <a:cs typeface="Courier New"/>
                <a:sym typeface="Courier New"/>
              </a:rPr>
              <a:t>new</a:t>
            </a:r>
            <a:r>
              <a:rPr lang="es" sz="1050">
                <a:solidFill>
                  <a:srgbClr val="D4D4D4"/>
                </a:solidFill>
                <a:latin typeface="Courier New"/>
                <a:ea typeface="Courier New"/>
                <a:cs typeface="Courier New"/>
                <a:sym typeface="Courier New"/>
              </a:rPr>
              <a:t> </a:t>
            </a:r>
            <a:r>
              <a:rPr lang="es" sz="1050">
                <a:solidFill>
                  <a:srgbClr val="4EC9B0"/>
                </a:solidFill>
                <a:latin typeface="Courier New"/>
                <a:ea typeface="Courier New"/>
                <a:cs typeface="Courier New"/>
                <a:sym typeface="Courier New"/>
              </a:rPr>
              <a:t>XMLHttpRequest</a:t>
            </a:r>
            <a:r>
              <a:rPr lang="es"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xhttp</a:t>
            </a:r>
            <a:r>
              <a:rPr lang="es" sz="1050">
                <a:solidFill>
                  <a:srgbClr val="D4D4D4"/>
                </a:solidFill>
                <a:latin typeface="Courier New"/>
                <a:ea typeface="Courier New"/>
                <a:cs typeface="Courier New"/>
                <a:sym typeface="Courier New"/>
              </a:rPr>
              <a:t>.</a:t>
            </a:r>
            <a:r>
              <a:rPr lang="es" sz="1050">
                <a:solidFill>
                  <a:srgbClr val="DCDCAA"/>
                </a:solidFill>
                <a:latin typeface="Courier New"/>
                <a:ea typeface="Courier New"/>
                <a:cs typeface="Courier New"/>
                <a:sym typeface="Courier New"/>
              </a:rPr>
              <a:t>onreadystatechange</a:t>
            </a:r>
            <a:r>
              <a:rPr lang="es" sz="1050">
                <a:solidFill>
                  <a:srgbClr val="D4D4D4"/>
                </a:solidFill>
                <a:latin typeface="Courier New"/>
                <a:ea typeface="Courier New"/>
                <a:cs typeface="Courier New"/>
                <a:sym typeface="Courier New"/>
              </a:rPr>
              <a:t> = </a:t>
            </a:r>
            <a:r>
              <a:rPr lang="es" sz="1050">
                <a:solidFill>
                  <a:srgbClr val="569CD6"/>
                </a:solidFill>
                <a:latin typeface="Courier New"/>
                <a:ea typeface="Courier New"/>
                <a:cs typeface="Courier New"/>
                <a:sym typeface="Courier New"/>
              </a:rPr>
              <a:t>function</a:t>
            </a:r>
            <a:r>
              <a:rPr lang="es"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latin typeface="Courier New"/>
                <a:ea typeface="Courier New"/>
                <a:cs typeface="Courier New"/>
                <a:sym typeface="Courier New"/>
              </a:rPr>
              <a:t>            </a:t>
            </a:r>
            <a:r>
              <a:rPr lang="es" sz="1050">
                <a:solidFill>
                  <a:srgbClr val="C586C0"/>
                </a:solidFill>
                <a:latin typeface="Courier New"/>
                <a:ea typeface="Courier New"/>
                <a:cs typeface="Courier New"/>
                <a:sym typeface="Courier New"/>
              </a:rPr>
              <a:t>if</a:t>
            </a:r>
            <a:r>
              <a:rPr lang="es" sz="1050">
                <a:solidFill>
                  <a:srgbClr val="D4D4D4"/>
                </a:solidFill>
                <a:latin typeface="Courier New"/>
                <a:ea typeface="Courier New"/>
                <a:cs typeface="Courier New"/>
                <a:sym typeface="Courier New"/>
              </a:rPr>
              <a:t> (</a:t>
            </a:r>
            <a:r>
              <a:rPr lang="es" sz="1050">
                <a:solidFill>
                  <a:srgbClr val="569CD6"/>
                </a:solidFill>
                <a:latin typeface="Courier New"/>
                <a:ea typeface="Courier New"/>
                <a:cs typeface="Courier New"/>
                <a:sym typeface="Courier New"/>
              </a:rPr>
              <a:t>this</a:t>
            </a:r>
            <a:r>
              <a:rPr lang="es" sz="1050">
                <a:solidFill>
                  <a:srgbClr val="D4D4D4"/>
                </a:solidFill>
                <a:latin typeface="Courier New"/>
                <a:ea typeface="Courier New"/>
                <a:cs typeface="Courier New"/>
                <a:sym typeface="Courier New"/>
              </a:rPr>
              <a:t>.</a:t>
            </a:r>
            <a:r>
              <a:rPr lang="es" sz="1050">
                <a:solidFill>
                  <a:srgbClr val="9CDCFE"/>
                </a:solidFill>
                <a:latin typeface="Courier New"/>
                <a:ea typeface="Courier New"/>
                <a:cs typeface="Courier New"/>
                <a:sym typeface="Courier New"/>
              </a:rPr>
              <a:t>readyState</a:t>
            </a:r>
            <a:r>
              <a:rPr lang="es" sz="1050">
                <a:solidFill>
                  <a:srgbClr val="D4D4D4"/>
                </a:solidFill>
                <a:latin typeface="Courier New"/>
                <a:ea typeface="Courier New"/>
                <a:cs typeface="Courier New"/>
                <a:sym typeface="Courier New"/>
              </a:rPr>
              <a:t> == </a:t>
            </a:r>
            <a:r>
              <a:rPr lang="es" sz="1050">
                <a:solidFill>
                  <a:srgbClr val="B5CEA8"/>
                </a:solidFill>
                <a:latin typeface="Courier New"/>
                <a:ea typeface="Courier New"/>
                <a:cs typeface="Courier New"/>
                <a:sym typeface="Courier New"/>
              </a:rPr>
              <a:t>4</a:t>
            </a:r>
            <a:r>
              <a:rPr lang="es" sz="1050">
                <a:solidFill>
                  <a:srgbClr val="D4D4D4"/>
                </a:solidFill>
                <a:latin typeface="Courier New"/>
                <a:ea typeface="Courier New"/>
                <a:cs typeface="Courier New"/>
                <a:sym typeface="Courier New"/>
              </a:rPr>
              <a:t> &amp;&amp; </a:t>
            </a:r>
            <a:r>
              <a:rPr lang="es" sz="1050">
                <a:solidFill>
                  <a:srgbClr val="569CD6"/>
                </a:solidFill>
                <a:latin typeface="Courier New"/>
                <a:ea typeface="Courier New"/>
                <a:cs typeface="Courier New"/>
                <a:sym typeface="Courier New"/>
              </a:rPr>
              <a:t>this</a:t>
            </a:r>
            <a:r>
              <a:rPr lang="es" sz="1050">
                <a:solidFill>
                  <a:srgbClr val="D4D4D4"/>
                </a:solidFill>
                <a:latin typeface="Courier New"/>
                <a:ea typeface="Courier New"/>
                <a:cs typeface="Courier New"/>
                <a:sym typeface="Courier New"/>
              </a:rPr>
              <a:t>.</a:t>
            </a:r>
            <a:r>
              <a:rPr lang="es" sz="1050">
                <a:solidFill>
                  <a:srgbClr val="9CDCFE"/>
                </a:solidFill>
                <a:latin typeface="Courier New"/>
                <a:ea typeface="Courier New"/>
                <a:cs typeface="Courier New"/>
                <a:sym typeface="Courier New"/>
              </a:rPr>
              <a:t>status</a:t>
            </a:r>
            <a:r>
              <a:rPr lang="es" sz="1050">
                <a:solidFill>
                  <a:srgbClr val="D4D4D4"/>
                </a:solidFill>
                <a:latin typeface="Courier New"/>
                <a:ea typeface="Courier New"/>
                <a:cs typeface="Courier New"/>
                <a:sym typeface="Courier New"/>
              </a:rPr>
              <a:t> == </a:t>
            </a:r>
            <a:r>
              <a:rPr lang="es" sz="1050">
                <a:solidFill>
                  <a:srgbClr val="B5CEA8"/>
                </a:solidFill>
                <a:latin typeface="Courier New"/>
                <a:ea typeface="Courier New"/>
                <a:cs typeface="Courier New"/>
                <a:sym typeface="Courier New"/>
              </a:rPr>
              <a:t>200</a:t>
            </a:r>
            <a:r>
              <a:rPr lang="es"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latin typeface="Courier New"/>
                <a:ea typeface="Courier New"/>
                <a:cs typeface="Courier New"/>
                <a:sym typeface="Courier New"/>
              </a:rPr>
              <a:t>                </a:t>
            </a:r>
            <a:r>
              <a:rPr lang="es" sz="1050">
                <a:solidFill>
                  <a:srgbClr val="DCDCAA"/>
                </a:solidFill>
                <a:latin typeface="Courier New"/>
                <a:ea typeface="Courier New"/>
                <a:cs typeface="Courier New"/>
                <a:sym typeface="Courier New"/>
              </a:rPr>
              <a:t>fun</a:t>
            </a:r>
            <a:r>
              <a:rPr lang="es" sz="1050">
                <a:solidFill>
                  <a:srgbClr val="D4D4D4"/>
                </a:solidFill>
                <a:latin typeface="Courier New"/>
                <a:ea typeface="Courier New"/>
                <a:cs typeface="Courier New"/>
                <a:sym typeface="Courier New"/>
              </a:rPr>
              <a:t>(</a:t>
            </a:r>
            <a:r>
              <a:rPr lang="es" sz="1050">
                <a:solidFill>
                  <a:srgbClr val="569CD6"/>
                </a:solidFill>
                <a:latin typeface="Courier New"/>
                <a:ea typeface="Courier New"/>
                <a:cs typeface="Courier New"/>
                <a:sym typeface="Courier New"/>
              </a:rPr>
              <a:t>this</a:t>
            </a:r>
            <a:r>
              <a:rPr lang="es"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xhttp</a:t>
            </a:r>
            <a:r>
              <a:rPr lang="es" sz="1050">
                <a:solidFill>
                  <a:srgbClr val="D4D4D4"/>
                </a:solidFill>
                <a:latin typeface="Courier New"/>
                <a:ea typeface="Courier New"/>
                <a:cs typeface="Courier New"/>
                <a:sym typeface="Courier New"/>
              </a:rPr>
              <a:t>.</a:t>
            </a:r>
            <a:r>
              <a:rPr lang="es" sz="1050">
                <a:solidFill>
                  <a:srgbClr val="DCDCAA"/>
                </a:solidFill>
                <a:latin typeface="Courier New"/>
                <a:ea typeface="Courier New"/>
                <a:cs typeface="Courier New"/>
                <a:sym typeface="Courier New"/>
              </a:rPr>
              <a:t>open</a:t>
            </a:r>
            <a:r>
              <a:rPr lang="es" sz="1050">
                <a:solidFill>
                  <a:srgbClr val="D4D4D4"/>
                </a:solidFill>
                <a:latin typeface="Courier New"/>
                <a:ea typeface="Courier New"/>
                <a:cs typeface="Courier New"/>
                <a:sym typeface="Courier New"/>
              </a:rPr>
              <a:t>(</a:t>
            </a:r>
            <a:r>
              <a:rPr lang="es" sz="1050">
                <a:solidFill>
                  <a:srgbClr val="CE9178"/>
                </a:solidFill>
                <a:latin typeface="Courier New"/>
                <a:ea typeface="Courier New"/>
                <a:cs typeface="Courier New"/>
                <a:sym typeface="Courier New"/>
              </a:rPr>
              <a:t>"GET"</a:t>
            </a:r>
            <a:r>
              <a:rPr lang="es" sz="1050">
                <a:solidFill>
                  <a:srgbClr val="D4D4D4"/>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url</a:t>
            </a:r>
            <a:r>
              <a:rPr lang="es" sz="1050">
                <a:solidFill>
                  <a:srgbClr val="D4D4D4"/>
                </a:solidFill>
                <a:latin typeface="Courier New"/>
                <a:ea typeface="Courier New"/>
                <a:cs typeface="Courier New"/>
                <a:sym typeface="Courier New"/>
              </a:rPr>
              <a:t>, </a:t>
            </a:r>
            <a:r>
              <a:rPr lang="es" sz="1050">
                <a:solidFill>
                  <a:srgbClr val="569CD6"/>
                </a:solidFill>
                <a:latin typeface="Courier New"/>
                <a:ea typeface="Courier New"/>
                <a:cs typeface="Courier New"/>
                <a:sym typeface="Courier New"/>
              </a:rPr>
              <a:t>true</a:t>
            </a:r>
            <a:r>
              <a:rPr lang="es"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xhttp</a:t>
            </a:r>
            <a:r>
              <a:rPr lang="es" sz="1050">
                <a:solidFill>
                  <a:srgbClr val="D4D4D4"/>
                </a:solidFill>
                <a:latin typeface="Courier New"/>
                <a:ea typeface="Courier New"/>
                <a:cs typeface="Courier New"/>
                <a:sym typeface="Courier New"/>
              </a:rPr>
              <a:t>.</a:t>
            </a:r>
            <a:r>
              <a:rPr lang="es" sz="1050">
                <a:solidFill>
                  <a:srgbClr val="DCDCAA"/>
                </a:solidFill>
                <a:latin typeface="Courier New"/>
                <a:ea typeface="Courier New"/>
                <a:cs typeface="Courier New"/>
                <a:sym typeface="Courier New"/>
              </a:rPr>
              <a:t>send</a:t>
            </a:r>
            <a:r>
              <a:rPr lang="es"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latin typeface="Courier New"/>
                <a:ea typeface="Courier New"/>
                <a:cs typeface="Courier New"/>
                <a:sym typeface="Courier New"/>
              </a:rPr>
              <a:t>    }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latin typeface="Courier New"/>
                <a:ea typeface="Courier New"/>
                <a:cs typeface="Courier New"/>
                <a:sym typeface="Courier New"/>
              </a:rPr>
              <a:t>    </a:t>
            </a:r>
            <a:r>
              <a:rPr lang="es" sz="1050">
                <a:solidFill>
                  <a:srgbClr val="569CD6"/>
                </a:solidFill>
                <a:latin typeface="Courier New"/>
                <a:ea typeface="Courier New"/>
                <a:cs typeface="Courier New"/>
                <a:sym typeface="Courier New"/>
              </a:rPr>
              <a:t>function</a:t>
            </a:r>
            <a:r>
              <a:rPr lang="es" sz="1050">
                <a:solidFill>
                  <a:srgbClr val="D4D4D4"/>
                </a:solidFill>
                <a:latin typeface="Courier New"/>
                <a:ea typeface="Courier New"/>
                <a:cs typeface="Courier New"/>
                <a:sym typeface="Courier New"/>
              </a:rPr>
              <a:t> </a:t>
            </a:r>
            <a:r>
              <a:rPr lang="es" sz="1050">
                <a:solidFill>
                  <a:srgbClr val="DCDCAA"/>
                </a:solidFill>
                <a:latin typeface="Courier New"/>
                <a:ea typeface="Courier New"/>
                <a:cs typeface="Courier New"/>
                <a:sym typeface="Courier New"/>
              </a:rPr>
              <a:t>fun1</a:t>
            </a:r>
            <a:r>
              <a:rPr lang="es" sz="1050">
                <a:solidFill>
                  <a:srgbClr val="D4D4D4"/>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xhttp</a:t>
            </a:r>
            <a:r>
              <a:rPr lang="es"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latin typeface="Courier New"/>
                <a:ea typeface="Courier New"/>
                <a:cs typeface="Courier New"/>
                <a:sym typeface="Courier New"/>
              </a:rPr>
              <a:t>        </a:t>
            </a:r>
            <a:r>
              <a:rPr lang="es" sz="1050">
                <a:solidFill>
                  <a:srgbClr val="569CD6"/>
                </a:solidFill>
                <a:latin typeface="Courier New"/>
                <a:ea typeface="Courier New"/>
                <a:cs typeface="Courier New"/>
                <a:sym typeface="Courier New"/>
              </a:rPr>
              <a:t>let</a:t>
            </a:r>
            <a:r>
              <a:rPr lang="es" sz="1050">
                <a:solidFill>
                  <a:srgbClr val="D4D4D4"/>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obj</a:t>
            </a:r>
            <a:r>
              <a:rPr lang="es" sz="1050">
                <a:solidFill>
                  <a:srgbClr val="D4D4D4"/>
                </a:solidFill>
                <a:latin typeface="Courier New"/>
                <a:ea typeface="Courier New"/>
                <a:cs typeface="Courier New"/>
                <a:sym typeface="Courier New"/>
              </a:rPr>
              <a:t>=</a:t>
            </a:r>
            <a:r>
              <a:rPr lang="es" sz="1050">
                <a:solidFill>
                  <a:srgbClr val="4EC9B0"/>
                </a:solidFill>
                <a:latin typeface="Courier New"/>
                <a:ea typeface="Courier New"/>
                <a:cs typeface="Courier New"/>
                <a:sym typeface="Courier New"/>
              </a:rPr>
              <a:t>JSON</a:t>
            </a:r>
            <a:r>
              <a:rPr lang="es" sz="1050">
                <a:solidFill>
                  <a:srgbClr val="D4D4D4"/>
                </a:solidFill>
                <a:latin typeface="Courier New"/>
                <a:ea typeface="Courier New"/>
                <a:cs typeface="Courier New"/>
                <a:sym typeface="Courier New"/>
              </a:rPr>
              <a:t>.</a:t>
            </a:r>
            <a:r>
              <a:rPr lang="es" sz="1050">
                <a:solidFill>
                  <a:srgbClr val="DCDCAA"/>
                </a:solidFill>
                <a:latin typeface="Courier New"/>
                <a:ea typeface="Courier New"/>
                <a:cs typeface="Courier New"/>
                <a:sym typeface="Courier New"/>
              </a:rPr>
              <a:t>parse</a:t>
            </a:r>
            <a:r>
              <a:rPr lang="es" sz="1050">
                <a:solidFill>
                  <a:srgbClr val="D4D4D4"/>
                </a:solidFill>
                <a:latin typeface="Courier New"/>
                <a:ea typeface="Courier New"/>
                <a:cs typeface="Courier New"/>
                <a:sym typeface="Courier New"/>
              </a:rPr>
              <a:t>(</a:t>
            </a:r>
            <a:r>
              <a:rPr lang="es" sz="1050">
                <a:solidFill>
                  <a:srgbClr val="9CDCFE"/>
                </a:solidFill>
                <a:latin typeface="Courier New"/>
                <a:ea typeface="Courier New"/>
                <a:cs typeface="Courier New"/>
                <a:sym typeface="Courier New"/>
              </a:rPr>
              <a:t>xhttp</a:t>
            </a:r>
            <a:r>
              <a:rPr lang="es" sz="1050">
                <a:solidFill>
                  <a:srgbClr val="D4D4D4"/>
                </a:solidFill>
                <a:latin typeface="Courier New"/>
                <a:ea typeface="Courier New"/>
                <a:cs typeface="Courier New"/>
                <a:sym typeface="Courier New"/>
              </a:rPr>
              <a:t>.</a:t>
            </a:r>
            <a:r>
              <a:rPr lang="es" sz="1050">
                <a:solidFill>
                  <a:srgbClr val="9CDCFE"/>
                </a:solidFill>
                <a:latin typeface="Courier New"/>
                <a:ea typeface="Courier New"/>
                <a:cs typeface="Courier New"/>
                <a:sym typeface="Courier New"/>
              </a:rPr>
              <a:t>responseText</a:t>
            </a:r>
            <a:r>
              <a:rPr lang="es"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document</a:t>
            </a:r>
            <a:r>
              <a:rPr lang="es" sz="1050">
                <a:solidFill>
                  <a:srgbClr val="D4D4D4"/>
                </a:solidFill>
                <a:latin typeface="Courier New"/>
                <a:ea typeface="Courier New"/>
                <a:cs typeface="Courier New"/>
                <a:sym typeface="Courier New"/>
              </a:rPr>
              <a:t>.</a:t>
            </a:r>
            <a:r>
              <a:rPr lang="es" sz="1050">
                <a:solidFill>
                  <a:srgbClr val="DCDCAA"/>
                </a:solidFill>
                <a:latin typeface="Courier New"/>
                <a:ea typeface="Courier New"/>
                <a:cs typeface="Courier New"/>
                <a:sym typeface="Courier New"/>
              </a:rPr>
              <a:t>getElementById</a:t>
            </a:r>
            <a:r>
              <a:rPr lang="es" sz="1050">
                <a:solidFill>
                  <a:srgbClr val="D4D4D4"/>
                </a:solidFill>
                <a:latin typeface="Courier New"/>
                <a:ea typeface="Courier New"/>
                <a:cs typeface="Courier New"/>
                <a:sym typeface="Courier New"/>
              </a:rPr>
              <a:t>(</a:t>
            </a:r>
            <a:r>
              <a:rPr lang="es" sz="1050">
                <a:solidFill>
                  <a:srgbClr val="CE9178"/>
                </a:solidFill>
                <a:latin typeface="Courier New"/>
                <a:ea typeface="Courier New"/>
                <a:cs typeface="Courier New"/>
                <a:sym typeface="Courier New"/>
              </a:rPr>
              <a:t>"datos"</a:t>
            </a:r>
            <a:r>
              <a:rPr lang="es" sz="1050">
                <a:solidFill>
                  <a:srgbClr val="D4D4D4"/>
                </a:solidFill>
                <a:latin typeface="Courier New"/>
                <a:ea typeface="Courier New"/>
                <a:cs typeface="Courier New"/>
                <a:sym typeface="Courier New"/>
              </a:rPr>
              <a:t>).</a:t>
            </a:r>
            <a:r>
              <a:rPr lang="es" sz="1050">
                <a:solidFill>
                  <a:srgbClr val="9CDCFE"/>
                </a:solidFill>
                <a:latin typeface="Courier New"/>
                <a:ea typeface="Courier New"/>
                <a:cs typeface="Courier New"/>
                <a:sym typeface="Courier New"/>
              </a:rPr>
              <a:t>innerHTML</a:t>
            </a:r>
            <a:r>
              <a:rPr lang="es" sz="1050">
                <a:solidFill>
                  <a:srgbClr val="D4D4D4"/>
                </a:solidFill>
                <a:latin typeface="Courier New"/>
                <a:ea typeface="Courier New"/>
                <a:cs typeface="Courier New"/>
                <a:sym typeface="Courier New"/>
              </a:rPr>
              <a:t> = </a:t>
            </a:r>
            <a:r>
              <a:rPr lang="es" sz="1050">
                <a:solidFill>
                  <a:srgbClr val="CE9178"/>
                </a:solidFill>
                <a:latin typeface="Courier New"/>
                <a:ea typeface="Courier New"/>
                <a:cs typeface="Courier New"/>
                <a:sym typeface="Courier New"/>
              </a:rPr>
              <a:t>`Desde servidor </a:t>
            </a:r>
            <a:r>
              <a:rPr lang="es" sz="1050">
                <a:solidFill>
                  <a:srgbClr val="569CD6"/>
                </a:solidFill>
                <a:latin typeface="Courier New"/>
                <a:ea typeface="Courier New"/>
                <a:cs typeface="Courier New"/>
                <a:sym typeface="Courier New"/>
              </a:rPr>
              <a:t>${</a:t>
            </a:r>
            <a:r>
              <a:rPr lang="es" sz="1050">
                <a:solidFill>
                  <a:srgbClr val="9CDCFE"/>
                </a:solidFill>
                <a:latin typeface="Courier New"/>
                <a:ea typeface="Courier New"/>
                <a:cs typeface="Courier New"/>
                <a:sym typeface="Courier New"/>
              </a:rPr>
              <a:t>obj</a:t>
            </a:r>
            <a:r>
              <a:rPr lang="es" sz="1050">
                <a:solidFill>
                  <a:srgbClr val="D4D4D4"/>
                </a:solidFill>
                <a:latin typeface="Courier New"/>
                <a:ea typeface="Courier New"/>
                <a:cs typeface="Courier New"/>
                <a:sym typeface="Courier New"/>
              </a:rPr>
              <a:t>.</a:t>
            </a:r>
            <a:r>
              <a:rPr lang="es" sz="1050">
                <a:solidFill>
                  <a:srgbClr val="9CDCFE"/>
                </a:solidFill>
                <a:latin typeface="Courier New"/>
                <a:ea typeface="Courier New"/>
                <a:cs typeface="Courier New"/>
                <a:sym typeface="Courier New"/>
              </a:rPr>
              <a:t>nombre</a:t>
            </a:r>
            <a:r>
              <a:rPr lang="es" sz="1050">
                <a:solidFill>
                  <a:srgbClr val="569CD6"/>
                </a:solidFill>
                <a:latin typeface="Courier New"/>
                <a:ea typeface="Courier New"/>
                <a:cs typeface="Courier New"/>
                <a:sym typeface="Courier New"/>
              </a:rPr>
              <a:t>}</a:t>
            </a:r>
            <a:r>
              <a:rPr lang="es" sz="1050">
                <a:solidFill>
                  <a:srgbClr val="CE9178"/>
                </a:solidFill>
                <a:latin typeface="Courier New"/>
                <a:ea typeface="Courier New"/>
                <a:cs typeface="Courier New"/>
                <a:sym typeface="Courier New"/>
              </a:rPr>
              <a:t> de </a:t>
            </a:r>
            <a:r>
              <a:rPr lang="es" sz="1050">
                <a:solidFill>
                  <a:srgbClr val="569CD6"/>
                </a:solidFill>
                <a:latin typeface="Courier New"/>
                <a:ea typeface="Courier New"/>
                <a:cs typeface="Courier New"/>
                <a:sym typeface="Courier New"/>
              </a:rPr>
              <a:t>${</a:t>
            </a:r>
            <a:r>
              <a:rPr lang="es" sz="1050">
                <a:solidFill>
                  <a:srgbClr val="9CDCFE"/>
                </a:solidFill>
                <a:latin typeface="Courier New"/>
                <a:ea typeface="Courier New"/>
                <a:cs typeface="Courier New"/>
                <a:sym typeface="Courier New"/>
              </a:rPr>
              <a:t>obj</a:t>
            </a:r>
            <a:r>
              <a:rPr lang="es" sz="1050">
                <a:solidFill>
                  <a:srgbClr val="D4D4D4"/>
                </a:solidFill>
                <a:latin typeface="Courier New"/>
                <a:ea typeface="Courier New"/>
                <a:cs typeface="Courier New"/>
                <a:sym typeface="Courier New"/>
              </a:rPr>
              <a:t>.</a:t>
            </a:r>
            <a:r>
              <a:rPr lang="es" sz="1050">
                <a:solidFill>
                  <a:srgbClr val="9CDCFE"/>
                </a:solidFill>
                <a:latin typeface="Courier New"/>
                <a:ea typeface="Courier New"/>
                <a:cs typeface="Courier New"/>
                <a:sym typeface="Courier New"/>
              </a:rPr>
              <a:t>ciudad</a:t>
            </a:r>
            <a:r>
              <a:rPr lang="es" sz="1050">
                <a:solidFill>
                  <a:srgbClr val="569CD6"/>
                </a:solidFill>
                <a:latin typeface="Courier New"/>
                <a:ea typeface="Courier New"/>
                <a:cs typeface="Courier New"/>
                <a:sym typeface="Courier New"/>
              </a:rPr>
              <a:t>}</a:t>
            </a:r>
            <a:r>
              <a:rPr lang="es" sz="1050">
                <a:solidFill>
                  <a:srgbClr val="CE9178"/>
                </a:solidFill>
                <a:latin typeface="Courier New"/>
                <a:ea typeface="Courier New"/>
                <a:cs typeface="Courier New"/>
                <a:sym typeface="Courier New"/>
              </a:rPr>
              <a:t>`</a:t>
            </a:r>
            <a:r>
              <a:rPr lang="es"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latin typeface="Courier New"/>
                <a:ea typeface="Courier New"/>
                <a:cs typeface="Courier New"/>
                <a:sym typeface="Courier New"/>
              </a:rPr>
              <a:t>    </a:t>
            </a:r>
            <a:r>
              <a:rPr lang="es" sz="1050">
                <a:solidFill>
                  <a:srgbClr val="808080"/>
                </a:solidFill>
                <a:latin typeface="Courier New"/>
                <a:ea typeface="Courier New"/>
                <a:cs typeface="Courier New"/>
                <a:sym typeface="Courier New"/>
              </a:rPr>
              <a:t>&lt;/</a:t>
            </a:r>
            <a:r>
              <a:rPr lang="es" sz="1050">
                <a:solidFill>
                  <a:srgbClr val="569CD6"/>
                </a:solidFill>
                <a:latin typeface="Courier New"/>
                <a:ea typeface="Courier New"/>
                <a:cs typeface="Courier New"/>
                <a:sym typeface="Courier New"/>
              </a:rPr>
              <a:t>script</a:t>
            </a:r>
            <a:r>
              <a:rPr lang="es" sz="1050">
                <a:solidFill>
                  <a:srgbClr val="808080"/>
                </a:solidFill>
                <a:latin typeface="Courier New"/>
                <a:ea typeface="Courier New"/>
                <a:cs typeface="Courier New"/>
                <a:sym typeface="Courier New"/>
              </a:rPr>
              <a:t>&gt;</a:t>
            </a:r>
            <a:endParaRPr sz="105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808080"/>
                </a:solidFill>
                <a:latin typeface="Courier New"/>
                <a:ea typeface="Courier New"/>
                <a:cs typeface="Courier New"/>
                <a:sym typeface="Courier New"/>
              </a:rPr>
              <a:t>&lt;/</a:t>
            </a:r>
            <a:r>
              <a:rPr lang="es" sz="1050">
                <a:solidFill>
                  <a:srgbClr val="569CD6"/>
                </a:solidFill>
                <a:latin typeface="Courier New"/>
                <a:ea typeface="Courier New"/>
                <a:cs typeface="Courier New"/>
                <a:sym typeface="Courier New"/>
              </a:rPr>
              <a:t>body</a:t>
            </a:r>
            <a:r>
              <a:rPr lang="es" sz="1050">
                <a:solidFill>
                  <a:srgbClr val="808080"/>
                </a:solidFill>
                <a:latin typeface="Courier New"/>
                <a:ea typeface="Courier New"/>
                <a:cs typeface="Courier New"/>
                <a:sym typeface="Courier New"/>
              </a:rPr>
              <a:t>&gt;</a:t>
            </a:r>
            <a:endParaRPr sz="1050">
              <a:solidFill>
                <a:srgbClr val="808080"/>
              </a:solidFill>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6"/>
          <p:cNvSpPr txBox="1"/>
          <p:nvPr>
            <p:ph idx="1" type="body"/>
          </p:nvPr>
        </p:nvSpPr>
        <p:spPr>
          <a:xfrm>
            <a:off x="311700" y="225025"/>
            <a:ext cx="8560800" cy="4671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a:t> </a:t>
            </a:r>
            <a:endParaRPr/>
          </a:p>
        </p:txBody>
      </p:sp>
      <p:grpSp>
        <p:nvGrpSpPr>
          <p:cNvPr id="177" name="Google Shape;177;p26"/>
          <p:cNvGrpSpPr/>
          <p:nvPr/>
        </p:nvGrpSpPr>
        <p:grpSpPr>
          <a:xfrm>
            <a:off x="0" y="-23800"/>
            <a:ext cx="9144000" cy="5143500"/>
            <a:chOff x="0" y="-23800"/>
            <a:chExt cx="9144000" cy="5143500"/>
          </a:xfrm>
        </p:grpSpPr>
        <p:sp>
          <p:nvSpPr>
            <p:cNvPr id="178" name="Google Shape;178;p26"/>
            <p:cNvSpPr txBox="1"/>
            <p:nvPr/>
          </p:nvSpPr>
          <p:spPr>
            <a:xfrm>
              <a:off x="0" y="-23800"/>
              <a:ext cx="9144000" cy="5143500"/>
            </a:xfrm>
            <a:prstGeom prst="rect">
              <a:avLst/>
            </a:prstGeom>
            <a:solidFill>
              <a:srgbClr val="434343"/>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s" sz="1050">
                  <a:solidFill>
                    <a:srgbClr val="808080"/>
                  </a:solidFill>
                  <a:latin typeface="Courier New"/>
                  <a:ea typeface="Courier New"/>
                  <a:cs typeface="Courier New"/>
                  <a:sym typeface="Courier New"/>
                </a:rPr>
                <a:t>&lt;</a:t>
              </a:r>
              <a:r>
                <a:rPr lang="es" sz="1050">
                  <a:solidFill>
                    <a:srgbClr val="569CD6"/>
                  </a:solidFill>
                  <a:latin typeface="Courier New"/>
                  <a:ea typeface="Courier New"/>
                  <a:cs typeface="Courier New"/>
                  <a:sym typeface="Courier New"/>
                </a:rPr>
                <a:t>form</a:t>
              </a:r>
              <a:r>
                <a:rPr lang="es" sz="1050">
                  <a:solidFill>
                    <a:srgbClr val="D4D4D4"/>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id</a:t>
              </a:r>
              <a:r>
                <a:rPr lang="es" sz="1050">
                  <a:solidFill>
                    <a:srgbClr val="D4D4D4"/>
                  </a:solidFill>
                  <a:latin typeface="Courier New"/>
                  <a:ea typeface="Courier New"/>
                  <a:cs typeface="Courier New"/>
                  <a:sym typeface="Courier New"/>
                </a:rPr>
                <a:t>=</a:t>
              </a:r>
              <a:r>
                <a:rPr lang="es" sz="1050">
                  <a:solidFill>
                    <a:srgbClr val="CE9178"/>
                  </a:solidFill>
                  <a:latin typeface="Courier New"/>
                  <a:ea typeface="Courier New"/>
                  <a:cs typeface="Courier New"/>
                  <a:sym typeface="Courier New"/>
                </a:rPr>
                <a:t>'formu'</a:t>
              </a:r>
              <a:r>
                <a:rPr lang="es" sz="1050">
                  <a:solidFill>
                    <a:srgbClr val="808080"/>
                  </a:solidFill>
                  <a:latin typeface="Courier New"/>
                  <a:ea typeface="Courier New"/>
                  <a:cs typeface="Courier New"/>
                  <a:sym typeface="Courier New"/>
                </a:rPr>
                <a:t>&gt;</a:t>
              </a:r>
              <a:endParaRPr sz="105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latin typeface="Courier New"/>
                  <a:ea typeface="Courier New"/>
                  <a:cs typeface="Courier New"/>
                  <a:sym typeface="Courier New"/>
                </a:rPr>
                <a:t>    Nombre: </a:t>
              </a:r>
              <a:r>
                <a:rPr lang="es" sz="1050">
                  <a:solidFill>
                    <a:srgbClr val="808080"/>
                  </a:solidFill>
                  <a:latin typeface="Courier New"/>
                  <a:ea typeface="Courier New"/>
                  <a:cs typeface="Courier New"/>
                  <a:sym typeface="Courier New"/>
                </a:rPr>
                <a:t>&lt;</a:t>
              </a:r>
              <a:r>
                <a:rPr lang="es" sz="1050">
                  <a:solidFill>
                    <a:srgbClr val="569CD6"/>
                  </a:solidFill>
                  <a:latin typeface="Courier New"/>
                  <a:ea typeface="Courier New"/>
                  <a:cs typeface="Courier New"/>
                  <a:sym typeface="Courier New"/>
                </a:rPr>
                <a:t>input</a:t>
              </a:r>
              <a:r>
                <a:rPr lang="es" sz="1050">
                  <a:solidFill>
                    <a:srgbClr val="D4D4D4"/>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name</a:t>
              </a:r>
              <a:r>
                <a:rPr lang="es" sz="1050">
                  <a:solidFill>
                    <a:srgbClr val="D4D4D4"/>
                  </a:solidFill>
                  <a:latin typeface="Courier New"/>
                  <a:ea typeface="Courier New"/>
                  <a:cs typeface="Courier New"/>
                  <a:sym typeface="Courier New"/>
                </a:rPr>
                <a:t>=</a:t>
              </a:r>
              <a:r>
                <a:rPr lang="es" sz="1050">
                  <a:solidFill>
                    <a:srgbClr val="CE9178"/>
                  </a:solidFill>
                  <a:latin typeface="Courier New"/>
                  <a:ea typeface="Courier New"/>
                  <a:cs typeface="Courier New"/>
                  <a:sym typeface="Courier New"/>
                </a:rPr>
                <a:t>'nombre'</a:t>
              </a:r>
              <a:r>
                <a:rPr lang="es" sz="1050">
                  <a:solidFill>
                    <a:srgbClr val="808080"/>
                  </a:solidFill>
                  <a:latin typeface="Courier New"/>
                  <a:ea typeface="Courier New"/>
                  <a:cs typeface="Courier New"/>
                  <a:sym typeface="Courier New"/>
                </a:rPr>
                <a:t>&gt;&lt;</a:t>
              </a:r>
              <a:r>
                <a:rPr lang="es" sz="1050">
                  <a:solidFill>
                    <a:srgbClr val="569CD6"/>
                  </a:solidFill>
                  <a:latin typeface="Courier New"/>
                  <a:ea typeface="Courier New"/>
                  <a:cs typeface="Courier New"/>
                  <a:sym typeface="Courier New"/>
                </a:rPr>
                <a:t>br</a:t>
              </a:r>
              <a:r>
                <a:rPr lang="es" sz="1050">
                  <a:solidFill>
                    <a:srgbClr val="808080"/>
                  </a:solidFill>
                  <a:latin typeface="Courier New"/>
                  <a:ea typeface="Courier New"/>
                  <a:cs typeface="Courier New"/>
                  <a:sym typeface="Courier New"/>
                </a:rPr>
                <a:t>&gt;</a:t>
              </a:r>
              <a:endParaRPr sz="105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latin typeface="Courier New"/>
                  <a:ea typeface="Courier New"/>
                  <a:cs typeface="Courier New"/>
                  <a:sym typeface="Courier New"/>
                </a:rPr>
                <a:t>    Apellido: </a:t>
              </a:r>
              <a:r>
                <a:rPr lang="es" sz="1050">
                  <a:solidFill>
                    <a:srgbClr val="808080"/>
                  </a:solidFill>
                  <a:latin typeface="Courier New"/>
                  <a:ea typeface="Courier New"/>
                  <a:cs typeface="Courier New"/>
                  <a:sym typeface="Courier New"/>
                </a:rPr>
                <a:t>&lt;</a:t>
              </a:r>
              <a:r>
                <a:rPr lang="es" sz="1050">
                  <a:solidFill>
                    <a:srgbClr val="569CD6"/>
                  </a:solidFill>
                  <a:latin typeface="Courier New"/>
                  <a:ea typeface="Courier New"/>
                  <a:cs typeface="Courier New"/>
                  <a:sym typeface="Courier New"/>
                </a:rPr>
                <a:t>input</a:t>
              </a:r>
              <a:r>
                <a:rPr lang="es" sz="1050">
                  <a:solidFill>
                    <a:srgbClr val="D4D4D4"/>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name</a:t>
              </a:r>
              <a:r>
                <a:rPr lang="es" sz="1050">
                  <a:solidFill>
                    <a:srgbClr val="D4D4D4"/>
                  </a:solidFill>
                  <a:latin typeface="Courier New"/>
                  <a:ea typeface="Courier New"/>
                  <a:cs typeface="Courier New"/>
                  <a:sym typeface="Courier New"/>
                </a:rPr>
                <a:t>=</a:t>
              </a:r>
              <a:r>
                <a:rPr lang="es" sz="1050">
                  <a:solidFill>
                    <a:srgbClr val="CE9178"/>
                  </a:solidFill>
                  <a:latin typeface="Courier New"/>
                  <a:ea typeface="Courier New"/>
                  <a:cs typeface="Courier New"/>
                  <a:sym typeface="Courier New"/>
                </a:rPr>
                <a:t>'apellido'</a:t>
              </a:r>
              <a:r>
                <a:rPr lang="es" sz="1050">
                  <a:solidFill>
                    <a:srgbClr val="808080"/>
                  </a:solidFill>
                  <a:latin typeface="Courier New"/>
                  <a:ea typeface="Courier New"/>
                  <a:cs typeface="Courier New"/>
                  <a:sym typeface="Courier New"/>
                </a:rPr>
                <a:t>&gt;&lt;</a:t>
              </a:r>
              <a:r>
                <a:rPr lang="es" sz="1050">
                  <a:solidFill>
                    <a:srgbClr val="569CD6"/>
                  </a:solidFill>
                  <a:latin typeface="Courier New"/>
                  <a:ea typeface="Courier New"/>
                  <a:cs typeface="Courier New"/>
                  <a:sym typeface="Courier New"/>
                </a:rPr>
                <a:t>br</a:t>
              </a:r>
              <a:r>
                <a:rPr lang="es" sz="1050">
                  <a:solidFill>
                    <a:srgbClr val="808080"/>
                  </a:solidFill>
                  <a:latin typeface="Courier New"/>
                  <a:ea typeface="Courier New"/>
                  <a:cs typeface="Courier New"/>
                  <a:sym typeface="Courier New"/>
                </a:rPr>
                <a:t>&gt;</a:t>
              </a:r>
              <a:endParaRPr sz="105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latin typeface="Courier New"/>
                  <a:ea typeface="Courier New"/>
                  <a:cs typeface="Courier New"/>
                  <a:sym typeface="Courier New"/>
                </a:rPr>
                <a:t>    </a:t>
              </a:r>
              <a:r>
                <a:rPr lang="es" sz="1050">
                  <a:solidFill>
                    <a:srgbClr val="808080"/>
                  </a:solidFill>
                  <a:latin typeface="Courier New"/>
                  <a:ea typeface="Courier New"/>
                  <a:cs typeface="Courier New"/>
                  <a:sym typeface="Courier New"/>
                </a:rPr>
                <a:t>&lt;</a:t>
              </a:r>
              <a:r>
                <a:rPr lang="es" sz="1050">
                  <a:solidFill>
                    <a:srgbClr val="569CD6"/>
                  </a:solidFill>
                  <a:latin typeface="Courier New"/>
                  <a:ea typeface="Courier New"/>
                  <a:cs typeface="Courier New"/>
                  <a:sym typeface="Courier New"/>
                </a:rPr>
                <a:t>input</a:t>
              </a:r>
              <a:r>
                <a:rPr lang="es" sz="1050">
                  <a:solidFill>
                    <a:srgbClr val="D4D4D4"/>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type</a:t>
              </a:r>
              <a:r>
                <a:rPr lang="es" sz="1050">
                  <a:solidFill>
                    <a:srgbClr val="D4D4D4"/>
                  </a:solidFill>
                  <a:latin typeface="Courier New"/>
                  <a:ea typeface="Courier New"/>
                  <a:cs typeface="Courier New"/>
                  <a:sym typeface="Courier New"/>
                </a:rPr>
                <a:t>=</a:t>
              </a:r>
              <a:r>
                <a:rPr lang="es" sz="1050">
                  <a:solidFill>
                    <a:srgbClr val="CE9178"/>
                  </a:solidFill>
                  <a:latin typeface="Courier New"/>
                  <a:ea typeface="Courier New"/>
                  <a:cs typeface="Courier New"/>
                  <a:sym typeface="Courier New"/>
                </a:rPr>
                <a:t>'submit'</a:t>
              </a:r>
              <a:r>
                <a:rPr lang="es" sz="1050">
                  <a:solidFill>
                    <a:srgbClr val="808080"/>
                  </a:solidFill>
                  <a:latin typeface="Courier New"/>
                  <a:ea typeface="Courier New"/>
                  <a:cs typeface="Courier New"/>
                  <a:sym typeface="Courier New"/>
                </a:rPr>
                <a:t>&gt;</a:t>
              </a:r>
              <a:endParaRPr sz="105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808080"/>
                  </a:solidFill>
                  <a:latin typeface="Courier New"/>
                  <a:ea typeface="Courier New"/>
                  <a:cs typeface="Courier New"/>
                  <a:sym typeface="Courier New"/>
                </a:rPr>
                <a:t>&lt;/</a:t>
              </a:r>
              <a:r>
                <a:rPr lang="es" sz="1050">
                  <a:solidFill>
                    <a:srgbClr val="569CD6"/>
                  </a:solidFill>
                  <a:latin typeface="Courier New"/>
                  <a:ea typeface="Courier New"/>
                  <a:cs typeface="Courier New"/>
                  <a:sym typeface="Courier New"/>
                </a:rPr>
                <a:t>form</a:t>
              </a:r>
              <a:r>
                <a:rPr lang="es" sz="1050">
                  <a:solidFill>
                    <a:srgbClr val="808080"/>
                  </a:solidFill>
                  <a:latin typeface="Courier New"/>
                  <a:ea typeface="Courier New"/>
                  <a:cs typeface="Courier New"/>
                  <a:sym typeface="Courier New"/>
                </a:rPr>
                <a:t>&gt;</a:t>
              </a:r>
              <a:endParaRPr sz="105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808080"/>
                  </a:solidFill>
                  <a:latin typeface="Courier New"/>
                  <a:ea typeface="Courier New"/>
                  <a:cs typeface="Courier New"/>
                  <a:sym typeface="Courier New"/>
                </a:rPr>
                <a:t>&lt;</a:t>
              </a:r>
              <a:r>
                <a:rPr lang="es" sz="1050">
                  <a:solidFill>
                    <a:srgbClr val="569CD6"/>
                  </a:solidFill>
                  <a:latin typeface="Courier New"/>
                  <a:ea typeface="Courier New"/>
                  <a:cs typeface="Courier New"/>
                  <a:sym typeface="Courier New"/>
                </a:rPr>
                <a:t>div</a:t>
              </a:r>
              <a:r>
                <a:rPr lang="es" sz="1050">
                  <a:solidFill>
                    <a:srgbClr val="D4D4D4"/>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id</a:t>
              </a:r>
              <a:r>
                <a:rPr lang="es" sz="1050">
                  <a:solidFill>
                    <a:srgbClr val="D4D4D4"/>
                  </a:solidFill>
                  <a:latin typeface="Courier New"/>
                  <a:ea typeface="Courier New"/>
                  <a:cs typeface="Courier New"/>
                  <a:sym typeface="Courier New"/>
                </a:rPr>
                <a:t>=</a:t>
              </a:r>
              <a:r>
                <a:rPr lang="es" sz="1050">
                  <a:solidFill>
                    <a:srgbClr val="CE9178"/>
                  </a:solidFill>
                  <a:latin typeface="Courier New"/>
                  <a:ea typeface="Courier New"/>
                  <a:cs typeface="Courier New"/>
                  <a:sym typeface="Courier New"/>
                </a:rPr>
                <a:t>"datos"</a:t>
              </a:r>
              <a:r>
                <a:rPr lang="es" sz="1050">
                  <a:solidFill>
                    <a:srgbClr val="808080"/>
                  </a:solidFill>
                  <a:latin typeface="Courier New"/>
                  <a:ea typeface="Courier New"/>
                  <a:cs typeface="Courier New"/>
                  <a:sym typeface="Courier New"/>
                </a:rPr>
                <a:t>&gt;&lt;/</a:t>
              </a:r>
              <a:r>
                <a:rPr lang="es" sz="1050">
                  <a:solidFill>
                    <a:srgbClr val="569CD6"/>
                  </a:solidFill>
                  <a:latin typeface="Courier New"/>
                  <a:ea typeface="Courier New"/>
                  <a:cs typeface="Courier New"/>
                  <a:sym typeface="Courier New"/>
                </a:rPr>
                <a:t>div</a:t>
              </a:r>
              <a:r>
                <a:rPr lang="es" sz="1050">
                  <a:solidFill>
                    <a:srgbClr val="808080"/>
                  </a:solidFill>
                  <a:latin typeface="Courier New"/>
                  <a:ea typeface="Courier New"/>
                  <a:cs typeface="Courier New"/>
                  <a:sym typeface="Courier New"/>
                </a:rPr>
                <a:t>&gt;</a:t>
              </a:r>
              <a:r>
                <a:rPr lang="es"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808080"/>
                  </a:solidFill>
                  <a:latin typeface="Courier New"/>
                  <a:ea typeface="Courier New"/>
                  <a:cs typeface="Courier New"/>
                  <a:sym typeface="Courier New"/>
                </a:rPr>
                <a:t>&lt;</a:t>
              </a:r>
              <a:r>
                <a:rPr lang="es" sz="1050">
                  <a:solidFill>
                    <a:srgbClr val="569CD6"/>
                  </a:solidFill>
                  <a:latin typeface="Courier New"/>
                  <a:ea typeface="Courier New"/>
                  <a:cs typeface="Courier New"/>
                  <a:sym typeface="Courier New"/>
                </a:rPr>
                <a:t>script</a:t>
              </a:r>
              <a:r>
                <a:rPr lang="es" sz="1050">
                  <a:solidFill>
                    <a:srgbClr val="808080"/>
                  </a:solidFill>
                  <a:latin typeface="Courier New"/>
                  <a:ea typeface="Courier New"/>
                  <a:cs typeface="Courier New"/>
                  <a:sym typeface="Courier New"/>
                </a:rPr>
                <a:t>&gt;</a:t>
              </a:r>
              <a:endParaRPr sz="105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latin typeface="Courier New"/>
                  <a:ea typeface="Courier New"/>
                  <a:cs typeface="Courier New"/>
                  <a:sym typeface="Courier New"/>
                </a:rPr>
                <a:t>    </a:t>
              </a:r>
              <a:r>
                <a:rPr lang="es" sz="1050">
                  <a:solidFill>
                    <a:srgbClr val="569CD6"/>
                  </a:solidFill>
                  <a:latin typeface="Courier New"/>
                  <a:ea typeface="Courier New"/>
                  <a:cs typeface="Courier New"/>
                  <a:sym typeface="Courier New"/>
                </a:rPr>
                <a:t>var</a:t>
              </a:r>
              <a:r>
                <a:rPr lang="es" sz="1050">
                  <a:solidFill>
                    <a:srgbClr val="D4D4D4"/>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formu</a:t>
              </a:r>
              <a:r>
                <a:rPr lang="es" sz="1050">
                  <a:solidFill>
                    <a:srgbClr val="D4D4D4"/>
                  </a:solidFill>
                  <a:latin typeface="Courier New"/>
                  <a:ea typeface="Courier New"/>
                  <a:cs typeface="Courier New"/>
                  <a:sym typeface="Courier New"/>
                </a:rPr>
                <a:t> = </a:t>
              </a:r>
              <a:r>
                <a:rPr lang="es" sz="1050">
                  <a:solidFill>
                    <a:srgbClr val="9CDCFE"/>
                  </a:solidFill>
                  <a:latin typeface="Courier New"/>
                  <a:ea typeface="Courier New"/>
                  <a:cs typeface="Courier New"/>
                  <a:sym typeface="Courier New"/>
                </a:rPr>
                <a:t>document</a:t>
              </a:r>
              <a:r>
                <a:rPr lang="es" sz="1050">
                  <a:solidFill>
                    <a:srgbClr val="D4D4D4"/>
                  </a:solidFill>
                  <a:latin typeface="Courier New"/>
                  <a:ea typeface="Courier New"/>
                  <a:cs typeface="Courier New"/>
                  <a:sym typeface="Courier New"/>
                </a:rPr>
                <a:t>.</a:t>
              </a:r>
              <a:r>
                <a:rPr lang="es" sz="1050">
                  <a:solidFill>
                    <a:srgbClr val="DCDCAA"/>
                  </a:solidFill>
                  <a:latin typeface="Courier New"/>
                  <a:ea typeface="Courier New"/>
                  <a:cs typeface="Courier New"/>
                  <a:sym typeface="Courier New"/>
                </a:rPr>
                <a:t>getElementById</a:t>
              </a:r>
              <a:r>
                <a:rPr lang="es" sz="1050">
                  <a:solidFill>
                    <a:srgbClr val="D4D4D4"/>
                  </a:solidFill>
                  <a:latin typeface="Courier New"/>
                  <a:ea typeface="Courier New"/>
                  <a:cs typeface="Courier New"/>
                  <a:sym typeface="Courier New"/>
                </a:rPr>
                <a:t>(</a:t>
              </a:r>
              <a:r>
                <a:rPr lang="es" sz="1050">
                  <a:solidFill>
                    <a:srgbClr val="CE9178"/>
                  </a:solidFill>
                  <a:latin typeface="Courier New"/>
                  <a:ea typeface="Courier New"/>
                  <a:cs typeface="Courier New"/>
                  <a:sym typeface="Courier New"/>
                </a:rPr>
                <a:t>'formu'</a:t>
              </a:r>
              <a:r>
                <a:rPr lang="es"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formu</a:t>
              </a:r>
              <a:r>
                <a:rPr lang="es" sz="1050">
                  <a:solidFill>
                    <a:srgbClr val="D4D4D4"/>
                  </a:solidFill>
                  <a:latin typeface="Courier New"/>
                  <a:ea typeface="Courier New"/>
                  <a:cs typeface="Courier New"/>
                  <a:sym typeface="Courier New"/>
                </a:rPr>
                <a:t>.</a:t>
              </a:r>
              <a:r>
                <a:rPr lang="es" sz="1050">
                  <a:solidFill>
                    <a:srgbClr val="DCDCAA"/>
                  </a:solidFill>
                  <a:latin typeface="Courier New"/>
                  <a:ea typeface="Courier New"/>
                  <a:cs typeface="Courier New"/>
                  <a:sym typeface="Courier New"/>
                </a:rPr>
                <a:t>onsubmit</a:t>
              </a:r>
              <a:r>
                <a:rPr lang="es" sz="1050">
                  <a:solidFill>
                    <a:srgbClr val="D4D4D4"/>
                  </a:solidFill>
                  <a:latin typeface="Courier New"/>
                  <a:ea typeface="Courier New"/>
                  <a:cs typeface="Courier New"/>
                  <a:sym typeface="Courier New"/>
                </a:rPr>
                <a:t> = </a:t>
              </a:r>
              <a:r>
                <a:rPr lang="es" sz="1050">
                  <a:solidFill>
                    <a:srgbClr val="569CD6"/>
                  </a:solidFill>
                  <a:latin typeface="Courier New"/>
                  <a:ea typeface="Courier New"/>
                  <a:cs typeface="Courier New"/>
                  <a:sym typeface="Courier New"/>
                </a:rPr>
                <a:t>function</a:t>
              </a:r>
              <a:r>
                <a:rPr lang="es" sz="1050">
                  <a:solidFill>
                    <a:srgbClr val="D4D4D4"/>
                  </a:solidFill>
                  <a:latin typeface="Courier New"/>
                  <a:ea typeface="Courier New"/>
                  <a:cs typeface="Courier New"/>
                  <a:sym typeface="Courier New"/>
                </a:rPr>
                <a:t>(</a:t>
              </a:r>
              <a:r>
                <a:rPr lang="es" sz="1050">
                  <a:solidFill>
                    <a:srgbClr val="9CDCFE"/>
                  </a:solidFill>
                  <a:latin typeface="Courier New"/>
                  <a:ea typeface="Courier New"/>
                  <a:cs typeface="Courier New"/>
                  <a:sym typeface="Courier New"/>
                </a:rPr>
                <a:t>e</a:t>
              </a:r>
              <a:r>
                <a:rPr lang="es"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e</a:t>
              </a:r>
              <a:r>
                <a:rPr lang="es" sz="1050">
                  <a:solidFill>
                    <a:srgbClr val="D4D4D4"/>
                  </a:solidFill>
                  <a:latin typeface="Courier New"/>
                  <a:ea typeface="Courier New"/>
                  <a:cs typeface="Courier New"/>
                  <a:sym typeface="Courier New"/>
                </a:rPr>
                <a:t>.</a:t>
              </a:r>
              <a:r>
                <a:rPr lang="es" sz="1050">
                  <a:solidFill>
                    <a:srgbClr val="DCDCAA"/>
                  </a:solidFill>
                  <a:latin typeface="Courier New"/>
                  <a:ea typeface="Courier New"/>
                  <a:cs typeface="Courier New"/>
                  <a:sym typeface="Courier New"/>
                </a:rPr>
                <a:t>preventDefault</a:t>
              </a:r>
              <a:r>
                <a:rPr lang="es" sz="1050">
                  <a:solidFill>
                    <a:srgbClr val="D4D4D4"/>
                  </a:solidFill>
                  <a:latin typeface="Courier New"/>
                  <a:ea typeface="Courier New"/>
                  <a:cs typeface="Courier New"/>
                  <a:sym typeface="Courier New"/>
                </a:rPr>
                <a:t>(); </a:t>
              </a:r>
              <a:r>
                <a:rPr lang="es" sz="1050">
                  <a:solidFill>
                    <a:srgbClr val="6A9955"/>
                  </a:solidFill>
                  <a:latin typeface="Courier New"/>
                  <a:ea typeface="Courier New"/>
                  <a:cs typeface="Courier New"/>
                  <a:sym typeface="Courier New"/>
                </a:rPr>
                <a:t>// Para no enviar el formulario a otra página.</a:t>
              </a:r>
              <a:endParaRPr sz="10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latin typeface="Courier New"/>
                  <a:ea typeface="Courier New"/>
                  <a:cs typeface="Courier New"/>
                  <a:sym typeface="Courier New"/>
                </a:rPr>
                <a:t>        </a:t>
              </a:r>
              <a:r>
                <a:rPr lang="es" sz="1050">
                  <a:solidFill>
                    <a:srgbClr val="569CD6"/>
                  </a:solidFill>
                  <a:latin typeface="Courier New"/>
                  <a:ea typeface="Courier New"/>
                  <a:cs typeface="Courier New"/>
                  <a:sym typeface="Courier New"/>
                </a:rPr>
                <a:t>var</a:t>
              </a:r>
              <a:r>
                <a:rPr lang="es" sz="1050">
                  <a:solidFill>
                    <a:srgbClr val="D4D4D4"/>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solicitud</a:t>
              </a:r>
              <a:r>
                <a:rPr lang="es" sz="1050">
                  <a:solidFill>
                    <a:srgbClr val="D4D4D4"/>
                  </a:solidFill>
                  <a:latin typeface="Courier New"/>
                  <a:ea typeface="Courier New"/>
                  <a:cs typeface="Courier New"/>
                  <a:sym typeface="Courier New"/>
                </a:rPr>
                <a:t> = </a:t>
              </a:r>
              <a:r>
                <a:rPr lang="es" sz="1050">
                  <a:solidFill>
                    <a:srgbClr val="569CD6"/>
                  </a:solidFill>
                  <a:latin typeface="Courier New"/>
                  <a:ea typeface="Courier New"/>
                  <a:cs typeface="Courier New"/>
                  <a:sym typeface="Courier New"/>
                </a:rPr>
                <a:t>new</a:t>
              </a:r>
              <a:r>
                <a:rPr lang="es" sz="1050">
                  <a:solidFill>
                    <a:srgbClr val="D4D4D4"/>
                  </a:solidFill>
                  <a:latin typeface="Courier New"/>
                  <a:ea typeface="Courier New"/>
                  <a:cs typeface="Courier New"/>
                  <a:sym typeface="Courier New"/>
                </a:rPr>
                <a:t> </a:t>
              </a:r>
              <a:r>
                <a:rPr lang="es" sz="1050">
                  <a:solidFill>
                    <a:srgbClr val="4EC9B0"/>
                  </a:solidFill>
                  <a:latin typeface="Courier New"/>
                  <a:ea typeface="Courier New"/>
                  <a:cs typeface="Courier New"/>
                  <a:sym typeface="Courier New"/>
                </a:rPr>
                <a:t>XMLHttpRequest</a:t>
              </a:r>
              <a:r>
                <a:rPr lang="es"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solicitud</a:t>
              </a:r>
              <a:r>
                <a:rPr lang="es" sz="1050">
                  <a:solidFill>
                    <a:srgbClr val="D4D4D4"/>
                  </a:solidFill>
                  <a:latin typeface="Courier New"/>
                  <a:ea typeface="Courier New"/>
                  <a:cs typeface="Courier New"/>
                  <a:sym typeface="Courier New"/>
                </a:rPr>
                <a:t>.</a:t>
              </a:r>
              <a:r>
                <a:rPr lang="es" sz="1050">
                  <a:solidFill>
                    <a:srgbClr val="DCDCAA"/>
                  </a:solidFill>
                  <a:latin typeface="Courier New"/>
                  <a:ea typeface="Courier New"/>
                  <a:cs typeface="Courier New"/>
                  <a:sym typeface="Courier New"/>
                </a:rPr>
                <a:t>onreadystatechange</a:t>
              </a:r>
              <a:r>
                <a:rPr lang="es" sz="1050">
                  <a:solidFill>
                    <a:srgbClr val="D4D4D4"/>
                  </a:solidFill>
                  <a:latin typeface="Courier New"/>
                  <a:ea typeface="Courier New"/>
                  <a:cs typeface="Courier New"/>
                  <a:sym typeface="Courier New"/>
                </a:rPr>
                <a:t> = </a:t>
              </a:r>
              <a:r>
                <a:rPr lang="es" sz="1050">
                  <a:solidFill>
                    <a:srgbClr val="569CD6"/>
                  </a:solidFill>
                  <a:latin typeface="Courier New"/>
                  <a:ea typeface="Courier New"/>
                  <a:cs typeface="Courier New"/>
                  <a:sym typeface="Courier New"/>
                </a:rPr>
                <a:t>function</a:t>
              </a:r>
              <a:r>
                <a:rPr lang="es"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latin typeface="Courier New"/>
                  <a:ea typeface="Courier New"/>
                  <a:cs typeface="Courier New"/>
                  <a:sym typeface="Courier New"/>
                </a:rPr>
                <a:t>            </a:t>
              </a:r>
              <a:r>
                <a:rPr lang="es" sz="1050">
                  <a:solidFill>
                    <a:srgbClr val="C586C0"/>
                  </a:solidFill>
                  <a:latin typeface="Courier New"/>
                  <a:ea typeface="Courier New"/>
                  <a:cs typeface="Courier New"/>
                  <a:sym typeface="Courier New"/>
                </a:rPr>
                <a:t>if</a:t>
              </a:r>
              <a:r>
                <a:rPr lang="es" sz="1050">
                  <a:solidFill>
                    <a:srgbClr val="D4D4D4"/>
                  </a:solidFill>
                  <a:latin typeface="Courier New"/>
                  <a:ea typeface="Courier New"/>
                  <a:cs typeface="Courier New"/>
                  <a:sym typeface="Courier New"/>
                </a:rPr>
                <a:t> (</a:t>
              </a:r>
              <a:r>
                <a:rPr lang="es" sz="1050">
                  <a:solidFill>
                    <a:srgbClr val="569CD6"/>
                  </a:solidFill>
                  <a:latin typeface="Courier New"/>
                  <a:ea typeface="Courier New"/>
                  <a:cs typeface="Courier New"/>
                  <a:sym typeface="Courier New"/>
                </a:rPr>
                <a:t>this</a:t>
              </a:r>
              <a:r>
                <a:rPr lang="es" sz="1050">
                  <a:solidFill>
                    <a:srgbClr val="D4D4D4"/>
                  </a:solidFill>
                  <a:latin typeface="Courier New"/>
                  <a:ea typeface="Courier New"/>
                  <a:cs typeface="Courier New"/>
                  <a:sym typeface="Courier New"/>
                </a:rPr>
                <a:t>.</a:t>
              </a:r>
              <a:r>
                <a:rPr lang="es" sz="1050">
                  <a:solidFill>
                    <a:srgbClr val="9CDCFE"/>
                  </a:solidFill>
                  <a:latin typeface="Courier New"/>
                  <a:ea typeface="Courier New"/>
                  <a:cs typeface="Courier New"/>
                  <a:sym typeface="Courier New"/>
                </a:rPr>
                <a:t>readyState</a:t>
              </a:r>
              <a:r>
                <a:rPr lang="es" sz="1050">
                  <a:solidFill>
                    <a:srgbClr val="D4D4D4"/>
                  </a:solidFill>
                  <a:latin typeface="Courier New"/>
                  <a:ea typeface="Courier New"/>
                  <a:cs typeface="Courier New"/>
                  <a:sym typeface="Courier New"/>
                </a:rPr>
                <a:t> == </a:t>
              </a:r>
              <a:r>
                <a:rPr lang="es" sz="1050">
                  <a:solidFill>
                    <a:srgbClr val="B5CEA8"/>
                  </a:solidFill>
                  <a:latin typeface="Courier New"/>
                  <a:ea typeface="Courier New"/>
                  <a:cs typeface="Courier New"/>
                  <a:sym typeface="Courier New"/>
                </a:rPr>
                <a:t>4</a:t>
              </a:r>
              <a:r>
                <a:rPr lang="es" sz="1050">
                  <a:solidFill>
                    <a:srgbClr val="D4D4D4"/>
                  </a:solidFill>
                  <a:latin typeface="Courier New"/>
                  <a:ea typeface="Courier New"/>
                  <a:cs typeface="Courier New"/>
                  <a:sym typeface="Courier New"/>
                </a:rPr>
                <a:t> &amp;&amp; </a:t>
              </a:r>
              <a:r>
                <a:rPr lang="es" sz="1050">
                  <a:solidFill>
                    <a:srgbClr val="569CD6"/>
                  </a:solidFill>
                  <a:latin typeface="Courier New"/>
                  <a:ea typeface="Courier New"/>
                  <a:cs typeface="Courier New"/>
                  <a:sym typeface="Courier New"/>
                </a:rPr>
                <a:t>this</a:t>
              </a:r>
              <a:r>
                <a:rPr lang="es" sz="1050">
                  <a:solidFill>
                    <a:srgbClr val="D4D4D4"/>
                  </a:solidFill>
                  <a:latin typeface="Courier New"/>
                  <a:ea typeface="Courier New"/>
                  <a:cs typeface="Courier New"/>
                  <a:sym typeface="Courier New"/>
                </a:rPr>
                <a:t>.</a:t>
              </a:r>
              <a:r>
                <a:rPr lang="es" sz="1050">
                  <a:solidFill>
                    <a:srgbClr val="9CDCFE"/>
                  </a:solidFill>
                  <a:latin typeface="Courier New"/>
                  <a:ea typeface="Courier New"/>
                  <a:cs typeface="Courier New"/>
                  <a:sym typeface="Courier New"/>
                </a:rPr>
                <a:t>status</a:t>
              </a:r>
              <a:r>
                <a:rPr lang="es" sz="1050">
                  <a:solidFill>
                    <a:srgbClr val="D4D4D4"/>
                  </a:solidFill>
                  <a:latin typeface="Courier New"/>
                  <a:ea typeface="Courier New"/>
                  <a:cs typeface="Courier New"/>
                  <a:sym typeface="Courier New"/>
                </a:rPr>
                <a:t> == </a:t>
              </a:r>
              <a:r>
                <a:rPr lang="es" sz="1050">
                  <a:solidFill>
                    <a:srgbClr val="B5CEA8"/>
                  </a:solidFill>
                  <a:latin typeface="Courier New"/>
                  <a:ea typeface="Courier New"/>
                  <a:cs typeface="Courier New"/>
                  <a:sym typeface="Courier New"/>
                </a:rPr>
                <a:t>200</a:t>
              </a:r>
              <a:r>
                <a:rPr lang="es"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latin typeface="Courier New"/>
                  <a:ea typeface="Courier New"/>
                  <a:cs typeface="Courier New"/>
                  <a:sym typeface="Courier New"/>
                </a:rPr>
                <a:t>                </a:t>
              </a:r>
              <a:r>
                <a:rPr lang="es" sz="1050">
                  <a:solidFill>
                    <a:srgbClr val="569CD6"/>
                  </a:solidFill>
                  <a:latin typeface="Courier New"/>
                  <a:ea typeface="Courier New"/>
                  <a:cs typeface="Courier New"/>
                  <a:sym typeface="Courier New"/>
                </a:rPr>
                <a:t>let</a:t>
              </a:r>
              <a:r>
                <a:rPr lang="es" sz="1050">
                  <a:solidFill>
                    <a:srgbClr val="D4D4D4"/>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obj</a:t>
              </a:r>
              <a:r>
                <a:rPr lang="es" sz="1050">
                  <a:solidFill>
                    <a:srgbClr val="D4D4D4"/>
                  </a:solidFill>
                  <a:latin typeface="Courier New"/>
                  <a:ea typeface="Courier New"/>
                  <a:cs typeface="Courier New"/>
                  <a:sym typeface="Courier New"/>
                </a:rPr>
                <a:t>=</a:t>
              </a:r>
              <a:r>
                <a:rPr lang="es" sz="1050">
                  <a:solidFill>
                    <a:srgbClr val="4EC9B0"/>
                  </a:solidFill>
                  <a:latin typeface="Courier New"/>
                  <a:ea typeface="Courier New"/>
                  <a:cs typeface="Courier New"/>
                  <a:sym typeface="Courier New"/>
                </a:rPr>
                <a:t>JSON</a:t>
              </a:r>
              <a:r>
                <a:rPr lang="es" sz="1050">
                  <a:solidFill>
                    <a:srgbClr val="D4D4D4"/>
                  </a:solidFill>
                  <a:latin typeface="Courier New"/>
                  <a:ea typeface="Courier New"/>
                  <a:cs typeface="Courier New"/>
                  <a:sym typeface="Courier New"/>
                </a:rPr>
                <a:t>.</a:t>
              </a:r>
              <a:r>
                <a:rPr lang="es" sz="1050">
                  <a:solidFill>
                    <a:srgbClr val="DCDCAA"/>
                  </a:solidFill>
                  <a:latin typeface="Courier New"/>
                  <a:ea typeface="Courier New"/>
                  <a:cs typeface="Courier New"/>
                  <a:sym typeface="Courier New"/>
                </a:rPr>
                <a:t>parse</a:t>
              </a:r>
              <a:r>
                <a:rPr lang="es" sz="1050">
                  <a:solidFill>
                    <a:srgbClr val="D4D4D4"/>
                  </a:solidFill>
                  <a:latin typeface="Courier New"/>
                  <a:ea typeface="Courier New"/>
                  <a:cs typeface="Courier New"/>
                  <a:sym typeface="Courier New"/>
                </a:rPr>
                <a:t>(</a:t>
              </a:r>
              <a:r>
                <a:rPr lang="es" sz="1050">
                  <a:solidFill>
                    <a:srgbClr val="569CD6"/>
                  </a:solidFill>
                  <a:latin typeface="Courier New"/>
                  <a:ea typeface="Courier New"/>
                  <a:cs typeface="Courier New"/>
                  <a:sym typeface="Courier New"/>
                </a:rPr>
                <a:t>this</a:t>
              </a:r>
              <a:r>
                <a:rPr lang="es" sz="1050">
                  <a:solidFill>
                    <a:srgbClr val="D4D4D4"/>
                  </a:solidFill>
                  <a:latin typeface="Courier New"/>
                  <a:ea typeface="Courier New"/>
                  <a:cs typeface="Courier New"/>
                  <a:sym typeface="Courier New"/>
                </a:rPr>
                <a:t>.</a:t>
              </a:r>
              <a:r>
                <a:rPr lang="es" sz="1050">
                  <a:solidFill>
                    <a:srgbClr val="9CDCFE"/>
                  </a:solidFill>
                  <a:latin typeface="Courier New"/>
                  <a:ea typeface="Courier New"/>
                  <a:cs typeface="Courier New"/>
                  <a:sym typeface="Courier New"/>
                </a:rPr>
                <a:t>responseText</a:t>
              </a:r>
              <a:r>
                <a:rPr lang="es"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document</a:t>
              </a:r>
              <a:r>
                <a:rPr lang="es" sz="1050">
                  <a:solidFill>
                    <a:srgbClr val="D4D4D4"/>
                  </a:solidFill>
                  <a:latin typeface="Courier New"/>
                  <a:ea typeface="Courier New"/>
                  <a:cs typeface="Courier New"/>
                  <a:sym typeface="Courier New"/>
                </a:rPr>
                <a:t>.</a:t>
              </a:r>
              <a:r>
                <a:rPr lang="es" sz="1050">
                  <a:solidFill>
                    <a:srgbClr val="DCDCAA"/>
                  </a:solidFill>
                  <a:latin typeface="Courier New"/>
                  <a:ea typeface="Courier New"/>
                  <a:cs typeface="Courier New"/>
                  <a:sym typeface="Courier New"/>
                </a:rPr>
                <a:t>getElementById</a:t>
              </a:r>
              <a:r>
                <a:rPr lang="es" sz="1050">
                  <a:solidFill>
                    <a:srgbClr val="D4D4D4"/>
                  </a:solidFill>
                  <a:latin typeface="Courier New"/>
                  <a:ea typeface="Courier New"/>
                  <a:cs typeface="Courier New"/>
                  <a:sym typeface="Courier New"/>
                </a:rPr>
                <a:t>(</a:t>
              </a:r>
              <a:r>
                <a:rPr lang="es" sz="1050">
                  <a:solidFill>
                    <a:srgbClr val="CE9178"/>
                  </a:solidFill>
                  <a:latin typeface="Courier New"/>
                  <a:ea typeface="Courier New"/>
                  <a:cs typeface="Courier New"/>
                  <a:sym typeface="Courier New"/>
                </a:rPr>
                <a:t>"datos"</a:t>
              </a:r>
              <a:r>
                <a:rPr lang="es" sz="1050">
                  <a:solidFill>
                    <a:srgbClr val="D4D4D4"/>
                  </a:solidFill>
                  <a:latin typeface="Courier New"/>
                  <a:ea typeface="Courier New"/>
                  <a:cs typeface="Courier New"/>
                  <a:sym typeface="Courier New"/>
                </a:rPr>
                <a:t>).</a:t>
              </a:r>
              <a:r>
                <a:rPr lang="es" sz="1050">
                  <a:solidFill>
                    <a:srgbClr val="9CDCFE"/>
                  </a:solidFill>
                  <a:latin typeface="Courier New"/>
                  <a:ea typeface="Courier New"/>
                  <a:cs typeface="Courier New"/>
                  <a:sym typeface="Courier New"/>
                </a:rPr>
                <a:t>innerHTML</a:t>
              </a:r>
              <a:r>
                <a:rPr lang="es" sz="1050">
                  <a:solidFill>
                    <a:srgbClr val="D4D4D4"/>
                  </a:solidFill>
                  <a:latin typeface="Courier New"/>
                  <a:ea typeface="Courier New"/>
                  <a:cs typeface="Courier New"/>
                  <a:sym typeface="Courier New"/>
                </a:rPr>
                <a:t> = </a:t>
              </a:r>
              <a:r>
                <a:rPr lang="es" sz="1050">
                  <a:solidFill>
                    <a:srgbClr val="CE9178"/>
                  </a:solidFill>
                  <a:latin typeface="Courier New"/>
                  <a:ea typeface="Courier New"/>
                  <a:cs typeface="Courier New"/>
                  <a:sym typeface="Courier New"/>
                </a:rPr>
                <a:t>`Desde servidor </a:t>
              </a:r>
              <a:r>
                <a:rPr lang="es" sz="1050">
                  <a:solidFill>
                    <a:srgbClr val="569CD6"/>
                  </a:solidFill>
                  <a:latin typeface="Courier New"/>
                  <a:ea typeface="Courier New"/>
                  <a:cs typeface="Courier New"/>
                  <a:sym typeface="Courier New"/>
                </a:rPr>
                <a:t>${</a:t>
              </a:r>
              <a:r>
                <a:rPr lang="es" sz="1050">
                  <a:solidFill>
                    <a:srgbClr val="9CDCFE"/>
                  </a:solidFill>
                  <a:latin typeface="Courier New"/>
                  <a:ea typeface="Courier New"/>
                  <a:cs typeface="Courier New"/>
                  <a:sym typeface="Courier New"/>
                </a:rPr>
                <a:t>obj</a:t>
              </a:r>
              <a:r>
                <a:rPr lang="es" sz="1050">
                  <a:solidFill>
                    <a:srgbClr val="D4D4D4"/>
                  </a:solidFill>
                  <a:latin typeface="Courier New"/>
                  <a:ea typeface="Courier New"/>
                  <a:cs typeface="Courier New"/>
                  <a:sym typeface="Courier New"/>
                </a:rPr>
                <a:t>.</a:t>
              </a:r>
              <a:r>
                <a:rPr lang="es" sz="1050">
                  <a:solidFill>
                    <a:srgbClr val="9CDCFE"/>
                  </a:solidFill>
                  <a:latin typeface="Courier New"/>
                  <a:ea typeface="Courier New"/>
                  <a:cs typeface="Courier New"/>
                  <a:sym typeface="Courier New"/>
                </a:rPr>
                <a:t>nombre</a:t>
              </a:r>
              <a:r>
                <a:rPr lang="es" sz="1050">
                  <a:solidFill>
                    <a:srgbClr val="569CD6"/>
                  </a:solidFill>
                  <a:latin typeface="Courier New"/>
                  <a:ea typeface="Courier New"/>
                  <a:cs typeface="Courier New"/>
                  <a:sym typeface="Courier New"/>
                </a:rPr>
                <a:t>}</a:t>
              </a:r>
              <a:r>
                <a:rPr lang="es" sz="1050">
                  <a:solidFill>
                    <a:srgbClr val="CE9178"/>
                  </a:solidFill>
                  <a:latin typeface="Courier New"/>
                  <a:ea typeface="Courier New"/>
                  <a:cs typeface="Courier New"/>
                  <a:sym typeface="Courier New"/>
                </a:rPr>
                <a:t> de </a:t>
              </a:r>
              <a:r>
                <a:rPr lang="es" sz="1050">
                  <a:solidFill>
                    <a:srgbClr val="569CD6"/>
                  </a:solidFill>
                  <a:latin typeface="Courier New"/>
                  <a:ea typeface="Courier New"/>
                  <a:cs typeface="Courier New"/>
                  <a:sym typeface="Courier New"/>
                </a:rPr>
                <a:t>${</a:t>
              </a:r>
              <a:r>
                <a:rPr lang="es" sz="1050">
                  <a:solidFill>
                    <a:srgbClr val="9CDCFE"/>
                  </a:solidFill>
                  <a:latin typeface="Courier New"/>
                  <a:ea typeface="Courier New"/>
                  <a:cs typeface="Courier New"/>
                  <a:sym typeface="Courier New"/>
                </a:rPr>
                <a:t>obj</a:t>
              </a:r>
              <a:r>
                <a:rPr lang="es" sz="1050">
                  <a:solidFill>
                    <a:srgbClr val="D4D4D4"/>
                  </a:solidFill>
                  <a:latin typeface="Courier New"/>
                  <a:ea typeface="Courier New"/>
                  <a:cs typeface="Courier New"/>
                  <a:sym typeface="Courier New"/>
                </a:rPr>
                <a:t>.</a:t>
              </a:r>
              <a:r>
                <a:rPr lang="es" sz="1050">
                  <a:solidFill>
                    <a:srgbClr val="9CDCFE"/>
                  </a:solidFill>
                  <a:latin typeface="Courier New"/>
                  <a:ea typeface="Courier New"/>
                  <a:cs typeface="Courier New"/>
                  <a:sym typeface="Courier New"/>
                </a:rPr>
                <a:t>ciudad</a:t>
              </a:r>
              <a:r>
                <a:rPr lang="es" sz="1050">
                  <a:solidFill>
                    <a:srgbClr val="569CD6"/>
                  </a:solidFill>
                  <a:latin typeface="Courier New"/>
                  <a:ea typeface="Courier New"/>
                  <a:cs typeface="Courier New"/>
                  <a:sym typeface="Courier New"/>
                </a:rPr>
                <a:t>}</a:t>
              </a:r>
              <a:r>
                <a:rPr lang="es" sz="1050">
                  <a:solidFill>
                    <a:srgbClr val="CE9178"/>
                  </a:solidFill>
                  <a:latin typeface="Courier New"/>
                  <a:ea typeface="Courier New"/>
                  <a:cs typeface="Courier New"/>
                  <a:sym typeface="Courier New"/>
                </a:rPr>
                <a:t>`</a:t>
              </a:r>
              <a:r>
                <a:rPr lang="es"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latin typeface="Courier New"/>
                  <a:ea typeface="Courier New"/>
                  <a:cs typeface="Courier New"/>
                  <a:sym typeface="Courier New"/>
                </a:rPr>
                <a:t>        }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solicitud</a:t>
              </a:r>
              <a:r>
                <a:rPr lang="es" sz="1050">
                  <a:solidFill>
                    <a:srgbClr val="D4D4D4"/>
                  </a:solidFill>
                  <a:latin typeface="Courier New"/>
                  <a:ea typeface="Courier New"/>
                  <a:cs typeface="Courier New"/>
                  <a:sym typeface="Courier New"/>
                </a:rPr>
                <a:t>.</a:t>
              </a:r>
              <a:r>
                <a:rPr lang="es" sz="1050">
                  <a:solidFill>
                    <a:srgbClr val="DCDCAA"/>
                  </a:solidFill>
                  <a:latin typeface="Courier New"/>
                  <a:ea typeface="Courier New"/>
                  <a:cs typeface="Courier New"/>
                  <a:sym typeface="Courier New"/>
                </a:rPr>
                <a:t>open</a:t>
              </a:r>
              <a:r>
                <a:rPr lang="es" sz="1050">
                  <a:solidFill>
                    <a:srgbClr val="D4D4D4"/>
                  </a:solidFill>
                  <a:latin typeface="Courier New"/>
                  <a:ea typeface="Courier New"/>
                  <a:cs typeface="Courier New"/>
                  <a:sym typeface="Courier New"/>
                </a:rPr>
                <a:t>(</a:t>
              </a:r>
              <a:r>
                <a:rPr lang="es" sz="1050">
                  <a:solidFill>
                    <a:srgbClr val="CE9178"/>
                  </a:solidFill>
                  <a:latin typeface="Courier New"/>
                  <a:ea typeface="Courier New"/>
                  <a:cs typeface="Courier New"/>
                  <a:sym typeface="Courier New"/>
                </a:rPr>
                <a:t>'POST'</a:t>
              </a:r>
              <a:r>
                <a:rPr lang="es" sz="1050">
                  <a:solidFill>
                    <a:srgbClr val="D4D4D4"/>
                  </a:solidFill>
                  <a:latin typeface="Courier New"/>
                  <a:ea typeface="Courier New"/>
                  <a:cs typeface="Courier New"/>
                  <a:sym typeface="Courier New"/>
                </a:rPr>
                <a:t>, </a:t>
              </a:r>
              <a:r>
                <a:rPr lang="es" sz="1050">
                  <a:solidFill>
                    <a:srgbClr val="CE9178"/>
                  </a:solidFill>
                  <a:latin typeface="Courier New"/>
                  <a:ea typeface="Courier New"/>
                  <a:cs typeface="Courier New"/>
                  <a:sym typeface="Courier New"/>
                </a:rPr>
                <a:t>'jsonPOST.php'</a:t>
              </a:r>
              <a:r>
                <a:rPr lang="es" sz="1050">
                  <a:solidFill>
                    <a:srgbClr val="D4D4D4"/>
                  </a:solidFill>
                  <a:latin typeface="Courier New"/>
                  <a:ea typeface="Courier New"/>
                  <a:cs typeface="Courier New"/>
                  <a:sym typeface="Courier New"/>
                </a:rPr>
                <a:t>,</a:t>
              </a:r>
              <a:r>
                <a:rPr lang="es" sz="1050">
                  <a:solidFill>
                    <a:srgbClr val="569CD6"/>
                  </a:solidFill>
                  <a:latin typeface="Courier New"/>
                  <a:ea typeface="Courier New"/>
                  <a:cs typeface="Courier New"/>
                  <a:sym typeface="Courier New"/>
                </a:rPr>
                <a:t>true</a:t>
              </a:r>
              <a:r>
                <a:rPr lang="es"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latin typeface="Courier New"/>
                  <a:ea typeface="Courier New"/>
                  <a:cs typeface="Courier New"/>
                  <a:sym typeface="Courier New"/>
                </a:rPr>
                <a:t>        </a:t>
              </a:r>
              <a:r>
                <a:rPr lang="es" sz="1050">
                  <a:solidFill>
                    <a:srgbClr val="569CD6"/>
                  </a:solidFill>
                  <a:latin typeface="Courier New"/>
                  <a:ea typeface="Courier New"/>
                  <a:cs typeface="Courier New"/>
                  <a:sym typeface="Courier New"/>
                </a:rPr>
                <a:t>var</a:t>
              </a:r>
              <a:r>
                <a:rPr lang="es" sz="1050">
                  <a:solidFill>
                    <a:srgbClr val="D4D4D4"/>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formData</a:t>
              </a:r>
              <a:r>
                <a:rPr lang="es" sz="1050">
                  <a:solidFill>
                    <a:srgbClr val="D4D4D4"/>
                  </a:solidFill>
                  <a:latin typeface="Courier New"/>
                  <a:ea typeface="Courier New"/>
                  <a:cs typeface="Courier New"/>
                  <a:sym typeface="Courier New"/>
                </a:rPr>
                <a:t> = </a:t>
              </a:r>
              <a:r>
                <a:rPr lang="es" sz="1050">
                  <a:solidFill>
                    <a:srgbClr val="569CD6"/>
                  </a:solidFill>
                  <a:latin typeface="Courier New"/>
                  <a:ea typeface="Courier New"/>
                  <a:cs typeface="Courier New"/>
                  <a:sym typeface="Courier New"/>
                </a:rPr>
                <a:t>new</a:t>
              </a:r>
              <a:r>
                <a:rPr lang="es" sz="1050">
                  <a:solidFill>
                    <a:srgbClr val="D4D4D4"/>
                  </a:solidFill>
                  <a:latin typeface="Courier New"/>
                  <a:ea typeface="Courier New"/>
                  <a:cs typeface="Courier New"/>
                  <a:sym typeface="Courier New"/>
                </a:rPr>
                <a:t> </a:t>
              </a:r>
              <a:r>
                <a:rPr lang="es" sz="1050">
                  <a:solidFill>
                    <a:srgbClr val="4EC9B0"/>
                  </a:solidFill>
                  <a:latin typeface="Courier New"/>
                  <a:ea typeface="Courier New"/>
                  <a:cs typeface="Courier New"/>
                  <a:sym typeface="Courier New"/>
                </a:rPr>
                <a:t>FormData</a:t>
              </a:r>
              <a:r>
                <a:rPr lang="es" sz="1050">
                  <a:solidFill>
                    <a:srgbClr val="D4D4D4"/>
                  </a:solidFill>
                  <a:latin typeface="Courier New"/>
                  <a:ea typeface="Courier New"/>
                  <a:cs typeface="Courier New"/>
                  <a:sym typeface="Courier New"/>
                </a:rPr>
                <a:t>(</a:t>
              </a:r>
              <a:r>
                <a:rPr lang="es" sz="1050">
                  <a:solidFill>
                    <a:srgbClr val="9CDCFE"/>
                  </a:solidFill>
                  <a:latin typeface="Courier New"/>
                  <a:ea typeface="Courier New"/>
                  <a:cs typeface="Courier New"/>
                  <a:sym typeface="Courier New"/>
                </a:rPr>
                <a:t>document</a:t>
              </a:r>
              <a:r>
                <a:rPr lang="es" sz="1050">
                  <a:solidFill>
                    <a:srgbClr val="D4D4D4"/>
                  </a:solidFill>
                  <a:latin typeface="Courier New"/>
                  <a:ea typeface="Courier New"/>
                  <a:cs typeface="Courier New"/>
                  <a:sym typeface="Courier New"/>
                </a:rPr>
                <a:t>.</a:t>
              </a:r>
              <a:r>
                <a:rPr lang="es" sz="1050">
                  <a:solidFill>
                    <a:srgbClr val="DCDCAA"/>
                  </a:solidFill>
                  <a:latin typeface="Courier New"/>
                  <a:ea typeface="Courier New"/>
                  <a:cs typeface="Courier New"/>
                  <a:sym typeface="Courier New"/>
                </a:rPr>
                <a:t>getElementById</a:t>
              </a:r>
              <a:r>
                <a:rPr lang="es" sz="1050">
                  <a:solidFill>
                    <a:srgbClr val="D4D4D4"/>
                  </a:solidFill>
                  <a:latin typeface="Courier New"/>
                  <a:ea typeface="Courier New"/>
                  <a:cs typeface="Courier New"/>
                  <a:sym typeface="Courier New"/>
                </a:rPr>
                <a:t>(</a:t>
              </a:r>
              <a:r>
                <a:rPr lang="es" sz="1050">
                  <a:solidFill>
                    <a:srgbClr val="CE9178"/>
                  </a:solidFill>
                  <a:latin typeface="Courier New"/>
                  <a:ea typeface="Courier New"/>
                  <a:cs typeface="Courier New"/>
                  <a:sym typeface="Courier New"/>
                </a:rPr>
                <a:t>'formu'</a:t>
              </a:r>
              <a:r>
                <a:rPr lang="es"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formData</a:t>
              </a:r>
              <a:r>
                <a:rPr lang="es" sz="1050">
                  <a:solidFill>
                    <a:srgbClr val="D4D4D4"/>
                  </a:solidFill>
                  <a:latin typeface="Courier New"/>
                  <a:ea typeface="Courier New"/>
                  <a:cs typeface="Courier New"/>
                  <a:sym typeface="Courier New"/>
                </a:rPr>
                <a:t>.</a:t>
              </a:r>
              <a:r>
                <a:rPr lang="es" sz="1050">
                  <a:solidFill>
                    <a:srgbClr val="DCDCAA"/>
                  </a:solidFill>
                  <a:latin typeface="Courier New"/>
                  <a:ea typeface="Courier New"/>
                  <a:cs typeface="Courier New"/>
                  <a:sym typeface="Courier New"/>
                </a:rPr>
                <a:t>append</a:t>
              </a:r>
              <a:r>
                <a:rPr lang="es" sz="1050">
                  <a:solidFill>
                    <a:srgbClr val="D4D4D4"/>
                  </a:solidFill>
                  <a:latin typeface="Courier New"/>
                  <a:ea typeface="Courier New"/>
                  <a:cs typeface="Courier New"/>
                  <a:sym typeface="Courier New"/>
                </a:rPr>
                <a:t>(</a:t>
              </a:r>
              <a:r>
                <a:rPr lang="es" sz="1050">
                  <a:solidFill>
                    <a:srgbClr val="CE9178"/>
                  </a:solidFill>
                  <a:latin typeface="Courier New"/>
                  <a:ea typeface="Courier New"/>
                  <a:cs typeface="Courier New"/>
                  <a:sym typeface="Courier New"/>
                </a:rPr>
                <a:t>'ciudad'</a:t>
              </a:r>
              <a:r>
                <a:rPr lang="es" sz="1050">
                  <a:solidFill>
                    <a:srgbClr val="D4D4D4"/>
                  </a:solidFill>
                  <a:latin typeface="Courier New"/>
                  <a:ea typeface="Courier New"/>
                  <a:cs typeface="Courier New"/>
                  <a:sym typeface="Courier New"/>
                </a:rPr>
                <a:t>, </a:t>
              </a:r>
              <a:r>
                <a:rPr lang="es" sz="1050">
                  <a:solidFill>
                    <a:srgbClr val="CE9178"/>
                  </a:solidFill>
                  <a:latin typeface="Courier New"/>
                  <a:ea typeface="Courier New"/>
                  <a:cs typeface="Courier New"/>
                  <a:sym typeface="Courier New"/>
                </a:rPr>
                <a:t>'Ubrique'</a:t>
              </a:r>
              <a:r>
                <a:rPr lang="es" sz="1050">
                  <a:solidFill>
                    <a:srgbClr val="D4D4D4"/>
                  </a:solidFill>
                  <a:latin typeface="Courier New"/>
                  <a:ea typeface="Courier New"/>
                  <a:cs typeface="Courier New"/>
                  <a:sym typeface="Courier New"/>
                </a:rPr>
                <a:t>);</a:t>
              </a:r>
              <a:r>
                <a:rPr lang="es" sz="1050">
                  <a:solidFill>
                    <a:srgbClr val="6A9955"/>
                  </a:solidFill>
                  <a:latin typeface="Courier New"/>
                  <a:ea typeface="Courier New"/>
                  <a:cs typeface="Courier New"/>
                  <a:sym typeface="Courier New"/>
                </a:rPr>
                <a:t> </a:t>
              </a:r>
              <a:r>
                <a:rPr lang="es" sz="1050">
                  <a:solidFill>
                    <a:srgbClr val="6A9955"/>
                  </a:solidFill>
                  <a:latin typeface="Courier New"/>
                  <a:ea typeface="Courier New"/>
                  <a:cs typeface="Courier New"/>
                  <a:sym typeface="Courier New"/>
                </a:rPr>
                <a:t>// Campo añadido.</a:t>
              </a:r>
              <a:endParaRPr sz="10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solicitud</a:t>
              </a:r>
              <a:r>
                <a:rPr lang="es" sz="1050">
                  <a:solidFill>
                    <a:srgbClr val="D4D4D4"/>
                  </a:solidFill>
                  <a:latin typeface="Courier New"/>
                  <a:ea typeface="Courier New"/>
                  <a:cs typeface="Courier New"/>
                  <a:sym typeface="Courier New"/>
                </a:rPr>
                <a:t>.</a:t>
              </a:r>
              <a:r>
                <a:rPr lang="es" sz="1050">
                  <a:solidFill>
                    <a:srgbClr val="DCDCAA"/>
                  </a:solidFill>
                  <a:latin typeface="Courier New"/>
                  <a:ea typeface="Courier New"/>
                  <a:cs typeface="Courier New"/>
                  <a:sym typeface="Courier New"/>
                </a:rPr>
                <a:t>send</a:t>
              </a:r>
              <a:r>
                <a:rPr lang="es" sz="1050">
                  <a:solidFill>
                    <a:srgbClr val="D4D4D4"/>
                  </a:solidFill>
                  <a:latin typeface="Courier New"/>
                  <a:ea typeface="Courier New"/>
                  <a:cs typeface="Courier New"/>
                  <a:sym typeface="Courier New"/>
                </a:rPr>
                <a:t>(</a:t>
              </a:r>
              <a:r>
                <a:rPr lang="es" sz="1050">
                  <a:solidFill>
                    <a:srgbClr val="9CDCFE"/>
                  </a:solidFill>
                  <a:latin typeface="Courier New"/>
                  <a:ea typeface="Courier New"/>
                  <a:cs typeface="Courier New"/>
                  <a:sym typeface="Courier New"/>
                </a:rPr>
                <a:t>formData</a:t>
              </a:r>
              <a:r>
                <a:rPr lang="es"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808080"/>
                  </a:solidFill>
                  <a:latin typeface="Courier New"/>
                  <a:ea typeface="Courier New"/>
                  <a:cs typeface="Courier New"/>
                  <a:sym typeface="Courier New"/>
                </a:rPr>
                <a:t>&lt;/</a:t>
              </a:r>
              <a:r>
                <a:rPr lang="es" sz="1050">
                  <a:solidFill>
                    <a:srgbClr val="569CD6"/>
                  </a:solidFill>
                  <a:latin typeface="Courier New"/>
                  <a:ea typeface="Courier New"/>
                  <a:cs typeface="Courier New"/>
                  <a:sym typeface="Courier New"/>
                </a:rPr>
                <a:t>script</a:t>
              </a:r>
              <a:r>
                <a:rPr lang="es" sz="1050">
                  <a:solidFill>
                    <a:srgbClr val="808080"/>
                  </a:solidFill>
                  <a:latin typeface="Courier New"/>
                  <a:ea typeface="Courier New"/>
                  <a:cs typeface="Courier New"/>
                  <a:sym typeface="Courier New"/>
                </a:rPr>
                <a:t>&gt;</a:t>
              </a:r>
              <a:endParaRPr sz="1050">
                <a:solidFill>
                  <a:srgbClr val="808080"/>
                </a:solidFill>
                <a:latin typeface="Courier New"/>
                <a:ea typeface="Courier New"/>
                <a:cs typeface="Courier New"/>
                <a:sym typeface="Courier New"/>
              </a:endParaRPr>
            </a:p>
          </p:txBody>
        </p:sp>
        <p:sp>
          <p:nvSpPr>
            <p:cNvPr id="179" name="Google Shape;179;p26"/>
            <p:cNvSpPr txBox="1"/>
            <p:nvPr/>
          </p:nvSpPr>
          <p:spPr>
            <a:xfrm>
              <a:off x="5597125" y="225025"/>
              <a:ext cx="3131400" cy="1446600"/>
            </a:xfrm>
            <a:prstGeom prst="rect">
              <a:avLst/>
            </a:prstGeom>
            <a:solidFill>
              <a:srgbClr val="EFEFE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chemeClr val="dk1"/>
                  </a:solidFill>
                  <a:latin typeface="Roboto"/>
                  <a:ea typeface="Roboto"/>
                  <a:cs typeface="Roboto"/>
                  <a:sym typeface="Roboto"/>
                </a:rPr>
                <a:t>Ejemplo: Objeto FormData</a:t>
              </a:r>
              <a:endParaRPr sz="1800">
                <a:solidFill>
                  <a:schemeClr val="dk1"/>
                </a:solidFill>
                <a:latin typeface="Roboto"/>
                <a:ea typeface="Roboto"/>
                <a:cs typeface="Roboto"/>
                <a:sym typeface="Roboto"/>
              </a:endParaRPr>
            </a:p>
            <a:p>
              <a:pPr indent="0" lvl="0" marL="0" rtl="0" algn="l">
                <a:spcBef>
                  <a:spcPts val="0"/>
                </a:spcBef>
                <a:spcAft>
                  <a:spcPts val="0"/>
                </a:spcAft>
                <a:buNone/>
              </a:pPr>
              <a:r>
                <a:t/>
              </a:r>
              <a:endParaRPr sz="600">
                <a:solidFill>
                  <a:schemeClr val="dk1"/>
                </a:solidFill>
                <a:latin typeface="Roboto"/>
                <a:ea typeface="Roboto"/>
                <a:cs typeface="Roboto"/>
                <a:sym typeface="Roboto"/>
              </a:endParaRPr>
            </a:p>
            <a:p>
              <a:pPr indent="0" lvl="0" marL="0" rtl="0" algn="l">
                <a:spcBef>
                  <a:spcPts val="0"/>
                </a:spcBef>
                <a:spcAft>
                  <a:spcPts val="0"/>
                </a:spcAft>
                <a:buNone/>
              </a:pPr>
              <a:r>
                <a:rPr lang="es" sz="1200">
                  <a:solidFill>
                    <a:srgbClr val="434343"/>
                  </a:solidFill>
                  <a:latin typeface="Roboto"/>
                  <a:ea typeface="Roboto"/>
                  <a:cs typeface="Roboto"/>
                  <a:sym typeface="Roboto"/>
                </a:rPr>
                <a:t>En este ejemplo se usa el objeto </a:t>
              </a:r>
              <a:r>
                <a:rPr b="1" lang="es" sz="1200">
                  <a:solidFill>
                    <a:srgbClr val="434343"/>
                  </a:solidFill>
                  <a:latin typeface="Roboto"/>
                  <a:ea typeface="Roboto"/>
                  <a:cs typeface="Roboto"/>
                  <a:sym typeface="Roboto"/>
                </a:rPr>
                <a:t>FormData</a:t>
              </a:r>
              <a:r>
                <a:rPr lang="es" sz="1200">
                  <a:solidFill>
                    <a:srgbClr val="434343"/>
                  </a:solidFill>
                  <a:latin typeface="Roboto"/>
                  <a:ea typeface="Roboto"/>
                  <a:cs typeface="Roboto"/>
                  <a:sym typeface="Roboto"/>
                </a:rPr>
                <a:t> para enviar los datos de un formulario HTML</a:t>
              </a:r>
              <a:r>
                <a:rPr lang="es" sz="1200">
                  <a:solidFill>
                    <a:srgbClr val="434343"/>
                  </a:solidFill>
                  <a:latin typeface="Roboto"/>
                  <a:ea typeface="Roboto"/>
                  <a:cs typeface="Roboto"/>
                  <a:sym typeface="Roboto"/>
                </a:rPr>
                <a:t> con AJAX.</a:t>
              </a:r>
              <a:endParaRPr sz="1200">
                <a:solidFill>
                  <a:srgbClr val="434343"/>
                </a:solidFill>
                <a:latin typeface="Roboto"/>
                <a:ea typeface="Roboto"/>
                <a:cs typeface="Roboto"/>
                <a:sym typeface="Roboto"/>
              </a:endParaRPr>
            </a:p>
            <a:p>
              <a:pPr indent="0" lvl="0" marL="0" rtl="0" algn="l">
                <a:spcBef>
                  <a:spcPts val="0"/>
                </a:spcBef>
                <a:spcAft>
                  <a:spcPts val="0"/>
                </a:spcAft>
                <a:buNone/>
              </a:pPr>
              <a:r>
                <a:rPr lang="es" sz="1200">
                  <a:solidFill>
                    <a:srgbClr val="434343"/>
                  </a:solidFill>
                  <a:latin typeface="Roboto"/>
                  <a:ea typeface="Roboto"/>
                  <a:cs typeface="Roboto"/>
                  <a:sym typeface="Roboto"/>
                </a:rPr>
                <a:t>Se puede añadir al formulario un nuevo campo mediante código antes de enviarlo.</a:t>
              </a:r>
              <a:endParaRPr sz="1200">
                <a:solidFill>
                  <a:srgbClr val="434343"/>
                </a:solidFill>
                <a:latin typeface="Roboto"/>
                <a:ea typeface="Roboto"/>
                <a:cs typeface="Roboto"/>
                <a:sym typeface="Roboto"/>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7"/>
          <p:cNvSpPr txBox="1"/>
          <p:nvPr>
            <p:ph idx="1" type="body"/>
          </p:nvPr>
        </p:nvSpPr>
        <p:spPr>
          <a:xfrm>
            <a:off x="311700" y="148825"/>
            <a:ext cx="8520600" cy="4650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a:solidFill>
                  <a:schemeClr val="dk1"/>
                </a:solidFill>
              </a:rPr>
              <a:t>Ejemplo: Petición a archivo XML</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spcBef>
                <a:spcPts val="0"/>
              </a:spcBef>
              <a:spcAft>
                <a:spcPts val="0"/>
              </a:spcAft>
              <a:buNone/>
            </a:pPr>
            <a:r>
              <a:rPr lang="es"/>
              <a:t>En el siguiente enlace se muestra un ejemplo que usa el objeto </a:t>
            </a:r>
            <a:r>
              <a:rPr lang="es">
                <a:solidFill>
                  <a:srgbClr val="4A86E8"/>
                </a:solidFill>
              </a:rPr>
              <a:t>XMLHttpRequest</a:t>
            </a:r>
            <a:r>
              <a:rPr lang="es"/>
              <a:t> para realizar una petición, en este caso, a un archivo XML. </a:t>
            </a:r>
            <a:endParaRPr/>
          </a:p>
          <a:p>
            <a:pPr indent="0" lvl="0" marL="0" rtl="0" algn="l">
              <a:spcBef>
                <a:spcPts val="1600"/>
              </a:spcBef>
              <a:spcAft>
                <a:spcPts val="0"/>
              </a:spcAft>
              <a:buNone/>
            </a:pPr>
            <a:r>
              <a:rPr lang="es" u="sng">
                <a:solidFill>
                  <a:schemeClr val="hlink"/>
                </a:solidFill>
                <a:hlinkClick r:id="rId3"/>
              </a:rPr>
              <a:t>ajaxXML.html</a:t>
            </a:r>
            <a:endParaRPr/>
          </a:p>
          <a:p>
            <a:pPr indent="0" lvl="0" marL="0" rtl="0" algn="l">
              <a:spcBef>
                <a:spcPts val="1600"/>
              </a:spcBef>
              <a:spcAft>
                <a:spcPts val="0"/>
              </a:spcAft>
              <a:buNone/>
            </a:pPr>
            <a:r>
              <a:rPr lang="es" u="sng">
                <a:solidFill>
                  <a:schemeClr val="hlink"/>
                </a:solidFill>
                <a:hlinkClick r:id="rId4"/>
              </a:rPr>
              <a:t>baseCD.xml</a:t>
            </a:r>
            <a:endParaRPr/>
          </a:p>
          <a:p>
            <a:pPr indent="0" lvl="0" marL="0" rtl="0" algn="l">
              <a:spcBef>
                <a:spcPts val="1600"/>
              </a:spcBef>
              <a:spcAft>
                <a:spcPts val="0"/>
              </a:spcAft>
              <a:buNone/>
            </a:pPr>
            <a:r>
              <a:rPr lang="es"/>
              <a:t>Como mejora en los últimos estándares de JS se ha añadido el método </a:t>
            </a:r>
            <a:r>
              <a:rPr b="1" lang="es">
                <a:solidFill>
                  <a:srgbClr val="4A86E8"/>
                </a:solidFill>
              </a:rPr>
              <a:t>fetch ( ) </a:t>
            </a:r>
            <a:r>
              <a:rPr lang="es"/>
              <a:t>que facilita las solicitudes o peticiones al servidor de forma asíncrona, basado en lo que se denominan </a:t>
            </a:r>
            <a:r>
              <a:rPr b="1" lang="es"/>
              <a:t>promesas</a:t>
            </a:r>
            <a:r>
              <a:rPr lang="es"/>
              <a:t> (promises) que estudiaremos en el siguiente tema.</a:t>
            </a:r>
            <a:endParaRPr/>
          </a:p>
          <a:p>
            <a:pPr indent="0" lvl="0" marL="0" rtl="0" algn="l">
              <a:spcBef>
                <a:spcPts val="0"/>
              </a:spcBef>
              <a:spcAft>
                <a:spcPts val="0"/>
              </a:spcAft>
              <a:buNone/>
            </a:pPr>
            <a:r>
              <a:rPr lang="es"/>
              <a:t>Por otro lado, también hay que mencionar que una complementación de AJAX son los </a:t>
            </a:r>
            <a:r>
              <a:rPr lang="es" u="sng">
                <a:solidFill>
                  <a:schemeClr val="hlink"/>
                </a:solidFill>
                <a:hlinkClick r:id="rId5"/>
              </a:rPr>
              <a:t>WebSockets</a:t>
            </a:r>
            <a:r>
              <a:rPr lang="es">
                <a:solidFill>
                  <a:srgbClr val="4A86E8"/>
                </a:solidFill>
              </a:rPr>
              <a:t> </a:t>
            </a:r>
            <a:r>
              <a:rPr lang="es"/>
              <a:t>empleado principalmente para comunicación bidireccional en aplicaciones de tiempo real como un chat.</a:t>
            </a:r>
            <a:endParaRPr/>
          </a:p>
          <a:p>
            <a:pPr indent="0" lvl="0" marL="0" rtl="0" algn="l">
              <a:lnSpc>
                <a:spcPct val="100000"/>
              </a:lnSpc>
              <a:spcBef>
                <a:spcPts val="1600"/>
              </a:spcBef>
              <a:spcAft>
                <a:spcPts val="0"/>
              </a:spcAft>
              <a:buNone/>
            </a:pPr>
            <a:r>
              <a:t/>
            </a:r>
            <a:endParaRPr>
              <a:solidFill>
                <a:schemeClr val="dk1"/>
              </a:solidFill>
            </a:endParaRPr>
          </a:p>
          <a:p>
            <a:pPr indent="0" lvl="0" marL="0" rtl="0" algn="l">
              <a:spcBef>
                <a:spcPts val="0"/>
              </a:spcBef>
              <a:spcAft>
                <a:spcPts val="1600"/>
              </a:spcAft>
              <a:buNone/>
            </a:pPr>
            <a:r>
              <a:rPr lang="es"/>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Bibliografía</a:t>
            </a:r>
            <a:endParaRPr/>
          </a:p>
        </p:txBody>
      </p:sp>
      <p:sp>
        <p:nvSpPr>
          <p:cNvPr id="190" name="Google Shape;190;p2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LibrosWeb  </a:t>
            </a:r>
            <a:endParaRPr/>
          </a:p>
          <a:p>
            <a:pPr indent="-342900" lvl="0" marL="457200" rtl="0" algn="l">
              <a:spcBef>
                <a:spcPts val="0"/>
              </a:spcBef>
              <a:spcAft>
                <a:spcPts val="0"/>
              </a:spcAft>
              <a:buSzPts val="1800"/>
              <a:buChar char="●"/>
            </a:pPr>
            <a:r>
              <a:rPr lang="es"/>
              <a:t>W3Schools</a:t>
            </a:r>
            <a:endParaRPr/>
          </a:p>
          <a:p>
            <a:pPr indent="-342900" lvl="0" marL="457200" rtl="0" algn="l">
              <a:spcBef>
                <a:spcPts val="0"/>
              </a:spcBef>
              <a:spcAft>
                <a:spcPts val="0"/>
              </a:spcAft>
              <a:buSzPts val="1800"/>
              <a:buChar char="●"/>
            </a:pPr>
            <a:r>
              <a:rPr lang="es"/>
              <a:t>Developer Mozilla Docs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311700" y="2576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Índice :</a:t>
            </a:r>
            <a:endParaRPr/>
          </a:p>
        </p:txBody>
      </p:sp>
      <p:sp>
        <p:nvSpPr>
          <p:cNvPr id="93" name="Google Shape;93;p14"/>
          <p:cNvSpPr txBox="1"/>
          <p:nvPr>
            <p:ph idx="1" type="body"/>
          </p:nvPr>
        </p:nvSpPr>
        <p:spPr>
          <a:xfrm>
            <a:off x="311700" y="914350"/>
            <a:ext cx="8520600" cy="3770100"/>
          </a:xfrm>
          <a:prstGeom prst="rect">
            <a:avLst/>
          </a:prstGeom>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Char char="●"/>
            </a:pPr>
            <a:r>
              <a:rPr b="1" lang="es"/>
              <a:t>AJAX</a:t>
            </a:r>
            <a:endParaRPr b="1"/>
          </a:p>
          <a:p>
            <a:pPr indent="-342900" lvl="0" marL="457200" rtl="0" algn="l">
              <a:spcBef>
                <a:spcPts val="0"/>
              </a:spcBef>
              <a:spcAft>
                <a:spcPts val="0"/>
              </a:spcAft>
              <a:buSzPts val="1800"/>
              <a:buChar char="●"/>
            </a:pPr>
            <a:r>
              <a:rPr lang="es"/>
              <a:t>Funcionamiento de peticiones AJAX</a:t>
            </a:r>
            <a:endParaRPr/>
          </a:p>
          <a:p>
            <a:pPr indent="-342900" lvl="0" marL="457200" rtl="0" algn="l">
              <a:spcBef>
                <a:spcPts val="0"/>
              </a:spcBef>
              <a:spcAft>
                <a:spcPts val="0"/>
              </a:spcAft>
              <a:buSzPts val="1800"/>
              <a:buChar char="●"/>
            </a:pPr>
            <a:r>
              <a:rPr lang="es"/>
              <a:t>Objeto XMLHttpRequest</a:t>
            </a:r>
            <a:endParaRPr/>
          </a:p>
          <a:p>
            <a:pPr indent="-342900" lvl="0" marL="457200" rtl="0" algn="l">
              <a:spcBef>
                <a:spcPts val="0"/>
              </a:spcBef>
              <a:spcAft>
                <a:spcPts val="0"/>
              </a:spcAft>
              <a:buSzPts val="1800"/>
              <a:buChar char="●"/>
            </a:pPr>
            <a:r>
              <a:rPr lang="es"/>
              <a:t>GET vs POST</a:t>
            </a:r>
            <a:endParaRPr/>
          </a:p>
          <a:p>
            <a:pPr indent="-342900" lvl="0" marL="457200" marR="0" rtl="0" algn="l">
              <a:lnSpc>
                <a:spcPct val="115000"/>
              </a:lnSpc>
              <a:spcBef>
                <a:spcPts val="0"/>
              </a:spcBef>
              <a:spcAft>
                <a:spcPts val="0"/>
              </a:spcAft>
              <a:buSzPts val="1800"/>
              <a:buChar char="●"/>
            </a:pPr>
            <a:r>
              <a:rPr lang="es"/>
              <a:t>Ejemplo: GET</a:t>
            </a:r>
            <a:endParaRPr/>
          </a:p>
          <a:p>
            <a:pPr indent="-342900" lvl="0" marL="457200" marR="0" rtl="0" algn="l">
              <a:lnSpc>
                <a:spcPct val="115000"/>
              </a:lnSpc>
              <a:spcBef>
                <a:spcPts val="0"/>
              </a:spcBef>
              <a:spcAft>
                <a:spcPts val="0"/>
              </a:spcAft>
              <a:buSzPts val="1800"/>
              <a:buChar char="●"/>
            </a:pPr>
            <a:r>
              <a:rPr lang="es"/>
              <a:t>Ejemplo: POST</a:t>
            </a:r>
            <a:endParaRPr/>
          </a:p>
          <a:p>
            <a:pPr indent="-342900" lvl="0" marL="457200" marR="0" rtl="0" algn="l">
              <a:lnSpc>
                <a:spcPct val="115000"/>
              </a:lnSpc>
              <a:spcBef>
                <a:spcPts val="0"/>
              </a:spcBef>
              <a:spcAft>
                <a:spcPts val="0"/>
              </a:spcAft>
              <a:buSzPts val="1800"/>
              <a:buChar char="●"/>
            </a:pPr>
            <a:r>
              <a:rPr lang="es"/>
              <a:t>Ejemplo: llamada a varias funciones</a:t>
            </a:r>
            <a:endParaRPr/>
          </a:p>
          <a:p>
            <a:pPr indent="-342900" lvl="0" marL="457200" rtl="0" algn="l">
              <a:spcBef>
                <a:spcPts val="0"/>
              </a:spcBef>
              <a:spcAft>
                <a:spcPts val="0"/>
              </a:spcAft>
              <a:buSzPts val="1800"/>
              <a:buChar char="●"/>
            </a:pPr>
            <a:r>
              <a:rPr lang="es"/>
              <a:t>Ejemplo: Objeto FormData</a:t>
            </a:r>
            <a:endParaRPr/>
          </a:p>
          <a:p>
            <a:pPr indent="-342900" lvl="0" marL="457200" rtl="0" algn="l">
              <a:spcBef>
                <a:spcPts val="0"/>
              </a:spcBef>
              <a:spcAft>
                <a:spcPts val="0"/>
              </a:spcAft>
              <a:buSzPts val="1800"/>
              <a:buChar char="●"/>
            </a:pPr>
            <a:r>
              <a:rPr lang="es"/>
              <a:t>Ejemplo: Petición a archivo XML</a:t>
            </a:r>
            <a:endParaRPr/>
          </a:p>
          <a:p>
            <a:pPr indent="-342900" lvl="0" marL="457200" marR="0" rtl="0" algn="l">
              <a:lnSpc>
                <a:spcPct val="115000"/>
              </a:lnSpc>
              <a:spcBef>
                <a:spcPts val="0"/>
              </a:spcBef>
              <a:spcAft>
                <a:spcPts val="1600"/>
              </a:spcAft>
              <a:buSzPts val="1800"/>
              <a:buChar char="●"/>
            </a:pPr>
            <a:r>
              <a:rPr lang="es"/>
              <a:t>Bibliografía.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1052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AJAX</a:t>
            </a:r>
            <a:endParaRPr/>
          </a:p>
        </p:txBody>
      </p:sp>
      <p:sp>
        <p:nvSpPr>
          <p:cNvPr id="99" name="Google Shape;99;p15"/>
          <p:cNvSpPr txBox="1"/>
          <p:nvPr>
            <p:ph idx="1" type="body"/>
          </p:nvPr>
        </p:nvSpPr>
        <p:spPr>
          <a:xfrm>
            <a:off x="311700" y="592850"/>
            <a:ext cx="8520600" cy="415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sz="700">
              <a:solidFill>
                <a:srgbClr val="434343"/>
              </a:solidFill>
            </a:endParaRPr>
          </a:p>
          <a:p>
            <a:pPr indent="0" lvl="0" marL="0" marR="0" rtl="0" algn="l">
              <a:lnSpc>
                <a:spcPct val="100000"/>
              </a:lnSpc>
              <a:spcBef>
                <a:spcPts val="0"/>
              </a:spcBef>
              <a:spcAft>
                <a:spcPts val="0"/>
              </a:spcAft>
              <a:buNone/>
            </a:pPr>
            <a:r>
              <a:rPr b="1" lang="es">
                <a:solidFill>
                  <a:srgbClr val="434343"/>
                </a:solidFill>
              </a:rPr>
              <a:t>Ajax</a:t>
            </a:r>
            <a:r>
              <a:rPr lang="es">
                <a:solidFill>
                  <a:srgbClr val="434343"/>
                </a:solidFill>
              </a:rPr>
              <a:t>,</a:t>
            </a:r>
            <a:r>
              <a:rPr b="1" lang="es">
                <a:solidFill>
                  <a:srgbClr val="434343"/>
                </a:solidFill>
              </a:rPr>
              <a:t>  A</a:t>
            </a:r>
            <a:r>
              <a:rPr lang="es">
                <a:solidFill>
                  <a:srgbClr val="434343"/>
                </a:solidFill>
              </a:rPr>
              <a:t>synchronous </a:t>
            </a:r>
            <a:r>
              <a:rPr b="1" lang="es">
                <a:solidFill>
                  <a:srgbClr val="434343"/>
                </a:solidFill>
              </a:rPr>
              <a:t>J</a:t>
            </a:r>
            <a:r>
              <a:rPr lang="es">
                <a:solidFill>
                  <a:srgbClr val="434343"/>
                </a:solidFill>
              </a:rPr>
              <a:t>avaScript </a:t>
            </a:r>
            <a:r>
              <a:rPr b="1" lang="es">
                <a:solidFill>
                  <a:srgbClr val="434343"/>
                </a:solidFill>
              </a:rPr>
              <a:t>A</a:t>
            </a:r>
            <a:r>
              <a:rPr lang="es">
                <a:solidFill>
                  <a:srgbClr val="434343"/>
                </a:solidFill>
              </a:rPr>
              <a:t>nd</a:t>
            </a:r>
            <a:r>
              <a:rPr b="1" lang="es">
                <a:solidFill>
                  <a:srgbClr val="434343"/>
                </a:solidFill>
              </a:rPr>
              <a:t> X</a:t>
            </a:r>
            <a:r>
              <a:rPr lang="es">
                <a:solidFill>
                  <a:srgbClr val="434343"/>
                </a:solidFill>
              </a:rPr>
              <a:t>ML (</a:t>
            </a:r>
            <a:r>
              <a:rPr lang="es">
                <a:solidFill>
                  <a:srgbClr val="434343"/>
                </a:solidFill>
              </a:rPr>
              <a:t>JavaScript Asíncrono y XML</a:t>
            </a:r>
            <a:r>
              <a:rPr b="1" lang="es">
                <a:solidFill>
                  <a:srgbClr val="434343"/>
                </a:solidFill>
              </a:rPr>
              <a:t>) </a:t>
            </a:r>
            <a:r>
              <a:rPr lang="es">
                <a:solidFill>
                  <a:srgbClr val="434343"/>
                </a:solidFill>
              </a:rPr>
              <a:t>es una técnica de desarrollo web para recuperar contenido, normalmente de un servidor de forma asíncrona.</a:t>
            </a:r>
            <a:endParaRPr>
              <a:solidFill>
                <a:srgbClr val="434343"/>
              </a:solidFill>
            </a:endParaRPr>
          </a:p>
          <a:p>
            <a:pPr indent="0" lvl="0" marL="0" marR="0" rtl="0" algn="l">
              <a:lnSpc>
                <a:spcPct val="100000"/>
              </a:lnSpc>
              <a:spcBef>
                <a:spcPts val="0"/>
              </a:spcBef>
              <a:spcAft>
                <a:spcPts val="0"/>
              </a:spcAft>
              <a:buNone/>
            </a:pPr>
            <a:r>
              <a:t/>
            </a:r>
            <a:endParaRPr>
              <a:solidFill>
                <a:srgbClr val="434343"/>
              </a:solidFill>
            </a:endParaRPr>
          </a:p>
          <a:p>
            <a:pPr indent="-342900" lvl="0" marL="457200" marR="0" rtl="0" algn="l">
              <a:lnSpc>
                <a:spcPct val="100000"/>
              </a:lnSpc>
              <a:spcBef>
                <a:spcPts val="0"/>
              </a:spcBef>
              <a:spcAft>
                <a:spcPts val="0"/>
              </a:spcAft>
              <a:buClr>
                <a:srgbClr val="434343"/>
              </a:buClr>
              <a:buSzPts val="1800"/>
              <a:buChar char="-"/>
            </a:pPr>
            <a:r>
              <a:rPr lang="es">
                <a:solidFill>
                  <a:srgbClr val="434343"/>
                </a:solidFill>
              </a:rPr>
              <a:t>Puede leer contenido del servidor una vez que se ha cargado la página.</a:t>
            </a:r>
            <a:endParaRPr>
              <a:solidFill>
                <a:srgbClr val="434343"/>
              </a:solidFill>
            </a:endParaRPr>
          </a:p>
          <a:p>
            <a:pPr indent="-342900" lvl="0" marL="457200" marR="0" rtl="0" algn="l">
              <a:lnSpc>
                <a:spcPct val="100000"/>
              </a:lnSpc>
              <a:spcBef>
                <a:spcPts val="0"/>
              </a:spcBef>
              <a:spcAft>
                <a:spcPts val="0"/>
              </a:spcAft>
              <a:buClr>
                <a:srgbClr val="434343"/>
              </a:buClr>
              <a:buSzPts val="1800"/>
              <a:buChar char="-"/>
            </a:pPr>
            <a:r>
              <a:rPr lang="es">
                <a:solidFill>
                  <a:srgbClr val="434343"/>
                </a:solidFill>
              </a:rPr>
              <a:t>Carga ese contenido sin tener que refrescar la página.</a:t>
            </a:r>
            <a:endParaRPr>
              <a:solidFill>
                <a:srgbClr val="434343"/>
              </a:solidFill>
            </a:endParaRPr>
          </a:p>
          <a:p>
            <a:pPr indent="-342900" lvl="0" marL="457200" marR="0" rtl="0" algn="l">
              <a:lnSpc>
                <a:spcPct val="100000"/>
              </a:lnSpc>
              <a:spcBef>
                <a:spcPts val="0"/>
              </a:spcBef>
              <a:spcAft>
                <a:spcPts val="0"/>
              </a:spcAft>
              <a:buClr>
                <a:srgbClr val="434343"/>
              </a:buClr>
              <a:buSzPts val="1800"/>
              <a:buChar char="-"/>
            </a:pPr>
            <a:r>
              <a:rPr lang="es">
                <a:solidFill>
                  <a:srgbClr val="434343"/>
                </a:solidFill>
              </a:rPr>
              <a:t>Envía datos al servidor de forma asíncrona (en </a:t>
            </a:r>
            <a:r>
              <a:rPr lang="es"/>
              <a:t>segundo plano).</a:t>
            </a:r>
            <a:endParaRPr/>
          </a:p>
          <a:p>
            <a:pPr indent="-342900" lvl="0" marL="457200" marR="0" rtl="0" algn="l">
              <a:lnSpc>
                <a:spcPct val="100000"/>
              </a:lnSpc>
              <a:spcBef>
                <a:spcPts val="0"/>
              </a:spcBef>
              <a:spcAft>
                <a:spcPts val="0"/>
              </a:spcAft>
              <a:buSzPts val="1800"/>
              <a:buChar char="-"/>
            </a:pPr>
            <a:r>
              <a:rPr lang="es"/>
              <a:t>Aunque en su definición usa el término XML, igualmente puede transferir otros contenidos en  formato TXT o JSON.</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rPr i="1" lang="es" sz="1500"/>
              <a:t>El siguiente ejemplo, lee una propiedad de un archivo JSON y la muestra en un contenedor (DIV) sin tener que cargar de nuevo la página. Dicho archivo JSON debe estar alojado en el mismo dominio (como ya vimos anteriormente), ya que por seguridad los navegadores prohíben las peticiones a otros dominios, excepto si se usan cabeceras </a:t>
            </a:r>
            <a:r>
              <a:rPr i="1" lang="es" sz="1500" u="sng">
                <a:solidFill>
                  <a:schemeClr val="hlink"/>
                </a:solidFill>
                <a:hlinkClick r:id="rId3"/>
              </a:rPr>
              <a:t>CORS</a:t>
            </a:r>
            <a:r>
              <a:rPr i="1" lang="es" sz="1500"/>
              <a:t> o </a:t>
            </a:r>
            <a:r>
              <a:rPr i="1" lang="es" sz="1500" u="sng">
                <a:solidFill>
                  <a:schemeClr val="hlink"/>
                </a:solidFill>
                <a:hlinkClick r:id="rId4"/>
              </a:rPr>
              <a:t>JSONP</a:t>
            </a:r>
            <a:r>
              <a:rPr i="1" lang="es" sz="1500"/>
              <a:t> .</a:t>
            </a:r>
            <a:endParaRPr i="1" sz="1500"/>
          </a:p>
          <a:p>
            <a:pPr indent="0" lvl="0" marL="0" marR="0" rtl="0" algn="l">
              <a:lnSpc>
                <a:spcPct val="100000"/>
              </a:lnSpc>
              <a:spcBef>
                <a:spcPts val="0"/>
              </a:spcBef>
              <a:spcAft>
                <a:spcPts val="0"/>
              </a:spcAft>
              <a:buNone/>
            </a:pPr>
            <a:r>
              <a:rPr i="1" lang="es" sz="1500"/>
              <a:t>Es necesario instalar los servicios del paquete XAMPP para simular servidor.</a:t>
            </a:r>
            <a:endParaRPr i="1" sz="1500"/>
          </a:p>
          <a:p>
            <a:pPr indent="0" lvl="0" marL="0" marR="0" rtl="0" algn="l">
              <a:lnSpc>
                <a:spcPct val="100000"/>
              </a:lnSpc>
              <a:spcBef>
                <a:spcPts val="0"/>
              </a:spcBef>
              <a:spcAft>
                <a:spcPts val="0"/>
              </a:spcAft>
              <a:buNone/>
            </a:pPr>
            <a:r>
              <a:t/>
            </a:r>
            <a:endParaRPr>
              <a:solidFill>
                <a:srgbClr val="434343"/>
              </a:solidFill>
            </a:endParaRPr>
          </a:p>
          <a:p>
            <a:pPr indent="0" lvl="0" marL="0" marR="0" rtl="0" algn="l">
              <a:lnSpc>
                <a:spcPct val="100000"/>
              </a:lnSpc>
              <a:spcBef>
                <a:spcPts val="0"/>
              </a:spcBef>
              <a:spcAft>
                <a:spcPts val="0"/>
              </a:spcAft>
              <a:buNone/>
            </a:pPr>
            <a:r>
              <a:t/>
            </a:r>
            <a:endParaRPr>
              <a:solidFill>
                <a:srgbClr val="434343"/>
              </a:solidFill>
            </a:endParaRPr>
          </a:p>
          <a:p>
            <a:pPr indent="0" lvl="0" marL="0" marR="0" rtl="0" algn="l">
              <a:lnSpc>
                <a:spcPct val="100000"/>
              </a:lnSpc>
              <a:spcBef>
                <a:spcPts val="0"/>
              </a:spcBef>
              <a:spcAft>
                <a:spcPts val="0"/>
              </a:spcAft>
              <a:buNone/>
            </a:pPr>
            <a:r>
              <a:t/>
            </a:r>
            <a:endParaRPr>
              <a:solidFill>
                <a:srgbClr val="43434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idx="1" type="body"/>
          </p:nvPr>
        </p:nvSpPr>
        <p:spPr>
          <a:xfrm>
            <a:off x="311700" y="235750"/>
            <a:ext cx="8520600" cy="433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Ejemplo</a:t>
            </a:r>
            <a:endParaRPr/>
          </a:p>
          <a:p>
            <a:pPr indent="0" lvl="0" marL="0" rtl="0" algn="l">
              <a:spcBef>
                <a:spcPts val="1600"/>
              </a:spcBef>
              <a:spcAft>
                <a:spcPts val="1600"/>
              </a:spcAft>
              <a:buNone/>
            </a:pPr>
            <a:r>
              <a:t/>
            </a:r>
            <a:endParaRPr/>
          </a:p>
        </p:txBody>
      </p:sp>
      <p:sp>
        <p:nvSpPr>
          <p:cNvPr id="105" name="Google Shape;105;p16"/>
          <p:cNvSpPr txBox="1"/>
          <p:nvPr/>
        </p:nvSpPr>
        <p:spPr>
          <a:xfrm>
            <a:off x="1785950" y="164300"/>
            <a:ext cx="7351200" cy="4698000"/>
          </a:xfrm>
          <a:prstGeom prst="rect">
            <a:avLst/>
          </a:prstGeom>
          <a:solidFill>
            <a:srgbClr val="434343"/>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s" sz="1050">
                <a:solidFill>
                  <a:srgbClr val="808080"/>
                </a:solidFill>
                <a:latin typeface="Courier New"/>
                <a:ea typeface="Courier New"/>
                <a:cs typeface="Courier New"/>
                <a:sym typeface="Courier New"/>
              </a:rPr>
              <a:t>&lt;!</a:t>
            </a:r>
            <a:r>
              <a:rPr lang="es" sz="1050">
                <a:solidFill>
                  <a:srgbClr val="569CD6"/>
                </a:solidFill>
                <a:latin typeface="Courier New"/>
                <a:ea typeface="Courier New"/>
                <a:cs typeface="Courier New"/>
                <a:sym typeface="Courier New"/>
              </a:rPr>
              <a:t>DOCTYPE</a:t>
            </a:r>
            <a:r>
              <a:rPr lang="es" sz="1050">
                <a:solidFill>
                  <a:srgbClr val="D4D4D4"/>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html</a:t>
            </a:r>
            <a:r>
              <a:rPr lang="es" sz="1050">
                <a:solidFill>
                  <a:srgbClr val="808080"/>
                </a:solidFill>
                <a:latin typeface="Courier New"/>
                <a:ea typeface="Courier New"/>
                <a:cs typeface="Courier New"/>
                <a:sym typeface="Courier New"/>
              </a:rPr>
              <a:t>&gt;</a:t>
            </a:r>
            <a:endParaRPr sz="105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808080"/>
                </a:solidFill>
                <a:latin typeface="Courier New"/>
                <a:ea typeface="Courier New"/>
                <a:cs typeface="Courier New"/>
                <a:sym typeface="Courier New"/>
              </a:rPr>
              <a:t>&lt;</a:t>
            </a:r>
            <a:r>
              <a:rPr lang="es" sz="1050">
                <a:solidFill>
                  <a:srgbClr val="569CD6"/>
                </a:solidFill>
                <a:latin typeface="Courier New"/>
                <a:ea typeface="Courier New"/>
                <a:cs typeface="Courier New"/>
                <a:sym typeface="Courier New"/>
              </a:rPr>
              <a:t>html</a:t>
            </a:r>
            <a:r>
              <a:rPr lang="es" sz="1050">
                <a:solidFill>
                  <a:srgbClr val="D4D4D4"/>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lang</a:t>
            </a:r>
            <a:r>
              <a:rPr lang="es" sz="1050">
                <a:solidFill>
                  <a:srgbClr val="D4D4D4"/>
                </a:solidFill>
                <a:latin typeface="Courier New"/>
                <a:ea typeface="Courier New"/>
                <a:cs typeface="Courier New"/>
                <a:sym typeface="Courier New"/>
              </a:rPr>
              <a:t>=</a:t>
            </a:r>
            <a:r>
              <a:rPr lang="es" sz="1050">
                <a:solidFill>
                  <a:srgbClr val="CE9178"/>
                </a:solidFill>
                <a:latin typeface="Courier New"/>
                <a:ea typeface="Courier New"/>
                <a:cs typeface="Courier New"/>
                <a:sym typeface="Courier New"/>
              </a:rPr>
              <a:t>"es"</a:t>
            </a:r>
            <a:r>
              <a:rPr lang="es" sz="1050">
                <a:solidFill>
                  <a:srgbClr val="808080"/>
                </a:solidFill>
                <a:latin typeface="Courier New"/>
                <a:ea typeface="Courier New"/>
                <a:cs typeface="Courier New"/>
                <a:sym typeface="Courier New"/>
              </a:rPr>
              <a:t>&gt;</a:t>
            </a:r>
            <a:endParaRPr sz="105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latin typeface="Courier New"/>
                <a:ea typeface="Courier New"/>
                <a:cs typeface="Courier New"/>
                <a:sym typeface="Courier New"/>
              </a:rPr>
              <a:t>    </a:t>
            </a:r>
            <a:r>
              <a:rPr lang="es" sz="1050">
                <a:solidFill>
                  <a:srgbClr val="808080"/>
                </a:solidFill>
                <a:latin typeface="Courier New"/>
                <a:ea typeface="Courier New"/>
                <a:cs typeface="Courier New"/>
                <a:sym typeface="Courier New"/>
              </a:rPr>
              <a:t>&lt;</a:t>
            </a:r>
            <a:r>
              <a:rPr lang="es" sz="1050">
                <a:solidFill>
                  <a:srgbClr val="569CD6"/>
                </a:solidFill>
                <a:latin typeface="Courier New"/>
                <a:ea typeface="Courier New"/>
                <a:cs typeface="Courier New"/>
                <a:sym typeface="Courier New"/>
              </a:rPr>
              <a:t>meta</a:t>
            </a:r>
            <a:r>
              <a:rPr lang="es" sz="1050">
                <a:solidFill>
                  <a:srgbClr val="D4D4D4"/>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charset</a:t>
            </a:r>
            <a:r>
              <a:rPr lang="es" sz="1050">
                <a:solidFill>
                  <a:srgbClr val="D4D4D4"/>
                </a:solidFill>
                <a:latin typeface="Courier New"/>
                <a:ea typeface="Courier New"/>
                <a:cs typeface="Courier New"/>
                <a:sym typeface="Courier New"/>
              </a:rPr>
              <a:t>=</a:t>
            </a:r>
            <a:r>
              <a:rPr lang="es" sz="1050">
                <a:solidFill>
                  <a:srgbClr val="CE9178"/>
                </a:solidFill>
                <a:latin typeface="Courier New"/>
                <a:ea typeface="Courier New"/>
                <a:cs typeface="Courier New"/>
                <a:sym typeface="Courier New"/>
              </a:rPr>
              <a:t>"UTF-8"</a:t>
            </a:r>
            <a:r>
              <a:rPr lang="es" sz="1050">
                <a:solidFill>
                  <a:srgbClr val="808080"/>
                </a:solidFill>
                <a:latin typeface="Courier New"/>
                <a:ea typeface="Courier New"/>
                <a:cs typeface="Courier New"/>
                <a:sym typeface="Courier New"/>
              </a:rPr>
              <a:t>&gt;</a:t>
            </a:r>
            <a:endParaRPr sz="105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808080"/>
                </a:solidFill>
                <a:latin typeface="Courier New"/>
                <a:ea typeface="Courier New"/>
                <a:cs typeface="Courier New"/>
                <a:sym typeface="Courier New"/>
              </a:rPr>
              <a:t>&lt;</a:t>
            </a:r>
            <a:r>
              <a:rPr lang="es" sz="1050">
                <a:solidFill>
                  <a:srgbClr val="569CD6"/>
                </a:solidFill>
                <a:latin typeface="Courier New"/>
                <a:ea typeface="Courier New"/>
                <a:cs typeface="Courier New"/>
                <a:sym typeface="Courier New"/>
              </a:rPr>
              <a:t>body</a:t>
            </a:r>
            <a:r>
              <a:rPr lang="es" sz="1050">
                <a:solidFill>
                  <a:srgbClr val="808080"/>
                </a:solidFill>
                <a:latin typeface="Courier New"/>
                <a:ea typeface="Courier New"/>
                <a:cs typeface="Courier New"/>
                <a:sym typeface="Courier New"/>
              </a:rPr>
              <a:t>&gt;</a:t>
            </a:r>
            <a:endParaRPr sz="105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latin typeface="Courier New"/>
                <a:ea typeface="Courier New"/>
                <a:cs typeface="Courier New"/>
                <a:sym typeface="Courier New"/>
              </a:rPr>
              <a:t>    </a:t>
            </a:r>
            <a:r>
              <a:rPr lang="es" sz="1050">
                <a:solidFill>
                  <a:srgbClr val="808080"/>
                </a:solidFill>
                <a:latin typeface="Courier New"/>
                <a:ea typeface="Courier New"/>
                <a:cs typeface="Courier New"/>
                <a:sym typeface="Courier New"/>
              </a:rPr>
              <a:t>&lt;</a:t>
            </a:r>
            <a:r>
              <a:rPr lang="es" sz="1050">
                <a:solidFill>
                  <a:srgbClr val="569CD6"/>
                </a:solidFill>
                <a:latin typeface="Courier New"/>
                <a:ea typeface="Courier New"/>
                <a:cs typeface="Courier New"/>
                <a:sym typeface="Courier New"/>
              </a:rPr>
              <a:t>button</a:t>
            </a:r>
            <a:r>
              <a:rPr lang="es" sz="1050">
                <a:solidFill>
                  <a:srgbClr val="D4D4D4"/>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type</a:t>
            </a:r>
            <a:r>
              <a:rPr lang="es" sz="1050">
                <a:solidFill>
                  <a:srgbClr val="D4D4D4"/>
                </a:solidFill>
                <a:latin typeface="Courier New"/>
                <a:ea typeface="Courier New"/>
                <a:cs typeface="Courier New"/>
                <a:sym typeface="Courier New"/>
              </a:rPr>
              <a:t>=</a:t>
            </a:r>
            <a:r>
              <a:rPr lang="es" sz="1050">
                <a:solidFill>
                  <a:srgbClr val="CE9178"/>
                </a:solidFill>
                <a:latin typeface="Courier New"/>
                <a:ea typeface="Courier New"/>
                <a:cs typeface="Courier New"/>
                <a:sym typeface="Courier New"/>
              </a:rPr>
              <a:t>"button"</a:t>
            </a:r>
            <a:r>
              <a:rPr lang="es" sz="1050">
                <a:solidFill>
                  <a:srgbClr val="D4D4D4"/>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onclick</a:t>
            </a:r>
            <a:r>
              <a:rPr lang="es" sz="1050">
                <a:solidFill>
                  <a:srgbClr val="D4D4D4"/>
                </a:solidFill>
                <a:latin typeface="Courier New"/>
                <a:ea typeface="Courier New"/>
                <a:cs typeface="Courier New"/>
                <a:sym typeface="Courier New"/>
              </a:rPr>
              <a:t>=</a:t>
            </a:r>
            <a:r>
              <a:rPr lang="es" sz="1050">
                <a:solidFill>
                  <a:srgbClr val="CE9178"/>
                </a:solidFill>
                <a:latin typeface="Courier New"/>
                <a:ea typeface="Courier New"/>
                <a:cs typeface="Courier New"/>
                <a:sym typeface="Courier New"/>
              </a:rPr>
              <a:t>"</a:t>
            </a:r>
            <a:r>
              <a:rPr lang="es" sz="1050">
                <a:solidFill>
                  <a:srgbClr val="DCDCAA"/>
                </a:solidFill>
                <a:latin typeface="Courier New"/>
                <a:ea typeface="Courier New"/>
                <a:cs typeface="Courier New"/>
                <a:sym typeface="Courier New"/>
              </a:rPr>
              <a:t>funAjax</a:t>
            </a:r>
            <a:r>
              <a:rPr lang="es" sz="1050">
                <a:solidFill>
                  <a:srgbClr val="CE9178"/>
                </a:solidFill>
                <a:latin typeface="Courier New"/>
                <a:ea typeface="Courier New"/>
                <a:cs typeface="Courier New"/>
                <a:sym typeface="Courier New"/>
              </a:rPr>
              <a:t> ()"</a:t>
            </a:r>
            <a:r>
              <a:rPr lang="es" sz="1050">
                <a:solidFill>
                  <a:srgbClr val="808080"/>
                </a:solidFill>
                <a:latin typeface="Courier New"/>
                <a:ea typeface="Courier New"/>
                <a:cs typeface="Courier New"/>
                <a:sym typeface="Courier New"/>
              </a:rPr>
              <a:t>&gt;</a:t>
            </a:r>
            <a:r>
              <a:rPr lang="es" sz="1050">
                <a:solidFill>
                  <a:srgbClr val="D4D4D4"/>
                </a:solidFill>
                <a:latin typeface="Courier New"/>
                <a:ea typeface="Courier New"/>
                <a:cs typeface="Courier New"/>
                <a:sym typeface="Courier New"/>
              </a:rPr>
              <a:t>Leer propiedad de archivo JSON</a:t>
            </a:r>
            <a:r>
              <a:rPr lang="es" sz="1050">
                <a:solidFill>
                  <a:srgbClr val="808080"/>
                </a:solidFill>
                <a:latin typeface="Courier New"/>
                <a:ea typeface="Courier New"/>
                <a:cs typeface="Courier New"/>
                <a:sym typeface="Courier New"/>
              </a:rPr>
              <a:t>&lt;/</a:t>
            </a:r>
            <a:r>
              <a:rPr lang="es" sz="1050">
                <a:solidFill>
                  <a:srgbClr val="569CD6"/>
                </a:solidFill>
                <a:latin typeface="Courier New"/>
                <a:ea typeface="Courier New"/>
                <a:cs typeface="Courier New"/>
                <a:sym typeface="Courier New"/>
              </a:rPr>
              <a:t>button</a:t>
            </a:r>
            <a:r>
              <a:rPr lang="es" sz="1050">
                <a:solidFill>
                  <a:srgbClr val="808080"/>
                </a:solidFill>
                <a:latin typeface="Courier New"/>
                <a:ea typeface="Courier New"/>
                <a:cs typeface="Courier New"/>
                <a:sym typeface="Courier New"/>
              </a:rPr>
              <a:t>&gt;</a:t>
            </a:r>
            <a:endParaRPr sz="105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latin typeface="Courier New"/>
                <a:ea typeface="Courier New"/>
                <a:cs typeface="Courier New"/>
                <a:sym typeface="Courier New"/>
              </a:rPr>
              <a:t>    </a:t>
            </a:r>
            <a:r>
              <a:rPr lang="es" sz="1050">
                <a:solidFill>
                  <a:srgbClr val="808080"/>
                </a:solidFill>
                <a:latin typeface="Courier New"/>
                <a:ea typeface="Courier New"/>
                <a:cs typeface="Courier New"/>
                <a:sym typeface="Courier New"/>
              </a:rPr>
              <a:t>&lt;</a:t>
            </a:r>
            <a:r>
              <a:rPr lang="es" sz="1050">
                <a:solidFill>
                  <a:srgbClr val="569CD6"/>
                </a:solidFill>
                <a:latin typeface="Courier New"/>
                <a:ea typeface="Courier New"/>
                <a:cs typeface="Courier New"/>
                <a:sym typeface="Courier New"/>
              </a:rPr>
              <a:t>div</a:t>
            </a:r>
            <a:r>
              <a:rPr lang="es" sz="1050">
                <a:solidFill>
                  <a:srgbClr val="D4D4D4"/>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id</a:t>
            </a:r>
            <a:r>
              <a:rPr lang="es" sz="1050">
                <a:solidFill>
                  <a:srgbClr val="D4D4D4"/>
                </a:solidFill>
                <a:latin typeface="Courier New"/>
                <a:ea typeface="Courier New"/>
                <a:cs typeface="Courier New"/>
                <a:sym typeface="Courier New"/>
              </a:rPr>
              <a:t>=</a:t>
            </a:r>
            <a:r>
              <a:rPr lang="es" sz="1050">
                <a:solidFill>
                  <a:srgbClr val="CE9178"/>
                </a:solidFill>
                <a:latin typeface="Courier New"/>
                <a:ea typeface="Courier New"/>
                <a:cs typeface="Courier New"/>
                <a:sym typeface="Courier New"/>
              </a:rPr>
              <a:t>"datos"</a:t>
            </a:r>
            <a:r>
              <a:rPr lang="es" sz="1050">
                <a:solidFill>
                  <a:srgbClr val="808080"/>
                </a:solidFill>
                <a:latin typeface="Courier New"/>
                <a:ea typeface="Courier New"/>
                <a:cs typeface="Courier New"/>
                <a:sym typeface="Courier New"/>
              </a:rPr>
              <a:t>&gt;</a:t>
            </a:r>
            <a:r>
              <a:rPr lang="es" sz="1050">
                <a:solidFill>
                  <a:srgbClr val="D4D4D4"/>
                </a:solidFill>
                <a:latin typeface="Courier New"/>
                <a:ea typeface="Courier New"/>
                <a:cs typeface="Courier New"/>
                <a:sym typeface="Courier New"/>
              </a:rPr>
              <a:t> </a:t>
            </a:r>
            <a:r>
              <a:rPr lang="es" sz="1050">
                <a:solidFill>
                  <a:srgbClr val="808080"/>
                </a:solidFill>
                <a:latin typeface="Courier New"/>
                <a:ea typeface="Courier New"/>
                <a:cs typeface="Courier New"/>
                <a:sym typeface="Courier New"/>
              </a:rPr>
              <a:t>&lt;/</a:t>
            </a:r>
            <a:r>
              <a:rPr lang="es" sz="1050">
                <a:solidFill>
                  <a:srgbClr val="569CD6"/>
                </a:solidFill>
                <a:latin typeface="Courier New"/>
                <a:ea typeface="Courier New"/>
                <a:cs typeface="Courier New"/>
                <a:sym typeface="Courier New"/>
              </a:rPr>
              <a:t>div</a:t>
            </a:r>
            <a:r>
              <a:rPr lang="es" sz="1050">
                <a:solidFill>
                  <a:srgbClr val="808080"/>
                </a:solidFill>
                <a:latin typeface="Courier New"/>
                <a:ea typeface="Courier New"/>
                <a:cs typeface="Courier New"/>
                <a:sym typeface="Courier New"/>
              </a:rPr>
              <a:t>&gt;</a:t>
            </a:r>
            <a:endParaRPr sz="105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latin typeface="Courier New"/>
                <a:ea typeface="Courier New"/>
                <a:cs typeface="Courier New"/>
                <a:sym typeface="Courier New"/>
              </a:rPr>
              <a:t>    </a:t>
            </a:r>
            <a:r>
              <a:rPr lang="es" sz="1050">
                <a:solidFill>
                  <a:srgbClr val="808080"/>
                </a:solidFill>
                <a:latin typeface="Courier New"/>
                <a:ea typeface="Courier New"/>
                <a:cs typeface="Courier New"/>
                <a:sym typeface="Courier New"/>
              </a:rPr>
              <a:t>&lt;</a:t>
            </a:r>
            <a:r>
              <a:rPr lang="es" sz="1050">
                <a:solidFill>
                  <a:srgbClr val="569CD6"/>
                </a:solidFill>
                <a:latin typeface="Courier New"/>
                <a:ea typeface="Courier New"/>
                <a:cs typeface="Courier New"/>
                <a:sym typeface="Courier New"/>
              </a:rPr>
              <a:t>script</a:t>
            </a:r>
            <a:r>
              <a:rPr lang="es" sz="1050">
                <a:solidFill>
                  <a:srgbClr val="808080"/>
                </a:solidFill>
                <a:latin typeface="Courier New"/>
                <a:ea typeface="Courier New"/>
                <a:cs typeface="Courier New"/>
                <a:sym typeface="Courier New"/>
              </a:rPr>
              <a:t>&gt;</a:t>
            </a:r>
            <a:endParaRPr sz="105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latin typeface="Courier New"/>
                <a:ea typeface="Courier New"/>
                <a:cs typeface="Courier New"/>
                <a:sym typeface="Courier New"/>
              </a:rPr>
              <a:t>    </a:t>
            </a:r>
            <a:r>
              <a:rPr lang="es" sz="1050">
                <a:solidFill>
                  <a:srgbClr val="569CD6"/>
                </a:solidFill>
                <a:latin typeface="Courier New"/>
                <a:ea typeface="Courier New"/>
                <a:cs typeface="Courier New"/>
                <a:sym typeface="Courier New"/>
              </a:rPr>
              <a:t>function</a:t>
            </a:r>
            <a:r>
              <a:rPr lang="es" sz="1050">
                <a:solidFill>
                  <a:srgbClr val="D4D4D4"/>
                </a:solidFill>
                <a:latin typeface="Courier New"/>
                <a:ea typeface="Courier New"/>
                <a:cs typeface="Courier New"/>
                <a:sym typeface="Courier New"/>
              </a:rPr>
              <a:t> </a:t>
            </a:r>
            <a:r>
              <a:rPr lang="es" sz="1050">
                <a:solidFill>
                  <a:srgbClr val="DCDCAA"/>
                </a:solidFill>
                <a:latin typeface="Courier New"/>
                <a:ea typeface="Courier New"/>
                <a:cs typeface="Courier New"/>
                <a:sym typeface="Courier New"/>
              </a:rPr>
              <a:t>funAjax</a:t>
            </a:r>
            <a:r>
              <a:rPr lang="es"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latin typeface="Courier New"/>
                <a:ea typeface="Courier New"/>
                <a:cs typeface="Courier New"/>
                <a:sym typeface="Courier New"/>
              </a:rPr>
              <a:t>        </a:t>
            </a:r>
            <a:r>
              <a:rPr lang="es" sz="1050">
                <a:solidFill>
                  <a:srgbClr val="569CD6"/>
                </a:solidFill>
                <a:latin typeface="Courier New"/>
                <a:ea typeface="Courier New"/>
                <a:cs typeface="Courier New"/>
                <a:sym typeface="Courier New"/>
              </a:rPr>
              <a:t>var</a:t>
            </a:r>
            <a:r>
              <a:rPr lang="es" sz="1050">
                <a:solidFill>
                  <a:srgbClr val="D4D4D4"/>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xhttp</a:t>
            </a:r>
            <a:r>
              <a:rPr lang="es" sz="1050">
                <a:solidFill>
                  <a:srgbClr val="D4D4D4"/>
                </a:solidFill>
                <a:latin typeface="Courier New"/>
                <a:ea typeface="Courier New"/>
                <a:cs typeface="Courier New"/>
                <a:sym typeface="Courier New"/>
              </a:rPr>
              <a:t> = </a:t>
            </a:r>
            <a:r>
              <a:rPr lang="es" sz="1050">
                <a:solidFill>
                  <a:srgbClr val="569CD6"/>
                </a:solidFill>
                <a:latin typeface="Courier New"/>
                <a:ea typeface="Courier New"/>
                <a:cs typeface="Courier New"/>
                <a:sym typeface="Courier New"/>
              </a:rPr>
              <a:t>new</a:t>
            </a:r>
            <a:r>
              <a:rPr lang="es" sz="1050">
                <a:solidFill>
                  <a:srgbClr val="D4D4D4"/>
                </a:solidFill>
                <a:latin typeface="Courier New"/>
                <a:ea typeface="Courier New"/>
                <a:cs typeface="Courier New"/>
                <a:sym typeface="Courier New"/>
              </a:rPr>
              <a:t> </a:t>
            </a:r>
            <a:r>
              <a:rPr lang="es" sz="1050">
                <a:solidFill>
                  <a:srgbClr val="4EC9B0"/>
                </a:solidFill>
                <a:latin typeface="Courier New"/>
                <a:ea typeface="Courier New"/>
                <a:cs typeface="Courier New"/>
                <a:sym typeface="Courier New"/>
              </a:rPr>
              <a:t>XMLHttpRequest</a:t>
            </a:r>
            <a:r>
              <a:rPr lang="es"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xhttp</a:t>
            </a:r>
            <a:r>
              <a:rPr lang="es" sz="1050">
                <a:solidFill>
                  <a:srgbClr val="D4D4D4"/>
                </a:solidFill>
                <a:latin typeface="Courier New"/>
                <a:ea typeface="Courier New"/>
                <a:cs typeface="Courier New"/>
                <a:sym typeface="Courier New"/>
              </a:rPr>
              <a:t>.</a:t>
            </a:r>
            <a:r>
              <a:rPr lang="es" sz="1050">
                <a:solidFill>
                  <a:srgbClr val="DCDCAA"/>
                </a:solidFill>
                <a:latin typeface="Courier New"/>
                <a:ea typeface="Courier New"/>
                <a:cs typeface="Courier New"/>
                <a:sym typeface="Courier New"/>
              </a:rPr>
              <a:t>onreadystatechange</a:t>
            </a:r>
            <a:r>
              <a:rPr lang="es" sz="1050">
                <a:solidFill>
                  <a:srgbClr val="D4D4D4"/>
                </a:solidFill>
                <a:latin typeface="Courier New"/>
                <a:ea typeface="Courier New"/>
                <a:cs typeface="Courier New"/>
                <a:sym typeface="Courier New"/>
              </a:rPr>
              <a:t> = </a:t>
            </a:r>
            <a:r>
              <a:rPr lang="es" sz="1050">
                <a:solidFill>
                  <a:srgbClr val="569CD6"/>
                </a:solidFill>
                <a:latin typeface="Courier New"/>
                <a:ea typeface="Courier New"/>
                <a:cs typeface="Courier New"/>
                <a:sym typeface="Courier New"/>
              </a:rPr>
              <a:t>function</a:t>
            </a:r>
            <a:r>
              <a:rPr lang="es"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latin typeface="Courier New"/>
                <a:ea typeface="Courier New"/>
                <a:cs typeface="Courier New"/>
                <a:sym typeface="Courier New"/>
              </a:rPr>
              <a:t>            </a:t>
            </a:r>
            <a:r>
              <a:rPr lang="es" sz="1050">
                <a:solidFill>
                  <a:srgbClr val="C586C0"/>
                </a:solidFill>
                <a:latin typeface="Courier New"/>
                <a:ea typeface="Courier New"/>
                <a:cs typeface="Courier New"/>
                <a:sym typeface="Courier New"/>
              </a:rPr>
              <a:t>if</a:t>
            </a:r>
            <a:r>
              <a:rPr lang="es" sz="1050">
                <a:solidFill>
                  <a:srgbClr val="D4D4D4"/>
                </a:solidFill>
                <a:latin typeface="Courier New"/>
                <a:ea typeface="Courier New"/>
                <a:cs typeface="Courier New"/>
                <a:sym typeface="Courier New"/>
              </a:rPr>
              <a:t> (</a:t>
            </a:r>
            <a:r>
              <a:rPr lang="es" sz="1050">
                <a:solidFill>
                  <a:srgbClr val="569CD6"/>
                </a:solidFill>
                <a:latin typeface="Courier New"/>
                <a:ea typeface="Courier New"/>
                <a:cs typeface="Courier New"/>
                <a:sym typeface="Courier New"/>
              </a:rPr>
              <a:t>this</a:t>
            </a:r>
            <a:r>
              <a:rPr lang="es" sz="1050">
                <a:solidFill>
                  <a:srgbClr val="D4D4D4"/>
                </a:solidFill>
                <a:latin typeface="Courier New"/>
                <a:ea typeface="Courier New"/>
                <a:cs typeface="Courier New"/>
                <a:sym typeface="Courier New"/>
              </a:rPr>
              <a:t>.</a:t>
            </a:r>
            <a:r>
              <a:rPr lang="es" sz="1050">
                <a:solidFill>
                  <a:srgbClr val="9CDCFE"/>
                </a:solidFill>
                <a:latin typeface="Courier New"/>
                <a:ea typeface="Courier New"/>
                <a:cs typeface="Courier New"/>
                <a:sym typeface="Courier New"/>
              </a:rPr>
              <a:t>readyState</a:t>
            </a:r>
            <a:r>
              <a:rPr lang="es" sz="1050">
                <a:solidFill>
                  <a:srgbClr val="D4D4D4"/>
                </a:solidFill>
                <a:latin typeface="Courier New"/>
                <a:ea typeface="Courier New"/>
                <a:cs typeface="Courier New"/>
                <a:sym typeface="Courier New"/>
              </a:rPr>
              <a:t> == </a:t>
            </a:r>
            <a:r>
              <a:rPr lang="es" sz="1050">
                <a:solidFill>
                  <a:srgbClr val="B5CEA8"/>
                </a:solidFill>
                <a:latin typeface="Courier New"/>
                <a:ea typeface="Courier New"/>
                <a:cs typeface="Courier New"/>
                <a:sym typeface="Courier New"/>
              </a:rPr>
              <a:t>4</a:t>
            </a:r>
            <a:r>
              <a:rPr lang="es" sz="1050">
                <a:solidFill>
                  <a:srgbClr val="D4D4D4"/>
                </a:solidFill>
                <a:latin typeface="Courier New"/>
                <a:ea typeface="Courier New"/>
                <a:cs typeface="Courier New"/>
                <a:sym typeface="Courier New"/>
              </a:rPr>
              <a:t> &amp;&amp; </a:t>
            </a:r>
            <a:r>
              <a:rPr lang="es" sz="1050">
                <a:solidFill>
                  <a:srgbClr val="569CD6"/>
                </a:solidFill>
                <a:latin typeface="Courier New"/>
                <a:ea typeface="Courier New"/>
                <a:cs typeface="Courier New"/>
                <a:sym typeface="Courier New"/>
              </a:rPr>
              <a:t>this</a:t>
            </a:r>
            <a:r>
              <a:rPr lang="es" sz="1050">
                <a:solidFill>
                  <a:srgbClr val="D4D4D4"/>
                </a:solidFill>
                <a:latin typeface="Courier New"/>
                <a:ea typeface="Courier New"/>
                <a:cs typeface="Courier New"/>
                <a:sym typeface="Courier New"/>
              </a:rPr>
              <a:t>.</a:t>
            </a:r>
            <a:r>
              <a:rPr lang="es" sz="1050">
                <a:solidFill>
                  <a:srgbClr val="9CDCFE"/>
                </a:solidFill>
                <a:latin typeface="Courier New"/>
                <a:ea typeface="Courier New"/>
                <a:cs typeface="Courier New"/>
                <a:sym typeface="Courier New"/>
              </a:rPr>
              <a:t>status</a:t>
            </a:r>
            <a:r>
              <a:rPr lang="es" sz="1050">
                <a:solidFill>
                  <a:srgbClr val="D4D4D4"/>
                </a:solidFill>
                <a:latin typeface="Courier New"/>
                <a:ea typeface="Courier New"/>
                <a:cs typeface="Courier New"/>
                <a:sym typeface="Courier New"/>
              </a:rPr>
              <a:t> == </a:t>
            </a:r>
            <a:r>
              <a:rPr lang="es" sz="1050">
                <a:solidFill>
                  <a:srgbClr val="B5CEA8"/>
                </a:solidFill>
                <a:latin typeface="Courier New"/>
                <a:ea typeface="Courier New"/>
                <a:cs typeface="Courier New"/>
                <a:sym typeface="Courier New"/>
              </a:rPr>
              <a:t>200</a:t>
            </a:r>
            <a:r>
              <a:rPr lang="es"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latin typeface="Courier New"/>
                <a:ea typeface="Courier New"/>
                <a:cs typeface="Courier New"/>
                <a:sym typeface="Courier New"/>
              </a:rPr>
              <a:t>            </a:t>
            </a:r>
            <a:r>
              <a:rPr lang="es" sz="1050">
                <a:solidFill>
                  <a:srgbClr val="569CD6"/>
                </a:solidFill>
                <a:latin typeface="Courier New"/>
                <a:ea typeface="Courier New"/>
                <a:cs typeface="Courier New"/>
                <a:sym typeface="Courier New"/>
              </a:rPr>
              <a:t>let</a:t>
            </a:r>
            <a:r>
              <a:rPr lang="es" sz="1050">
                <a:solidFill>
                  <a:srgbClr val="D4D4D4"/>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obj</a:t>
            </a:r>
            <a:r>
              <a:rPr lang="es" sz="1050">
                <a:solidFill>
                  <a:srgbClr val="D4D4D4"/>
                </a:solidFill>
                <a:latin typeface="Courier New"/>
                <a:ea typeface="Courier New"/>
                <a:cs typeface="Courier New"/>
                <a:sym typeface="Courier New"/>
              </a:rPr>
              <a:t>=</a:t>
            </a:r>
            <a:r>
              <a:rPr lang="es" sz="1050">
                <a:solidFill>
                  <a:srgbClr val="4EC9B0"/>
                </a:solidFill>
                <a:latin typeface="Courier New"/>
                <a:ea typeface="Courier New"/>
                <a:cs typeface="Courier New"/>
                <a:sym typeface="Courier New"/>
              </a:rPr>
              <a:t>JSON</a:t>
            </a:r>
            <a:r>
              <a:rPr lang="es" sz="1050">
                <a:solidFill>
                  <a:srgbClr val="D4D4D4"/>
                </a:solidFill>
                <a:latin typeface="Courier New"/>
                <a:ea typeface="Courier New"/>
                <a:cs typeface="Courier New"/>
                <a:sym typeface="Courier New"/>
              </a:rPr>
              <a:t>.</a:t>
            </a:r>
            <a:r>
              <a:rPr lang="es" sz="1050">
                <a:solidFill>
                  <a:srgbClr val="DCDCAA"/>
                </a:solidFill>
                <a:latin typeface="Courier New"/>
                <a:ea typeface="Courier New"/>
                <a:cs typeface="Courier New"/>
                <a:sym typeface="Courier New"/>
              </a:rPr>
              <a:t>parse</a:t>
            </a:r>
            <a:r>
              <a:rPr lang="es" sz="1050">
                <a:solidFill>
                  <a:srgbClr val="D4D4D4"/>
                </a:solidFill>
                <a:latin typeface="Courier New"/>
                <a:ea typeface="Courier New"/>
                <a:cs typeface="Courier New"/>
                <a:sym typeface="Courier New"/>
              </a:rPr>
              <a:t>(</a:t>
            </a:r>
            <a:r>
              <a:rPr lang="es" sz="1050">
                <a:solidFill>
                  <a:srgbClr val="569CD6"/>
                </a:solidFill>
                <a:latin typeface="Courier New"/>
                <a:ea typeface="Courier New"/>
                <a:cs typeface="Courier New"/>
                <a:sym typeface="Courier New"/>
              </a:rPr>
              <a:t>this</a:t>
            </a:r>
            <a:r>
              <a:rPr lang="es" sz="1050">
                <a:solidFill>
                  <a:srgbClr val="D4D4D4"/>
                </a:solidFill>
                <a:latin typeface="Courier New"/>
                <a:ea typeface="Courier New"/>
                <a:cs typeface="Courier New"/>
                <a:sym typeface="Courier New"/>
              </a:rPr>
              <a:t>.</a:t>
            </a:r>
            <a:r>
              <a:rPr lang="es" sz="1050">
                <a:solidFill>
                  <a:srgbClr val="9CDCFE"/>
                </a:solidFill>
                <a:latin typeface="Courier New"/>
                <a:ea typeface="Courier New"/>
                <a:cs typeface="Courier New"/>
                <a:sym typeface="Courier New"/>
              </a:rPr>
              <a:t>responseText</a:t>
            </a:r>
            <a:r>
              <a:rPr lang="es"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document</a:t>
            </a:r>
            <a:r>
              <a:rPr lang="es" sz="1050">
                <a:solidFill>
                  <a:srgbClr val="D4D4D4"/>
                </a:solidFill>
                <a:latin typeface="Courier New"/>
                <a:ea typeface="Courier New"/>
                <a:cs typeface="Courier New"/>
                <a:sym typeface="Courier New"/>
              </a:rPr>
              <a:t>.</a:t>
            </a:r>
            <a:r>
              <a:rPr lang="es" sz="1050">
                <a:solidFill>
                  <a:srgbClr val="DCDCAA"/>
                </a:solidFill>
                <a:latin typeface="Courier New"/>
                <a:ea typeface="Courier New"/>
                <a:cs typeface="Courier New"/>
                <a:sym typeface="Courier New"/>
              </a:rPr>
              <a:t>getElementById</a:t>
            </a:r>
            <a:r>
              <a:rPr lang="es" sz="1050">
                <a:solidFill>
                  <a:srgbClr val="D4D4D4"/>
                </a:solidFill>
                <a:latin typeface="Courier New"/>
                <a:ea typeface="Courier New"/>
                <a:cs typeface="Courier New"/>
                <a:sym typeface="Courier New"/>
              </a:rPr>
              <a:t>(</a:t>
            </a:r>
            <a:r>
              <a:rPr lang="es" sz="1050">
                <a:solidFill>
                  <a:srgbClr val="CE9178"/>
                </a:solidFill>
                <a:latin typeface="Courier New"/>
                <a:ea typeface="Courier New"/>
                <a:cs typeface="Courier New"/>
                <a:sym typeface="Courier New"/>
              </a:rPr>
              <a:t>"datos"</a:t>
            </a:r>
            <a:r>
              <a:rPr lang="es" sz="1050">
                <a:solidFill>
                  <a:srgbClr val="D4D4D4"/>
                </a:solidFill>
                <a:latin typeface="Courier New"/>
                <a:ea typeface="Courier New"/>
                <a:cs typeface="Courier New"/>
                <a:sym typeface="Courier New"/>
              </a:rPr>
              <a:t>).</a:t>
            </a:r>
            <a:r>
              <a:rPr lang="es" sz="1050">
                <a:solidFill>
                  <a:srgbClr val="9CDCFE"/>
                </a:solidFill>
                <a:latin typeface="Courier New"/>
                <a:ea typeface="Courier New"/>
                <a:cs typeface="Courier New"/>
                <a:sym typeface="Courier New"/>
              </a:rPr>
              <a:t>innerHTML</a:t>
            </a:r>
            <a:r>
              <a:rPr lang="es" sz="1050">
                <a:solidFill>
                  <a:srgbClr val="D4D4D4"/>
                </a:solidFill>
                <a:latin typeface="Courier New"/>
                <a:ea typeface="Courier New"/>
                <a:cs typeface="Courier New"/>
                <a:sym typeface="Courier New"/>
              </a:rPr>
              <a:t> = </a:t>
            </a:r>
            <a:r>
              <a:rPr lang="es" sz="1050">
                <a:solidFill>
                  <a:srgbClr val="9CDCFE"/>
                </a:solidFill>
                <a:latin typeface="Courier New"/>
                <a:ea typeface="Courier New"/>
                <a:cs typeface="Courier New"/>
                <a:sym typeface="Courier New"/>
              </a:rPr>
              <a:t>obj</a:t>
            </a:r>
            <a:r>
              <a:rPr lang="es" sz="1050">
                <a:solidFill>
                  <a:srgbClr val="D4D4D4"/>
                </a:solidFill>
                <a:latin typeface="Courier New"/>
                <a:ea typeface="Courier New"/>
                <a:cs typeface="Courier New"/>
                <a:sym typeface="Courier New"/>
              </a:rPr>
              <a:t>[</a:t>
            </a:r>
            <a:r>
              <a:rPr lang="es" sz="1050">
                <a:solidFill>
                  <a:srgbClr val="B5CEA8"/>
                </a:solidFill>
                <a:latin typeface="Courier New"/>
                <a:ea typeface="Courier New"/>
                <a:cs typeface="Courier New"/>
                <a:sym typeface="Courier New"/>
              </a:rPr>
              <a:t>0</a:t>
            </a:r>
            <a:r>
              <a:rPr lang="es" sz="1050">
                <a:solidFill>
                  <a:srgbClr val="D4D4D4"/>
                </a:solidFill>
                <a:latin typeface="Courier New"/>
                <a:ea typeface="Courier New"/>
                <a:cs typeface="Courier New"/>
                <a:sym typeface="Courier New"/>
              </a:rPr>
              <a:t>].</a:t>
            </a:r>
            <a:r>
              <a:rPr lang="es" sz="1050">
                <a:solidFill>
                  <a:srgbClr val="9CDCFE"/>
                </a:solidFill>
                <a:latin typeface="Courier New"/>
                <a:ea typeface="Courier New"/>
                <a:cs typeface="Courier New"/>
                <a:sym typeface="Courier New"/>
              </a:rPr>
              <a:t>nombre</a:t>
            </a:r>
            <a:r>
              <a:rPr lang="es"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xhttp</a:t>
            </a:r>
            <a:r>
              <a:rPr lang="es" sz="1050">
                <a:solidFill>
                  <a:srgbClr val="D4D4D4"/>
                </a:solidFill>
                <a:latin typeface="Courier New"/>
                <a:ea typeface="Courier New"/>
                <a:cs typeface="Courier New"/>
                <a:sym typeface="Courier New"/>
              </a:rPr>
              <a:t>.</a:t>
            </a:r>
            <a:r>
              <a:rPr lang="es" sz="1050">
                <a:solidFill>
                  <a:srgbClr val="DCDCAA"/>
                </a:solidFill>
                <a:latin typeface="Courier New"/>
                <a:ea typeface="Courier New"/>
                <a:cs typeface="Courier New"/>
                <a:sym typeface="Courier New"/>
              </a:rPr>
              <a:t>open</a:t>
            </a:r>
            <a:r>
              <a:rPr lang="es" sz="1050">
                <a:solidFill>
                  <a:srgbClr val="D4D4D4"/>
                </a:solidFill>
                <a:latin typeface="Courier New"/>
                <a:ea typeface="Courier New"/>
                <a:cs typeface="Courier New"/>
                <a:sym typeface="Courier New"/>
              </a:rPr>
              <a:t>(</a:t>
            </a:r>
            <a:r>
              <a:rPr lang="es" sz="1050">
                <a:solidFill>
                  <a:srgbClr val="CE9178"/>
                </a:solidFill>
                <a:latin typeface="Courier New"/>
                <a:ea typeface="Courier New"/>
                <a:cs typeface="Courier New"/>
                <a:sym typeface="Courier New"/>
              </a:rPr>
              <a:t>"GET"</a:t>
            </a:r>
            <a:r>
              <a:rPr lang="es" sz="1050">
                <a:solidFill>
                  <a:srgbClr val="D4D4D4"/>
                </a:solidFill>
                <a:latin typeface="Courier New"/>
                <a:ea typeface="Courier New"/>
                <a:cs typeface="Courier New"/>
                <a:sym typeface="Courier New"/>
              </a:rPr>
              <a:t>, </a:t>
            </a:r>
            <a:r>
              <a:rPr lang="es" sz="1050">
                <a:solidFill>
                  <a:srgbClr val="CE9178"/>
                </a:solidFill>
                <a:latin typeface="Courier New"/>
                <a:ea typeface="Courier New"/>
                <a:cs typeface="Courier New"/>
                <a:sym typeface="Courier New"/>
              </a:rPr>
              <a:t>"carteras.json"</a:t>
            </a:r>
            <a:r>
              <a:rPr lang="es" sz="1050">
                <a:solidFill>
                  <a:srgbClr val="D4D4D4"/>
                </a:solidFill>
                <a:latin typeface="Courier New"/>
                <a:ea typeface="Courier New"/>
                <a:cs typeface="Courier New"/>
                <a:sym typeface="Courier New"/>
              </a:rPr>
              <a:t>, </a:t>
            </a:r>
            <a:r>
              <a:rPr lang="es" sz="1050">
                <a:solidFill>
                  <a:srgbClr val="569CD6"/>
                </a:solidFill>
                <a:latin typeface="Courier New"/>
                <a:ea typeface="Courier New"/>
                <a:cs typeface="Courier New"/>
                <a:sym typeface="Courier New"/>
              </a:rPr>
              <a:t>true</a:t>
            </a:r>
            <a:r>
              <a:rPr lang="es"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xhttp</a:t>
            </a:r>
            <a:r>
              <a:rPr lang="es" sz="1050">
                <a:solidFill>
                  <a:srgbClr val="D4D4D4"/>
                </a:solidFill>
                <a:latin typeface="Courier New"/>
                <a:ea typeface="Courier New"/>
                <a:cs typeface="Courier New"/>
                <a:sym typeface="Courier New"/>
              </a:rPr>
              <a:t>.</a:t>
            </a:r>
            <a:r>
              <a:rPr lang="es" sz="1050">
                <a:solidFill>
                  <a:srgbClr val="DCDCAA"/>
                </a:solidFill>
                <a:latin typeface="Courier New"/>
                <a:ea typeface="Courier New"/>
                <a:cs typeface="Courier New"/>
                <a:sym typeface="Courier New"/>
              </a:rPr>
              <a:t>send</a:t>
            </a:r>
            <a:r>
              <a:rPr lang="es"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latin typeface="Courier New"/>
                <a:ea typeface="Courier New"/>
                <a:cs typeface="Courier New"/>
                <a:sym typeface="Courier New"/>
              </a:rPr>
              <a:t>    </a:t>
            </a:r>
            <a:r>
              <a:rPr lang="es" sz="1050">
                <a:solidFill>
                  <a:srgbClr val="808080"/>
                </a:solidFill>
                <a:latin typeface="Courier New"/>
                <a:ea typeface="Courier New"/>
                <a:cs typeface="Courier New"/>
                <a:sym typeface="Courier New"/>
              </a:rPr>
              <a:t>&lt;/</a:t>
            </a:r>
            <a:r>
              <a:rPr lang="es" sz="1050">
                <a:solidFill>
                  <a:srgbClr val="569CD6"/>
                </a:solidFill>
                <a:latin typeface="Courier New"/>
                <a:ea typeface="Courier New"/>
                <a:cs typeface="Courier New"/>
                <a:sym typeface="Courier New"/>
              </a:rPr>
              <a:t>script</a:t>
            </a:r>
            <a:r>
              <a:rPr lang="es" sz="1050">
                <a:solidFill>
                  <a:srgbClr val="808080"/>
                </a:solidFill>
                <a:latin typeface="Courier New"/>
                <a:ea typeface="Courier New"/>
                <a:cs typeface="Courier New"/>
                <a:sym typeface="Courier New"/>
              </a:rPr>
              <a:t>&gt;</a:t>
            </a:r>
            <a:endParaRPr sz="105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808080"/>
                </a:solidFill>
                <a:latin typeface="Courier New"/>
                <a:ea typeface="Courier New"/>
                <a:cs typeface="Courier New"/>
                <a:sym typeface="Courier New"/>
              </a:rPr>
              <a:t>&lt;/</a:t>
            </a:r>
            <a:r>
              <a:rPr lang="es" sz="1050">
                <a:solidFill>
                  <a:srgbClr val="569CD6"/>
                </a:solidFill>
                <a:latin typeface="Courier New"/>
                <a:ea typeface="Courier New"/>
                <a:cs typeface="Courier New"/>
                <a:sym typeface="Courier New"/>
              </a:rPr>
              <a:t>body</a:t>
            </a:r>
            <a:r>
              <a:rPr lang="es" sz="1050">
                <a:solidFill>
                  <a:srgbClr val="808080"/>
                </a:solidFill>
                <a:latin typeface="Courier New"/>
                <a:ea typeface="Courier New"/>
                <a:cs typeface="Courier New"/>
                <a:sym typeface="Courier New"/>
              </a:rPr>
              <a:t>&gt;</a:t>
            </a:r>
            <a:endParaRPr sz="105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808080"/>
                </a:solidFill>
                <a:latin typeface="Courier New"/>
                <a:ea typeface="Courier New"/>
                <a:cs typeface="Courier New"/>
                <a:sym typeface="Courier New"/>
              </a:rPr>
              <a:t>&lt;/</a:t>
            </a:r>
            <a:r>
              <a:rPr lang="es" sz="1050">
                <a:solidFill>
                  <a:srgbClr val="569CD6"/>
                </a:solidFill>
                <a:latin typeface="Courier New"/>
                <a:ea typeface="Courier New"/>
                <a:cs typeface="Courier New"/>
                <a:sym typeface="Courier New"/>
              </a:rPr>
              <a:t>html</a:t>
            </a:r>
            <a:r>
              <a:rPr lang="es" sz="1050">
                <a:solidFill>
                  <a:srgbClr val="808080"/>
                </a:solidFill>
                <a:latin typeface="Courier New"/>
                <a:ea typeface="Courier New"/>
                <a:cs typeface="Courier New"/>
                <a:sym typeface="Courier New"/>
              </a:rPr>
              <a:t>&gt;</a:t>
            </a:r>
            <a:endParaRPr sz="1050">
              <a:solidFill>
                <a:srgbClr val="808080"/>
              </a:solidFill>
              <a:latin typeface="Courier New"/>
              <a:ea typeface="Courier New"/>
              <a:cs typeface="Courier New"/>
              <a:sym typeface="Courier New"/>
            </a:endParaRPr>
          </a:p>
        </p:txBody>
      </p:sp>
      <p:sp>
        <p:nvSpPr>
          <p:cNvPr id="106" name="Google Shape;106;p16"/>
          <p:cNvSpPr txBox="1"/>
          <p:nvPr/>
        </p:nvSpPr>
        <p:spPr>
          <a:xfrm>
            <a:off x="6643700" y="3804050"/>
            <a:ext cx="1982400" cy="3750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u="sng">
                <a:solidFill>
                  <a:schemeClr val="hlink"/>
                </a:solidFill>
                <a:latin typeface="Roboto"/>
                <a:ea typeface="Roboto"/>
                <a:cs typeface="Roboto"/>
                <a:sym typeface="Roboto"/>
                <a:hlinkClick r:id="rId3"/>
              </a:rPr>
              <a:t>Archivo carteras.json</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idx="1" type="body"/>
          </p:nvPr>
        </p:nvSpPr>
        <p:spPr>
          <a:xfrm>
            <a:off x="311700" y="203600"/>
            <a:ext cx="8832300" cy="468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1"/>
                </a:solidFill>
              </a:rPr>
              <a:t>Funcionamiento de peticiones AJAX</a:t>
            </a:r>
            <a:endParaRPr>
              <a:solidFill>
                <a:schemeClr val="dk1"/>
              </a:solidFill>
            </a:endParaRPr>
          </a:p>
          <a:p>
            <a:pPr indent="0" lvl="0" marL="0" rtl="0" algn="l">
              <a:spcBef>
                <a:spcPts val="1600"/>
              </a:spcBef>
              <a:spcAft>
                <a:spcPts val="0"/>
              </a:spcAft>
              <a:buNone/>
            </a:pPr>
            <a:r>
              <a:t/>
            </a:r>
            <a:endParaRPr>
              <a:solidFill>
                <a:srgbClr val="4A86E8"/>
              </a:solidFill>
            </a:endParaRPr>
          </a:p>
          <a:p>
            <a:pPr indent="0" lvl="0" marL="0" rtl="0" algn="l">
              <a:spcBef>
                <a:spcPts val="1600"/>
              </a:spcBef>
              <a:spcAft>
                <a:spcPts val="0"/>
              </a:spcAft>
              <a:buNone/>
            </a:pPr>
            <a:r>
              <a:t/>
            </a:r>
            <a:endParaRPr>
              <a:solidFill>
                <a:srgbClr val="4A86E8"/>
              </a:solidFill>
            </a:endParaRPr>
          </a:p>
          <a:p>
            <a:pPr indent="0" lvl="0" marL="0" rtl="0" algn="l">
              <a:spcBef>
                <a:spcPts val="1600"/>
              </a:spcBef>
              <a:spcAft>
                <a:spcPts val="1600"/>
              </a:spcAft>
              <a:buNone/>
            </a:pPr>
            <a:r>
              <a:rPr lang="es">
                <a:solidFill>
                  <a:srgbClr val="4A86E8"/>
                </a:solidFill>
              </a:rPr>
              <a:t> </a:t>
            </a:r>
            <a:endParaRPr>
              <a:solidFill>
                <a:srgbClr val="4A86E8"/>
              </a:solidFill>
            </a:endParaRPr>
          </a:p>
        </p:txBody>
      </p:sp>
      <p:sp>
        <p:nvSpPr>
          <p:cNvPr id="112" name="Google Shape;112;p17"/>
          <p:cNvSpPr/>
          <p:nvPr/>
        </p:nvSpPr>
        <p:spPr>
          <a:xfrm>
            <a:off x="311700" y="1058050"/>
            <a:ext cx="3790500" cy="977100"/>
          </a:xfrm>
          <a:prstGeom prst="rect">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00FFFF"/>
                </a:solidFill>
              </a:rPr>
              <a:t>Navegador</a:t>
            </a:r>
            <a:endParaRPr>
              <a:solidFill>
                <a:srgbClr val="00FFFF"/>
              </a:solidFill>
            </a:endParaRPr>
          </a:p>
          <a:p>
            <a:pPr indent="0" lvl="0" marL="0" rtl="0" algn="l">
              <a:spcBef>
                <a:spcPts val="0"/>
              </a:spcBef>
              <a:spcAft>
                <a:spcPts val="0"/>
              </a:spcAft>
              <a:buNone/>
            </a:pPr>
            <a:r>
              <a:rPr lang="es">
                <a:solidFill>
                  <a:srgbClr val="F4CCCC"/>
                </a:solidFill>
              </a:rPr>
              <a:t>- Se da un evento.</a:t>
            </a:r>
            <a:endParaRPr>
              <a:solidFill>
                <a:srgbClr val="F4CCCC"/>
              </a:solidFill>
            </a:endParaRPr>
          </a:p>
          <a:p>
            <a:pPr indent="0" lvl="0" marL="0" rtl="0" algn="l">
              <a:spcBef>
                <a:spcPts val="0"/>
              </a:spcBef>
              <a:spcAft>
                <a:spcPts val="0"/>
              </a:spcAft>
              <a:buNone/>
            </a:pPr>
            <a:r>
              <a:rPr lang="es">
                <a:solidFill>
                  <a:srgbClr val="F4CCCC"/>
                </a:solidFill>
              </a:rPr>
              <a:t>- Se crea un objeto </a:t>
            </a:r>
            <a:r>
              <a:rPr lang="es" sz="1200">
                <a:solidFill>
                  <a:srgbClr val="4EC9B0"/>
                </a:solidFill>
                <a:latin typeface="Courier New"/>
                <a:ea typeface="Courier New"/>
                <a:cs typeface="Courier New"/>
                <a:sym typeface="Courier New"/>
              </a:rPr>
              <a:t>XMLHttpRequest</a:t>
            </a:r>
            <a:endParaRPr sz="1200">
              <a:solidFill>
                <a:srgbClr val="4EC9B0"/>
              </a:solidFill>
              <a:latin typeface="Courier New"/>
              <a:ea typeface="Courier New"/>
              <a:cs typeface="Courier New"/>
              <a:sym typeface="Courier New"/>
            </a:endParaRPr>
          </a:p>
          <a:p>
            <a:pPr indent="0" lvl="0" marL="0" rtl="0" algn="l">
              <a:spcBef>
                <a:spcPts val="0"/>
              </a:spcBef>
              <a:spcAft>
                <a:spcPts val="0"/>
              </a:spcAft>
              <a:buNone/>
            </a:pPr>
            <a:r>
              <a:rPr lang="es">
                <a:solidFill>
                  <a:srgbClr val="F4CCCC"/>
                </a:solidFill>
              </a:rPr>
              <a:t>- Se envía la petición </a:t>
            </a:r>
            <a:r>
              <a:rPr lang="es" sz="1200">
                <a:solidFill>
                  <a:srgbClr val="4EC9B0"/>
                </a:solidFill>
                <a:latin typeface="Courier New"/>
                <a:ea typeface="Courier New"/>
                <a:cs typeface="Courier New"/>
                <a:sym typeface="Courier New"/>
              </a:rPr>
              <a:t>XMLHttpRequest</a:t>
            </a:r>
            <a:r>
              <a:rPr lang="es">
                <a:solidFill>
                  <a:srgbClr val="F4CCCC"/>
                </a:solidFill>
              </a:rPr>
              <a:t>.</a:t>
            </a:r>
            <a:endParaRPr>
              <a:solidFill>
                <a:srgbClr val="F4CCCC"/>
              </a:solidFill>
            </a:endParaRPr>
          </a:p>
        </p:txBody>
      </p:sp>
      <p:sp>
        <p:nvSpPr>
          <p:cNvPr id="113" name="Google Shape;113;p17"/>
          <p:cNvSpPr/>
          <p:nvPr/>
        </p:nvSpPr>
        <p:spPr>
          <a:xfrm>
            <a:off x="4104075" y="1457325"/>
            <a:ext cx="1705800" cy="192900"/>
          </a:xfrm>
          <a:prstGeom prst="rightArrow">
            <a:avLst>
              <a:gd fmla="val 50000" name="adj1"/>
              <a:gd fmla="val 50000" name="adj2"/>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A86E8"/>
              </a:solidFill>
            </a:endParaRPr>
          </a:p>
        </p:txBody>
      </p:sp>
      <p:sp>
        <p:nvSpPr>
          <p:cNvPr id="114" name="Google Shape;114;p17"/>
          <p:cNvSpPr/>
          <p:nvPr/>
        </p:nvSpPr>
        <p:spPr>
          <a:xfrm>
            <a:off x="5809950" y="1058050"/>
            <a:ext cx="3092700" cy="977100"/>
          </a:xfrm>
          <a:prstGeom prst="rect">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00FFFF"/>
                </a:solidFill>
              </a:rPr>
              <a:t>Servidor</a:t>
            </a:r>
            <a:endParaRPr>
              <a:solidFill>
                <a:srgbClr val="00FFFF"/>
              </a:solidFill>
            </a:endParaRPr>
          </a:p>
          <a:p>
            <a:pPr indent="0" lvl="0" marL="0" rtl="0" algn="l">
              <a:spcBef>
                <a:spcPts val="0"/>
              </a:spcBef>
              <a:spcAft>
                <a:spcPts val="0"/>
              </a:spcAft>
              <a:buNone/>
            </a:pPr>
            <a:r>
              <a:rPr lang="es">
                <a:solidFill>
                  <a:srgbClr val="F4CCCC"/>
                </a:solidFill>
              </a:rPr>
              <a:t>- Procesa petición .</a:t>
            </a:r>
            <a:endParaRPr>
              <a:solidFill>
                <a:srgbClr val="F4CCCC"/>
              </a:solidFill>
            </a:endParaRPr>
          </a:p>
          <a:p>
            <a:pPr indent="0" lvl="0" marL="0" rtl="0" algn="l">
              <a:spcBef>
                <a:spcPts val="0"/>
              </a:spcBef>
              <a:spcAft>
                <a:spcPts val="0"/>
              </a:spcAft>
              <a:buNone/>
            </a:pPr>
            <a:r>
              <a:rPr lang="es">
                <a:solidFill>
                  <a:srgbClr val="F4CCCC"/>
                </a:solidFill>
              </a:rPr>
              <a:t>- Devuelve respuesta procesada al navegador</a:t>
            </a:r>
            <a:endParaRPr>
              <a:solidFill>
                <a:srgbClr val="F4CCCC"/>
              </a:solidFill>
            </a:endParaRPr>
          </a:p>
        </p:txBody>
      </p:sp>
      <p:sp>
        <p:nvSpPr>
          <p:cNvPr id="115" name="Google Shape;115;p17"/>
          <p:cNvSpPr/>
          <p:nvPr/>
        </p:nvSpPr>
        <p:spPr>
          <a:xfrm>
            <a:off x="4688675" y="1126325"/>
            <a:ext cx="942948" cy="331020"/>
          </a:xfrm>
          <a:prstGeom prst="flowChartTerminator">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4CCCC"/>
                </a:solidFill>
              </a:rPr>
              <a:t>Internet</a:t>
            </a:r>
            <a:endParaRPr>
              <a:solidFill>
                <a:srgbClr val="F4CCCC"/>
              </a:solidFill>
            </a:endParaRPr>
          </a:p>
        </p:txBody>
      </p:sp>
      <p:sp>
        <p:nvSpPr>
          <p:cNvPr id="116" name="Google Shape;116;p17"/>
          <p:cNvSpPr/>
          <p:nvPr/>
        </p:nvSpPr>
        <p:spPr>
          <a:xfrm flipH="1" rot="-5400000">
            <a:off x="5062525" y="1120400"/>
            <a:ext cx="1704900" cy="3493200"/>
          </a:xfrm>
          <a:prstGeom prst="bentUpArrow">
            <a:avLst>
              <a:gd fmla="val 7070" name="adj1"/>
              <a:gd fmla="val 5025" name="adj2"/>
              <a:gd fmla="val 8170" name="adj3"/>
            </a:avLst>
          </a:prstGeom>
          <a:solidFill>
            <a:srgbClr val="4A86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solidFill>
                <a:srgbClr val="4A86E8"/>
              </a:solidFill>
            </a:endParaRPr>
          </a:p>
        </p:txBody>
      </p:sp>
      <p:sp>
        <p:nvSpPr>
          <p:cNvPr id="117" name="Google Shape;117;p17"/>
          <p:cNvSpPr/>
          <p:nvPr/>
        </p:nvSpPr>
        <p:spPr>
          <a:xfrm>
            <a:off x="311550" y="3115450"/>
            <a:ext cx="3790500" cy="977100"/>
          </a:xfrm>
          <a:prstGeom prst="rect">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00FFFF"/>
                </a:solidFill>
              </a:rPr>
              <a:t>Navegador</a:t>
            </a:r>
            <a:endParaRPr>
              <a:solidFill>
                <a:srgbClr val="00FFFF"/>
              </a:solidFill>
            </a:endParaRPr>
          </a:p>
          <a:p>
            <a:pPr indent="0" lvl="0" marL="0" rtl="0" algn="l">
              <a:spcBef>
                <a:spcPts val="0"/>
              </a:spcBef>
              <a:spcAft>
                <a:spcPts val="0"/>
              </a:spcAft>
              <a:buNone/>
            </a:pPr>
            <a:r>
              <a:rPr lang="es">
                <a:solidFill>
                  <a:srgbClr val="F4CCCC"/>
                </a:solidFill>
              </a:rPr>
              <a:t>- Procesa respuesta con JS.</a:t>
            </a:r>
            <a:endParaRPr>
              <a:solidFill>
                <a:srgbClr val="F4CCCC"/>
              </a:solidFill>
            </a:endParaRPr>
          </a:p>
          <a:p>
            <a:pPr indent="0" lvl="0" marL="0" rtl="0" algn="l">
              <a:spcBef>
                <a:spcPts val="0"/>
              </a:spcBef>
              <a:spcAft>
                <a:spcPts val="0"/>
              </a:spcAft>
              <a:buNone/>
            </a:pPr>
            <a:r>
              <a:rPr lang="es">
                <a:solidFill>
                  <a:srgbClr val="F4CCCC"/>
                </a:solidFill>
              </a:rPr>
              <a:t>- Carga el contenido en algún contenedor sin recargar página..</a:t>
            </a:r>
            <a:endParaRPr>
              <a:solidFill>
                <a:srgbClr val="F4CCCC"/>
              </a:solidFill>
            </a:endParaRPr>
          </a:p>
        </p:txBody>
      </p:sp>
      <p:sp>
        <p:nvSpPr>
          <p:cNvPr id="118" name="Google Shape;118;p17"/>
          <p:cNvSpPr/>
          <p:nvPr/>
        </p:nvSpPr>
        <p:spPr>
          <a:xfrm>
            <a:off x="4688675" y="3183725"/>
            <a:ext cx="942948" cy="331020"/>
          </a:xfrm>
          <a:prstGeom prst="flowChartTerminator">
            <a:avLst/>
          </a:prstGeom>
          <a:solidFill>
            <a:srgbClr val="43434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rgbClr val="F4CCCC"/>
                </a:solidFill>
              </a:rPr>
              <a:t>Internet</a:t>
            </a:r>
            <a:endParaRPr>
              <a:solidFill>
                <a:srgbClr val="F4CCCC"/>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ph idx="1" type="body"/>
          </p:nvPr>
        </p:nvSpPr>
        <p:spPr>
          <a:xfrm>
            <a:off x="311700" y="257175"/>
            <a:ext cx="8520600" cy="462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1"/>
                </a:solidFill>
              </a:rPr>
              <a:t>Objeto XMLHttpRequest</a:t>
            </a:r>
            <a:endParaRPr>
              <a:solidFill>
                <a:srgbClr val="0000FF"/>
              </a:solidFill>
            </a:endParaRPr>
          </a:p>
          <a:p>
            <a:pPr indent="0" lvl="0" marL="0" rtl="0" algn="l">
              <a:lnSpc>
                <a:spcPct val="100000"/>
              </a:lnSpc>
              <a:spcBef>
                <a:spcPts val="1600"/>
              </a:spcBef>
              <a:spcAft>
                <a:spcPts val="0"/>
              </a:spcAft>
              <a:buNone/>
            </a:pPr>
            <a:r>
              <a:rPr lang="es"/>
              <a:t>Es el objeto clave para el intercambio de datos con el servidor.</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s" sz="1600">
                <a:solidFill>
                  <a:srgbClr val="4A86E8"/>
                </a:solidFill>
              </a:rPr>
              <a:t>Propiedades</a:t>
            </a:r>
            <a:endParaRPr sz="1600">
              <a:solidFill>
                <a:srgbClr val="4A86E8"/>
              </a:solidFill>
            </a:endParaRPr>
          </a:p>
          <a:p>
            <a:pPr indent="0" lvl="0" marL="0" rtl="0" algn="l">
              <a:lnSpc>
                <a:spcPct val="100000"/>
              </a:lnSpc>
              <a:spcBef>
                <a:spcPts val="0"/>
              </a:spcBef>
              <a:spcAft>
                <a:spcPts val="0"/>
              </a:spcAft>
              <a:buNone/>
            </a:pPr>
            <a:r>
              <a:t/>
            </a:r>
            <a:endParaRPr>
              <a:solidFill>
                <a:srgbClr val="4A86E8"/>
              </a:solidFill>
            </a:endParaRPr>
          </a:p>
          <a:p>
            <a:pPr indent="0" lvl="0" marL="0" rtl="0" algn="l">
              <a:spcBef>
                <a:spcPts val="0"/>
              </a:spcBef>
              <a:spcAft>
                <a:spcPts val="0"/>
              </a:spcAft>
              <a:buNone/>
            </a:pPr>
            <a:r>
              <a:t/>
            </a:r>
            <a:endParaRPr>
              <a:solidFill>
                <a:srgbClr val="4A86E8"/>
              </a:solidFill>
            </a:endParaRPr>
          </a:p>
          <a:p>
            <a:pPr indent="0" lvl="0" marL="0" rtl="0" algn="l">
              <a:spcBef>
                <a:spcPts val="1600"/>
              </a:spcBef>
              <a:spcAft>
                <a:spcPts val="1600"/>
              </a:spcAft>
              <a:buNone/>
            </a:pPr>
            <a:r>
              <a:rPr lang="es"/>
              <a:t> </a:t>
            </a:r>
            <a:endParaRPr/>
          </a:p>
        </p:txBody>
      </p:sp>
      <p:sp>
        <p:nvSpPr>
          <p:cNvPr id="124" name="Google Shape;124;p18"/>
          <p:cNvSpPr txBox="1"/>
          <p:nvPr/>
        </p:nvSpPr>
        <p:spPr>
          <a:xfrm>
            <a:off x="0" y="1688475"/>
            <a:ext cx="9144000" cy="3198000"/>
          </a:xfrm>
          <a:prstGeom prst="rect">
            <a:avLst/>
          </a:prstGeom>
          <a:solidFill>
            <a:srgbClr val="434343"/>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s" sz="1050">
                <a:solidFill>
                  <a:srgbClr val="9CDCFE"/>
                </a:solidFill>
                <a:latin typeface="Courier New"/>
                <a:ea typeface="Courier New"/>
                <a:cs typeface="Courier New"/>
                <a:sym typeface="Courier New"/>
              </a:rPr>
              <a:t>onreadystatechange</a:t>
            </a:r>
            <a:r>
              <a:rPr lang="es" sz="1050">
                <a:solidFill>
                  <a:srgbClr val="D4D4D4"/>
                </a:solidFill>
                <a:latin typeface="Courier New"/>
                <a:ea typeface="Courier New"/>
                <a:cs typeface="Courier New"/>
                <a:sym typeface="Courier New"/>
              </a:rPr>
              <a:t>  </a:t>
            </a:r>
            <a:r>
              <a:rPr lang="es" sz="1050">
                <a:solidFill>
                  <a:srgbClr val="6A9955"/>
                </a:solidFill>
                <a:latin typeface="Courier New"/>
                <a:ea typeface="Courier New"/>
                <a:cs typeface="Courier New"/>
                <a:sym typeface="Courier New"/>
              </a:rPr>
              <a:t>// Define una función que se llama cuando hay un cambio en el estado de la petición.</a:t>
            </a:r>
            <a:endParaRPr sz="10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9CDCFE"/>
                </a:solidFill>
                <a:latin typeface="Courier New"/>
                <a:ea typeface="Courier New"/>
                <a:cs typeface="Courier New"/>
                <a:sym typeface="Courier New"/>
              </a:rPr>
              <a:t>readyState</a:t>
            </a:r>
            <a:r>
              <a:rPr lang="es" sz="1050">
                <a:solidFill>
                  <a:srgbClr val="D4D4D4"/>
                </a:solidFill>
                <a:latin typeface="Courier New"/>
                <a:ea typeface="Courier New"/>
                <a:cs typeface="Courier New"/>
                <a:sym typeface="Courier New"/>
              </a:rPr>
              <a:t>          </a:t>
            </a:r>
            <a:r>
              <a:rPr lang="es" sz="1050">
                <a:solidFill>
                  <a:srgbClr val="6A9955"/>
                </a:solidFill>
                <a:latin typeface="Courier New"/>
                <a:ea typeface="Courier New"/>
                <a:cs typeface="Courier New"/>
                <a:sym typeface="Courier New"/>
              </a:rPr>
              <a:t>// Mantiene el estado del objeto</a:t>
            </a:r>
            <a:r>
              <a:rPr lang="es" sz="1050">
                <a:solidFill>
                  <a:srgbClr val="6A9955"/>
                </a:solidFill>
                <a:latin typeface="Courier New"/>
                <a:ea typeface="Courier New"/>
                <a:cs typeface="Courier New"/>
                <a:sym typeface="Courier New"/>
              </a:rPr>
              <a:t> XMLHttpRequest</a:t>
            </a:r>
            <a:r>
              <a:rPr lang="es" sz="1050">
                <a:solidFill>
                  <a:srgbClr val="6A9955"/>
                </a:solidFill>
                <a:latin typeface="Courier New"/>
                <a:ea typeface="Courier New"/>
                <a:cs typeface="Courier New"/>
                <a:sym typeface="Courier New"/>
              </a:rPr>
              <a:t>:</a:t>
            </a:r>
            <a:endParaRPr sz="10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latin typeface="Courier New"/>
                <a:ea typeface="Courier New"/>
                <a:cs typeface="Courier New"/>
                <a:sym typeface="Courier New"/>
              </a:rPr>
              <a:t>                            </a:t>
            </a:r>
            <a:r>
              <a:rPr lang="es" sz="1050">
                <a:solidFill>
                  <a:srgbClr val="B5CEA8"/>
                </a:solidFill>
                <a:latin typeface="Courier New"/>
                <a:ea typeface="Courier New"/>
                <a:cs typeface="Courier New"/>
                <a:sym typeface="Courier New"/>
              </a:rPr>
              <a:t>0</a:t>
            </a:r>
            <a:r>
              <a:rPr lang="es" sz="1050">
                <a:solidFill>
                  <a:srgbClr val="D4D4D4"/>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solicitud</a:t>
            </a:r>
            <a:r>
              <a:rPr lang="es" sz="1050">
                <a:solidFill>
                  <a:srgbClr val="D4D4D4"/>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o</a:t>
            </a:r>
            <a:r>
              <a:rPr lang="es" sz="1050">
                <a:solidFill>
                  <a:srgbClr val="D4D4D4"/>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petición</a:t>
            </a:r>
            <a:r>
              <a:rPr lang="es" sz="1050">
                <a:solidFill>
                  <a:srgbClr val="D4D4D4"/>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no</a:t>
            </a:r>
            <a:r>
              <a:rPr lang="es" sz="1050">
                <a:solidFill>
                  <a:srgbClr val="D4D4D4"/>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iniciada</a:t>
            </a:r>
            <a:r>
              <a:rPr lang="es"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latin typeface="Courier New"/>
                <a:ea typeface="Courier New"/>
                <a:cs typeface="Courier New"/>
                <a:sym typeface="Courier New"/>
              </a:rPr>
              <a:t>                            </a:t>
            </a:r>
            <a:r>
              <a:rPr lang="es" sz="1050">
                <a:solidFill>
                  <a:srgbClr val="B5CEA8"/>
                </a:solidFill>
                <a:latin typeface="Courier New"/>
                <a:ea typeface="Courier New"/>
                <a:cs typeface="Courier New"/>
                <a:sym typeface="Courier New"/>
              </a:rPr>
              <a:t>1</a:t>
            </a:r>
            <a:r>
              <a:rPr lang="es" sz="1050">
                <a:solidFill>
                  <a:srgbClr val="D4D4D4"/>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conexión</a:t>
            </a:r>
            <a:r>
              <a:rPr lang="es" sz="1050">
                <a:solidFill>
                  <a:srgbClr val="D4D4D4"/>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con</a:t>
            </a:r>
            <a:r>
              <a:rPr lang="es" sz="1050">
                <a:solidFill>
                  <a:srgbClr val="D4D4D4"/>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servidor</a:t>
            </a:r>
            <a:r>
              <a:rPr lang="es" sz="1050">
                <a:solidFill>
                  <a:srgbClr val="D4D4D4"/>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establecida</a:t>
            </a:r>
            <a:r>
              <a:rPr lang="es"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latin typeface="Courier New"/>
                <a:ea typeface="Courier New"/>
                <a:cs typeface="Courier New"/>
                <a:sym typeface="Courier New"/>
              </a:rPr>
              <a:t>                            </a:t>
            </a:r>
            <a:r>
              <a:rPr lang="es" sz="1050">
                <a:solidFill>
                  <a:srgbClr val="B5CEA8"/>
                </a:solidFill>
                <a:latin typeface="Courier New"/>
                <a:ea typeface="Courier New"/>
                <a:cs typeface="Courier New"/>
                <a:sym typeface="Courier New"/>
              </a:rPr>
              <a:t>2</a:t>
            </a:r>
            <a:r>
              <a:rPr lang="es" sz="1050">
                <a:solidFill>
                  <a:srgbClr val="D4D4D4"/>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petición</a:t>
            </a:r>
            <a:r>
              <a:rPr lang="es" sz="1050">
                <a:solidFill>
                  <a:srgbClr val="D4D4D4"/>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recibida</a:t>
            </a:r>
            <a:r>
              <a:rPr lang="es"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latin typeface="Courier New"/>
                <a:ea typeface="Courier New"/>
                <a:cs typeface="Courier New"/>
                <a:sym typeface="Courier New"/>
              </a:rPr>
              <a:t>                            </a:t>
            </a:r>
            <a:r>
              <a:rPr lang="es" sz="1050">
                <a:solidFill>
                  <a:srgbClr val="B5CEA8"/>
                </a:solidFill>
                <a:latin typeface="Courier New"/>
                <a:ea typeface="Courier New"/>
                <a:cs typeface="Courier New"/>
                <a:sym typeface="Courier New"/>
              </a:rPr>
              <a:t>3</a:t>
            </a:r>
            <a:r>
              <a:rPr lang="es" sz="1050">
                <a:solidFill>
                  <a:srgbClr val="D4D4D4"/>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petición</a:t>
            </a:r>
            <a:r>
              <a:rPr lang="es" sz="1050">
                <a:solidFill>
                  <a:srgbClr val="D4D4D4"/>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procesada</a:t>
            </a:r>
            <a:r>
              <a:rPr lang="es"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latin typeface="Courier New"/>
                <a:ea typeface="Courier New"/>
                <a:cs typeface="Courier New"/>
                <a:sym typeface="Courier New"/>
              </a:rPr>
              <a:t>                            </a:t>
            </a:r>
            <a:r>
              <a:rPr lang="es" sz="1050">
                <a:solidFill>
                  <a:srgbClr val="B5CEA8"/>
                </a:solidFill>
                <a:latin typeface="Courier New"/>
                <a:ea typeface="Courier New"/>
                <a:cs typeface="Courier New"/>
                <a:sym typeface="Courier New"/>
              </a:rPr>
              <a:t>4</a:t>
            </a:r>
            <a:r>
              <a:rPr lang="es" sz="1050">
                <a:solidFill>
                  <a:srgbClr val="D4D4D4"/>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petición</a:t>
            </a:r>
            <a:r>
              <a:rPr lang="es" sz="1050">
                <a:solidFill>
                  <a:srgbClr val="D4D4D4"/>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finalizada</a:t>
            </a:r>
            <a:r>
              <a:rPr lang="es" sz="1050">
                <a:solidFill>
                  <a:srgbClr val="D4D4D4"/>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y</a:t>
            </a:r>
            <a:r>
              <a:rPr lang="es" sz="1050">
                <a:solidFill>
                  <a:srgbClr val="D4D4D4"/>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respuesta</a:t>
            </a:r>
            <a:r>
              <a:rPr lang="es" sz="1050">
                <a:solidFill>
                  <a:srgbClr val="D4D4D4"/>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preparada</a:t>
            </a:r>
            <a:r>
              <a:rPr lang="es"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9CDCFE"/>
                </a:solidFill>
                <a:latin typeface="Courier New"/>
                <a:ea typeface="Courier New"/>
                <a:cs typeface="Courier New"/>
                <a:sym typeface="Courier New"/>
              </a:rPr>
              <a:t>responseText</a:t>
            </a:r>
            <a:r>
              <a:rPr lang="es" sz="1050">
                <a:solidFill>
                  <a:srgbClr val="D4D4D4"/>
                </a:solidFill>
                <a:latin typeface="Courier New"/>
                <a:ea typeface="Courier New"/>
                <a:cs typeface="Courier New"/>
                <a:sym typeface="Courier New"/>
              </a:rPr>
              <a:t>        </a:t>
            </a:r>
            <a:r>
              <a:rPr lang="es" sz="1050">
                <a:solidFill>
                  <a:srgbClr val="6A9955"/>
                </a:solidFill>
                <a:latin typeface="Courier New"/>
                <a:ea typeface="Courier New"/>
                <a:cs typeface="Courier New"/>
                <a:sym typeface="Courier New"/>
              </a:rPr>
              <a:t>// Devuelve la respuesta como una cadena.</a:t>
            </a:r>
            <a:endParaRPr sz="10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9CDCFE"/>
                </a:solidFill>
                <a:latin typeface="Courier New"/>
                <a:ea typeface="Courier New"/>
                <a:cs typeface="Courier New"/>
                <a:sym typeface="Courier New"/>
              </a:rPr>
              <a:t>responseXML</a:t>
            </a:r>
            <a:r>
              <a:rPr lang="es" sz="1050">
                <a:solidFill>
                  <a:srgbClr val="D4D4D4"/>
                </a:solidFill>
                <a:latin typeface="Courier New"/>
                <a:ea typeface="Courier New"/>
                <a:cs typeface="Courier New"/>
                <a:sym typeface="Courier New"/>
              </a:rPr>
              <a:t>         </a:t>
            </a:r>
            <a:r>
              <a:rPr lang="es" sz="1050">
                <a:solidFill>
                  <a:srgbClr val="6A9955"/>
                </a:solidFill>
                <a:latin typeface="Courier New"/>
                <a:ea typeface="Courier New"/>
                <a:cs typeface="Courier New"/>
                <a:sym typeface="Courier New"/>
              </a:rPr>
              <a:t>// Devuelve la respuesta como XML.</a:t>
            </a:r>
            <a:endParaRPr sz="10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9CDCFE"/>
                </a:solidFill>
                <a:latin typeface="Courier New"/>
                <a:ea typeface="Courier New"/>
                <a:cs typeface="Courier New"/>
                <a:sym typeface="Courier New"/>
              </a:rPr>
              <a:t>status</a:t>
            </a:r>
            <a:r>
              <a:rPr lang="es" sz="1050">
                <a:solidFill>
                  <a:srgbClr val="D4D4D4"/>
                </a:solidFill>
                <a:latin typeface="Courier New"/>
                <a:ea typeface="Courier New"/>
                <a:cs typeface="Courier New"/>
                <a:sym typeface="Courier New"/>
              </a:rPr>
              <a:t>              </a:t>
            </a:r>
            <a:r>
              <a:rPr lang="es" sz="1050">
                <a:solidFill>
                  <a:srgbClr val="6A9955"/>
                </a:solidFill>
                <a:latin typeface="Courier New"/>
                <a:ea typeface="Courier New"/>
                <a:cs typeface="Courier New"/>
                <a:sym typeface="Courier New"/>
              </a:rPr>
              <a:t>// Devuelve el código del estado de la petición procesada:</a:t>
            </a:r>
            <a:endParaRPr sz="10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latin typeface="Courier New"/>
                <a:ea typeface="Courier New"/>
                <a:cs typeface="Courier New"/>
                <a:sym typeface="Courier New"/>
              </a:rPr>
              <a:t>                            </a:t>
            </a:r>
            <a:r>
              <a:rPr lang="es" sz="1050">
                <a:solidFill>
                  <a:srgbClr val="B5CEA8"/>
                </a:solidFill>
                <a:latin typeface="Courier New"/>
                <a:ea typeface="Courier New"/>
                <a:cs typeface="Courier New"/>
                <a:sym typeface="Courier New"/>
              </a:rPr>
              <a:t>200</a:t>
            </a:r>
            <a:r>
              <a:rPr lang="es" sz="1050">
                <a:solidFill>
                  <a:srgbClr val="D4D4D4"/>
                </a:solidFill>
                <a:latin typeface="Courier New"/>
                <a:ea typeface="Courier New"/>
                <a:cs typeface="Courier New"/>
                <a:sym typeface="Courier New"/>
              </a:rPr>
              <a:t>: </a:t>
            </a:r>
            <a:r>
              <a:rPr lang="es" sz="1050">
                <a:solidFill>
                  <a:srgbClr val="CE9178"/>
                </a:solidFill>
                <a:latin typeface="Courier New"/>
                <a:ea typeface="Courier New"/>
                <a:cs typeface="Courier New"/>
                <a:sym typeface="Courier New"/>
              </a:rPr>
              <a:t>"OK"</a:t>
            </a:r>
            <a:r>
              <a:rPr lang="es"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latin typeface="Courier New"/>
                <a:ea typeface="Courier New"/>
                <a:cs typeface="Courier New"/>
                <a:sym typeface="Courier New"/>
              </a:rPr>
              <a:t>                            </a:t>
            </a:r>
            <a:r>
              <a:rPr lang="es" sz="1050">
                <a:solidFill>
                  <a:srgbClr val="B5CEA8"/>
                </a:solidFill>
                <a:latin typeface="Courier New"/>
                <a:ea typeface="Courier New"/>
                <a:cs typeface="Courier New"/>
                <a:sym typeface="Courier New"/>
              </a:rPr>
              <a:t>403</a:t>
            </a:r>
            <a:r>
              <a:rPr lang="es" sz="1050">
                <a:solidFill>
                  <a:srgbClr val="D4D4D4"/>
                </a:solidFill>
                <a:latin typeface="Courier New"/>
                <a:ea typeface="Courier New"/>
                <a:cs typeface="Courier New"/>
                <a:sym typeface="Courier New"/>
              </a:rPr>
              <a:t>: </a:t>
            </a:r>
            <a:r>
              <a:rPr lang="es" sz="1050">
                <a:solidFill>
                  <a:srgbClr val="CE9178"/>
                </a:solidFill>
                <a:latin typeface="Courier New"/>
                <a:ea typeface="Courier New"/>
                <a:cs typeface="Courier New"/>
                <a:sym typeface="Courier New"/>
              </a:rPr>
              <a:t>"Forbidden"</a:t>
            </a:r>
            <a:r>
              <a:rPr lang="es"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latin typeface="Courier New"/>
                <a:ea typeface="Courier New"/>
                <a:cs typeface="Courier New"/>
                <a:sym typeface="Courier New"/>
              </a:rPr>
              <a:t>                            </a:t>
            </a:r>
            <a:r>
              <a:rPr lang="es" sz="1050">
                <a:solidFill>
                  <a:srgbClr val="B5CEA8"/>
                </a:solidFill>
                <a:latin typeface="Courier New"/>
                <a:ea typeface="Courier New"/>
                <a:cs typeface="Courier New"/>
                <a:sym typeface="Courier New"/>
              </a:rPr>
              <a:t>404</a:t>
            </a:r>
            <a:r>
              <a:rPr lang="es" sz="1050">
                <a:solidFill>
                  <a:srgbClr val="D4D4D4"/>
                </a:solidFill>
                <a:latin typeface="Courier New"/>
                <a:ea typeface="Courier New"/>
                <a:cs typeface="Courier New"/>
                <a:sym typeface="Courier New"/>
              </a:rPr>
              <a:t>: </a:t>
            </a:r>
            <a:r>
              <a:rPr lang="es" sz="1050">
                <a:solidFill>
                  <a:srgbClr val="CE9178"/>
                </a:solidFill>
                <a:latin typeface="Courier New"/>
                <a:ea typeface="Courier New"/>
                <a:cs typeface="Courier New"/>
                <a:sym typeface="Courier New"/>
              </a:rPr>
              <a:t>"Not Found"</a:t>
            </a:r>
            <a:r>
              <a:rPr lang="es"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9CDCFE"/>
                </a:solidFill>
                <a:latin typeface="Courier New"/>
                <a:ea typeface="Courier New"/>
                <a:cs typeface="Courier New"/>
                <a:sym typeface="Courier New"/>
              </a:rPr>
              <a:t>s</a:t>
            </a:r>
            <a:r>
              <a:rPr lang="es" sz="1050">
                <a:solidFill>
                  <a:srgbClr val="9CDCFE"/>
                </a:solidFill>
                <a:latin typeface="Courier New"/>
                <a:ea typeface="Courier New"/>
                <a:cs typeface="Courier New"/>
                <a:sym typeface="Courier New"/>
              </a:rPr>
              <a:t>tatusText</a:t>
            </a:r>
            <a:r>
              <a:rPr lang="es" sz="1050">
                <a:solidFill>
                  <a:srgbClr val="D4D4D4"/>
                </a:solidFill>
                <a:latin typeface="Courier New"/>
                <a:ea typeface="Courier New"/>
                <a:cs typeface="Courier New"/>
                <a:sym typeface="Courier New"/>
              </a:rPr>
              <a:t>          </a:t>
            </a:r>
            <a:r>
              <a:rPr lang="es" sz="1050">
                <a:solidFill>
                  <a:srgbClr val="6A9955"/>
                </a:solidFill>
                <a:latin typeface="Courier New"/>
                <a:ea typeface="Courier New"/>
                <a:cs typeface="Courier New"/>
                <a:sym typeface="Courier New"/>
              </a:rPr>
              <a:t>// Devuelve el texto del estado de la petición procesada.</a:t>
            </a:r>
            <a:endParaRPr sz="1050">
              <a:solidFill>
                <a:srgbClr val="6A9955"/>
              </a:solidFill>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idx="1" type="body"/>
          </p:nvPr>
        </p:nvSpPr>
        <p:spPr>
          <a:xfrm>
            <a:off x="311700" y="225025"/>
            <a:ext cx="8520600" cy="4661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s" sz="1600">
                <a:solidFill>
                  <a:srgbClr val="4A86E8"/>
                </a:solidFill>
              </a:rPr>
              <a:t>Métodos</a:t>
            </a:r>
            <a:endParaRPr sz="1600">
              <a:solidFill>
                <a:srgbClr val="4A86E8"/>
              </a:solidFill>
            </a:endParaRPr>
          </a:p>
          <a:p>
            <a:pPr indent="0" lvl="0" marL="0" rtl="0" algn="l">
              <a:spcBef>
                <a:spcPts val="0"/>
              </a:spcBef>
              <a:spcAft>
                <a:spcPts val="1600"/>
              </a:spcAft>
              <a:buNone/>
            </a:pPr>
            <a:r>
              <a:t/>
            </a:r>
            <a:endParaRPr/>
          </a:p>
        </p:txBody>
      </p:sp>
      <p:sp>
        <p:nvSpPr>
          <p:cNvPr id="130" name="Google Shape;130;p19"/>
          <p:cNvSpPr txBox="1"/>
          <p:nvPr/>
        </p:nvSpPr>
        <p:spPr>
          <a:xfrm>
            <a:off x="396475" y="653675"/>
            <a:ext cx="7672500" cy="3508800"/>
          </a:xfrm>
          <a:prstGeom prst="rect">
            <a:avLst/>
          </a:prstGeom>
          <a:solidFill>
            <a:srgbClr val="434343"/>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s" sz="1050">
                <a:solidFill>
                  <a:srgbClr val="569CD6"/>
                </a:solidFill>
                <a:latin typeface="Courier New"/>
                <a:ea typeface="Courier New"/>
                <a:cs typeface="Courier New"/>
                <a:sym typeface="Courier New"/>
              </a:rPr>
              <a:t>new</a:t>
            </a:r>
            <a:r>
              <a:rPr lang="es" sz="1050">
                <a:solidFill>
                  <a:srgbClr val="D4D4D4"/>
                </a:solidFill>
                <a:latin typeface="Courier New"/>
                <a:ea typeface="Courier New"/>
                <a:cs typeface="Courier New"/>
                <a:sym typeface="Courier New"/>
              </a:rPr>
              <a:t> </a:t>
            </a:r>
            <a:r>
              <a:rPr lang="es" sz="1050">
                <a:solidFill>
                  <a:srgbClr val="4EC9B0"/>
                </a:solidFill>
                <a:latin typeface="Courier New"/>
                <a:ea typeface="Courier New"/>
                <a:cs typeface="Courier New"/>
                <a:sym typeface="Courier New"/>
              </a:rPr>
              <a:t>XMLHttpRequest</a:t>
            </a:r>
            <a:r>
              <a:rPr lang="es" sz="1050">
                <a:solidFill>
                  <a:srgbClr val="D4D4D4"/>
                </a:solidFill>
                <a:latin typeface="Courier New"/>
                <a:ea typeface="Courier New"/>
                <a:cs typeface="Courier New"/>
                <a:sym typeface="Courier New"/>
              </a:rPr>
              <a:t>()    </a:t>
            </a:r>
            <a:r>
              <a:rPr lang="es" sz="1050">
                <a:solidFill>
                  <a:srgbClr val="6A9955"/>
                </a:solidFill>
                <a:latin typeface="Courier New"/>
                <a:ea typeface="Courier New"/>
                <a:cs typeface="Courier New"/>
                <a:sym typeface="Courier New"/>
              </a:rPr>
              <a:t>// Crea el objeto XMLHttpRequest.</a:t>
            </a:r>
            <a:endParaRPr sz="10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CDCAA"/>
                </a:solidFill>
                <a:latin typeface="Courier New"/>
                <a:ea typeface="Courier New"/>
                <a:cs typeface="Courier New"/>
                <a:sym typeface="Courier New"/>
              </a:rPr>
              <a:t>abort</a:t>
            </a:r>
            <a:r>
              <a:rPr lang="es" sz="1050">
                <a:solidFill>
                  <a:srgbClr val="D4D4D4"/>
                </a:solidFill>
                <a:latin typeface="Courier New"/>
                <a:ea typeface="Courier New"/>
                <a:cs typeface="Courier New"/>
                <a:sym typeface="Courier New"/>
              </a:rPr>
              <a:t> ()                </a:t>
            </a:r>
            <a:r>
              <a:rPr lang="es" sz="1050">
                <a:solidFill>
                  <a:srgbClr val="6A9955"/>
                </a:solidFill>
                <a:latin typeface="Courier New"/>
                <a:ea typeface="Courier New"/>
                <a:cs typeface="Courier New"/>
                <a:sym typeface="Courier New"/>
              </a:rPr>
              <a:t>// Cancela la petición actual.</a:t>
            </a:r>
            <a:endParaRPr sz="10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CDCAA"/>
                </a:solidFill>
                <a:latin typeface="Courier New"/>
                <a:ea typeface="Courier New"/>
                <a:cs typeface="Courier New"/>
                <a:sym typeface="Courier New"/>
              </a:rPr>
              <a:t>getAllResponseHeaders</a:t>
            </a:r>
            <a:r>
              <a:rPr lang="es" sz="1050">
                <a:solidFill>
                  <a:srgbClr val="D4D4D4"/>
                </a:solidFill>
                <a:latin typeface="Courier New"/>
                <a:ea typeface="Courier New"/>
                <a:cs typeface="Courier New"/>
                <a:sym typeface="Courier New"/>
              </a:rPr>
              <a:t>() </a:t>
            </a:r>
            <a:r>
              <a:rPr lang="es" sz="1050">
                <a:solidFill>
                  <a:srgbClr val="6A9955"/>
                </a:solidFill>
                <a:latin typeface="Courier New"/>
                <a:ea typeface="Courier New"/>
                <a:cs typeface="Courier New"/>
                <a:sym typeface="Courier New"/>
              </a:rPr>
              <a:t>// Devuelve la información de cabecera.</a:t>
            </a:r>
            <a:endParaRPr sz="10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CDCAA"/>
                </a:solidFill>
                <a:latin typeface="Courier New"/>
                <a:ea typeface="Courier New"/>
                <a:cs typeface="Courier New"/>
                <a:sym typeface="Courier New"/>
              </a:rPr>
              <a:t>getResponseHeader</a:t>
            </a:r>
            <a:r>
              <a:rPr lang="es" sz="1050">
                <a:solidFill>
                  <a:srgbClr val="D4D4D4"/>
                </a:solidFill>
                <a:latin typeface="Courier New"/>
                <a:ea typeface="Courier New"/>
                <a:cs typeface="Courier New"/>
                <a:sym typeface="Courier New"/>
              </a:rPr>
              <a:t>()     </a:t>
            </a:r>
            <a:r>
              <a:rPr lang="es" sz="1050">
                <a:solidFill>
                  <a:srgbClr val="6A9955"/>
                </a:solidFill>
                <a:latin typeface="Courier New"/>
                <a:ea typeface="Courier New"/>
                <a:cs typeface="Courier New"/>
                <a:sym typeface="Courier New"/>
              </a:rPr>
              <a:t>// Devuelve información sobre una cabecera específica.</a:t>
            </a:r>
            <a:endParaRPr sz="10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CDCAA"/>
                </a:solidFill>
                <a:latin typeface="Courier New"/>
                <a:ea typeface="Courier New"/>
                <a:cs typeface="Courier New"/>
                <a:sym typeface="Courier New"/>
              </a:rPr>
              <a:t>open</a:t>
            </a:r>
            <a:r>
              <a:rPr lang="es" sz="1050">
                <a:solidFill>
                  <a:srgbClr val="D4D4D4"/>
                </a:solidFill>
                <a:latin typeface="Courier New"/>
                <a:ea typeface="Courier New"/>
                <a:cs typeface="Courier New"/>
                <a:sym typeface="Courier New"/>
              </a:rPr>
              <a:t>(</a:t>
            </a:r>
            <a:r>
              <a:rPr lang="es" sz="1050">
                <a:solidFill>
                  <a:srgbClr val="9CDCFE"/>
                </a:solidFill>
                <a:latin typeface="Courier New"/>
                <a:ea typeface="Courier New"/>
                <a:cs typeface="Courier New"/>
                <a:sym typeface="Courier New"/>
              </a:rPr>
              <a:t>method</a:t>
            </a:r>
            <a:r>
              <a:rPr lang="es" sz="1050">
                <a:solidFill>
                  <a:srgbClr val="D4D4D4"/>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url</a:t>
            </a:r>
            <a:r>
              <a:rPr lang="es" sz="1050">
                <a:solidFill>
                  <a:srgbClr val="D4D4D4"/>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async</a:t>
            </a:r>
            <a:r>
              <a:rPr lang="es" sz="1050">
                <a:solidFill>
                  <a:srgbClr val="D4D4D4"/>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user</a:t>
            </a:r>
            <a:r>
              <a:rPr lang="es" sz="1050">
                <a:solidFill>
                  <a:srgbClr val="D4D4D4"/>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psw</a:t>
            </a:r>
            <a:r>
              <a:rPr lang="es" sz="1050">
                <a:solidFill>
                  <a:srgbClr val="D4D4D4"/>
                </a:solidFill>
                <a:latin typeface="Courier New"/>
                <a:ea typeface="Courier New"/>
                <a:cs typeface="Courier New"/>
                <a:sym typeface="Courier New"/>
              </a:rPr>
              <a:t>) </a:t>
            </a:r>
            <a:r>
              <a:rPr lang="es" sz="1050">
                <a:solidFill>
                  <a:srgbClr val="6A9955"/>
                </a:solidFill>
                <a:latin typeface="Courier New"/>
                <a:ea typeface="Courier New"/>
                <a:cs typeface="Courier New"/>
                <a:sym typeface="Courier New"/>
              </a:rPr>
              <a:t>// Especifica parámetros de la petición.</a:t>
            </a:r>
            <a:endParaRPr sz="10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latin typeface="Courier New"/>
                <a:ea typeface="Courier New"/>
                <a:cs typeface="Courier New"/>
                <a:sym typeface="Courier New"/>
              </a:rPr>
              <a:t>                                        </a:t>
            </a:r>
            <a:r>
              <a:rPr lang="es" sz="1050">
                <a:solidFill>
                  <a:srgbClr val="C8C8C8"/>
                </a:solidFill>
                <a:latin typeface="Courier New"/>
                <a:ea typeface="Courier New"/>
                <a:cs typeface="Courier New"/>
                <a:sym typeface="Courier New"/>
              </a:rPr>
              <a:t>method</a:t>
            </a:r>
            <a:r>
              <a:rPr lang="es" sz="1050">
                <a:solidFill>
                  <a:srgbClr val="D4D4D4"/>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el</a:t>
            </a:r>
            <a:r>
              <a:rPr lang="es" sz="1050">
                <a:solidFill>
                  <a:srgbClr val="D4D4D4"/>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tipo</a:t>
            </a:r>
            <a:r>
              <a:rPr lang="es" sz="1050">
                <a:solidFill>
                  <a:srgbClr val="D4D4D4"/>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GET</a:t>
            </a:r>
            <a:r>
              <a:rPr lang="es" sz="1050">
                <a:solidFill>
                  <a:srgbClr val="D4D4D4"/>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o</a:t>
            </a:r>
            <a:r>
              <a:rPr lang="es" sz="1050">
                <a:solidFill>
                  <a:srgbClr val="D4D4D4"/>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POST</a:t>
            </a:r>
            <a:endParaRPr sz="1050">
              <a:solidFill>
                <a:srgbClr val="9CDCFE"/>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latin typeface="Courier New"/>
                <a:ea typeface="Courier New"/>
                <a:cs typeface="Courier New"/>
                <a:sym typeface="Courier New"/>
              </a:rPr>
              <a:t>                                        </a:t>
            </a:r>
            <a:r>
              <a:rPr lang="es" sz="1050">
                <a:solidFill>
                  <a:srgbClr val="C8C8C8"/>
                </a:solidFill>
                <a:latin typeface="Courier New"/>
                <a:ea typeface="Courier New"/>
                <a:cs typeface="Courier New"/>
                <a:sym typeface="Courier New"/>
              </a:rPr>
              <a:t>url</a:t>
            </a:r>
            <a:r>
              <a:rPr lang="es" sz="1050">
                <a:solidFill>
                  <a:srgbClr val="D4D4D4"/>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la</a:t>
            </a:r>
            <a:r>
              <a:rPr lang="es" sz="1050">
                <a:solidFill>
                  <a:srgbClr val="D4D4D4"/>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ruta</a:t>
            </a:r>
            <a:r>
              <a:rPr lang="es" sz="1050">
                <a:solidFill>
                  <a:srgbClr val="D4D4D4"/>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del</a:t>
            </a:r>
            <a:r>
              <a:rPr lang="es" sz="1050">
                <a:solidFill>
                  <a:srgbClr val="D4D4D4"/>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archivo</a:t>
            </a:r>
            <a:endParaRPr sz="1050">
              <a:solidFill>
                <a:srgbClr val="9CDCFE"/>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latin typeface="Courier New"/>
                <a:ea typeface="Courier New"/>
                <a:cs typeface="Courier New"/>
                <a:sym typeface="Courier New"/>
              </a:rPr>
              <a:t>                                        </a:t>
            </a:r>
            <a:r>
              <a:rPr lang="es" sz="1050">
                <a:solidFill>
                  <a:srgbClr val="C8C8C8"/>
                </a:solidFill>
                <a:latin typeface="Courier New"/>
                <a:ea typeface="Courier New"/>
                <a:cs typeface="Courier New"/>
                <a:sym typeface="Courier New"/>
              </a:rPr>
              <a:t>async</a:t>
            </a:r>
            <a:r>
              <a:rPr lang="es" sz="1050">
                <a:solidFill>
                  <a:srgbClr val="D4D4D4"/>
                </a:solidFill>
                <a:latin typeface="Courier New"/>
                <a:ea typeface="Courier New"/>
                <a:cs typeface="Courier New"/>
                <a:sym typeface="Courier New"/>
              </a:rPr>
              <a:t>: </a:t>
            </a:r>
            <a:r>
              <a:rPr lang="es" sz="1050">
                <a:solidFill>
                  <a:srgbClr val="569CD6"/>
                </a:solidFill>
                <a:latin typeface="Courier New"/>
                <a:ea typeface="Courier New"/>
                <a:cs typeface="Courier New"/>
                <a:sym typeface="Courier New"/>
              </a:rPr>
              <a:t>true</a:t>
            </a:r>
            <a:r>
              <a:rPr lang="es" sz="1050">
                <a:solidFill>
                  <a:srgbClr val="D4D4D4"/>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asíncrono</a:t>
            </a:r>
            <a:r>
              <a:rPr lang="es" sz="1050">
                <a:solidFill>
                  <a:srgbClr val="D4D4D4"/>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or</a:t>
            </a:r>
            <a:r>
              <a:rPr lang="es" sz="1050">
                <a:solidFill>
                  <a:srgbClr val="D4D4D4"/>
                </a:solidFill>
                <a:latin typeface="Courier New"/>
                <a:ea typeface="Courier New"/>
                <a:cs typeface="Courier New"/>
                <a:sym typeface="Courier New"/>
              </a:rPr>
              <a:t> </a:t>
            </a:r>
            <a:r>
              <a:rPr lang="es" sz="1050">
                <a:solidFill>
                  <a:srgbClr val="569CD6"/>
                </a:solidFill>
                <a:latin typeface="Courier New"/>
                <a:ea typeface="Courier New"/>
                <a:cs typeface="Courier New"/>
                <a:sym typeface="Courier New"/>
              </a:rPr>
              <a:t>false</a:t>
            </a:r>
            <a:r>
              <a:rPr lang="es" sz="1050">
                <a:solidFill>
                  <a:srgbClr val="D4D4D4"/>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síncrono</a:t>
            </a:r>
            <a:r>
              <a:rPr lang="es"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latin typeface="Courier New"/>
                <a:ea typeface="Courier New"/>
                <a:cs typeface="Courier New"/>
                <a:sym typeface="Courier New"/>
              </a:rPr>
              <a:t>                                        </a:t>
            </a:r>
            <a:r>
              <a:rPr lang="es" sz="1050">
                <a:solidFill>
                  <a:srgbClr val="C8C8C8"/>
                </a:solidFill>
                <a:latin typeface="Courier New"/>
                <a:ea typeface="Courier New"/>
                <a:cs typeface="Courier New"/>
                <a:sym typeface="Courier New"/>
              </a:rPr>
              <a:t>user</a:t>
            </a:r>
            <a:r>
              <a:rPr lang="es" sz="1050">
                <a:solidFill>
                  <a:srgbClr val="D4D4D4"/>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opcional</a:t>
            </a:r>
            <a:r>
              <a:rPr lang="es" sz="1050">
                <a:solidFill>
                  <a:srgbClr val="D4D4D4"/>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nombre</a:t>
            </a:r>
            <a:r>
              <a:rPr lang="es" sz="1050">
                <a:solidFill>
                  <a:srgbClr val="D4D4D4"/>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de</a:t>
            </a:r>
            <a:r>
              <a:rPr lang="es" sz="1050">
                <a:solidFill>
                  <a:srgbClr val="D4D4D4"/>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usuario</a:t>
            </a:r>
            <a:endParaRPr sz="1050">
              <a:solidFill>
                <a:srgbClr val="9CDCFE"/>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latin typeface="Courier New"/>
                <a:ea typeface="Courier New"/>
                <a:cs typeface="Courier New"/>
                <a:sym typeface="Courier New"/>
              </a:rPr>
              <a:t>                                        </a:t>
            </a:r>
            <a:r>
              <a:rPr lang="es" sz="1050">
                <a:solidFill>
                  <a:srgbClr val="C8C8C8"/>
                </a:solidFill>
                <a:latin typeface="Courier New"/>
                <a:ea typeface="Courier New"/>
                <a:cs typeface="Courier New"/>
                <a:sym typeface="Courier New"/>
              </a:rPr>
              <a:t>psw</a:t>
            </a:r>
            <a:r>
              <a:rPr lang="es" sz="1050">
                <a:solidFill>
                  <a:srgbClr val="D4D4D4"/>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opcional</a:t>
            </a:r>
            <a:r>
              <a:rPr lang="es" sz="1050">
                <a:solidFill>
                  <a:srgbClr val="D4D4D4"/>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contraseña</a:t>
            </a:r>
            <a:endParaRPr sz="1050">
              <a:solidFill>
                <a:srgbClr val="9CDCFE"/>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CDCAA"/>
                </a:solidFill>
                <a:latin typeface="Courier New"/>
                <a:ea typeface="Courier New"/>
                <a:cs typeface="Courier New"/>
                <a:sym typeface="Courier New"/>
              </a:rPr>
              <a:t>send</a:t>
            </a:r>
            <a:r>
              <a:rPr lang="es" sz="1050">
                <a:solidFill>
                  <a:srgbClr val="D4D4D4"/>
                </a:solidFill>
                <a:latin typeface="Courier New"/>
                <a:ea typeface="Courier New"/>
                <a:cs typeface="Courier New"/>
                <a:sym typeface="Courier New"/>
              </a:rPr>
              <a:t>()                  </a:t>
            </a:r>
            <a:r>
              <a:rPr lang="es" sz="1050">
                <a:solidFill>
                  <a:srgbClr val="6A9955"/>
                </a:solidFill>
                <a:latin typeface="Courier New"/>
                <a:ea typeface="Courier New"/>
                <a:cs typeface="Courier New"/>
                <a:sym typeface="Courier New"/>
              </a:rPr>
              <a:t>// Envía la petición al servidor, usada para peticiones GET</a:t>
            </a:r>
            <a:endParaRPr sz="10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CDCAA"/>
                </a:solidFill>
                <a:latin typeface="Courier New"/>
                <a:ea typeface="Courier New"/>
                <a:cs typeface="Courier New"/>
                <a:sym typeface="Courier New"/>
              </a:rPr>
              <a:t>send</a:t>
            </a:r>
            <a:r>
              <a:rPr lang="es" sz="1050">
                <a:solidFill>
                  <a:srgbClr val="D4D4D4"/>
                </a:solidFill>
                <a:latin typeface="Courier New"/>
                <a:ea typeface="Courier New"/>
                <a:cs typeface="Courier New"/>
                <a:sym typeface="Courier New"/>
              </a:rPr>
              <a:t>(</a:t>
            </a:r>
            <a:r>
              <a:rPr lang="es" sz="1050">
                <a:solidFill>
                  <a:srgbClr val="9CDCFE"/>
                </a:solidFill>
                <a:latin typeface="Courier New"/>
                <a:ea typeface="Courier New"/>
                <a:cs typeface="Courier New"/>
                <a:sym typeface="Courier New"/>
              </a:rPr>
              <a:t>cadena</a:t>
            </a:r>
            <a:r>
              <a:rPr lang="es" sz="1050">
                <a:solidFill>
                  <a:srgbClr val="D4D4D4"/>
                </a:solidFill>
                <a:latin typeface="Courier New"/>
                <a:ea typeface="Courier New"/>
                <a:cs typeface="Courier New"/>
                <a:sym typeface="Courier New"/>
              </a:rPr>
              <a:t>)            </a:t>
            </a:r>
            <a:r>
              <a:rPr lang="es" sz="1050">
                <a:solidFill>
                  <a:srgbClr val="6A9955"/>
                </a:solidFill>
                <a:latin typeface="Courier New"/>
                <a:ea typeface="Courier New"/>
                <a:cs typeface="Courier New"/>
                <a:sym typeface="Courier New"/>
              </a:rPr>
              <a:t>// Envía la petición al servidor, usada para peticiones POST</a:t>
            </a:r>
            <a:endParaRPr sz="1050">
              <a:solidFill>
                <a:srgbClr val="6A995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CDCAA"/>
                </a:solidFill>
                <a:latin typeface="Courier New"/>
                <a:ea typeface="Courier New"/>
                <a:cs typeface="Courier New"/>
                <a:sym typeface="Courier New"/>
              </a:rPr>
              <a:t>setRequestHeader</a:t>
            </a:r>
            <a:r>
              <a:rPr lang="es" sz="1050">
                <a:solidFill>
                  <a:srgbClr val="D4D4D4"/>
                </a:solidFill>
                <a:latin typeface="Courier New"/>
                <a:ea typeface="Courier New"/>
                <a:cs typeface="Courier New"/>
                <a:sym typeface="Courier New"/>
              </a:rPr>
              <a:t>()      </a:t>
            </a:r>
            <a:r>
              <a:rPr lang="es" sz="1050">
                <a:solidFill>
                  <a:srgbClr val="6A9955"/>
                </a:solidFill>
                <a:latin typeface="Courier New"/>
                <a:ea typeface="Courier New"/>
                <a:cs typeface="Courier New"/>
                <a:sym typeface="Courier New"/>
              </a:rPr>
              <a:t>// Añade el valor de una cabecera para ser enviada.</a:t>
            </a:r>
            <a:endParaRPr sz="1050">
              <a:solidFill>
                <a:srgbClr val="6A9955"/>
              </a:solidFill>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idx="1" type="body"/>
          </p:nvPr>
        </p:nvSpPr>
        <p:spPr>
          <a:xfrm>
            <a:off x="311700" y="171450"/>
            <a:ext cx="8520600" cy="470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1"/>
                </a:solidFill>
              </a:rPr>
              <a:t>GET vs POST</a:t>
            </a:r>
            <a:endParaRPr>
              <a:solidFill>
                <a:schemeClr val="dk1"/>
              </a:solidFill>
            </a:endParaRPr>
          </a:p>
          <a:p>
            <a:pPr indent="0" lvl="0" marL="0" rtl="0" algn="l">
              <a:spcBef>
                <a:spcPts val="1600"/>
              </a:spcBef>
              <a:spcAft>
                <a:spcPts val="0"/>
              </a:spcAft>
              <a:buNone/>
            </a:pPr>
            <a:r>
              <a:rPr lang="es"/>
              <a:t>Tenemos estos dos métodos para realizar la petición :</a:t>
            </a:r>
            <a:endParaRPr/>
          </a:p>
          <a:p>
            <a:pPr indent="0" lvl="0" marL="0" rtl="0" algn="l">
              <a:spcBef>
                <a:spcPts val="0"/>
              </a:spcBef>
              <a:spcAft>
                <a:spcPts val="0"/>
              </a:spcAft>
              <a:buNone/>
            </a:pPr>
            <a:r>
              <a:rPr lang="es" sz="1500">
                <a:solidFill>
                  <a:srgbClr val="4A86E8"/>
                </a:solidFill>
              </a:rPr>
              <a:t>GET: </a:t>
            </a:r>
            <a:endParaRPr sz="1500">
              <a:solidFill>
                <a:srgbClr val="4A86E8"/>
              </a:solidFill>
            </a:endParaRPr>
          </a:p>
          <a:p>
            <a:pPr indent="0" lvl="0" marL="0" rtl="0" algn="l">
              <a:spcBef>
                <a:spcPts val="0"/>
              </a:spcBef>
              <a:spcAft>
                <a:spcPts val="0"/>
              </a:spcAft>
              <a:buNone/>
            </a:pPr>
            <a:r>
              <a:rPr lang="es" sz="1500">
                <a:solidFill>
                  <a:srgbClr val="434343"/>
                </a:solidFill>
              </a:rPr>
              <a:t>Este método es </a:t>
            </a:r>
            <a:r>
              <a:rPr lang="es" sz="1500">
                <a:solidFill>
                  <a:srgbClr val="434343"/>
                </a:solidFill>
              </a:rPr>
              <a:t>más</a:t>
            </a:r>
            <a:r>
              <a:rPr lang="es" sz="1500">
                <a:solidFill>
                  <a:srgbClr val="434343"/>
                </a:solidFill>
              </a:rPr>
              <a:t> sencillo y rápido que POST.</a:t>
            </a:r>
            <a:endParaRPr sz="1500">
              <a:solidFill>
                <a:srgbClr val="434343"/>
              </a:solidFill>
            </a:endParaRPr>
          </a:p>
          <a:p>
            <a:pPr indent="0" lvl="0" marL="0" rtl="0" algn="l">
              <a:spcBef>
                <a:spcPts val="0"/>
              </a:spcBef>
              <a:spcAft>
                <a:spcPts val="0"/>
              </a:spcAft>
              <a:buNone/>
            </a:pPr>
            <a:r>
              <a:t/>
            </a:r>
            <a:endParaRPr sz="1500">
              <a:solidFill>
                <a:srgbClr val="434343"/>
              </a:solidFill>
            </a:endParaRPr>
          </a:p>
          <a:p>
            <a:pPr indent="0" lvl="0" marL="0" rtl="0" algn="l">
              <a:spcBef>
                <a:spcPts val="0"/>
              </a:spcBef>
              <a:spcAft>
                <a:spcPts val="0"/>
              </a:spcAft>
              <a:buNone/>
            </a:pPr>
            <a:r>
              <a:rPr lang="es" sz="1500">
                <a:solidFill>
                  <a:srgbClr val="4A86E8"/>
                </a:solidFill>
              </a:rPr>
              <a:t>POST:</a:t>
            </a:r>
            <a:r>
              <a:rPr lang="es" sz="1500">
                <a:solidFill>
                  <a:srgbClr val="434343"/>
                </a:solidFill>
              </a:rPr>
              <a:t> </a:t>
            </a:r>
            <a:endParaRPr sz="1500">
              <a:solidFill>
                <a:srgbClr val="434343"/>
              </a:solidFill>
            </a:endParaRPr>
          </a:p>
          <a:p>
            <a:pPr indent="-323850" lvl="0" marL="457200" rtl="0" algn="l">
              <a:spcBef>
                <a:spcPts val="0"/>
              </a:spcBef>
              <a:spcAft>
                <a:spcPts val="0"/>
              </a:spcAft>
              <a:buClr>
                <a:srgbClr val="434343"/>
              </a:buClr>
              <a:buSzPts val="1500"/>
              <a:buChar char="-"/>
            </a:pPr>
            <a:r>
              <a:rPr lang="es" sz="1500">
                <a:solidFill>
                  <a:srgbClr val="434343"/>
                </a:solidFill>
              </a:rPr>
              <a:t>No usa caché, por tanto actualiza los datos en el servidor.</a:t>
            </a:r>
            <a:endParaRPr sz="1500">
              <a:solidFill>
                <a:srgbClr val="434343"/>
              </a:solidFill>
            </a:endParaRPr>
          </a:p>
          <a:p>
            <a:pPr indent="-323850" lvl="0" marL="457200" rtl="0" algn="l">
              <a:spcBef>
                <a:spcPts val="0"/>
              </a:spcBef>
              <a:spcAft>
                <a:spcPts val="0"/>
              </a:spcAft>
              <a:buClr>
                <a:srgbClr val="434343"/>
              </a:buClr>
              <a:buSzPts val="1500"/>
              <a:buChar char="-"/>
            </a:pPr>
            <a:r>
              <a:rPr lang="es" sz="1500">
                <a:solidFill>
                  <a:srgbClr val="434343"/>
                </a:solidFill>
              </a:rPr>
              <a:t>No tiene limitaciones de tamaño.</a:t>
            </a:r>
            <a:endParaRPr sz="1500">
              <a:solidFill>
                <a:srgbClr val="434343"/>
              </a:solidFill>
            </a:endParaRPr>
          </a:p>
          <a:p>
            <a:pPr indent="-323850" lvl="0" marL="457200" rtl="0" algn="l">
              <a:spcBef>
                <a:spcPts val="0"/>
              </a:spcBef>
              <a:spcAft>
                <a:spcPts val="0"/>
              </a:spcAft>
              <a:buClr>
                <a:srgbClr val="434343"/>
              </a:buClr>
              <a:buSzPts val="1500"/>
              <a:buChar char="-"/>
            </a:pPr>
            <a:r>
              <a:rPr lang="es" sz="1500">
                <a:solidFill>
                  <a:srgbClr val="434343"/>
                </a:solidFill>
              </a:rPr>
              <a:t>Al usar la opción de usuario y contraseña, es más seguro.</a:t>
            </a:r>
            <a:endParaRPr sz="1500">
              <a:solidFill>
                <a:srgbClr val="434343"/>
              </a:solidFill>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s"/>
              <a:t>El siguiente ejemplo muestra cómo hacer una solicitud con AJAX, enviar una serie de </a:t>
            </a:r>
            <a:r>
              <a:rPr lang="es"/>
              <a:t>parámetros</a:t>
            </a:r>
            <a:r>
              <a:rPr lang="es"/>
              <a:t> por </a:t>
            </a:r>
            <a:r>
              <a:rPr lang="es">
                <a:solidFill>
                  <a:srgbClr val="4A86E8"/>
                </a:solidFill>
              </a:rPr>
              <a:t>GET</a:t>
            </a:r>
            <a:r>
              <a:rPr lang="es"/>
              <a:t> y recibir valores en JSON procesados por PHP desde el servidor, para cargarlos en un contenedor.</a:t>
            </a:r>
            <a:endParaRPr sz="1500">
              <a:solidFill>
                <a:srgbClr val="434343"/>
              </a:solidFill>
            </a:endParaRPr>
          </a:p>
        </p:txBody>
      </p:sp>
      <p:sp>
        <p:nvSpPr>
          <p:cNvPr id="136" name="Google Shape;136;p20"/>
          <p:cNvSpPr txBox="1"/>
          <p:nvPr/>
        </p:nvSpPr>
        <p:spPr>
          <a:xfrm>
            <a:off x="340525" y="3213500"/>
            <a:ext cx="16632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chemeClr val="dk1"/>
                </a:solidFill>
                <a:latin typeface="Roboto"/>
                <a:ea typeface="Roboto"/>
                <a:cs typeface="Roboto"/>
                <a:sym typeface="Roboto"/>
              </a:rPr>
              <a:t>Ejemplo GET</a:t>
            </a:r>
            <a:endParaRPr sz="1800">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nvSpPr>
        <p:spPr>
          <a:xfrm>
            <a:off x="0" y="0"/>
            <a:ext cx="9144000" cy="4869600"/>
          </a:xfrm>
          <a:prstGeom prst="rect">
            <a:avLst/>
          </a:prstGeom>
          <a:solidFill>
            <a:srgbClr val="434343"/>
          </a:solid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s" sz="1050">
                <a:solidFill>
                  <a:srgbClr val="808080"/>
                </a:solidFill>
                <a:latin typeface="Courier New"/>
                <a:ea typeface="Courier New"/>
                <a:cs typeface="Courier New"/>
                <a:sym typeface="Courier New"/>
              </a:rPr>
              <a:t>&lt;!</a:t>
            </a:r>
            <a:r>
              <a:rPr lang="es" sz="1050">
                <a:solidFill>
                  <a:srgbClr val="569CD6"/>
                </a:solidFill>
                <a:latin typeface="Courier New"/>
                <a:ea typeface="Courier New"/>
                <a:cs typeface="Courier New"/>
                <a:sym typeface="Courier New"/>
              </a:rPr>
              <a:t>DOCTYPE</a:t>
            </a:r>
            <a:r>
              <a:rPr lang="es" sz="1050">
                <a:solidFill>
                  <a:srgbClr val="D4D4D4"/>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html</a:t>
            </a:r>
            <a:r>
              <a:rPr lang="es" sz="1050">
                <a:solidFill>
                  <a:srgbClr val="808080"/>
                </a:solidFill>
                <a:latin typeface="Courier New"/>
                <a:ea typeface="Courier New"/>
                <a:cs typeface="Courier New"/>
                <a:sym typeface="Courier New"/>
              </a:rPr>
              <a:t>&gt;</a:t>
            </a:r>
            <a:endParaRPr sz="105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808080"/>
                </a:solidFill>
                <a:latin typeface="Courier New"/>
                <a:ea typeface="Courier New"/>
                <a:cs typeface="Courier New"/>
                <a:sym typeface="Courier New"/>
              </a:rPr>
              <a:t>&lt;</a:t>
            </a:r>
            <a:r>
              <a:rPr lang="es" sz="1050">
                <a:solidFill>
                  <a:srgbClr val="569CD6"/>
                </a:solidFill>
                <a:latin typeface="Courier New"/>
                <a:ea typeface="Courier New"/>
                <a:cs typeface="Courier New"/>
                <a:sym typeface="Courier New"/>
              </a:rPr>
              <a:t>html</a:t>
            </a:r>
            <a:r>
              <a:rPr lang="es" sz="1050">
                <a:solidFill>
                  <a:srgbClr val="D4D4D4"/>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lang</a:t>
            </a:r>
            <a:r>
              <a:rPr lang="es" sz="1050">
                <a:solidFill>
                  <a:srgbClr val="D4D4D4"/>
                </a:solidFill>
                <a:latin typeface="Courier New"/>
                <a:ea typeface="Courier New"/>
                <a:cs typeface="Courier New"/>
                <a:sym typeface="Courier New"/>
              </a:rPr>
              <a:t>=</a:t>
            </a:r>
            <a:r>
              <a:rPr lang="es" sz="1050">
                <a:solidFill>
                  <a:srgbClr val="CE9178"/>
                </a:solidFill>
                <a:latin typeface="Courier New"/>
                <a:ea typeface="Courier New"/>
                <a:cs typeface="Courier New"/>
                <a:sym typeface="Courier New"/>
              </a:rPr>
              <a:t>"es"</a:t>
            </a:r>
            <a:r>
              <a:rPr lang="es" sz="1050">
                <a:solidFill>
                  <a:srgbClr val="808080"/>
                </a:solidFill>
                <a:latin typeface="Courier New"/>
                <a:ea typeface="Courier New"/>
                <a:cs typeface="Courier New"/>
                <a:sym typeface="Courier New"/>
              </a:rPr>
              <a:t>&gt;</a:t>
            </a:r>
            <a:endParaRPr sz="105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latin typeface="Courier New"/>
                <a:ea typeface="Courier New"/>
                <a:cs typeface="Courier New"/>
                <a:sym typeface="Courier New"/>
              </a:rPr>
              <a:t>    </a:t>
            </a:r>
            <a:r>
              <a:rPr lang="es" sz="1050">
                <a:solidFill>
                  <a:srgbClr val="808080"/>
                </a:solidFill>
                <a:latin typeface="Courier New"/>
                <a:ea typeface="Courier New"/>
                <a:cs typeface="Courier New"/>
                <a:sym typeface="Courier New"/>
              </a:rPr>
              <a:t>&lt;</a:t>
            </a:r>
            <a:r>
              <a:rPr lang="es" sz="1050">
                <a:solidFill>
                  <a:srgbClr val="569CD6"/>
                </a:solidFill>
                <a:latin typeface="Courier New"/>
                <a:ea typeface="Courier New"/>
                <a:cs typeface="Courier New"/>
                <a:sym typeface="Courier New"/>
              </a:rPr>
              <a:t>meta</a:t>
            </a:r>
            <a:r>
              <a:rPr lang="es" sz="1050">
                <a:solidFill>
                  <a:srgbClr val="D4D4D4"/>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charset</a:t>
            </a:r>
            <a:r>
              <a:rPr lang="es" sz="1050">
                <a:solidFill>
                  <a:srgbClr val="D4D4D4"/>
                </a:solidFill>
                <a:latin typeface="Courier New"/>
                <a:ea typeface="Courier New"/>
                <a:cs typeface="Courier New"/>
                <a:sym typeface="Courier New"/>
              </a:rPr>
              <a:t>=</a:t>
            </a:r>
            <a:r>
              <a:rPr lang="es" sz="1050">
                <a:solidFill>
                  <a:srgbClr val="CE9178"/>
                </a:solidFill>
                <a:latin typeface="Courier New"/>
                <a:ea typeface="Courier New"/>
                <a:cs typeface="Courier New"/>
                <a:sym typeface="Courier New"/>
              </a:rPr>
              <a:t>"UTF-8"</a:t>
            </a:r>
            <a:r>
              <a:rPr lang="es" sz="1050">
                <a:solidFill>
                  <a:srgbClr val="808080"/>
                </a:solidFill>
                <a:latin typeface="Courier New"/>
                <a:ea typeface="Courier New"/>
                <a:cs typeface="Courier New"/>
                <a:sym typeface="Courier New"/>
              </a:rPr>
              <a:t>&gt;</a:t>
            </a:r>
            <a:endParaRPr sz="105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808080"/>
                </a:solidFill>
                <a:latin typeface="Courier New"/>
                <a:ea typeface="Courier New"/>
                <a:cs typeface="Courier New"/>
                <a:sym typeface="Courier New"/>
              </a:rPr>
              <a:t>&lt;</a:t>
            </a:r>
            <a:r>
              <a:rPr lang="es" sz="1050">
                <a:solidFill>
                  <a:srgbClr val="569CD6"/>
                </a:solidFill>
                <a:latin typeface="Courier New"/>
                <a:ea typeface="Courier New"/>
                <a:cs typeface="Courier New"/>
                <a:sym typeface="Courier New"/>
              </a:rPr>
              <a:t>body</a:t>
            </a:r>
            <a:r>
              <a:rPr lang="es" sz="1050">
                <a:solidFill>
                  <a:srgbClr val="808080"/>
                </a:solidFill>
                <a:latin typeface="Courier New"/>
                <a:ea typeface="Courier New"/>
                <a:cs typeface="Courier New"/>
                <a:sym typeface="Courier New"/>
              </a:rPr>
              <a:t>&gt;</a:t>
            </a:r>
            <a:endParaRPr sz="105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latin typeface="Courier New"/>
                <a:ea typeface="Courier New"/>
                <a:cs typeface="Courier New"/>
                <a:sym typeface="Courier New"/>
              </a:rPr>
              <a:t>    </a:t>
            </a:r>
            <a:r>
              <a:rPr lang="es" sz="1050">
                <a:solidFill>
                  <a:srgbClr val="808080"/>
                </a:solidFill>
                <a:latin typeface="Courier New"/>
                <a:ea typeface="Courier New"/>
                <a:cs typeface="Courier New"/>
                <a:sym typeface="Courier New"/>
              </a:rPr>
              <a:t>&lt;</a:t>
            </a:r>
            <a:r>
              <a:rPr lang="es" sz="1050">
                <a:solidFill>
                  <a:srgbClr val="569CD6"/>
                </a:solidFill>
                <a:latin typeface="Courier New"/>
                <a:ea typeface="Courier New"/>
                <a:cs typeface="Courier New"/>
                <a:sym typeface="Courier New"/>
              </a:rPr>
              <a:t>button</a:t>
            </a:r>
            <a:r>
              <a:rPr lang="es" sz="1050">
                <a:solidFill>
                  <a:srgbClr val="D4D4D4"/>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type</a:t>
            </a:r>
            <a:r>
              <a:rPr lang="es" sz="1050">
                <a:solidFill>
                  <a:srgbClr val="D4D4D4"/>
                </a:solidFill>
                <a:latin typeface="Courier New"/>
                <a:ea typeface="Courier New"/>
                <a:cs typeface="Courier New"/>
                <a:sym typeface="Courier New"/>
              </a:rPr>
              <a:t>=</a:t>
            </a:r>
            <a:r>
              <a:rPr lang="es" sz="1050">
                <a:solidFill>
                  <a:srgbClr val="CE9178"/>
                </a:solidFill>
                <a:latin typeface="Courier New"/>
                <a:ea typeface="Courier New"/>
                <a:cs typeface="Courier New"/>
                <a:sym typeface="Courier New"/>
              </a:rPr>
              <a:t>"button"</a:t>
            </a:r>
            <a:r>
              <a:rPr lang="es" sz="1050">
                <a:solidFill>
                  <a:srgbClr val="D4D4D4"/>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onclick</a:t>
            </a:r>
            <a:r>
              <a:rPr lang="es" sz="1050">
                <a:solidFill>
                  <a:srgbClr val="D4D4D4"/>
                </a:solidFill>
                <a:latin typeface="Courier New"/>
                <a:ea typeface="Courier New"/>
                <a:cs typeface="Courier New"/>
                <a:sym typeface="Courier New"/>
              </a:rPr>
              <a:t>=</a:t>
            </a:r>
            <a:r>
              <a:rPr lang="es" sz="1050">
                <a:solidFill>
                  <a:srgbClr val="CE9178"/>
                </a:solidFill>
                <a:latin typeface="Courier New"/>
                <a:ea typeface="Courier New"/>
                <a:cs typeface="Courier New"/>
                <a:sym typeface="Courier New"/>
              </a:rPr>
              <a:t>"</a:t>
            </a:r>
            <a:r>
              <a:rPr lang="es" sz="1050">
                <a:solidFill>
                  <a:srgbClr val="DCDCAA"/>
                </a:solidFill>
                <a:latin typeface="Courier New"/>
                <a:ea typeface="Courier New"/>
                <a:cs typeface="Courier New"/>
                <a:sym typeface="Courier New"/>
              </a:rPr>
              <a:t>funAjax</a:t>
            </a:r>
            <a:r>
              <a:rPr lang="es" sz="1050">
                <a:solidFill>
                  <a:srgbClr val="CE9178"/>
                </a:solidFill>
                <a:latin typeface="Courier New"/>
                <a:ea typeface="Courier New"/>
                <a:cs typeface="Courier New"/>
                <a:sym typeface="Courier New"/>
              </a:rPr>
              <a:t> ()"</a:t>
            </a:r>
            <a:r>
              <a:rPr lang="es" sz="1050">
                <a:solidFill>
                  <a:srgbClr val="808080"/>
                </a:solidFill>
                <a:latin typeface="Courier New"/>
                <a:ea typeface="Courier New"/>
                <a:cs typeface="Courier New"/>
                <a:sym typeface="Courier New"/>
              </a:rPr>
              <a:t>&gt;</a:t>
            </a:r>
            <a:r>
              <a:rPr lang="es" sz="1050">
                <a:solidFill>
                  <a:srgbClr val="D4D4D4"/>
                </a:solidFill>
                <a:latin typeface="Courier New"/>
                <a:ea typeface="Courier New"/>
                <a:cs typeface="Courier New"/>
                <a:sym typeface="Courier New"/>
              </a:rPr>
              <a:t>Envía </a:t>
            </a:r>
            <a:r>
              <a:rPr lang="es" sz="1050">
                <a:solidFill>
                  <a:srgbClr val="D4D4D4"/>
                </a:solidFill>
                <a:latin typeface="Courier New"/>
                <a:ea typeface="Courier New"/>
                <a:cs typeface="Courier New"/>
                <a:sym typeface="Courier New"/>
              </a:rPr>
              <a:t>parámetros</a:t>
            </a:r>
            <a:r>
              <a:rPr lang="es" sz="1050">
                <a:solidFill>
                  <a:srgbClr val="D4D4D4"/>
                </a:solidFill>
                <a:latin typeface="Courier New"/>
                <a:ea typeface="Courier New"/>
                <a:cs typeface="Courier New"/>
                <a:sym typeface="Courier New"/>
              </a:rPr>
              <a:t> por GET y recibe valores</a:t>
            </a:r>
            <a:r>
              <a:rPr lang="es" sz="1050">
                <a:solidFill>
                  <a:srgbClr val="808080"/>
                </a:solidFill>
                <a:latin typeface="Courier New"/>
                <a:ea typeface="Courier New"/>
                <a:cs typeface="Courier New"/>
                <a:sym typeface="Courier New"/>
              </a:rPr>
              <a:t>&lt;/</a:t>
            </a:r>
            <a:r>
              <a:rPr lang="es" sz="1050">
                <a:solidFill>
                  <a:srgbClr val="569CD6"/>
                </a:solidFill>
                <a:latin typeface="Courier New"/>
                <a:ea typeface="Courier New"/>
                <a:cs typeface="Courier New"/>
                <a:sym typeface="Courier New"/>
              </a:rPr>
              <a:t>button</a:t>
            </a:r>
            <a:r>
              <a:rPr lang="es" sz="1050">
                <a:solidFill>
                  <a:srgbClr val="808080"/>
                </a:solidFill>
                <a:latin typeface="Courier New"/>
                <a:ea typeface="Courier New"/>
                <a:cs typeface="Courier New"/>
                <a:sym typeface="Courier New"/>
              </a:rPr>
              <a:t>&gt;</a:t>
            </a:r>
            <a:endParaRPr sz="105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latin typeface="Courier New"/>
                <a:ea typeface="Courier New"/>
                <a:cs typeface="Courier New"/>
                <a:sym typeface="Courier New"/>
              </a:rPr>
              <a:t>    </a:t>
            </a:r>
            <a:r>
              <a:rPr lang="es" sz="1050">
                <a:solidFill>
                  <a:srgbClr val="808080"/>
                </a:solidFill>
                <a:latin typeface="Courier New"/>
                <a:ea typeface="Courier New"/>
                <a:cs typeface="Courier New"/>
                <a:sym typeface="Courier New"/>
              </a:rPr>
              <a:t>&lt;</a:t>
            </a:r>
            <a:r>
              <a:rPr lang="es" sz="1050">
                <a:solidFill>
                  <a:srgbClr val="569CD6"/>
                </a:solidFill>
                <a:latin typeface="Courier New"/>
                <a:ea typeface="Courier New"/>
                <a:cs typeface="Courier New"/>
                <a:sym typeface="Courier New"/>
              </a:rPr>
              <a:t>div</a:t>
            </a:r>
            <a:r>
              <a:rPr lang="es" sz="1050">
                <a:solidFill>
                  <a:srgbClr val="D4D4D4"/>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id</a:t>
            </a:r>
            <a:r>
              <a:rPr lang="es" sz="1050">
                <a:solidFill>
                  <a:srgbClr val="D4D4D4"/>
                </a:solidFill>
                <a:latin typeface="Courier New"/>
                <a:ea typeface="Courier New"/>
                <a:cs typeface="Courier New"/>
                <a:sym typeface="Courier New"/>
              </a:rPr>
              <a:t>=</a:t>
            </a:r>
            <a:r>
              <a:rPr lang="es" sz="1050">
                <a:solidFill>
                  <a:srgbClr val="CE9178"/>
                </a:solidFill>
                <a:latin typeface="Courier New"/>
                <a:ea typeface="Courier New"/>
                <a:cs typeface="Courier New"/>
                <a:sym typeface="Courier New"/>
              </a:rPr>
              <a:t>"datos"</a:t>
            </a:r>
            <a:r>
              <a:rPr lang="es" sz="1050">
                <a:solidFill>
                  <a:srgbClr val="808080"/>
                </a:solidFill>
                <a:latin typeface="Courier New"/>
                <a:ea typeface="Courier New"/>
                <a:cs typeface="Courier New"/>
                <a:sym typeface="Courier New"/>
              </a:rPr>
              <a:t>&gt;</a:t>
            </a:r>
            <a:r>
              <a:rPr lang="es" sz="1050">
                <a:solidFill>
                  <a:srgbClr val="D4D4D4"/>
                </a:solidFill>
                <a:latin typeface="Courier New"/>
                <a:ea typeface="Courier New"/>
                <a:cs typeface="Courier New"/>
                <a:sym typeface="Courier New"/>
              </a:rPr>
              <a:t> </a:t>
            </a:r>
            <a:r>
              <a:rPr lang="es" sz="1050">
                <a:solidFill>
                  <a:srgbClr val="808080"/>
                </a:solidFill>
                <a:latin typeface="Courier New"/>
                <a:ea typeface="Courier New"/>
                <a:cs typeface="Courier New"/>
                <a:sym typeface="Courier New"/>
              </a:rPr>
              <a:t>&lt;/</a:t>
            </a:r>
            <a:r>
              <a:rPr lang="es" sz="1050">
                <a:solidFill>
                  <a:srgbClr val="569CD6"/>
                </a:solidFill>
                <a:latin typeface="Courier New"/>
                <a:ea typeface="Courier New"/>
                <a:cs typeface="Courier New"/>
                <a:sym typeface="Courier New"/>
              </a:rPr>
              <a:t>div</a:t>
            </a:r>
            <a:r>
              <a:rPr lang="es" sz="1050">
                <a:solidFill>
                  <a:srgbClr val="808080"/>
                </a:solidFill>
                <a:latin typeface="Courier New"/>
                <a:ea typeface="Courier New"/>
                <a:cs typeface="Courier New"/>
                <a:sym typeface="Courier New"/>
              </a:rPr>
              <a:t>&gt;</a:t>
            </a:r>
            <a:endParaRPr sz="105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latin typeface="Courier New"/>
                <a:ea typeface="Courier New"/>
                <a:cs typeface="Courier New"/>
                <a:sym typeface="Courier New"/>
              </a:rPr>
              <a:t>    </a:t>
            </a:r>
            <a:r>
              <a:rPr lang="es" sz="1050">
                <a:solidFill>
                  <a:srgbClr val="808080"/>
                </a:solidFill>
                <a:latin typeface="Courier New"/>
                <a:ea typeface="Courier New"/>
                <a:cs typeface="Courier New"/>
                <a:sym typeface="Courier New"/>
              </a:rPr>
              <a:t>&lt;</a:t>
            </a:r>
            <a:r>
              <a:rPr lang="es" sz="1050">
                <a:solidFill>
                  <a:srgbClr val="569CD6"/>
                </a:solidFill>
                <a:latin typeface="Courier New"/>
                <a:ea typeface="Courier New"/>
                <a:cs typeface="Courier New"/>
                <a:sym typeface="Courier New"/>
              </a:rPr>
              <a:t>script</a:t>
            </a:r>
            <a:r>
              <a:rPr lang="es" sz="1050">
                <a:solidFill>
                  <a:srgbClr val="808080"/>
                </a:solidFill>
                <a:latin typeface="Courier New"/>
                <a:ea typeface="Courier New"/>
                <a:cs typeface="Courier New"/>
                <a:sym typeface="Courier New"/>
              </a:rPr>
              <a:t>&gt;</a:t>
            </a:r>
            <a:endParaRPr sz="105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latin typeface="Courier New"/>
                <a:ea typeface="Courier New"/>
                <a:cs typeface="Courier New"/>
                <a:sym typeface="Courier New"/>
              </a:rPr>
              <a:t>    </a:t>
            </a:r>
            <a:r>
              <a:rPr lang="es" sz="1050">
                <a:solidFill>
                  <a:srgbClr val="569CD6"/>
                </a:solidFill>
                <a:latin typeface="Courier New"/>
                <a:ea typeface="Courier New"/>
                <a:cs typeface="Courier New"/>
                <a:sym typeface="Courier New"/>
              </a:rPr>
              <a:t>function</a:t>
            </a:r>
            <a:r>
              <a:rPr lang="es" sz="1050">
                <a:solidFill>
                  <a:srgbClr val="D4D4D4"/>
                </a:solidFill>
                <a:latin typeface="Courier New"/>
                <a:ea typeface="Courier New"/>
                <a:cs typeface="Courier New"/>
                <a:sym typeface="Courier New"/>
              </a:rPr>
              <a:t> </a:t>
            </a:r>
            <a:r>
              <a:rPr lang="es" sz="1050">
                <a:solidFill>
                  <a:srgbClr val="DCDCAA"/>
                </a:solidFill>
                <a:latin typeface="Courier New"/>
                <a:ea typeface="Courier New"/>
                <a:cs typeface="Courier New"/>
                <a:sym typeface="Courier New"/>
              </a:rPr>
              <a:t>funAjax</a:t>
            </a:r>
            <a:r>
              <a:rPr lang="es"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latin typeface="Courier New"/>
                <a:ea typeface="Courier New"/>
                <a:cs typeface="Courier New"/>
                <a:sym typeface="Courier New"/>
              </a:rPr>
              <a:t>        </a:t>
            </a:r>
            <a:r>
              <a:rPr lang="es" sz="1050">
                <a:solidFill>
                  <a:srgbClr val="569CD6"/>
                </a:solidFill>
                <a:latin typeface="Courier New"/>
                <a:ea typeface="Courier New"/>
                <a:cs typeface="Courier New"/>
                <a:sym typeface="Courier New"/>
              </a:rPr>
              <a:t>var</a:t>
            </a:r>
            <a:r>
              <a:rPr lang="es" sz="1050">
                <a:solidFill>
                  <a:srgbClr val="D4D4D4"/>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xhttp</a:t>
            </a:r>
            <a:r>
              <a:rPr lang="es" sz="1050">
                <a:solidFill>
                  <a:srgbClr val="D4D4D4"/>
                </a:solidFill>
                <a:latin typeface="Courier New"/>
                <a:ea typeface="Courier New"/>
                <a:cs typeface="Courier New"/>
                <a:sym typeface="Courier New"/>
              </a:rPr>
              <a:t> = </a:t>
            </a:r>
            <a:r>
              <a:rPr lang="es" sz="1050">
                <a:solidFill>
                  <a:srgbClr val="569CD6"/>
                </a:solidFill>
                <a:latin typeface="Courier New"/>
                <a:ea typeface="Courier New"/>
                <a:cs typeface="Courier New"/>
                <a:sym typeface="Courier New"/>
              </a:rPr>
              <a:t>new</a:t>
            </a:r>
            <a:r>
              <a:rPr lang="es" sz="1050">
                <a:solidFill>
                  <a:srgbClr val="D4D4D4"/>
                </a:solidFill>
                <a:latin typeface="Courier New"/>
                <a:ea typeface="Courier New"/>
                <a:cs typeface="Courier New"/>
                <a:sym typeface="Courier New"/>
              </a:rPr>
              <a:t> </a:t>
            </a:r>
            <a:r>
              <a:rPr lang="es" sz="1050">
                <a:solidFill>
                  <a:srgbClr val="4EC9B0"/>
                </a:solidFill>
                <a:latin typeface="Courier New"/>
                <a:ea typeface="Courier New"/>
                <a:cs typeface="Courier New"/>
                <a:sym typeface="Courier New"/>
              </a:rPr>
              <a:t>XMLHttpRequest</a:t>
            </a:r>
            <a:r>
              <a:rPr lang="es"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xhttp</a:t>
            </a:r>
            <a:r>
              <a:rPr lang="es" sz="1050">
                <a:solidFill>
                  <a:srgbClr val="D4D4D4"/>
                </a:solidFill>
                <a:latin typeface="Courier New"/>
                <a:ea typeface="Courier New"/>
                <a:cs typeface="Courier New"/>
                <a:sym typeface="Courier New"/>
              </a:rPr>
              <a:t>.</a:t>
            </a:r>
            <a:r>
              <a:rPr lang="es" sz="1050">
                <a:solidFill>
                  <a:srgbClr val="DCDCAA"/>
                </a:solidFill>
                <a:latin typeface="Courier New"/>
                <a:ea typeface="Courier New"/>
                <a:cs typeface="Courier New"/>
                <a:sym typeface="Courier New"/>
              </a:rPr>
              <a:t>onreadystatechange</a:t>
            </a:r>
            <a:r>
              <a:rPr lang="es" sz="1050">
                <a:solidFill>
                  <a:srgbClr val="D4D4D4"/>
                </a:solidFill>
                <a:latin typeface="Courier New"/>
                <a:ea typeface="Courier New"/>
                <a:cs typeface="Courier New"/>
                <a:sym typeface="Courier New"/>
              </a:rPr>
              <a:t> = </a:t>
            </a:r>
            <a:r>
              <a:rPr lang="es" sz="1050">
                <a:solidFill>
                  <a:srgbClr val="569CD6"/>
                </a:solidFill>
                <a:latin typeface="Courier New"/>
                <a:ea typeface="Courier New"/>
                <a:cs typeface="Courier New"/>
                <a:sym typeface="Courier New"/>
              </a:rPr>
              <a:t>function</a:t>
            </a:r>
            <a:r>
              <a:rPr lang="es"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latin typeface="Courier New"/>
                <a:ea typeface="Courier New"/>
                <a:cs typeface="Courier New"/>
                <a:sym typeface="Courier New"/>
              </a:rPr>
              <a:t>            </a:t>
            </a:r>
            <a:r>
              <a:rPr lang="es" sz="1050">
                <a:solidFill>
                  <a:srgbClr val="C586C0"/>
                </a:solidFill>
                <a:latin typeface="Courier New"/>
                <a:ea typeface="Courier New"/>
                <a:cs typeface="Courier New"/>
                <a:sym typeface="Courier New"/>
              </a:rPr>
              <a:t>if</a:t>
            </a:r>
            <a:r>
              <a:rPr lang="es" sz="1050">
                <a:solidFill>
                  <a:srgbClr val="D4D4D4"/>
                </a:solidFill>
                <a:latin typeface="Courier New"/>
                <a:ea typeface="Courier New"/>
                <a:cs typeface="Courier New"/>
                <a:sym typeface="Courier New"/>
              </a:rPr>
              <a:t> (</a:t>
            </a:r>
            <a:r>
              <a:rPr lang="es" sz="1050">
                <a:solidFill>
                  <a:srgbClr val="569CD6"/>
                </a:solidFill>
                <a:latin typeface="Courier New"/>
                <a:ea typeface="Courier New"/>
                <a:cs typeface="Courier New"/>
                <a:sym typeface="Courier New"/>
              </a:rPr>
              <a:t>this</a:t>
            </a:r>
            <a:r>
              <a:rPr lang="es" sz="1050">
                <a:solidFill>
                  <a:srgbClr val="D4D4D4"/>
                </a:solidFill>
                <a:latin typeface="Courier New"/>
                <a:ea typeface="Courier New"/>
                <a:cs typeface="Courier New"/>
                <a:sym typeface="Courier New"/>
              </a:rPr>
              <a:t>.</a:t>
            </a:r>
            <a:r>
              <a:rPr lang="es" sz="1050">
                <a:solidFill>
                  <a:srgbClr val="9CDCFE"/>
                </a:solidFill>
                <a:latin typeface="Courier New"/>
                <a:ea typeface="Courier New"/>
                <a:cs typeface="Courier New"/>
                <a:sym typeface="Courier New"/>
              </a:rPr>
              <a:t>readyState</a:t>
            </a:r>
            <a:r>
              <a:rPr lang="es" sz="1050">
                <a:solidFill>
                  <a:srgbClr val="D4D4D4"/>
                </a:solidFill>
                <a:latin typeface="Courier New"/>
                <a:ea typeface="Courier New"/>
                <a:cs typeface="Courier New"/>
                <a:sym typeface="Courier New"/>
              </a:rPr>
              <a:t> == </a:t>
            </a:r>
            <a:r>
              <a:rPr lang="es" sz="1050">
                <a:solidFill>
                  <a:srgbClr val="B5CEA8"/>
                </a:solidFill>
                <a:latin typeface="Courier New"/>
                <a:ea typeface="Courier New"/>
                <a:cs typeface="Courier New"/>
                <a:sym typeface="Courier New"/>
              </a:rPr>
              <a:t>4</a:t>
            </a:r>
            <a:r>
              <a:rPr lang="es" sz="1050">
                <a:solidFill>
                  <a:srgbClr val="D4D4D4"/>
                </a:solidFill>
                <a:latin typeface="Courier New"/>
                <a:ea typeface="Courier New"/>
                <a:cs typeface="Courier New"/>
                <a:sym typeface="Courier New"/>
              </a:rPr>
              <a:t> &amp;&amp; </a:t>
            </a:r>
            <a:r>
              <a:rPr lang="es" sz="1050">
                <a:solidFill>
                  <a:srgbClr val="569CD6"/>
                </a:solidFill>
                <a:latin typeface="Courier New"/>
                <a:ea typeface="Courier New"/>
                <a:cs typeface="Courier New"/>
                <a:sym typeface="Courier New"/>
              </a:rPr>
              <a:t>this</a:t>
            </a:r>
            <a:r>
              <a:rPr lang="es" sz="1050">
                <a:solidFill>
                  <a:srgbClr val="D4D4D4"/>
                </a:solidFill>
                <a:latin typeface="Courier New"/>
                <a:ea typeface="Courier New"/>
                <a:cs typeface="Courier New"/>
                <a:sym typeface="Courier New"/>
              </a:rPr>
              <a:t>.</a:t>
            </a:r>
            <a:r>
              <a:rPr lang="es" sz="1050">
                <a:solidFill>
                  <a:srgbClr val="9CDCFE"/>
                </a:solidFill>
                <a:latin typeface="Courier New"/>
                <a:ea typeface="Courier New"/>
                <a:cs typeface="Courier New"/>
                <a:sym typeface="Courier New"/>
              </a:rPr>
              <a:t>status</a:t>
            </a:r>
            <a:r>
              <a:rPr lang="es" sz="1050">
                <a:solidFill>
                  <a:srgbClr val="D4D4D4"/>
                </a:solidFill>
                <a:latin typeface="Courier New"/>
                <a:ea typeface="Courier New"/>
                <a:cs typeface="Courier New"/>
                <a:sym typeface="Courier New"/>
              </a:rPr>
              <a:t> == </a:t>
            </a:r>
            <a:r>
              <a:rPr lang="es" sz="1050">
                <a:solidFill>
                  <a:srgbClr val="B5CEA8"/>
                </a:solidFill>
                <a:latin typeface="Courier New"/>
                <a:ea typeface="Courier New"/>
                <a:cs typeface="Courier New"/>
                <a:sym typeface="Courier New"/>
              </a:rPr>
              <a:t>200</a:t>
            </a:r>
            <a:r>
              <a:rPr lang="es"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latin typeface="Courier New"/>
                <a:ea typeface="Courier New"/>
                <a:cs typeface="Courier New"/>
                <a:sym typeface="Courier New"/>
              </a:rPr>
              <a:t>            </a:t>
            </a:r>
            <a:r>
              <a:rPr lang="es" sz="1050">
                <a:solidFill>
                  <a:srgbClr val="569CD6"/>
                </a:solidFill>
                <a:latin typeface="Courier New"/>
                <a:ea typeface="Courier New"/>
                <a:cs typeface="Courier New"/>
                <a:sym typeface="Courier New"/>
              </a:rPr>
              <a:t>let</a:t>
            </a:r>
            <a:r>
              <a:rPr lang="es" sz="1050">
                <a:solidFill>
                  <a:srgbClr val="D4D4D4"/>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obj</a:t>
            </a:r>
            <a:r>
              <a:rPr lang="es" sz="1050">
                <a:solidFill>
                  <a:srgbClr val="D4D4D4"/>
                </a:solidFill>
                <a:latin typeface="Courier New"/>
                <a:ea typeface="Courier New"/>
                <a:cs typeface="Courier New"/>
                <a:sym typeface="Courier New"/>
              </a:rPr>
              <a:t>=</a:t>
            </a:r>
            <a:r>
              <a:rPr lang="es" sz="1050">
                <a:solidFill>
                  <a:srgbClr val="4EC9B0"/>
                </a:solidFill>
                <a:latin typeface="Courier New"/>
                <a:ea typeface="Courier New"/>
                <a:cs typeface="Courier New"/>
                <a:sym typeface="Courier New"/>
              </a:rPr>
              <a:t>JSON</a:t>
            </a:r>
            <a:r>
              <a:rPr lang="es" sz="1050">
                <a:solidFill>
                  <a:srgbClr val="D4D4D4"/>
                </a:solidFill>
                <a:latin typeface="Courier New"/>
                <a:ea typeface="Courier New"/>
                <a:cs typeface="Courier New"/>
                <a:sym typeface="Courier New"/>
              </a:rPr>
              <a:t>.</a:t>
            </a:r>
            <a:r>
              <a:rPr lang="es" sz="1050">
                <a:solidFill>
                  <a:srgbClr val="DCDCAA"/>
                </a:solidFill>
                <a:latin typeface="Courier New"/>
                <a:ea typeface="Courier New"/>
                <a:cs typeface="Courier New"/>
                <a:sym typeface="Courier New"/>
              </a:rPr>
              <a:t>parse</a:t>
            </a:r>
            <a:r>
              <a:rPr lang="es" sz="1050">
                <a:solidFill>
                  <a:srgbClr val="D4D4D4"/>
                </a:solidFill>
                <a:latin typeface="Courier New"/>
                <a:ea typeface="Courier New"/>
                <a:cs typeface="Courier New"/>
                <a:sym typeface="Courier New"/>
              </a:rPr>
              <a:t>(</a:t>
            </a:r>
            <a:r>
              <a:rPr lang="es" sz="1050">
                <a:solidFill>
                  <a:srgbClr val="569CD6"/>
                </a:solidFill>
                <a:latin typeface="Courier New"/>
                <a:ea typeface="Courier New"/>
                <a:cs typeface="Courier New"/>
                <a:sym typeface="Courier New"/>
              </a:rPr>
              <a:t>this</a:t>
            </a:r>
            <a:r>
              <a:rPr lang="es" sz="1050">
                <a:solidFill>
                  <a:srgbClr val="D4D4D4"/>
                </a:solidFill>
                <a:latin typeface="Courier New"/>
                <a:ea typeface="Courier New"/>
                <a:cs typeface="Courier New"/>
                <a:sym typeface="Courier New"/>
              </a:rPr>
              <a:t>.</a:t>
            </a:r>
            <a:r>
              <a:rPr lang="es" sz="1050">
                <a:solidFill>
                  <a:srgbClr val="9CDCFE"/>
                </a:solidFill>
                <a:latin typeface="Courier New"/>
                <a:ea typeface="Courier New"/>
                <a:cs typeface="Courier New"/>
                <a:sym typeface="Courier New"/>
              </a:rPr>
              <a:t>responseText</a:t>
            </a:r>
            <a:r>
              <a:rPr lang="es"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document</a:t>
            </a:r>
            <a:r>
              <a:rPr lang="es" sz="1050">
                <a:solidFill>
                  <a:srgbClr val="D4D4D4"/>
                </a:solidFill>
                <a:latin typeface="Courier New"/>
                <a:ea typeface="Courier New"/>
                <a:cs typeface="Courier New"/>
                <a:sym typeface="Courier New"/>
              </a:rPr>
              <a:t>.</a:t>
            </a:r>
            <a:r>
              <a:rPr lang="es" sz="1050">
                <a:solidFill>
                  <a:srgbClr val="DCDCAA"/>
                </a:solidFill>
                <a:latin typeface="Courier New"/>
                <a:ea typeface="Courier New"/>
                <a:cs typeface="Courier New"/>
                <a:sym typeface="Courier New"/>
              </a:rPr>
              <a:t>getElementById</a:t>
            </a:r>
            <a:r>
              <a:rPr lang="es" sz="1050">
                <a:solidFill>
                  <a:srgbClr val="D4D4D4"/>
                </a:solidFill>
                <a:latin typeface="Courier New"/>
                <a:ea typeface="Courier New"/>
                <a:cs typeface="Courier New"/>
                <a:sym typeface="Courier New"/>
              </a:rPr>
              <a:t>(</a:t>
            </a:r>
            <a:r>
              <a:rPr lang="es" sz="1050">
                <a:solidFill>
                  <a:srgbClr val="CE9178"/>
                </a:solidFill>
                <a:latin typeface="Courier New"/>
                <a:ea typeface="Courier New"/>
                <a:cs typeface="Courier New"/>
                <a:sym typeface="Courier New"/>
              </a:rPr>
              <a:t>"datos"</a:t>
            </a:r>
            <a:r>
              <a:rPr lang="es" sz="1050">
                <a:solidFill>
                  <a:srgbClr val="D4D4D4"/>
                </a:solidFill>
                <a:latin typeface="Courier New"/>
                <a:ea typeface="Courier New"/>
                <a:cs typeface="Courier New"/>
                <a:sym typeface="Courier New"/>
              </a:rPr>
              <a:t>).</a:t>
            </a:r>
            <a:r>
              <a:rPr lang="es" sz="1050">
                <a:solidFill>
                  <a:srgbClr val="9CDCFE"/>
                </a:solidFill>
                <a:latin typeface="Courier New"/>
                <a:ea typeface="Courier New"/>
                <a:cs typeface="Courier New"/>
                <a:sym typeface="Courier New"/>
              </a:rPr>
              <a:t>innerHTML</a:t>
            </a:r>
            <a:r>
              <a:rPr lang="es" sz="1050">
                <a:solidFill>
                  <a:srgbClr val="D4D4D4"/>
                </a:solidFill>
                <a:latin typeface="Courier New"/>
                <a:ea typeface="Courier New"/>
                <a:cs typeface="Courier New"/>
                <a:sym typeface="Courier New"/>
              </a:rPr>
              <a:t> = </a:t>
            </a:r>
            <a:r>
              <a:rPr lang="es" sz="1050">
                <a:solidFill>
                  <a:srgbClr val="CE9178"/>
                </a:solidFill>
                <a:latin typeface="Courier New"/>
                <a:ea typeface="Courier New"/>
                <a:cs typeface="Courier New"/>
                <a:sym typeface="Courier New"/>
              </a:rPr>
              <a:t>`Desde servidor </a:t>
            </a:r>
            <a:r>
              <a:rPr lang="es" sz="1050">
                <a:solidFill>
                  <a:srgbClr val="569CD6"/>
                </a:solidFill>
                <a:latin typeface="Courier New"/>
                <a:ea typeface="Courier New"/>
                <a:cs typeface="Courier New"/>
                <a:sym typeface="Courier New"/>
              </a:rPr>
              <a:t>${</a:t>
            </a:r>
            <a:r>
              <a:rPr lang="es" sz="1050">
                <a:solidFill>
                  <a:srgbClr val="9CDCFE"/>
                </a:solidFill>
                <a:latin typeface="Courier New"/>
                <a:ea typeface="Courier New"/>
                <a:cs typeface="Courier New"/>
                <a:sym typeface="Courier New"/>
              </a:rPr>
              <a:t>obj</a:t>
            </a:r>
            <a:r>
              <a:rPr lang="es" sz="1050">
                <a:solidFill>
                  <a:srgbClr val="D4D4D4"/>
                </a:solidFill>
                <a:latin typeface="Courier New"/>
                <a:ea typeface="Courier New"/>
                <a:cs typeface="Courier New"/>
                <a:sym typeface="Courier New"/>
              </a:rPr>
              <a:t>.</a:t>
            </a:r>
            <a:r>
              <a:rPr lang="es" sz="1050">
                <a:solidFill>
                  <a:srgbClr val="9CDCFE"/>
                </a:solidFill>
                <a:latin typeface="Courier New"/>
                <a:ea typeface="Courier New"/>
                <a:cs typeface="Courier New"/>
                <a:sym typeface="Courier New"/>
              </a:rPr>
              <a:t>nombre</a:t>
            </a:r>
            <a:r>
              <a:rPr lang="es" sz="1050">
                <a:solidFill>
                  <a:srgbClr val="569CD6"/>
                </a:solidFill>
                <a:latin typeface="Courier New"/>
                <a:ea typeface="Courier New"/>
                <a:cs typeface="Courier New"/>
                <a:sym typeface="Courier New"/>
              </a:rPr>
              <a:t>}</a:t>
            </a:r>
            <a:r>
              <a:rPr lang="es" sz="1050">
                <a:solidFill>
                  <a:srgbClr val="CE9178"/>
                </a:solidFill>
                <a:latin typeface="Courier New"/>
                <a:ea typeface="Courier New"/>
                <a:cs typeface="Courier New"/>
                <a:sym typeface="Courier New"/>
              </a:rPr>
              <a:t> de </a:t>
            </a:r>
            <a:r>
              <a:rPr lang="es" sz="1050">
                <a:solidFill>
                  <a:srgbClr val="569CD6"/>
                </a:solidFill>
                <a:latin typeface="Courier New"/>
                <a:ea typeface="Courier New"/>
                <a:cs typeface="Courier New"/>
                <a:sym typeface="Courier New"/>
              </a:rPr>
              <a:t>${</a:t>
            </a:r>
            <a:r>
              <a:rPr lang="es" sz="1050">
                <a:solidFill>
                  <a:srgbClr val="9CDCFE"/>
                </a:solidFill>
                <a:latin typeface="Courier New"/>
                <a:ea typeface="Courier New"/>
                <a:cs typeface="Courier New"/>
                <a:sym typeface="Courier New"/>
              </a:rPr>
              <a:t>obj</a:t>
            </a:r>
            <a:r>
              <a:rPr lang="es" sz="1050">
                <a:solidFill>
                  <a:srgbClr val="D4D4D4"/>
                </a:solidFill>
                <a:latin typeface="Courier New"/>
                <a:ea typeface="Courier New"/>
                <a:cs typeface="Courier New"/>
                <a:sym typeface="Courier New"/>
              </a:rPr>
              <a:t>.</a:t>
            </a:r>
            <a:r>
              <a:rPr lang="es" sz="1050">
                <a:solidFill>
                  <a:srgbClr val="9CDCFE"/>
                </a:solidFill>
                <a:latin typeface="Courier New"/>
                <a:ea typeface="Courier New"/>
                <a:cs typeface="Courier New"/>
                <a:sym typeface="Courier New"/>
              </a:rPr>
              <a:t>ciudad</a:t>
            </a:r>
            <a:r>
              <a:rPr lang="es" sz="1050">
                <a:solidFill>
                  <a:srgbClr val="569CD6"/>
                </a:solidFill>
                <a:latin typeface="Courier New"/>
                <a:ea typeface="Courier New"/>
                <a:cs typeface="Courier New"/>
                <a:sym typeface="Courier New"/>
              </a:rPr>
              <a:t>}</a:t>
            </a:r>
            <a:r>
              <a:rPr lang="es" sz="1050">
                <a:solidFill>
                  <a:srgbClr val="CE9178"/>
                </a:solidFill>
                <a:latin typeface="Courier New"/>
                <a:ea typeface="Courier New"/>
                <a:cs typeface="Courier New"/>
                <a:sym typeface="Courier New"/>
              </a:rPr>
              <a:t>`</a:t>
            </a:r>
            <a:r>
              <a:rPr lang="es"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latin typeface="Courier New"/>
                <a:ea typeface="Courier New"/>
                <a:cs typeface="Courier New"/>
                <a:sym typeface="Courier New"/>
              </a:rPr>
              <a:t>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xhttp</a:t>
            </a:r>
            <a:r>
              <a:rPr lang="es" sz="1050">
                <a:solidFill>
                  <a:srgbClr val="D4D4D4"/>
                </a:solidFill>
                <a:latin typeface="Courier New"/>
                <a:ea typeface="Courier New"/>
                <a:cs typeface="Courier New"/>
                <a:sym typeface="Courier New"/>
              </a:rPr>
              <a:t>.</a:t>
            </a:r>
            <a:r>
              <a:rPr lang="es" sz="1050">
                <a:solidFill>
                  <a:srgbClr val="DCDCAA"/>
                </a:solidFill>
                <a:latin typeface="Courier New"/>
                <a:ea typeface="Courier New"/>
                <a:cs typeface="Courier New"/>
                <a:sym typeface="Courier New"/>
              </a:rPr>
              <a:t>open</a:t>
            </a:r>
            <a:r>
              <a:rPr lang="es" sz="1050">
                <a:solidFill>
                  <a:srgbClr val="D4D4D4"/>
                </a:solidFill>
                <a:latin typeface="Courier New"/>
                <a:ea typeface="Courier New"/>
                <a:cs typeface="Courier New"/>
                <a:sym typeface="Courier New"/>
              </a:rPr>
              <a:t>(</a:t>
            </a:r>
            <a:r>
              <a:rPr lang="es" sz="1050">
                <a:solidFill>
                  <a:srgbClr val="CE9178"/>
                </a:solidFill>
                <a:latin typeface="Courier New"/>
                <a:ea typeface="Courier New"/>
                <a:cs typeface="Courier New"/>
                <a:sym typeface="Courier New"/>
              </a:rPr>
              <a:t>"GET"</a:t>
            </a:r>
            <a:r>
              <a:rPr lang="es" sz="1050">
                <a:solidFill>
                  <a:srgbClr val="D4D4D4"/>
                </a:solidFill>
                <a:latin typeface="Courier New"/>
                <a:ea typeface="Courier New"/>
                <a:cs typeface="Courier New"/>
                <a:sym typeface="Courier New"/>
              </a:rPr>
              <a:t>, </a:t>
            </a:r>
            <a:r>
              <a:rPr lang="es" sz="1050">
                <a:solidFill>
                  <a:srgbClr val="CE9178"/>
                </a:solidFill>
                <a:latin typeface="Courier New"/>
                <a:ea typeface="Courier New"/>
                <a:cs typeface="Courier New"/>
                <a:sym typeface="Courier New"/>
              </a:rPr>
              <a:t>"jsonGET.php?nombre=Juan&amp;ciudad=Ubrique"</a:t>
            </a:r>
            <a:r>
              <a:rPr lang="es" sz="1050">
                <a:solidFill>
                  <a:srgbClr val="D4D4D4"/>
                </a:solidFill>
                <a:latin typeface="Courier New"/>
                <a:ea typeface="Courier New"/>
                <a:cs typeface="Courier New"/>
                <a:sym typeface="Courier New"/>
              </a:rPr>
              <a:t>, </a:t>
            </a:r>
            <a:r>
              <a:rPr lang="es" sz="1050">
                <a:solidFill>
                  <a:srgbClr val="569CD6"/>
                </a:solidFill>
                <a:latin typeface="Courier New"/>
                <a:ea typeface="Courier New"/>
                <a:cs typeface="Courier New"/>
                <a:sym typeface="Courier New"/>
              </a:rPr>
              <a:t>true</a:t>
            </a:r>
            <a:r>
              <a:rPr lang="es"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latin typeface="Courier New"/>
                <a:ea typeface="Courier New"/>
                <a:cs typeface="Courier New"/>
                <a:sym typeface="Courier New"/>
              </a:rPr>
              <a:t>        </a:t>
            </a:r>
            <a:r>
              <a:rPr lang="es" sz="1050">
                <a:solidFill>
                  <a:srgbClr val="9CDCFE"/>
                </a:solidFill>
                <a:latin typeface="Courier New"/>
                <a:ea typeface="Courier New"/>
                <a:cs typeface="Courier New"/>
                <a:sym typeface="Courier New"/>
              </a:rPr>
              <a:t>xhttp</a:t>
            </a:r>
            <a:r>
              <a:rPr lang="es" sz="1050">
                <a:solidFill>
                  <a:srgbClr val="D4D4D4"/>
                </a:solidFill>
                <a:latin typeface="Courier New"/>
                <a:ea typeface="Courier New"/>
                <a:cs typeface="Courier New"/>
                <a:sym typeface="Courier New"/>
              </a:rPr>
              <a:t>.</a:t>
            </a:r>
            <a:r>
              <a:rPr lang="es" sz="1050">
                <a:solidFill>
                  <a:srgbClr val="DCDCAA"/>
                </a:solidFill>
                <a:latin typeface="Courier New"/>
                <a:ea typeface="Courier New"/>
                <a:cs typeface="Courier New"/>
                <a:sym typeface="Courier New"/>
              </a:rPr>
              <a:t>send</a:t>
            </a:r>
            <a:r>
              <a:rPr lang="es" sz="1050">
                <a:solidFill>
                  <a:srgbClr val="D4D4D4"/>
                </a:solidFill>
                <a:latin typeface="Courier New"/>
                <a:ea typeface="Courier New"/>
                <a:cs typeface="Courier New"/>
                <a:sym typeface="Courier New"/>
              </a:rPr>
              <a:t>();</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latin typeface="Courier New"/>
                <a:ea typeface="Courier New"/>
                <a:cs typeface="Courier New"/>
                <a:sym typeface="Courier New"/>
              </a:rPr>
              <a:t>    } </a:t>
            </a:r>
            <a:endParaRPr sz="1050">
              <a:solidFill>
                <a:srgbClr val="D4D4D4"/>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D4D4D4"/>
                </a:solidFill>
                <a:latin typeface="Courier New"/>
                <a:ea typeface="Courier New"/>
                <a:cs typeface="Courier New"/>
                <a:sym typeface="Courier New"/>
              </a:rPr>
              <a:t>    </a:t>
            </a:r>
            <a:r>
              <a:rPr lang="es" sz="1050">
                <a:solidFill>
                  <a:srgbClr val="808080"/>
                </a:solidFill>
                <a:latin typeface="Courier New"/>
                <a:ea typeface="Courier New"/>
                <a:cs typeface="Courier New"/>
                <a:sym typeface="Courier New"/>
              </a:rPr>
              <a:t>&lt;/</a:t>
            </a:r>
            <a:r>
              <a:rPr lang="es" sz="1050">
                <a:solidFill>
                  <a:srgbClr val="569CD6"/>
                </a:solidFill>
                <a:latin typeface="Courier New"/>
                <a:ea typeface="Courier New"/>
                <a:cs typeface="Courier New"/>
                <a:sym typeface="Courier New"/>
              </a:rPr>
              <a:t>script</a:t>
            </a:r>
            <a:r>
              <a:rPr lang="es" sz="1050">
                <a:solidFill>
                  <a:srgbClr val="808080"/>
                </a:solidFill>
                <a:latin typeface="Courier New"/>
                <a:ea typeface="Courier New"/>
                <a:cs typeface="Courier New"/>
                <a:sym typeface="Courier New"/>
              </a:rPr>
              <a:t>&gt;</a:t>
            </a:r>
            <a:endParaRPr sz="105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808080"/>
                </a:solidFill>
                <a:latin typeface="Courier New"/>
                <a:ea typeface="Courier New"/>
                <a:cs typeface="Courier New"/>
                <a:sym typeface="Courier New"/>
              </a:rPr>
              <a:t>&lt;/</a:t>
            </a:r>
            <a:r>
              <a:rPr lang="es" sz="1050">
                <a:solidFill>
                  <a:srgbClr val="569CD6"/>
                </a:solidFill>
                <a:latin typeface="Courier New"/>
                <a:ea typeface="Courier New"/>
                <a:cs typeface="Courier New"/>
                <a:sym typeface="Courier New"/>
              </a:rPr>
              <a:t>body</a:t>
            </a:r>
            <a:r>
              <a:rPr lang="es" sz="1050">
                <a:solidFill>
                  <a:srgbClr val="808080"/>
                </a:solidFill>
                <a:latin typeface="Courier New"/>
                <a:ea typeface="Courier New"/>
                <a:cs typeface="Courier New"/>
                <a:sym typeface="Courier New"/>
              </a:rPr>
              <a:t>&gt;</a:t>
            </a:r>
            <a:endParaRPr sz="1050">
              <a:solidFill>
                <a:srgbClr val="80808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s" sz="1050">
                <a:solidFill>
                  <a:srgbClr val="808080"/>
                </a:solidFill>
                <a:latin typeface="Courier New"/>
                <a:ea typeface="Courier New"/>
                <a:cs typeface="Courier New"/>
                <a:sym typeface="Courier New"/>
              </a:rPr>
              <a:t>&lt;/</a:t>
            </a:r>
            <a:r>
              <a:rPr lang="es" sz="1050">
                <a:solidFill>
                  <a:srgbClr val="569CD6"/>
                </a:solidFill>
                <a:latin typeface="Courier New"/>
                <a:ea typeface="Courier New"/>
                <a:cs typeface="Courier New"/>
                <a:sym typeface="Courier New"/>
              </a:rPr>
              <a:t>html</a:t>
            </a:r>
            <a:r>
              <a:rPr lang="es" sz="1050">
                <a:solidFill>
                  <a:srgbClr val="808080"/>
                </a:solidFill>
                <a:latin typeface="Courier New"/>
                <a:ea typeface="Courier New"/>
                <a:cs typeface="Courier New"/>
                <a:sym typeface="Courier New"/>
              </a:rPr>
              <a:t>&gt;</a:t>
            </a:r>
            <a:endParaRPr sz="1050">
              <a:solidFill>
                <a:srgbClr val="808080"/>
              </a:solidFill>
              <a:latin typeface="Courier New"/>
              <a:ea typeface="Courier New"/>
              <a:cs typeface="Courier New"/>
              <a:sym typeface="Courier New"/>
            </a:endParaRPr>
          </a:p>
        </p:txBody>
      </p:sp>
      <p:sp>
        <p:nvSpPr>
          <p:cNvPr id="142" name="Google Shape;142;p21"/>
          <p:cNvSpPr txBox="1"/>
          <p:nvPr/>
        </p:nvSpPr>
        <p:spPr>
          <a:xfrm>
            <a:off x="8405825" y="4307675"/>
            <a:ext cx="578700" cy="35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F3F3F3"/>
                </a:solidFill>
                <a:latin typeface="Roboto"/>
                <a:ea typeface="Roboto"/>
                <a:cs typeface="Roboto"/>
                <a:sym typeface="Roboto"/>
              </a:rPr>
              <a:t>---&gt;</a:t>
            </a:r>
            <a:endParaRPr>
              <a:solidFill>
                <a:srgbClr val="F3F3F3"/>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