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69" r:id="rId3"/>
    <p:sldId id="258" r:id="rId4"/>
    <p:sldId id="259" r:id="rId5"/>
    <p:sldId id="271" r:id="rId6"/>
    <p:sldId id="261" r:id="rId7"/>
    <p:sldId id="262" r:id="rId8"/>
    <p:sldId id="273" r:id="rId9"/>
    <p:sldId id="264" r:id="rId10"/>
    <p:sldId id="265" r:id="rId11"/>
    <p:sldId id="272"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83" autoAdjust="0"/>
  </p:normalViewPr>
  <p:slideViewPr>
    <p:cSldViewPr snapToGrid="0">
      <p:cViewPr varScale="1">
        <p:scale>
          <a:sx n="79" d="100"/>
          <a:sy n="79" d="100"/>
        </p:scale>
        <p:origin x="78" y="6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presentation is a brief overview of my group’s final presentation for our Data Analytics class at Stevens Institute of Technology, which covers the basis of how we used our dependent variable to see how players interacted with each other on forums and made predictive models through regression to see how we could increase player retention.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My fellow group members who also contributed to this presentation are </a:t>
            </a:r>
            <a:r>
              <a:rPr lang="en-US" sz="1100" b="1" dirty="0"/>
              <a:t>Andrew </a:t>
            </a:r>
            <a:r>
              <a:rPr lang="en-US" sz="1100" b="1" dirty="0" err="1"/>
              <a:t>Achyuthuni</a:t>
            </a:r>
            <a:r>
              <a:rPr lang="en-US" sz="1100" b="1" dirty="0"/>
              <a:t> (Stevens ‘20), Julia Dwight (Stevens ‘22), Philip Miller (Stevens ‘20), and Ryan Wall (Stevens ‘21)</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The game is based on player interaction and group-based problem solving in which communication is an essential factor.  A big contribution to the game’s success is attributed to the Eve Online community, which attracts new players and retain existing ones by giving players a reason to become further invested in the game. </a:t>
            </a:r>
          </a:p>
          <a:p>
            <a:pPr marL="158750" indent="0">
              <a:buNone/>
            </a:pPr>
            <a:endParaRPr lang="en-US" dirty="0"/>
          </a:p>
        </p:txBody>
      </p:sp>
    </p:spTree>
    <p:extLst>
      <p:ext uri="{BB962C8B-B14F-4D97-AF65-F5344CB8AC3E}">
        <p14:creationId xmlns:p14="http://schemas.microsoft.com/office/powerpoint/2010/main" val="266946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6cec29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6cec29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u="sng" dirty="0">
                <a:solidFill>
                  <a:schemeClr val="dk1"/>
                </a:solidFill>
              </a:rPr>
              <a:t>Initial Plan</a:t>
            </a:r>
            <a:endParaRPr u="sng"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The dependent variable </a:t>
            </a:r>
            <a:r>
              <a:rPr lang="en-US" dirty="0">
                <a:solidFill>
                  <a:schemeClr val="dk1"/>
                </a:solidFill>
              </a:rPr>
              <a:t>was</a:t>
            </a:r>
            <a:r>
              <a:rPr lang="en" dirty="0">
                <a:solidFill>
                  <a:schemeClr val="dk1"/>
                </a:solidFill>
              </a:rPr>
              <a:t> social, which we interpreted as the personal connections and sense of belonging players obtain through playing Eve Online.</a:t>
            </a:r>
            <a:endParaRPr dirty="0">
              <a:solidFill>
                <a:schemeClr val="dk1"/>
              </a:solidFill>
            </a:endParaRP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We wanted our inputs to be variables that show </a:t>
            </a:r>
            <a:r>
              <a:rPr lang="en-US" dirty="0">
                <a:solidFill>
                  <a:schemeClr val="dk1"/>
                </a:solidFill>
              </a:rPr>
              <a:t>how </a:t>
            </a:r>
            <a:r>
              <a:rPr lang="en" dirty="0">
                <a:solidFill>
                  <a:schemeClr val="dk1"/>
                </a:solidFill>
              </a:rPr>
              <a:t>players are involved in the Eve Community. They should be variables that represent players talking about their personal lives, social media, connections to other players, and/</a:t>
            </a:r>
            <a:r>
              <a:rPr lang="en-US" dirty="0">
                <a:solidFill>
                  <a:schemeClr val="dk1"/>
                </a:solidFill>
              </a:rPr>
              <a:t>or</a:t>
            </a:r>
            <a:r>
              <a:rPr lang="en" dirty="0">
                <a:solidFill>
                  <a:schemeClr val="dk1"/>
                </a:solidFill>
              </a:rPr>
              <a:t> giving advice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To mediate this process, we wanted a way to show how comfortable players are in the Eve Community when interacting with one </a:t>
            </a:r>
            <a:r>
              <a:rPr lang="en-US" dirty="0">
                <a:solidFill>
                  <a:schemeClr val="dk1"/>
                </a:solidFill>
              </a:rPr>
              <a:t>an</a:t>
            </a:r>
            <a:r>
              <a:rPr lang="en" dirty="0">
                <a:solidFill>
                  <a:schemeClr val="dk1"/>
                </a:solidFill>
              </a:rPr>
              <a:t>other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Our moderators are things that would get in the way of players getting involved in the community. For instance, a younger p</a:t>
            </a:r>
            <a:r>
              <a:rPr lang="en-US" dirty="0">
                <a:solidFill>
                  <a:schemeClr val="dk1"/>
                </a:solidFill>
              </a:rPr>
              <a:t>layer</a:t>
            </a:r>
            <a:r>
              <a:rPr lang="en" dirty="0">
                <a:solidFill>
                  <a:schemeClr val="dk1"/>
                </a:solidFill>
              </a:rPr>
              <a:t>’s biggest commitment would be school, while an older p</a:t>
            </a:r>
            <a:r>
              <a:rPr lang="en-US" dirty="0">
                <a:solidFill>
                  <a:schemeClr val="dk1"/>
                </a:solidFill>
              </a:rPr>
              <a:t>layer</a:t>
            </a:r>
            <a:r>
              <a:rPr lang="en" dirty="0">
                <a:solidFill>
                  <a:schemeClr val="dk1"/>
                </a:solidFill>
              </a:rPr>
              <a:t>’s biggest commitment could be their family. We hoped to capture a full proportion of players’ ages</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6cec298c3_3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6cec298c3_3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We picked our variables based on the words listed under the dictionary poster (</a:t>
            </a:r>
            <a:r>
              <a:rPr lang="en-US" dirty="0">
                <a:solidFill>
                  <a:schemeClr val="dk1"/>
                </a:solidFill>
              </a:rPr>
              <a:t>LIWC2015 Dictionary Poster in the ‘Data For Code’ folder</a:t>
            </a:r>
            <a:r>
              <a:rPr lang="en" dirty="0">
                <a:solidFill>
                  <a:schemeClr val="dk1"/>
                </a:solidFill>
              </a:rPr>
              <a:t>) that explain </a:t>
            </a:r>
            <a:r>
              <a:rPr lang="en-US" dirty="0">
                <a:solidFill>
                  <a:schemeClr val="dk1"/>
                </a:solidFill>
              </a:rPr>
              <a:t>each of </a:t>
            </a:r>
            <a:r>
              <a:rPr lang="en" dirty="0">
                <a:solidFill>
                  <a:schemeClr val="dk1"/>
                </a:solidFill>
              </a:rPr>
              <a:t>th</a:t>
            </a:r>
            <a:r>
              <a:rPr lang="en-US" dirty="0" err="1">
                <a:solidFill>
                  <a:schemeClr val="dk1"/>
                </a:solidFill>
              </a:rPr>
              <a:t>ose</a:t>
            </a:r>
            <a:r>
              <a:rPr lang="en" dirty="0">
                <a:solidFill>
                  <a:schemeClr val="dk1"/>
                </a:solidFill>
              </a:rPr>
              <a:t> variable</a:t>
            </a:r>
            <a:r>
              <a:rPr lang="en-US" dirty="0">
                <a:solidFill>
                  <a:schemeClr val="dk1"/>
                </a:solidFill>
              </a:rPr>
              <a:t>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We understood the inputs </a:t>
            </a:r>
            <a:r>
              <a:rPr lang="en-US" dirty="0">
                <a:solidFill>
                  <a:schemeClr val="dk1"/>
                </a:solidFill>
              </a:rPr>
              <a:t>to be</a:t>
            </a:r>
            <a:r>
              <a:rPr lang="en" dirty="0">
                <a:solidFill>
                  <a:schemeClr val="dk1"/>
                </a:solidFill>
              </a:rPr>
              <a:t> variables that came from players talking about personal expericences, not </a:t>
            </a:r>
            <a:r>
              <a:rPr lang="en-US" dirty="0">
                <a:solidFill>
                  <a:schemeClr val="dk1"/>
                </a:solidFill>
              </a:rPr>
              <a:t>just </a:t>
            </a:r>
            <a:r>
              <a:rPr lang="en" dirty="0">
                <a:solidFill>
                  <a:schemeClr val="dk1"/>
                </a:solidFill>
              </a:rPr>
              <a:t>information that would normally be shared with complete strangers. </a:t>
            </a: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We chose </a:t>
            </a:r>
            <a:r>
              <a:rPr lang="en" u="sng" dirty="0">
                <a:solidFill>
                  <a:schemeClr val="dk1"/>
                </a:solidFill>
              </a:rPr>
              <a:t>Religion, Money, Leisure, Achieve, Sexual, Health, Body, </a:t>
            </a:r>
            <a:r>
              <a:rPr lang="en" u="none" dirty="0">
                <a:solidFill>
                  <a:schemeClr val="dk1"/>
                </a:solidFill>
              </a:rPr>
              <a:t>and</a:t>
            </a:r>
            <a:r>
              <a:rPr lang="en" u="sng" dirty="0">
                <a:solidFill>
                  <a:schemeClr val="dk1"/>
                </a:solidFill>
              </a:rPr>
              <a:t> Bio</a:t>
            </a:r>
            <a:r>
              <a:rPr lang="en" dirty="0">
                <a:solidFill>
                  <a:schemeClr val="dk1"/>
                </a:solidFill>
              </a:rPr>
              <a:t>. All of these have little to do with the game itself. </a:t>
            </a:r>
            <a:r>
              <a:rPr lang="en-US" dirty="0">
                <a:solidFill>
                  <a:schemeClr val="dk1"/>
                </a:solidFill>
              </a:rPr>
              <a:t>Nonetheless, we </a:t>
            </a:r>
            <a:r>
              <a:rPr lang="en" dirty="0">
                <a:solidFill>
                  <a:schemeClr val="dk1"/>
                </a:solidFill>
              </a:rPr>
              <a:t>think that </a:t>
            </a:r>
            <a:r>
              <a:rPr lang="en-US" i="1" dirty="0">
                <a:solidFill>
                  <a:schemeClr val="dk1"/>
                </a:solidFill>
              </a:rPr>
              <a:t>r</a:t>
            </a:r>
            <a:r>
              <a:rPr lang="en" i="1" dirty="0">
                <a:solidFill>
                  <a:schemeClr val="dk1"/>
                </a:solidFill>
              </a:rPr>
              <a:t>eligion </a:t>
            </a:r>
            <a:r>
              <a:rPr lang="en" dirty="0">
                <a:solidFill>
                  <a:schemeClr val="dk1"/>
                </a:solidFill>
              </a:rPr>
              <a:t>is about personal beliefs, </a:t>
            </a:r>
            <a:r>
              <a:rPr lang="en" i="1" dirty="0">
                <a:solidFill>
                  <a:schemeClr val="dk1"/>
                </a:solidFill>
              </a:rPr>
              <a:t>money</a:t>
            </a:r>
            <a:r>
              <a:rPr lang="en" dirty="0">
                <a:solidFill>
                  <a:schemeClr val="dk1"/>
                </a:solidFill>
              </a:rPr>
              <a:t> is about financial details,</a:t>
            </a:r>
            <a:r>
              <a:rPr lang="en" i="1" dirty="0">
                <a:solidFill>
                  <a:schemeClr val="dk1"/>
                </a:solidFill>
              </a:rPr>
              <a:t> leisure </a:t>
            </a:r>
            <a:r>
              <a:rPr lang="en" dirty="0">
                <a:solidFill>
                  <a:schemeClr val="dk1"/>
                </a:solidFill>
              </a:rPr>
              <a:t>is about what people do in their free time, </a:t>
            </a:r>
            <a:r>
              <a:rPr lang="en" i="1" dirty="0">
                <a:solidFill>
                  <a:schemeClr val="dk1"/>
                </a:solidFill>
              </a:rPr>
              <a:t>achieve</a:t>
            </a:r>
            <a:r>
              <a:rPr lang="en" dirty="0">
                <a:solidFill>
                  <a:schemeClr val="dk1"/>
                </a:solidFill>
              </a:rPr>
              <a:t> is about personal successes, and then </a:t>
            </a:r>
            <a:r>
              <a:rPr lang="en" i="1" dirty="0">
                <a:solidFill>
                  <a:schemeClr val="dk1"/>
                </a:solidFill>
              </a:rPr>
              <a:t>Sexual, Health, Body</a:t>
            </a:r>
            <a:r>
              <a:rPr lang="en" dirty="0">
                <a:solidFill>
                  <a:schemeClr val="dk1"/>
                </a:solidFill>
              </a:rPr>
              <a:t>, and </a:t>
            </a:r>
            <a:r>
              <a:rPr lang="en" i="1" dirty="0">
                <a:solidFill>
                  <a:schemeClr val="dk1"/>
                </a:solidFill>
              </a:rPr>
              <a:t>Bio</a:t>
            </a:r>
            <a:r>
              <a:rPr lang="en" dirty="0">
                <a:solidFill>
                  <a:schemeClr val="dk1"/>
                </a:solidFill>
              </a:rPr>
              <a:t> are all about various bodily functions, feelings, and/</a:t>
            </a:r>
            <a:r>
              <a:rPr lang="en-US" dirty="0">
                <a:solidFill>
                  <a:schemeClr val="dk1"/>
                </a:solidFill>
              </a:rPr>
              <a:t>or</a:t>
            </a:r>
            <a:r>
              <a:rPr lang="en" dirty="0">
                <a:solidFill>
                  <a:schemeClr val="dk1"/>
                </a:solidFill>
              </a:rPr>
              <a:t> conditions.</a:t>
            </a: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6cec298c3_3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6cec298c3_3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Between high and low moderation, 2 moderators, 4 mediators, and 8 independent variables, we had a total of 128 possible regression models to analyze. </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The typical analysis had a low Avera</a:t>
            </a:r>
            <a:r>
              <a:rPr lang="en-US" dirty="0" err="1">
                <a:solidFill>
                  <a:schemeClr val="dk1"/>
                </a:solidFill>
              </a:rPr>
              <a:t>ge</a:t>
            </a:r>
            <a:r>
              <a:rPr lang="en-US" dirty="0">
                <a:solidFill>
                  <a:schemeClr val="dk1"/>
                </a:solidFill>
              </a:rPr>
              <a:t> Causal Mediation Effects (ACME)</a:t>
            </a:r>
            <a:r>
              <a:rPr lang="en" dirty="0">
                <a:solidFill>
                  <a:schemeClr val="dk1"/>
                </a:solidFill>
              </a:rPr>
              <a:t>, which in turn created a low Proportion Mediated. This mean</a:t>
            </a:r>
            <a:r>
              <a:rPr lang="en-US" dirty="0">
                <a:solidFill>
                  <a:schemeClr val="dk1"/>
                </a:solidFill>
              </a:rPr>
              <a:t>t</a:t>
            </a:r>
            <a:r>
              <a:rPr lang="en" dirty="0">
                <a:solidFill>
                  <a:schemeClr val="dk1"/>
                </a:solidFill>
              </a:rPr>
              <a:t> that for most runs, there was little mediation occuring. In addition to that, most runs had little ‘total effect’, meaning that whatever relationship exist</a:t>
            </a:r>
            <a:r>
              <a:rPr lang="en-US" dirty="0" err="1">
                <a:solidFill>
                  <a:schemeClr val="dk1"/>
                </a:solidFill>
              </a:rPr>
              <a:t>ing</a:t>
            </a:r>
            <a:r>
              <a:rPr lang="en" dirty="0">
                <a:solidFill>
                  <a:schemeClr val="dk1"/>
                </a:solidFill>
              </a:rPr>
              <a:t> between the variables was not strong. One thing that was consistent between runs is that per each set of 4 runs from an input, the moderation would be fairly consistent. </a:t>
            </a: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6cec298c3_3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6cec298c3_3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that stood out to us </a:t>
            </a:r>
            <a:r>
              <a:rPr lang="en-US" dirty="0"/>
              <a:t>were those that </a:t>
            </a:r>
            <a:r>
              <a:rPr lang="en" dirty="0"/>
              <a:t>had higher ACME’s.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Anything above .02 or .03 stood out among the other estimates, but that does not make it a meaningful change. That is comparing 1% of a standard deviation difference to 2% of a standard deviation.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Some of our top ACME results were 10.5% and 42%, so the 42% was the one we want</a:t>
            </a:r>
            <a:r>
              <a:rPr lang="en-US" dirty="0"/>
              <a:t>ed</a:t>
            </a:r>
            <a:r>
              <a:rPr lang="en" dirty="0"/>
              <a:t> to focus on. These both had high mediation proportions of 0.90 and 0.78. We’re going to focus on the results of Leisure as the input, Affiliation as the mediator, and Family as the Moderator since it had the highest total effect and ACME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6cec298c3_3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6cec298c3_3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best inputs were leisure and sexual, but we need</a:t>
            </a:r>
            <a:r>
              <a:rPr lang="en-US" dirty="0"/>
              <a:t>ed</a:t>
            </a:r>
            <a:r>
              <a:rPr lang="en" dirty="0"/>
              <a:t> context </a:t>
            </a:r>
            <a:r>
              <a:rPr lang="en-US" dirty="0"/>
              <a:t>as</a:t>
            </a:r>
            <a:r>
              <a:rPr lang="en" dirty="0"/>
              <a:t> to what they mean for crafting a recommendation.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Sexual on the dictionary poster contains exactly what you would expect it to contain. Leisure </a:t>
            </a:r>
            <a:r>
              <a:rPr lang="en-US" dirty="0"/>
              <a:t>pointed to</a:t>
            </a:r>
            <a:r>
              <a:rPr lang="en" dirty="0"/>
              <a:t> words </a:t>
            </a:r>
            <a:r>
              <a:rPr lang="en-US" dirty="0"/>
              <a:t>that </a:t>
            </a:r>
            <a:r>
              <a:rPr lang="en" dirty="0"/>
              <a:t> related to hobbies, clubs, and entertainment.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Our highest estimate was about 0.4 st</a:t>
            </a:r>
            <a:r>
              <a:rPr lang="en-US" dirty="0"/>
              <a:t>an</a:t>
            </a:r>
            <a:r>
              <a:rPr lang="en" dirty="0"/>
              <a:t>d</a:t>
            </a:r>
            <a:r>
              <a:rPr lang="en-US" dirty="0" err="1"/>
              <a:t>ard</a:t>
            </a:r>
            <a:r>
              <a:rPr lang="en" dirty="0"/>
              <a:t> dev</a:t>
            </a:r>
            <a:r>
              <a:rPr lang="en-US" dirty="0" err="1"/>
              <a:t>iation</a:t>
            </a:r>
            <a:r>
              <a:rPr lang="en" dirty="0"/>
              <a:t>s between leisure and social, moderated by family, with about 85% mediation by affiliation. The moderating effect of family on leisure decrease</a:t>
            </a:r>
            <a:r>
              <a:rPr lang="en-US" dirty="0"/>
              <a:t>s</a:t>
            </a:r>
            <a:r>
              <a:rPr lang="en" dirty="0"/>
              <a:t> as family increases, which makes sense, since having a family </a:t>
            </a:r>
            <a:r>
              <a:rPr lang="en-US" dirty="0"/>
              <a:t>can </a:t>
            </a:r>
            <a:r>
              <a:rPr lang="en" dirty="0"/>
              <a:t>mean someone has more </a:t>
            </a:r>
            <a:r>
              <a:rPr lang="en-US" dirty="0"/>
              <a:t>responsibility and</a:t>
            </a:r>
            <a:r>
              <a:rPr lang="en" dirty="0"/>
              <a:t> cannot spend as much time doing leisure activities.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Affiliation also contains terms about clubs and teams, coworkers, and how people are related or connected. This makes sense to go with leisure as many leisure activities in the dictionary poster involve sports teams, clubs, and ways players can be affiliated with other people.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What we can draw from this model is that Players talking about their leisure hobbies and clubs has a positive effect on the social interactions that take place in the game, but if the player has a family, that will limit the intensity of the effect as a family would take away from time spent in leisure activities and time spent in game.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6cec298c3_3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6cec298c3_3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a:t>
            </a:r>
            <a:r>
              <a:rPr lang="en-US" dirty="0">
                <a:solidFill>
                  <a:schemeClr val="dk1"/>
                </a:solidFill>
              </a:rPr>
              <a:t>ese are</a:t>
            </a:r>
            <a:r>
              <a:rPr lang="en" dirty="0">
                <a:solidFill>
                  <a:schemeClr val="dk1"/>
                </a:solidFill>
              </a:rPr>
              <a:t> the results from our model with the highest estimates and proportion mediated</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6cec298c3_3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6cec298c3_3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Our recommendation for CCP Games would be to create a section on the forums for players to talk about topics that aren’t related to Eve Online. </a:t>
            </a:r>
          </a:p>
          <a:p>
            <a:pPr marL="158750" indent="0">
              <a:buNone/>
            </a:pPr>
            <a:endParaRPr lang="en-US" sz="1100" b="1"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As of right now, the Eve Online forums don’t currently have a section for topics unrelated to the game, and we have observed that conversations about leisure topics have a strong positive correlation with our outcome variable </a:t>
            </a:r>
            <a:r>
              <a:rPr lang="en-US" sz="1100" b="0" i="1" u="none" strike="noStrike" cap="none" dirty="0">
                <a:solidFill>
                  <a:srgbClr val="000000"/>
                </a:solidFill>
                <a:effectLst/>
                <a:latin typeface="Arial"/>
                <a:ea typeface="Arial"/>
                <a:cs typeface="Arial"/>
                <a:sym typeface="Arial"/>
              </a:rPr>
              <a:t>social</a:t>
            </a:r>
            <a:r>
              <a:rPr lang="en-US" sz="1100" b="0" i="0" u="none" strike="noStrike" cap="none" dirty="0">
                <a:solidFill>
                  <a:srgbClr val="000000"/>
                </a:solidFill>
                <a:effectLst/>
                <a:latin typeface="Arial"/>
                <a:ea typeface="Arial"/>
                <a:cs typeface="Arial"/>
                <a:sym typeface="Arial"/>
              </a:rPr>
              <a:t> when mediated with </a:t>
            </a:r>
            <a:r>
              <a:rPr lang="en-US" sz="1100" b="0" i="1" u="none" strike="noStrike" cap="none" dirty="0">
                <a:solidFill>
                  <a:srgbClr val="000000"/>
                </a:solidFill>
                <a:effectLst/>
                <a:latin typeface="Arial"/>
                <a:ea typeface="Arial"/>
                <a:cs typeface="Arial"/>
                <a:sym typeface="Arial"/>
              </a:rPr>
              <a:t>affiliation</a:t>
            </a:r>
            <a:r>
              <a:rPr lang="en-US" sz="1100" b="0" i="0" u="none" strike="noStrike" cap="none" dirty="0">
                <a:solidFill>
                  <a:srgbClr val="000000"/>
                </a:solidFill>
                <a:effectLst/>
                <a:latin typeface="Arial"/>
                <a:ea typeface="Arial"/>
                <a:cs typeface="Arial"/>
                <a:sym typeface="Arial"/>
              </a:rPr>
              <a:t>. So, when players talk about things that they enjoy outside of the video game on the Eve Forums, we interpret this as an increase or strengthening of the social connection between players.</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This is an idea that has already been implemented by other forums that focus around a variety of topics. For instance, one example is a forum for a fan recreation of a Disney video game that has a section to talk about other video games and entertainment. Another example is a forum for brewing alcohol that has a section to talk about non-alcoholic topics. Even websites like Reddit are full of individual forums where users can talk about whatever interests them. </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sng" strike="noStrike" cap="none" dirty="0">
                <a:solidFill>
                  <a:srgbClr val="000000"/>
                </a:solidFill>
                <a:effectLst/>
                <a:latin typeface="Arial"/>
                <a:ea typeface="Arial"/>
                <a:cs typeface="Arial"/>
                <a:sym typeface="Arial"/>
              </a:rPr>
              <a:t>The point we would like to make is that people enjoy talking about their personal interests with others when they already have some sort of connection with them. </a:t>
            </a:r>
            <a:r>
              <a:rPr lang="en-US" sz="1100" b="0" i="0" u="none" strike="noStrike" cap="none" dirty="0">
                <a:solidFill>
                  <a:srgbClr val="000000"/>
                </a:solidFill>
                <a:effectLst/>
                <a:latin typeface="Arial"/>
                <a:ea typeface="Arial"/>
                <a:cs typeface="Arial"/>
                <a:sym typeface="Arial"/>
              </a:rPr>
              <a:t>This is shown with the results of our model and with research on other internet forums. </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We hope that giving players this new forum section would create an additional reason for players to be interested in interacting with one another and increase their involvement with the Eve Community. This increase in involvement would then lead to a rise in player retention rates, which would then lead to more revenue for CCP Games. </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 best part about this recommendation is that there is no real risk involved in its implementation, since it doesn’t require additional resources (or much effort) to implement.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4EDA-C85E-42C4-9D02-1C21F96AACE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C369ABA-A403-4470-A33D-E21ABC32679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4CA3104-A725-4FA1-812A-206577F90403}"/>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D08E6E05-AB77-49F2-B233-C61A19B00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0435A-0C34-4905-A28E-85E3B7ED25E1}"/>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1878817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729D-0688-435F-96CD-C12F192E3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58B9-4AA3-4A97-9756-0BDA24D150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930B7-A113-420C-A188-3338C70D0AF8}"/>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35B4FF15-B116-4E31-9F07-215EC1858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E3232-1CE2-491B-A0CE-50AD8BA78609}"/>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32101751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C5C19-9D10-4A2A-A269-97CFD19469A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05F9D-192F-4319-980C-B1114EE395C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6CF6E-102E-477C-83E2-11755A2548B4}"/>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746B776B-EDA9-48D8-9442-5F3DEA2A2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E7625-4EA7-49F7-B584-C0AB59BE5F58}"/>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30630423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2" name="Google Shape;19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0300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16FB-307E-4928-8080-BCAFE6372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BC257-88EE-486C-96F6-8A1697DF2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CCFA6-86CF-4545-AF03-436BAD14FD83}"/>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FDAD7926-B3D7-426A-9AB3-C052A3B28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DA6DD-776C-4500-B527-4B4F7E6FE574}"/>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22364603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2C9-9E3E-4BC2-9137-9F4848144E2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DB55491-5052-46BD-B9FF-6001AC48E30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28028-7FF5-4CFD-BF30-E0D6F6C225A3}"/>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8032AFE5-285F-4E11-9CA0-922245FA7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8436A-6939-4168-B7DA-76E34114421E}"/>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28057237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3578-50FC-4BB5-A48B-CCA37D778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77AE9-65CE-479A-8FFE-5A642155143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8AEB4C-BAEF-4314-96F2-07A0EEE6401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C6C2F-80D4-4E60-BADB-EB16B7546A6E}"/>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6" name="Footer Placeholder 5">
            <a:extLst>
              <a:ext uri="{FF2B5EF4-FFF2-40B4-BE49-F238E27FC236}">
                <a16:creationId xmlns:a16="http://schemas.microsoft.com/office/drawing/2014/main" id="{ACBED45C-1EEC-433D-9988-8F9A15C71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2991E-547B-4FCA-89BA-3EAC582959EC}"/>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36525864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7C0C-ECDA-431C-8C77-56E4FCBE3F8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B68DE-B3E5-4F6B-9CF3-0CA2ADC03F2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E1129-2063-47CF-A518-EC6C0538FE0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5678B-05F4-4DE5-81DC-73C70A9BE9E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7A883-0D09-4C28-8AB9-BCF293EA7C8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FCC606-2655-4AC9-928E-AFAB497FC301}"/>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8" name="Footer Placeholder 7">
            <a:extLst>
              <a:ext uri="{FF2B5EF4-FFF2-40B4-BE49-F238E27FC236}">
                <a16:creationId xmlns:a16="http://schemas.microsoft.com/office/drawing/2014/main" id="{27C6EBA6-A58A-46BE-996F-1B60725B2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B1B4D-463E-47C0-B62F-088F5F6B3540}"/>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7141294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DF01-D3CD-4E9B-BBA6-2DDD3FF5DC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A6033-79CD-436F-98E4-ED882CBDEE6B}"/>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4" name="Footer Placeholder 3">
            <a:extLst>
              <a:ext uri="{FF2B5EF4-FFF2-40B4-BE49-F238E27FC236}">
                <a16:creationId xmlns:a16="http://schemas.microsoft.com/office/drawing/2014/main" id="{229958D3-A077-4A29-BFBC-F3E32789A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35751-B00A-43E4-85B3-C6054522B255}"/>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38303980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317E4-10D9-4E06-983C-8A0DF657E50F}"/>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3" name="Footer Placeholder 2">
            <a:extLst>
              <a:ext uri="{FF2B5EF4-FFF2-40B4-BE49-F238E27FC236}">
                <a16:creationId xmlns:a16="http://schemas.microsoft.com/office/drawing/2014/main" id="{F36E3399-209F-4EC2-9368-BA55E2ACDD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994D27-7FF8-4A58-8450-7C0C90B710C9}"/>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108301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18CD-DB27-437B-AE31-1958FC7D89F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632745B-B9BD-4B96-88C6-265CA2B1E5B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79B42-2B93-4D48-9377-D6CCAABECC9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FA932D-7055-4171-A7F3-EC5BE44B5AA2}"/>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6" name="Footer Placeholder 5">
            <a:extLst>
              <a:ext uri="{FF2B5EF4-FFF2-40B4-BE49-F238E27FC236}">
                <a16:creationId xmlns:a16="http://schemas.microsoft.com/office/drawing/2014/main" id="{37D85DB6-A806-4BF0-B2EA-CE29950C5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11722-616F-4972-BAE4-72EA02C4301E}"/>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39688458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45D4-62F1-44A8-A067-C63C869FFC3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973CAC0-4071-461B-BFA9-6BB27988464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E7D6673-716C-4AED-BFC4-10626FEF18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56217-8F0B-4E6A-9845-78CB8E410801}"/>
              </a:ext>
            </a:extLst>
          </p:cNvPr>
          <p:cNvSpPr>
            <a:spLocks noGrp="1"/>
          </p:cNvSpPr>
          <p:nvPr>
            <p:ph type="dt" sz="half" idx="10"/>
          </p:nvPr>
        </p:nvSpPr>
        <p:spPr/>
        <p:txBody>
          <a:bodyPr/>
          <a:lstStyle/>
          <a:p>
            <a:fld id="{046DE3C9-57C2-4E1F-B735-89BA479E6A52}" type="datetimeFigureOut">
              <a:rPr lang="en-US" smtClean="0"/>
              <a:t>5/26/2020</a:t>
            </a:fld>
            <a:endParaRPr lang="en-US"/>
          </a:p>
        </p:txBody>
      </p:sp>
      <p:sp>
        <p:nvSpPr>
          <p:cNvPr id="6" name="Footer Placeholder 5">
            <a:extLst>
              <a:ext uri="{FF2B5EF4-FFF2-40B4-BE49-F238E27FC236}">
                <a16:creationId xmlns:a16="http://schemas.microsoft.com/office/drawing/2014/main" id="{82203890-3CEE-4916-9D87-0C9D39CEF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19DEE-1C81-48AF-BE90-D09DA881E408}"/>
              </a:ext>
            </a:extLst>
          </p:cNvPr>
          <p:cNvSpPr>
            <a:spLocks noGrp="1"/>
          </p:cNvSpPr>
          <p:nvPr>
            <p:ph type="sldNum" sz="quarter" idx="12"/>
          </p:nvPr>
        </p:nvSpPr>
        <p:spPr/>
        <p:txBody>
          <a:bodyPr/>
          <a:lstStyle/>
          <a:p>
            <a:fld id="{B96C0E7B-AA0D-4729-977B-87B1B8BC04C7}" type="slidenum">
              <a:rPr lang="en-US" smtClean="0"/>
              <a:t>‹#›</a:t>
            </a:fld>
            <a:endParaRPr lang="en-US"/>
          </a:p>
        </p:txBody>
      </p:sp>
    </p:spTree>
    <p:extLst>
      <p:ext uri="{BB962C8B-B14F-4D97-AF65-F5344CB8AC3E}">
        <p14:creationId xmlns:p14="http://schemas.microsoft.com/office/powerpoint/2010/main" val="10676305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CE419-AAB9-4B10-A788-EC7C6B4F685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EFA82-7564-47FB-A120-0034B538B44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A17B3-6E3B-4376-B708-2F7E429F0FC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46DE3C9-57C2-4E1F-B735-89BA479E6A52}" type="datetimeFigureOut">
              <a:rPr lang="en-US" smtClean="0"/>
              <a:t>5/26/2020</a:t>
            </a:fld>
            <a:endParaRPr lang="en-US"/>
          </a:p>
        </p:txBody>
      </p:sp>
      <p:sp>
        <p:nvSpPr>
          <p:cNvPr id="5" name="Footer Placeholder 4">
            <a:extLst>
              <a:ext uri="{FF2B5EF4-FFF2-40B4-BE49-F238E27FC236}">
                <a16:creationId xmlns:a16="http://schemas.microsoft.com/office/drawing/2014/main" id="{CF5B3063-1486-4E6E-8B99-BE46B54BA27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F7C442-166F-4227-A247-20C639EE055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96C0E7B-AA0D-4729-977B-87B1B8BC04C7}" type="slidenum">
              <a:rPr lang="en-US" smtClean="0"/>
              <a:t>‹#›</a:t>
            </a:fld>
            <a:endParaRPr lang="en-US"/>
          </a:p>
        </p:txBody>
      </p:sp>
    </p:spTree>
    <p:extLst>
      <p:ext uri="{BB962C8B-B14F-4D97-AF65-F5344CB8AC3E}">
        <p14:creationId xmlns:p14="http://schemas.microsoft.com/office/powerpoint/2010/main" val="14182402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280416" y="1364742"/>
            <a:ext cx="8583168" cy="2414016"/>
          </a:xfrm>
          <a:prstGeom prst="rect">
            <a:avLst/>
          </a:prstGeom>
        </p:spPr>
        <p:txBody>
          <a:bodyPr spcFirstLastPara="1" wrap="square" lIns="91425" tIns="234000" rIns="91425" bIns="91425" anchor="b" anchorCtr="0">
            <a:noAutofit/>
          </a:bodyPr>
          <a:lstStyle/>
          <a:p>
            <a:pPr marL="0" lvl="0" indent="0" rtl="0">
              <a:spcBef>
                <a:spcPts val="0"/>
              </a:spcBef>
              <a:spcAft>
                <a:spcPts val="0"/>
              </a:spcAft>
              <a:buNone/>
            </a:pPr>
            <a:r>
              <a:rPr lang="en-US" sz="7200" b="1" dirty="0">
                <a:latin typeface="Times New Roman" panose="02020603050405020304" pitchFamily="18" charset="0"/>
                <a:cs typeface="Times New Roman" panose="02020603050405020304" pitchFamily="18" charset="0"/>
              </a:rPr>
              <a:t>EVE Online Forums: The </a:t>
            </a:r>
            <a:r>
              <a:rPr lang="en" sz="7200" b="1" i="1" dirty="0">
                <a:latin typeface="Times New Roman" panose="02020603050405020304" pitchFamily="18" charset="0"/>
                <a:cs typeface="Times New Roman" panose="02020603050405020304" pitchFamily="18" charset="0"/>
              </a:rPr>
              <a:t>Social</a:t>
            </a:r>
            <a:r>
              <a:rPr lang="en" sz="7200" b="1"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Factor</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body" idx="1"/>
          </p:nvPr>
        </p:nvSpPr>
        <p:spPr>
          <a:xfrm>
            <a:off x="4572000" y="1422645"/>
            <a:ext cx="1827900" cy="477300"/>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BB4592"/>
                </a:solidFill>
              </a:rPr>
              <a:t>Family</a:t>
            </a:r>
            <a:endParaRPr sz="1800" b="1">
              <a:solidFill>
                <a:srgbClr val="BB4592"/>
              </a:solidFill>
            </a:endParaRPr>
          </a:p>
        </p:txBody>
      </p:sp>
      <p:sp>
        <p:nvSpPr>
          <p:cNvPr id="269" name="Google Shape;269;p36"/>
          <p:cNvSpPr txBox="1">
            <a:spLocks noGrp="1"/>
          </p:cNvSpPr>
          <p:nvPr>
            <p:ph type="body" idx="4294967295"/>
          </p:nvPr>
        </p:nvSpPr>
        <p:spPr>
          <a:xfrm>
            <a:off x="858943" y="1641976"/>
            <a:ext cx="1827213" cy="477837"/>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BB4592"/>
                </a:solidFill>
              </a:rPr>
              <a:t>Affiliation</a:t>
            </a:r>
            <a:endParaRPr sz="1800" b="1">
              <a:solidFill>
                <a:srgbClr val="BB4592"/>
              </a:solidFill>
            </a:endParaRPr>
          </a:p>
        </p:txBody>
      </p:sp>
      <p:sp>
        <p:nvSpPr>
          <p:cNvPr id="270" name="Google Shape;270;p36"/>
          <p:cNvSpPr txBox="1">
            <a:spLocks noGrp="1"/>
          </p:cNvSpPr>
          <p:nvPr>
            <p:ph type="body" idx="4294967295"/>
          </p:nvPr>
        </p:nvSpPr>
        <p:spPr>
          <a:xfrm>
            <a:off x="6959494" y="3271067"/>
            <a:ext cx="823912" cy="476250"/>
          </a:xfrm>
          <a:prstGeom prst="rect">
            <a:avLst/>
          </a:prstGeom>
          <a:solidFill>
            <a:srgbClr val="E1D2EC"/>
          </a:solidFill>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BB4592"/>
                </a:solidFill>
              </a:rPr>
              <a:t>Social</a:t>
            </a:r>
            <a:endParaRPr sz="1800" b="1">
              <a:solidFill>
                <a:srgbClr val="BB4592"/>
              </a:solidFill>
            </a:endParaRPr>
          </a:p>
        </p:txBody>
      </p:sp>
      <p:sp>
        <p:nvSpPr>
          <p:cNvPr id="271" name="Google Shape;271;p36"/>
          <p:cNvSpPr txBox="1">
            <a:spLocks noGrp="1"/>
          </p:cNvSpPr>
          <p:nvPr>
            <p:ph type="body" idx="4294967295"/>
          </p:nvPr>
        </p:nvSpPr>
        <p:spPr>
          <a:xfrm>
            <a:off x="708131" y="3217092"/>
            <a:ext cx="2128838" cy="530225"/>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BB4592"/>
                </a:solidFill>
              </a:rPr>
              <a:t>Leisure</a:t>
            </a:r>
            <a:endParaRPr sz="1800" b="1">
              <a:solidFill>
                <a:srgbClr val="BB4592"/>
              </a:solidFill>
            </a:endParaRPr>
          </a:p>
        </p:txBody>
      </p:sp>
      <p:sp>
        <p:nvSpPr>
          <p:cNvPr id="277" name="Google Shape;277;p36"/>
          <p:cNvSpPr txBox="1">
            <a:spLocks noGrp="1"/>
          </p:cNvSpPr>
          <p:nvPr>
            <p:ph type="body" idx="4294967295"/>
          </p:nvPr>
        </p:nvSpPr>
        <p:spPr>
          <a:xfrm>
            <a:off x="0" y="0"/>
            <a:ext cx="2792413" cy="477838"/>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E4A947"/>
                </a:solidFill>
              </a:rPr>
              <a:t>The Model</a:t>
            </a:r>
            <a:endParaRPr sz="3600" b="1">
              <a:solidFill>
                <a:srgbClr val="E4A947"/>
              </a:solidFill>
            </a:endParaRPr>
          </a:p>
        </p:txBody>
      </p:sp>
      <p:cxnSp>
        <p:nvCxnSpPr>
          <p:cNvPr id="272" name="Google Shape;272;p36"/>
          <p:cNvCxnSpPr>
            <a:stCxn id="271" idx="3"/>
            <a:endCxn id="270" idx="1"/>
          </p:cNvCxnSpPr>
          <p:nvPr/>
        </p:nvCxnSpPr>
        <p:spPr>
          <a:xfrm>
            <a:off x="2836969" y="3482205"/>
            <a:ext cx="4122525" cy="26987"/>
          </a:xfrm>
          <a:prstGeom prst="straightConnector1">
            <a:avLst/>
          </a:prstGeom>
          <a:noFill/>
          <a:ln w="38100" cap="flat" cmpd="sng">
            <a:solidFill>
              <a:srgbClr val="E1D2EC"/>
            </a:solidFill>
            <a:prstDash val="solid"/>
            <a:round/>
            <a:headEnd type="none" w="med" len="med"/>
            <a:tailEnd type="triangle" w="med" len="med"/>
          </a:ln>
        </p:spPr>
      </p:cxnSp>
      <p:cxnSp>
        <p:nvCxnSpPr>
          <p:cNvPr id="273" name="Google Shape;273;p36"/>
          <p:cNvCxnSpPr>
            <a:stCxn id="271" idx="0"/>
            <a:endCxn id="268" idx="1"/>
          </p:cNvCxnSpPr>
          <p:nvPr/>
        </p:nvCxnSpPr>
        <p:spPr>
          <a:xfrm flipV="1">
            <a:off x="1772550" y="1661295"/>
            <a:ext cx="2799450" cy="1555797"/>
          </a:xfrm>
          <a:prstGeom prst="straightConnector1">
            <a:avLst/>
          </a:prstGeom>
          <a:noFill/>
          <a:ln w="38100" cap="flat" cmpd="sng">
            <a:solidFill>
              <a:srgbClr val="E1D2EC"/>
            </a:solidFill>
            <a:prstDash val="solid"/>
            <a:round/>
            <a:headEnd type="none" w="med" len="med"/>
            <a:tailEnd type="triangle" w="med" len="med"/>
          </a:ln>
        </p:spPr>
      </p:cxnSp>
      <p:cxnSp>
        <p:nvCxnSpPr>
          <p:cNvPr id="274" name="Google Shape;274;p36"/>
          <p:cNvCxnSpPr>
            <a:stCxn id="268" idx="3"/>
            <a:endCxn id="270" idx="0"/>
          </p:cNvCxnSpPr>
          <p:nvPr/>
        </p:nvCxnSpPr>
        <p:spPr>
          <a:xfrm>
            <a:off x="6399900" y="1661295"/>
            <a:ext cx="971550" cy="1609772"/>
          </a:xfrm>
          <a:prstGeom prst="straightConnector1">
            <a:avLst/>
          </a:prstGeom>
          <a:noFill/>
          <a:ln w="38100" cap="flat" cmpd="sng">
            <a:solidFill>
              <a:srgbClr val="E1D2EC"/>
            </a:solidFill>
            <a:prstDash val="solid"/>
            <a:round/>
            <a:headEnd type="none" w="med" len="med"/>
            <a:tailEnd type="triangle" w="med" len="med"/>
          </a:ln>
        </p:spPr>
      </p:cxnSp>
      <p:cxnSp>
        <p:nvCxnSpPr>
          <p:cNvPr id="275" name="Google Shape;275;p36"/>
          <p:cNvCxnSpPr>
            <a:cxnSpLocks/>
            <a:stCxn id="269" idx="2"/>
          </p:cNvCxnSpPr>
          <p:nvPr/>
        </p:nvCxnSpPr>
        <p:spPr>
          <a:xfrm>
            <a:off x="1772550" y="2119813"/>
            <a:ext cx="1019863" cy="499642"/>
          </a:xfrm>
          <a:prstGeom prst="straightConnector1">
            <a:avLst/>
          </a:prstGeom>
          <a:noFill/>
          <a:ln w="38100" cap="flat" cmpd="sng">
            <a:solidFill>
              <a:srgbClr val="E1D2EC"/>
            </a:solidFill>
            <a:prstDash val="dash"/>
            <a:round/>
            <a:headEnd type="none" w="med" len="med"/>
            <a:tailEnd type="triangle" w="med" len="med"/>
          </a:ln>
        </p:spPr>
      </p:cxnSp>
      <p:cxnSp>
        <p:nvCxnSpPr>
          <p:cNvPr id="276" name="Google Shape;276;p36"/>
          <p:cNvCxnSpPr>
            <a:cxnSpLocks/>
            <a:stCxn id="269" idx="2"/>
          </p:cNvCxnSpPr>
          <p:nvPr/>
        </p:nvCxnSpPr>
        <p:spPr>
          <a:xfrm>
            <a:off x="1772550" y="2119813"/>
            <a:ext cx="3800541" cy="1335404"/>
          </a:xfrm>
          <a:prstGeom prst="straightConnector1">
            <a:avLst/>
          </a:prstGeom>
          <a:noFill/>
          <a:ln w="38100" cap="flat" cmpd="sng">
            <a:solidFill>
              <a:srgbClr val="E1D2EC"/>
            </a:solidFill>
            <a:prstDash val="dash"/>
            <a:round/>
            <a:headEnd type="none" w="med" len="med"/>
            <a:tailEnd type="triangle" w="med" len="med"/>
          </a:ln>
        </p:spPr>
      </p:cxnSp>
      <p:pic>
        <p:nvPicPr>
          <p:cNvPr id="278" name="Google Shape;278;p36"/>
          <p:cNvPicPr preferRelativeResize="0"/>
          <p:nvPr/>
        </p:nvPicPr>
        <p:blipFill>
          <a:blip r:embed="rId3">
            <a:alphaModFix/>
          </a:blip>
          <a:stretch>
            <a:fillRect/>
          </a:stretch>
        </p:blipFill>
        <p:spPr>
          <a:xfrm>
            <a:off x="1772550" y="4098300"/>
            <a:ext cx="570547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0A15-2766-47CF-821B-7FF08B198E55}"/>
              </a:ext>
            </a:extLst>
          </p:cNvPr>
          <p:cNvSpPr>
            <a:spLocks noGrp="1"/>
          </p:cNvSpPr>
          <p:nvPr>
            <p:ph type="ctrTitle"/>
          </p:nvPr>
        </p:nvSpPr>
        <p:spPr>
          <a:xfrm>
            <a:off x="760476" y="1356360"/>
            <a:ext cx="7623048" cy="2430780"/>
          </a:xfrm>
        </p:spPr>
        <p:txBody>
          <a:bodyPr>
            <a:normAutofit fontScale="90000"/>
          </a:bodyPr>
          <a:lstStyle/>
          <a:p>
            <a:r>
              <a:rPr lang="en-US" sz="66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Our Recommendation</a:t>
            </a:r>
            <a:br>
              <a:rPr lang="en-US" sz="6000" b="1" i="0" dirty="0">
                <a:ln w="9525" cap="flat" cmpd="sng">
                  <a:solidFill>
                    <a:srgbClr val="000000"/>
                  </a:solidFill>
                  <a:prstDash val="solid"/>
                  <a:round/>
                  <a:headEnd type="none" w="sm" len="sm"/>
                  <a:tailEnd type="none" w="sm" len="sm"/>
                </a:ln>
                <a:solidFill>
                  <a:srgbClr val="E4A947"/>
                </a:solidFill>
                <a:latin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1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8"/>
          <p:cNvPicPr preferRelativeResize="0"/>
          <p:nvPr/>
        </p:nvPicPr>
        <p:blipFill>
          <a:blip r:embed="rId3">
            <a:alphaModFix/>
          </a:blip>
          <a:stretch>
            <a:fillRect/>
          </a:stretch>
        </p:blipFill>
        <p:spPr>
          <a:xfrm>
            <a:off x="7063476" y="1146048"/>
            <a:ext cx="1768836" cy="3742352"/>
          </a:xfrm>
          <a:prstGeom prst="rect">
            <a:avLst/>
          </a:prstGeom>
          <a:noFill/>
          <a:ln w="76200" cap="flat" cmpd="sng">
            <a:solidFill>
              <a:schemeClr val="accent1"/>
            </a:solidFill>
            <a:prstDash val="solid"/>
            <a:round/>
            <a:headEnd type="none" w="sm" len="sm"/>
            <a:tailEnd type="none" w="sm" len="sm"/>
          </a:ln>
        </p:spPr>
      </p:pic>
      <p:sp>
        <p:nvSpPr>
          <p:cNvPr id="289" name="Google Shape;289;p38"/>
          <p:cNvSpPr txBox="1">
            <a:spLocks noGrp="1"/>
          </p:cNvSpPr>
          <p:nvPr>
            <p:ph type="title"/>
          </p:nvPr>
        </p:nvSpPr>
        <p:spPr>
          <a:xfrm>
            <a:off x="311700" y="351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E4A947"/>
                </a:solidFill>
              </a:rPr>
              <a:t>Addition </a:t>
            </a:r>
            <a:r>
              <a:rPr lang="en-US" sz="3600" b="1" dirty="0">
                <a:solidFill>
                  <a:srgbClr val="E4A947"/>
                </a:solidFill>
              </a:rPr>
              <a:t>Forum Section Unrelated to EVE</a:t>
            </a:r>
            <a:endParaRPr sz="3600" b="1" dirty="0">
              <a:solidFill>
                <a:srgbClr val="E4A947"/>
              </a:solidFill>
            </a:endParaRPr>
          </a:p>
        </p:txBody>
      </p:sp>
      <p:pic>
        <p:nvPicPr>
          <p:cNvPr id="290" name="Google Shape;290;p38"/>
          <p:cNvPicPr preferRelativeResize="0"/>
          <p:nvPr/>
        </p:nvPicPr>
        <p:blipFill>
          <a:blip r:embed="rId4">
            <a:alphaModFix/>
          </a:blip>
          <a:stretch>
            <a:fillRect/>
          </a:stretch>
        </p:blipFill>
        <p:spPr>
          <a:xfrm rot="320927">
            <a:off x="7185757" y="1272739"/>
            <a:ext cx="1524274" cy="1257173"/>
          </a:xfrm>
          <a:prstGeom prst="rect">
            <a:avLst/>
          </a:prstGeom>
          <a:noFill/>
          <a:ln>
            <a:noFill/>
          </a:ln>
        </p:spPr>
      </p:pic>
      <p:pic>
        <p:nvPicPr>
          <p:cNvPr id="291" name="Google Shape;291;p38"/>
          <p:cNvPicPr preferRelativeResize="0"/>
          <p:nvPr/>
        </p:nvPicPr>
        <p:blipFill>
          <a:blip r:embed="rId5">
            <a:alphaModFix/>
          </a:blip>
          <a:stretch>
            <a:fillRect/>
          </a:stretch>
        </p:blipFill>
        <p:spPr>
          <a:xfrm>
            <a:off x="235775" y="1391013"/>
            <a:ext cx="3334151" cy="3390326"/>
          </a:xfrm>
          <a:prstGeom prst="rect">
            <a:avLst/>
          </a:prstGeom>
          <a:noFill/>
          <a:ln w="76200" cap="flat" cmpd="sng">
            <a:solidFill>
              <a:schemeClr val="accent1"/>
            </a:solidFill>
            <a:prstDash val="solid"/>
            <a:round/>
            <a:headEnd type="none" w="sm" len="sm"/>
            <a:tailEnd type="none" w="sm" len="sm"/>
          </a:ln>
        </p:spPr>
      </p:pic>
      <p:pic>
        <p:nvPicPr>
          <p:cNvPr id="292" name="Google Shape;292;p38"/>
          <p:cNvPicPr preferRelativeResize="0"/>
          <p:nvPr/>
        </p:nvPicPr>
        <p:blipFill rotWithShape="1">
          <a:blip r:embed="rId6">
            <a:alphaModFix/>
          </a:blip>
          <a:srcRect l="5811"/>
          <a:stretch/>
        </p:blipFill>
        <p:spPr>
          <a:xfrm>
            <a:off x="3901126" y="1554843"/>
            <a:ext cx="2831150" cy="2991156"/>
          </a:xfrm>
          <a:prstGeom prst="rect">
            <a:avLst/>
          </a:prstGeom>
          <a:noFill/>
          <a:ln w="76200" cap="flat" cmpd="sng">
            <a:solidFill>
              <a:schemeClr val="accent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1AF7-5E50-491D-B7AD-DF2B2C797BA2}"/>
              </a:ext>
            </a:extLst>
          </p:cNvPr>
          <p:cNvSpPr>
            <a:spLocks noGrp="1"/>
          </p:cNvSpPr>
          <p:nvPr>
            <p:ph type="title"/>
          </p:nvPr>
        </p:nvSpPr>
        <p:spPr>
          <a:xfrm>
            <a:off x="316992" y="1163574"/>
            <a:ext cx="8510016" cy="2816352"/>
          </a:xfrm>
        </p:spPr>
        <p:txBody>
          <a:bodyPr>
            <a:noAutofit/>
          </a:bodyPr>
          <a:lstStyle/>
          <a:p>
            <a:pPr algn="ctr"/>
            <a:r>
              <a:rPr lang="en-US" sz="48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Turning The Initial Sales Pitch</a:t>
            </a:r>
            <a:br>
              <a:rPr lang="en-US" sz="48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br>
            <a:r>
              <a:rPr lang="en-US" sz="48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 Into Something We Can </a:t>
            </a:r>
            <a:br>
              <a:rPr lang="en-US" sz="48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br>
            <a:r>
              <a:rPr lang="en-US" sz="48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Predict With Regression</a:t>
            </a:r>
            <a:br>
              <a:rPr lang="en-US" sz="32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23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body" idx="1"/>
          </p:nvPr>
        </p:nvSpPr>
        <p:spPr>
          <a:xfrm>
            <a:off x="4701872" y="1069475"/>
            <a:ext cx="1827900" cy="477300"/>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BB4592"/>
                </a:solidFill>
              </a:rPr>
              <a:t>Family &amp; School</a:t>
            </a:r>
            <a:endParaRPr sz="1800" b="1" dirty="0">
              <a:solidFill>
                <a:srgbClr val="BB4592"/>
              </a:solidFill>
            </a:endParaRPr>
          </a:p>
          <a:p>
            <a:pPr marL="0" lvl="0" indent="0" algn="l" rtl="0">
              <a:spcBef>
                <a:spcPts val="0"/>
              </a:spcBef>
              <a:spcAft>
                <a:spcPts val="0"/>
              </a:spcAft>
              <a:buNone/>
            </a:pPr>
            <a:endParaRPr sz="1800" b="1" dirty="0">
              <a:solidFill>
                <a:srgbClr val="BB4592"/>
              </a:solidFill>
            </a:endParaRPr>
          </a:p>
        </p:txBody>
      </p:sp>
      <p:sp>
        <p:nvSpPr>
          <p:cNvPr id="209" name="Google Shape;209;p29"/>
          <p:cNvSpPr txBox="1">
            <a:spLocks noGrp="1"/>
          </p:cNvSpPr>
          <p:nvPr>
            <p:ph type="body" idx="4294967295"/>
          </p:nvPr>
        </p:nvSpPr>
        <p:spPr>
          <a:xfrm>
            <a:off x="703763" y="1308125"/>
            <a:ext cx="1827213" cy="803275"/>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BB4592"/>
                </a:solidFill>
              </a:rPr>
              <a:t>How Players Interact</a:t>
            </a:r>
            <a:endParaRPr sz="1800" b="1">
              <a:solidFill>
                <a:srgbClr val="BB4592"/>
              </a:solidFill>
            </a:endParaRPr>
          </a:p>
        </p:txBody>
      </p:sp>
      <p:sp>
        <p:nvSpPr>
          <p:cNvPr id="210" name="Google Shape;210;p29"/>
          <p:cNvSpPr txBox="1">
            <a:spLocks noGrp="1"/>
          </p:cNvSpPr>
          <p:nvPr>
            <p:ph type="body" idx="4294967295"/>
          </p:nvPr>
        </p:nvSpPr>
        <p:spPr>
          <a:xfrm>
            <a:off x="7862888" y="3444124"/>
            <a:ext cx="823912" cy="476250"/>
          </a:xfrm>
          <a:prstGeom prst="rect">
            <a:avLst/>
          </a:prstGeom>
          <a:solidFill>
            <a:srgbClr val="E1D2EC"/>
          </a:solidFill>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BB4592"/>
                </a:solidFill>
              </a:rPr>
              <a:t>Social</a:t>
            </a:r>
            <a:endParaRPr sz="1800" b="1" dirty="0">
              <a:solidFill>
                <a:srgbClr val="BB4592"/>
              </a:solidFill>
            </a:endParaRPr>
          </a:p>
        </p:txBody>
      </p:sp>
      <p:sp>
        <p:nvSpPr>
          <p:cNvPr id="211" name="Google Shape;211;p29"/>
          <p:cNvSpPr txBox="1">
            <a:spLocks noGrp="1"/>
          </p:cNvSpPr>
          <p:nvPr>
            <p:ph type="body" idx="4294967295"/>
          </p:nvPr>
        </p:nvSpPr>
        <p:spPr>
          <a:xfrm>
            <a:off x="802105" y="3352862"/>
            <a:ext cx="2128838" cy="803275"/>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BB4592"/>
                </a:solidFill>
              </a:rPr>
              <a:t>Measures of Game Sociability</a:t>
            </a:r>
            <a:endParaRPr sz="1800" b="1">
              <a:solidFill>
                <a:srgbClr val="BB4592"/>
              </a:solidFill>
            </a:endParaRPr>
          </a:p>
        </p:txBody>
      </p:sp>
      <p:sp>
        <p:nvSpPr>
          <p:cNvPr id="217" name="Google Shape;217;p29"/>
          <p:cNvSpPr txBox="1">
            <a:spLocks noGrp="1"/>
          </p:cNvSpPr>
          <p:nvPr>
            <p:ph type="body" idx="4294967295"/>
          </p:nvPr>
        </p:nvSpPr>
        <p:spPr>
          <a:xfrm>
            <a:off x="0" y="0"/>
            <a:ext cx="2792413" cy="477838"/>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E4A947"/>
                </a:solidFill>
              </a:rPr>
              <a:t>Initial Plan</a:t>
            </a:r>
            <a:endParaRPr sz="3600" b="1" dirty="0">
              <a:solidFill>
                <a:srgbClr val="E4A947"/>
              </a:solidFill>
            </a:endParaRPr>
          </a:p>
        </p:txBody>
      </p:sp>
      <p:cxnSp>
        <p:nvCxnSpPr>
          <p:cNvPr id="212" name="Google Shape;212;p29"/>
          <p:cNvCxnSpPr>
            <a:cxnSpLocks/>
          </p:cNvCxnSpPr>
          <p:nvPr/>
        </p:nvCxnSpPr>
        <p:spPr>
          <a:xfrm>
            <a:off x="2530976" y="3787046"/>
            <a:ext cx="5331912" cy="0"/>
          </a:xfrm>
          <a:prstGeom prst="straightConnector1">
            <a:avLst/>
          </a:prstGeom>
          <a:noFill/>
          <a:ln w="38100" cap="flat" cmpd="sng">
            <a:solidFill>
              <a:srgbClr val="E1D2EC"/>
            </a:solidFill>
            <a:prstDash val="solid"/>
            <a:round/>
            <a:headEnd type="none" w="med" len="med"/>
            <a:tailEnd type="triangle" w="med" len="med"/>
          </a:ln>
        </p:spPr>
      </p:cxnSp>
      <p:cxnSp>
        <p:nvCxnSpPr>
          <p:cNvPr id="213" name="Google Shape;213;p29"/>
          <p:cNvCxnSpPr>
            <a:cxnSpLocks/>
            <a:stCxn id="211" idx="0"/>
            <a:endCxn id="208" idx="1"/>
          </p:cNvCxnSpPr>
          <p:nvPr/>
        </p:nvCxnSpPr>
        <p:spPr>
          <a:xfrm flipV="1">
            <a:off x="1866524" y="1308125"/>
            <a:ext cx="2835348" cy="2044737"/>
          </a:xfrm>
          <a:prstGeom prst="straightConnector1">
            <a:avLst/>
          </a:prstGeom>
          <a:noFill/>
          <a:ln w="38100" cap="flat" cmpd="sng">
            <a:solidFill>
              <a:srgbClr val="E1D2EC"/>
            </a:solidFill>
            <a:prstDash val="solid"/>
            <a:round/>
            <a:headEnd type="none" w="med" len="med"/>
            <a:tailEnd type="triangle" w="med" len="med"/>
          </a:ln>
        </p:spPr>
      </p:cxnSp>
      <p:cxnSp>
        <p:nvCxnSpPr>
          <p:cNvPr id="214" name="Google Shape;214;p29"/>
          <p:cNvCxnSpPr>
            <a:cxnSpLocks/>
          </p:cNvCxnSpPr>
          <p:nvPr/>
        </p:nvCxnSpPr>
        <p:spPr>
          <a:xfrm>
            <a:off x="6529772" y="1546775"/>
            <a:ext cx="1519260" cy="1871181"/>
          </a:xfrm>
          <a:prstGeom prst="straightConnector1">
            <a:avLst/>
          </a:prstGeom>
          <a:noFill/>
          <a:ln w="38100" cap="flat" cmpd="sng">
            <a:solidFill>
              <a:srgbClr val="E1D2EC"/>
            </a:solidFill>
            <a:prstDash val="solid"/>
            <a:round/>
            <a:headEnd type="none" w="med" len="med"/>
            <a:tailEnd type="triangle" w="med" len="med"/>
          </a:ln>
        </p:spPr>
      </p:cxnSp>
      <p:cxnSp>
        <p:nvCxnSpPr>
          <p:cNvPr id="215" name="Google Shape;215;p29"/>
          <p:cNvCxnSpPr>
            <a:cxnSpLocks/>
            <a:stCxn id="209" idx="3"/>
          </p:cNvCxnSpPr>
          <p:nvPr/>
        </p:nvCxnSpPr>
        <p:spPr>
          <a:xfrm>
            <a:off x="2530976" y="1709763"/>
            <a:ext cx="1140285" cy="307826"/>
          </a:xfrm>
          <a:prstGeom prst="straightConnector1">
            <a:avLst/>
          </a:prstGeom>
          <a:noFill/>
          <a:ln w="38100" cap="flat" cmpd="sng">
            <a:solidFill>
              <a:srgbClr val="E1D2EC"/>
            </a:solidFill>
            <a:prstDash val="dash"/>
            <a:round/>
            <a:headEnd type="none" w="med" len="med"/>
            <a:tailEnd type="triangle" w="med" len="med"/>
          </a:ln>
        </p:spPr>
      </p:cxnSp>
      <p:cxnSp>
        <p:nvCxnSpPr>
          <p:cNvPr id="216" name="Google Shape;216;p29"/>
          <p:cNvCxnSpPr>
            <a:cxnSpLocks/>
            <a:stCxn id="209" idx="3"/>
          </p:cNvCxnSpPr>
          <p:nvPr/>
        </p:nvCxnSpPr>
        <p:spPr>
          <a:xfrm>
            <a:off x="2530976" y="1709763"/>
            <a:ext cx="2682708" cy="2044644"/>
          </a:xfrm>
          <a:prstGeom prst="straightConnector1">
            <a:avLst/>
          </a:prstGeom>
          <a:noFill/>
          <a:ln w="38100" cap="flat" cmpd="sng">
            <a:solidFill>
              <a:srgbClr val="E1D2EC"/>
            </a:solidFill>
            <a:prstDash val="dash"/>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body" idx="1"/>
          </p:nvPr>
        </p:nvSpPr>
        <p:spPr>
          <a:xfrm>
            <a:off x="3880543" y="1322128"/>
            <a:ext cx="1827900" cy="477300"/>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BB4592"/>
                </a:solidFill>
              </a:rPr>
              <a:t>Family &amp; School</a:t>
            </a:r>
            <a:endParaRPr sz="1800" b="1" dirty="0">
              <a:solidFill>
                <a:srgbClr val="BB4592"/>
              </a:solidFill>
            </a:endParaRPr>
          </a:p>
          <a:p>
            <a:pPr marL="0" lvl="0" indent="0" algn="l" rtl="0">
              <a:spcBef>
                <a:spcPts val="0"/>
              </a:spcBef>
              <a:spcAft>
                <a:spcPts val="0"/>
              </a:spcAft>
              <a:buNone/>
            </a:pPr>
            <a:endParaRPr sz="1800" b="1" dirty="0">
              <a:solidFill>
                <a:srgbClr val="BB4592"/>
              </a:solidFill>
            </a:endParaRPr>
          </a:p>
        </p:txBody>
      </p:sp>
      <p:sp>
        <p:nvSpPr>
          <p:cNvPr id="223" name="Google Shape;223;p30"/>
          <p:cNvSpPr txBox="1">
            <a:spLocks noGrp="1"/>
          </p:cNvSpPr>
          <p:nvPr>
            <p:ph type="body" idx="4294967295"/>
          </p:nvPr>
        </p:nvSpPr>
        <p:spPr>
          <a:xfrm>
            <a:off x="676168" y="1250388"/>
            <a:ext cx="1827213" cy="803275"/>
          </a:xfrm>
          <a:prstGeom prst="rect">
            <a:avLst/>
          </a:prstGeom>
          <a:solidFill>
            <a:srgbClr val="E1D2EC"/>
          </a:solidFill>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b="1">
                <a:solidFill>
                  <a:srgbClr val="BB4592"/>
                </a:solidFill>
              </a:rPr>
              <a:t>Netspeak, Informal, Posemo, Affiliation</a:t>
            </a:r>
            <a:endParaRPr sz="1400" b="1">
              <a:solidFill>
                <a:srgbClr val="BB4592"/>
              </a:solidFill>
            </a:endParaRPr>
          </a:p>
        </p:txBody>
      </p:sp>
      <p:sp>
        <p:nvSpPr>
          <p:cNvPr id="224" name="Google Shape;224;p30"/>
          <p:cNvSpPr txBox="1">
            <a:spLocks noGrp="1"/>
          </p:cNvSpPr>
          <p:nvPr>
            <p:ph type="body" idx="4294967295"/>
          </p:nvPr>
        </p:nvSpPr>
        <p:spPr>
          <a:xfrm>
            <a:off x="7643920" y="3412557"/>
            <a:ext cx="823912" cy="476250"/>
          </a:xfrm>
          <a:prstGeom prst="rect">
            <a:avLst/>
          </a:prstGeom>
          <a:solidFill>
            <a:srgbClr val="E1D2EC"/>
          </a:solidFill>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BB4592"/>
                </a:solidFill>
              </a:rPr>
              <a:t>Social</a:t>
            </a:r>
            <a:endParaRPr sz="1800" b="1">
              <a:solidFill>
                <a:srgbClr val="BB4592"/>
              </a:solidFill>
            </a:endParaRPr>
          </a:p>
        </p:txBody>
      </p:sp>
      <p:sp>
        <p:nvSpPr>
          <p:cNvPr id="225" name="Google Shape;225;p30"/>
          <p:cNvSpPr txBox="1">
            <a:spLocks noGrp="1"/>
          </p:cNvSpPr>
          <p:nvPr>
            <p:ph type="body" idx="4294967295"/>
          </p:nvPr>
        </p:nvSpPr>
        <p:spPr>
          <a:xfrm>
            <a:off x="676168" y="3226026"/>
            <a:ext cx="2128838" cy="849313"/>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rgbClr val="BB4592"/>
                </a:solidFill>
              </a:rPr>
              <a:t>Relig, Money, Leisure, Achieve, Sexual, Health, Body, Bio</a:t>
            </a:r>
            <a:endParaRPr sz="1400" b="1" dirty="0">
              <a:solidFill>
                <a:srgbClr val="BB4592"/>
              </a:solidFill>
            </a:endParaRPr>
          </a:p>
        </p:txBody>
      </p:sp>
      <p:sp>
        <p:nvSpPr>
          <p:cNvPr id="231" name="Google Shape;231;p30"/>
          <p:cNvSpPr txBox="1">
            <a:spLocks noGrp="1"/>
          </p:cNvSpPr>
          <p:nvPr>
            <p:ph type="body" idx="4294967295"/>
          </p:nvPr>
        </p:nvSpPr>
        <p:spPr>
          <a:xfrm rot="2321840">
            <a:off x="6435971" y="2141641"/>
            <a:ext cx="1299267" cy="336575"/>
          </a:xfrm>
          <a:prstGeom prst="rect">
            <a:avLst/>
          </a:prstGeom>
          <a:solidFill>
            <a:srgbClr val="E1D2EC"/>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BB4592"/>
                </a:solidFill>
              </a:rPr>
              <a:t>Family, Work</a:t>
            </a:r>
            <a:endParaRPr sz="1600" b="1" dirty="0">
              <a:solidFill>
                <a:srgbClr val="BB4592"/>
              </a:solidFill>
            </a:endParaRPr>
          </a:p>
          <a:p>
            <a:pPr marL="0" lvl="0" indent="0" algn="l" rtl="0">
              <a:spcBef>
                <a:spcPts val="0"/>
              </a:spcBef>
              <a:spcAft>
                <a:spcPts val="0"/>
              </a:spcAft>
              <a:buNone/>
            </a:pPr>
            <a:endParaRPr sz="1800" b="1" dirty="0">
              <a:solidFill>
                <a:srgbClr val="BB4592"/>
              </a:solidFill>
            </a:endParaRPr>
          </a:p>
        </p:txBody>
      </p:sp>
      <p:sp>
        <p:nvSpPr>
          <p:cNvPr id="232" name="Google Shape;232;p30"/>
          <p:cNvSpPr txBox="1">
            <a:spLocks noGrp="1"/>
          </p:cNvSpPr>
          <p:nvPr>
            <p:ph type="body" idx="4294967295"/>
          </p:nvPr>
        </p:nvSpPr>
        <p:spPr>
          <a:xfrm>
            <a:off x="0" y="-9525"/>
            <a:ext cx="5200650" cy="477838"/>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E4A947"/>
                </a:solidFill>
              </a:rPr>
              <a:t>Variables Specified</a:t>
            </a:r>
            <a:endParaRPr sz="3600" b="1">
              <a:solidFill>
                <a:srgbClr val="E4A947"/>
              </a:solidFill>
            </a:endParaRPr>
          </a:p>
        </p:txBody>
      </p:sp>
      <p:cxnSp>
        <p:nvCxnSpPr>
          <p:cNvPr id="226" name="Google Shape;226;p30"/>
          <p:cNvCxnSpPr>
            <a:stCxn id="225" idx="3"/>
            <a:endCxn id="224" idx="1"/>
          </p:cNvCxnSpPr>
          <p:nvPr/>
        </p:nvCxnSpPr>
        <p:spPr>
          <a:xfrm flipV="1">
            <a:off x="2805006" y="3650682"/>
            <a:ext cx="4838914" cy="1"/>
          </a:xfrm>
          <a:prstGeom prst="straightConnector1">
            <a:avLst/>
          </a:prstGeom>
          <a:noFill/>
          <a:ln w="38100" cap="flat" cmpd="sng">
            <a:solidFill>
              <a:srgbClr val="E1D2EC"/>
            </a:solidFill>
            <a:prstDash val="solid"/>
            <a:round/>
            <a:headEnd type="none" w="med" len="med"/>
            <a:tailEnd type="triangle" w="med" len="med"/>
          </a:ln>
        </p:spPr>
      </p:cxnSp>
      <p:cxnSp>
        <p:nvCxnSpPr>
          <p:cNvPr id="227" name="Google Shape;227;p30"/>
          <p:cNvCxnSpPr>
            <a:stCxn id="225" idx="0"/>
            <a:endCxn id="222" idx="1"/>
          </p:cNvCxnSpPr>
          <p:nvPr/>
        </p:nvCxnSpPr>
        <p:spPr>
          <a:xfrm flipV="1">
            <a:off x="1740587" y="1560778"/>
            <a:ext cx="2139956" cy="1665248"/>
          </a:xfrm>
          <a:prstGeom prst="straightConnector1">
            <a:avLst/>
          </a:prstGeom>
          <a:noFill/>
          <a:ln w="38100" cap="flat" cmpd="sng">
            <a:solidFill>
              <a:srgbClr val="E1D2EC"/>
            </a:solidFill>
            <a:prstDash val="solid"/>
            <a:round/>
            <a:headEnd type="none" w="med" len="med"/>
            <a:tailEnd type="triangle" w="med" len="med"/>
          </a:ln>
        </p:spPr>
      </p:cxnSp>
      <p:cxnSp>
        <p:nvCxnSpPr>
          <p:cNvPr id="228" name="Google Shape;228;p30"/>
          <p:cNvCxnSpPr>
            <a:cxnSpLocks/>
            <a:stCxn id="222" idx="3"/>
          </p:cNvCxnSpPr>
          <p:nvPr/>
        </p:nvCxnSpPr>
        <p:spPr>
          <a:xfrm>
            <a:off x="5708443" y="1560778"/>
            <a:ext cx="2232399" cy="1783295"/>
          </a:xfrm>
          <a:prstGeom prst="straightConnector1">
            <a:avLst/>
          </a:prstGeom>
          <a:noFill/>
          <a:ln w="38100" cap="flat" cmpd="sng">
            <a:solidFill>
              <a:srgbClr val="E1D2EC"/>
            </a:solidFill>
            <a:prstDash val="solid"/>
            <a:round/>
            <a:headEnd type="none" w="med" len="med"/>
            <a:tailEnd type="triangle" w="med" len="med"/>
          </a:ln>
        </p:spPr>
      </p:cxnSp>
      <p:cxnSp>
        <p:nvCxnSpPr>
          <p:cNvPr id="229" name="Google Shape;229;p30"/>
          <p:cNvCxnSpPr>
            <a:cxnSpLocks/>
          </p:cNvCxnSpPr>
          <p:nvPr/>
        </p:nvCxnSpPr>
        <p:spPr>
          <a:xfrm>
            <a:off x="1589774" y="2053707"/>
            <a:ext cx="728310" cy="688233"/>
          </a:xfrm>
          <a:prstGeom prst="straightConnector1">
            <a:avLst/>
          </a:prstGeom>
          <a:noFill/>
          <a:ln w="38100" cap="flat" cmpd="sng">
            <a:solidFill>
              <a:srgbClr val="E1D2EC"/>
            </a:solidFill>
            <a:prstDash val="dash"/>
            <a:round/>
            <a:headEnd type="none" w="med" len="med"/>
            <a:tailEnd type="triangle" w="med" len="med"/>
          </a:ln>
        </p:spPr>
      </p:cxnSp>
      <p:cxnSp>
        <p:nvCxnSpPr>
          <p:cNvPr id="230" name="Google Shape;230;p30"/>
          <p:cNvCxnSpPr>
            <a:cxnSpLocks/>
            <a:stCxn id="223" idx="2"/>
          </p:cNvCxnSpPr>
          <p:nvPr/>
        </p:nvCxnSpPr>
        <p:spPr>
          <a:xfrm>
            <a:off x="1589775" y="2053663"/>
            <a:ext cx="3752246" cy="1529060"/>
          </a:xfrm>
          <a:prstGeom prst="straightConnector1">
            <a:avLst/>
          </a:prstGeom>
          <a:noFill/>
          <a:ln w="38100" cap="flat" cmpd="sng">
            <a:solidFill>
              <a:srgbClr val="E1D2EC"/>
            </a:solidFill>
            <a:prstDash val="dash"/>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1BAD-6379-4926-9542-693804E73E43}"/>
              </a:ext>
            </a:extLst>
          </p:cNvPr>
          <p:cNvSpPr>
            <a:spLocks noGrp="1"/>
          </p:cNvSpPr>
          <p:nvPr>
            <p:ph type="title"/>
          </p:nvPr>
        </p:nvSpPr>
        <p:spPr>
          <a:xfrm>
            <a:off x="628650" y="1879712"/>
            <a:ext cx="7886700" cy="2139553"/>
          </a:xfrm>
        </p:spPr>
        <p:txBody>
          <a:bodyPr>
            <a:normAutofit fontScale="90000"/>
          </a:bodyPr>
          <a:lstStyle/>
          <a:p>
            <a:pPr algn="ctr"/>
            <a:r>
              <a:rPr lang="en-US" sz="89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Outcomes From</a:t>
            </a:r>
            <a:br>
              <a:rPr lang="en-US" sz="89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br>
            <a:r>
              <a:rPr lang="en-US" sz="89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Data Analysis</a:t>
            </a:r>
            <a:br>
              <a:rPr lang="en-US" b="1" i="0" dirty="0">
                <a:ln w="9525" cap="flat" cmpd="sng">
                  <a:solidFill>
                    <a:srgbClr val="000000"/>
                  </a:solidFill>
                  <a:prstDash val="solid"/>
                  <a:round/>
                  <a:headEnd type="none" w="sm" len="sm"/>
                  <a:tailEnd type="none" w="sm" len="sm"/>
                </a:ln>
                <a:solidFill>
                  <a:srgbClr val="E4A947"/>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4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E4A947"/>
                </a:solidFill>
              </a:rPr>
              <a:t>Typical Results</a:t>
            </a:r>
            <a:endParaRPr sz="3600" b="1">
              <a:solidFill>
                <a:srgbClr val="E4A947"/>
              </a:solidFill>
            </a:endParaRPr>
          </a:p>
        </p:txBody>
      </p:sp>
      <p:sp>
        <p:nvSpPr>
          <p:cNvPr id="243" name="Google Shape;243;p3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Char char="●"/>
            </a:pPr>
            <a:r>
              <a:rPr lang="en" sz="2400" b="1"/>
              <a:t>ACME &lt; .01 Std Devs</a:t>
            </a:r>
            <a:endParaRPr sz="2400" b="1"/>
          </a:p>
          <a:p>
            <a:pPr marL="457200" lvl="0" indent="-381000" algn="l" rtl="0">
              <a:lnSpc>
                <a:spcPct val="200000"/>
              </a:lnSpc>
              <a:spcBef>
                <a:spcPts val="0"/>
              </a:spcBef>
              <a:spcAft>
                <a:spcPts val="0"/>
              </a:spcAft>
              <a:buSzPts val="2400"/>
              <a:buChar char="●"/>
            </a:pPr>
            <a:r>
              <a:rPr lang="en" sz="2400" b="1"/>
              <a:t>ADE &lt; .05 Std Devs</a:t>
            </a:r>
            <a:endParaRPr sz="2400" b="1"/>
          </a:p>
          <a:p>
            <a:pPr marL="457200" lvl="0" indent="-381000" algn="l" rtl="0">
              <a:lnSpc>
                <a:spcPct val="200000"/>
              </a:lnSpc>
              <a:spcBef>
                <a:spcPts val="0"/>
              </a:spcBef>
              <a:spcAft>
                <a:spcPts val="0"/>
              </a:spcAft>
              <a:buSzPts val="2400"/>
              <a:buChar char="●"/>
            </a:pPr>
            <a:r>
              <a:rPr lang="en" sz="2400" b="1"/>
              <a:t>Prop Mediated &lt; .1</a:t>
            </a:r>
            <a:endParaRPr sz="2400" b="1"/>
          </a:p>
          <a:p>
            <a:pPr marL="457200" lvl="0" indent="-381000" algn="l" rtl="0">
              <a:lnSpc>
                <a:spcPct val="200000"/>
              </a:lnSpc>
              <a:spcBef>
                <a:spcPts val="0"/>
              </a:spcBef>
              <a:spcAft>
                <a:spcPts val="0"/>
              </a:spcAft>
              <a:buSzPts val="2400"/>
              <a:buChar char="●"/>
            </a:pPr>
            <a:r>
              <a:rPr lang="en" sz="2400" b="1"/>
              <a:t>Consistent Moderation</a:t>
            </a:r>
            <a:endParaRPr sz="2400" b="1"/>
          </a:p>
        </p:txBody>
      </p:sp>
      <p:pic>
        <p:nvPicPr>
          <p:cNvPr id="244" name="Google Shape;244;p32"/>
          <p:cNvPicPr preferRelativeResize="0"/>
          <p:nvPr/>
        </p:nvPicPr>
        <p:blipFill>
          <a:blip r:embed="rId3">
            <a:alphaModFix/>
          </a:blip>
          <a:stretch>
            <a:fillRect/>
          </a:stretch>
        </p:blipFill>
        <p:spPr>
          <a:xfrm>
            <a:off x="5212575" y="153725"/>
            <a:ext cx="3519950" cy="4836050"/>
          </a:xfrm>
          <a:prstGeom prst="rect">
            <a:avLst/>
          </a:prstGeom>
          <a:noFill/>
          <a:ln w="76200"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E4A947"/>
                </a:solidFill>
              </a:rPr>
              <a:t>What Stood Out</a:t>
            </a:r>
            <a:endParaRPr sz="3600" b="1">
              <a:solidFill>
                <a:srgbClr val="E4A947"/>
              </a:solidFill>
            </a:endParaRPr>
          </a:p>
        </p:txBody>
      </p:sp>
      <p:sp>
        <p:nvSpPr>
          <p:cNvPr id="250" name="Google Shape;250;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Char char="●"/>
            </a:pPr>
            <a:r>
              <a:rPr lang="en" sz="2400" b="1"/>
              <a:t>ACME &gt; .02 Std Devs</a:t>
            </a:r>
            <a:endParaRPr sz="2400" b="1"/>
          </a:p>
          <a:p>
            <a:pPr marL="457200" lvl="0" indent="-381000" algn="l" rtl="0">
              <a:lnSpc>
                <a:spcPct val="200000"/>
              </a:lnSpc>
              <a:spcBef>
                <a:spcPts val="0"/>
              </a:spcBef>
              <a:spcAft>
                <a:spcPts val="0"/>
              </a:spcAft>
              <a:buSzPts val="2400"/>
              <a:buChar char="●"/>
            </a:pPr>
            <a:r>
              <a:rPr lang="en" sz="2400" b="1"/>
              <a:t>ADE &lt; or close to ACME</a:t>
            </a:r>
            <a:endParaRPr sz="2400" b="1"/>
          </a:p>
          <a:p>
            <a:pPr marL="457200" lvl="0" indent="-381000" algn="l" rtl="0">
              <a:lnSpc>
                <a:spcPct val="200000"/>
              </a:lnSpc>
              <a:spcBef>
                <a:spcPts val="0"/>
              </a:spcBef>
              <a:spcAft>
                <a:spcPts val="0"/>
              </a:spcAft>
              <a:buSzPts val="2400"/>
              <a:buChar char="●"/>
            </a:pPr>
            <a:r>
              <a:rPr lang="en" sz="2400" b="1"/>
              <a:t>Prop Mediated &gt; .3</a:t>
            </a:r>
            <a:endParaRPr sz="2400" b="1"/>
          </a:p>
        </p:txBody>
      </p:sp>
      <p:pic>
        <p:nvPicPr>
          <p:cNvPr id="251" name="Google Shape;251;p33"/>
          <p:cNvPicPr preferRelativeResize="0"/>
          <p:nvPr/>
        </p:nvPicPr>
        <p:blipFill>
          <a:blip r:embed="rId3">
            <a:alphaModFix/>
          </a:blip>
          <a:stretch>
            <a:fillRect/>
          </a:stretch>
        </p:blipFill>
        <p:spPr>
          <a:xfrm>
            <a:off x="5002125" y="705450"/>
            <a:ext cx="3500741" cy="3820975"/>
          </a:xfrm>
          <a:prstGeom prst="rect">
            <a:avLst/>
          </a:prstGeom>
          <a:noFill/>
          <a:ln w="76200" cap="flat" cmpd="sng">
            <a:solidFill>
              <a:schemeClr val="accen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5EA0-38B6-47D4-A79A-6D232548D569}"/>
              </a:ext>
            </a:extLst>
          </p:cNvPr>
          <p:cNvSpPr>
            <a:spLocks noGrp="1"/>
          </p:cNvSpPr>
          <p:nvPr>
            <p:ph type="ctrTitle"/>
          </p:nvPr>
        </p:nvSpPr>
        <p:spPr>
          <a:xfrm>
            <a:off x="1143000" y="2571750"/>
            <a:ext cx="6858000" cy="1790700"/>
          </a:xfrm>
        </p:spPr>
        <p:txBody>
          <a:bodyPr>
            <a:noAutofit/>
          </a:bodyPr>
          <a:lstStyle/>
          <a:p>
            <a:r>
              <a:rPr lang="en-US" sz="66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Conclusions</a:t>
            </a:r>
            <a:br>
              <a:rPr lang="en-US" sz="66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br>
            <a:r>
              <a:rPr lang="en-US" sz="6600" b="1" i="0" dirty="0">
                <a:ln w="9525" cap="flat" cmpd="sng">
                  <a:solidFill>
                    <a:srgbClr val="000000"/>
                  </a:solidFill>
                  <a:prstDash val="solid"/>
                  <a:round/>
                  <a:headEnd type="none" w="sm" len="sm"/>
                  <a:tailEnd type="none" w="sm" len="sm"/>
                </a:ln>
                <a:latin typeface="Times New Roman" panose="02020603050405020304" pitchFamily="18" charset="0"/>
                <a:cs typeface="Times New Roman" panose="02020603050405020304" pitchFamily="18" charset="0"/>
              </a:rPr>
              <a:t>From The Data</a:t>
            </a:r>
            <a:br>
              <a:rPr lang="en-US" sz="6600" b="1" i="0" dirty="0">
                <a:ln w="9525" cap="flat" cmpd="sng">
                  <a:solidFill>
                    <a:srgbClr val="000000"/>
                  </a:solidFill>
                  <a:prstDash val="solid"/>
                  <a:round/>
                  <a:headEnd type="none" w="sm" len="sm"/>
                  <a:tailEnd type="none" w="sm" len="sm"/>
                </a:ln>
                <a:solidFill>
                  <a:srgbClr val="E4A947"/>
                </a:solidFill>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71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311700" y="420641"/>
            <a:ext cx="23217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E4A947"/>
                </a:solidFill>
              </a:rPr>
              <a:t>What Worked</a:t>
            </a:r>
            <a:endParaRPr sz="2800" b="1" dirty="0">
              <a:solidFill>
                <a:srgbClr val="E4A947"/>
              </a:solidFill>
            </a:endParaRPr>
          </a:p>
        </p:txBody>
      </p:sp>
      <p:sp>
        <p:nvSpPr>
          <p:cNvPr id="262" name="Google Shape;262;p35"/>
          <p:cNvSpPr txBox="1">
            <a:spLocks noGrp="1"/>
          </p:cNvSpPr>
          <p:nvPr>
            <p:ph type="body" idx="1"/>
          </p:nvPr>
        </p:nvSpPr>
        <p:spPr>
          <a:xfrm>
            <a:off x="311700" y="1218775"/>
            <a:ext cx="4140900" cy="335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b="1" u="sng" dirty="0"/>
              <a:t>Inputs</a:t>
            </a:r>
            <a:endParaRPr sz="2000" b="1" u="sng" dirty="0"/>
          </a:p>
          <a:p>
            <a:pPr marL="457200" lvl="0" indent="-355600" algn="l" rtl="0">
              <a:lnSpc>
                <a:spcPct val="150000"/>
              </a:lnSpc>
              <a:spcBef>
                <a:spcPts val="0"/>
              </a:spcBef>
              <a:spcAft>
                <a:spcPts val="0"/>
              </a:spcAft>
              <a:buSzPts val="2000"/>
              <a:buChar char="-"/>
            </a:pPr>
            <a:r>
              <a:rPr lang="en" sz="2000" b="1" dirty="0"/>
              <a:t>Leisure, Sexual</a:t>
            </a:r>
            <a:endParaRPr sz="2000" b="1" dirty="0"/>
          </a:p>
          <a:p>
            <a:pPr marL="0" lvl="0" indent="0" algn="l" rtl="0">
              <a:lnSpc>
                <a:spcPct val="150000"/>
              </a:lnSpc>
              <a:spcBef>
                <a:spcPts val="0"/>
              </a:spcBef>
              <a:spcAft>
                <a:spcPts val="0"/>
              </a:spcAft>
              <a:buNone/>
            </a:pPr>
            <a:r>
              <a:rPr lang="en" sz="2000" b="1" u="sng" dirty="0"/>
              <a:t>Mediators</a:t>
            </a:r>
            <a:endParaRPr sz="2000" b="1" dirty="0"/>
          </a:p>
          <a:p>
            <a:pPr marL="457200" lvl="0" indent="-355600" algn="l" rtl="0">
              <a:lnSpc>
                <a:spcPct val="150000"/>
              </a:lnSpc>
              <a:spcBef>
                <a:spcPts val="0"/>
              </a:spcBef>
              <a:spcAft>
                <a:spcPts val="0"/>
              </a:spcAft>
              <a:buSzPts val="2000"/>
              <a:buChar char="-"/>
            </a:pPr>
            <a:r>
              <a:rPr lang="en" sz="2000" b="1" dirty="0"/>
              <a:t>Affiliation</a:t>
            </a:r>
            <a:endParaRPr sz="2000" b="1" dirty="0"/>
          </a:p>
          <a:p>
            <a:pPr marL="0" lvl="0" indent="0" algn="l" rtl="0">
              <a:lnSpc>
                <a:spcPct val="150000"/>
              </a:lnSpc>
              <a:spcBef>
                <a:spcPts val="0"/>
              </a:spcBef>
              <a:spcAft>
                <a:spcPts val="0"/>
              </a:spcAft>
              <a:buNone/>
            </a:pPr>
            <a:r>
              <a:rPr lang="en" sz="2000" b="1" u="sng" dirty="0"/>
              <a:t>Moderators</a:t>
            </a:r>
            <a:endParaRPr sz="2000" b="1" u="sng" dirty="0"/>
          </a:p>
          <a:p>
            <a:pPr marL="457200" lvl="0" indent="-355600" algn="l" rtl="0">
              <a:lnSpc>
                <a:spcPct val="150000"/>
              </a:lnSpc>
              <a:spcBef>
                <a:spcPts val="0"/>
              </a:spcBef>
              <a:spcAft>
                <a:spcPts val="0"/>
              </a:spcAft>
              <a:buSzPts val="2000"/>
              <a:buChar char="-"/>
            </a:pPr>
            <a:r>
              <a:rPr lang="en" sz="2000" b="1" dirty="0"/>
              <a:t>Family</a:t>
            </a:r>
            <a:endParaRPr sz="2000" b="1" dirty="0"/>
          </a:p>
        </p:txBody>
      </p:sp>
      <p:sp>
        <p:nvSpPr>
          <p:cNvPr id="263" name="Google Shape;263;p35"/>
          <p:cNvSpPr txBox="1">
            <a:spLocks noGrp="1"/>
          </p:cNvSpPr>
          <p:nvPr>
            <p:ph type="body" idx="4294967295"/>
          </p:nvPr>
        </p:nvSpPr>
        <p:spPr>
          <a:xfrm>
            <a:off x="5002213" y="1219200"/>
            <a:ext cx="4141787" cy="334962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u="sng"/>
              <a:t>Inputs</a:t>
            </a:r>
            <a:endParaRPr sz="2000" b="1" u="sng"/>
          </a:p>
          <a:p>
            <a:pPr marL="457200" lvl="0" indent="-355600" algn="l" rtl="0">
              <a:lnSpc>
                <a:spcPct val="150000"/>
              </a:lnSpc>
              <a:spcBef>
                <a:spcPts val="0"/>
              </a:spcBef>
              <a:spcAft>
                <a:spcPts val="0"/>
              </a:spcAft>
              <a:buSzPts val="2000"/>
              <a:buChar char="-"/>
            </a:pPr>
            <a:r>
              <a:rPr lang="en" sz="2000" b="1"/>
              <a:t>Relig, Money, Achieve, Health, Body, Bio</a:t>
            </a:r>
            <a:endParaRPr sz="2000" b="1"/>
          </a:p>
          <a:p>
            <a:pPr marL="0" lvl="0" indent="0" algn="l" rtl="0">
              <a:lnSpc>
                <a:spcPct val="150000"/>
              </a:lnSpc>
              <a:spcBef>
                <a:spcPts val="0"/>
              </a:spcBef>
              <a:spcAft>
                <a:spcPts val="0"/>
              </a:spcAft>
              <a:buNone/>
            </a:pPr>
            <a:r>
              <a:rPr lang="en" sz="2000" b="1" u="sng"/>
              <a:t>Mediators</a:t>
            </a:r>
            <a:endParaRPr sz="2000" b="1" u="sng"/>
          </a:p>
          <a:p>
            <a:pPr marL="457200" lvl="0" indent="-355600" algn="l" rtl="0">
              <a:lnSpc>
                <a:spcPct val="150000"/>
              </a:lnSpc>
              <a:spcBef>
                <a:spcPts val="0"/>
              </a:spcBef>
              <a:spcAft>
                <a:spcPts val="0"/>
              </a:spcAft>
              <a:buSzPts val="2000"/>
              <a:buChar char="-"/>
            </a:pPr>
            <a:r>
              <a:rPr lang="en" sz="2000" b="1"/>
              <a:t>Netspeak, Informal, Posemo</a:t>
            </a:r>
            <a:endParaRPr sz="2000" b="1"/>
          </a:p>
          <a:p>
            <a:pPr marL="0" lvl="0" indent="0" algn="l" rtl="0">
              <a:lnSpc>
                <a:spcPct val="150000"/>
              </a:lnSpc>
              <a:spcBef>
                <a:spcPts val="0"/>
              </a:spcBef>
              <a:spcAft>
                <a:spcPts val="0"/>
              </a:spcAft>
              <a:buNone/>
            </a:pPr>
            <a:r>
              <a:rPr lang="en" sz="2000" b="1" u="sng"/>
              <a:t>Moderators</a:t>
            </a:r>
            <a:endParaRPr sz="2000" b="1" u="sng"/>
          </a:p>
          <a:p>
            <a:pPr marL="457200" lvl="0" indent="-355600" algn="l" rtl="0">
              <a:lnSpc>
                <a:spcPct val="150000"/>
              </a:lnSpc>
              <a:spcBef>
                <a:spcPts val="0"/>
              </a:spcBef>
              <a:spcAft>
                <a:spcPts val="0"/>
              </a:spcAft>
              <a:buSzPts val="2000"/>
              <a:buChar char="-"/>
            </a:pPr>
            <a:r>
              <a:rPr lang="en" sz="2000" b="1"/>
              <a:t>Work</a:t>
            </a:r>
            <a:endParaRPr sz="2000" b="1"/>
          </a:p>
        </p:txBody>
      </p:sp>
      <p:sp>
        <p:nvSpPr>
          <p:cNvPr id="6" name="Google Shape;261;p35">
            <a:extLst>
              <a:ext uri="{FF2B5EF4-FFF2-40B4-BE49-F238E27FC236}">
                <a16:creationId xmlns:a16="http://schemas.microsoft.com/office/drawing/2014/main" id="{03D3551A-48DA-410C-A0F3-E7F5F9970160}"/>
              </a:ext>
            </a:extLst>
          </p:cNvPr>
          <p:cNvSpPr txBox="1">
            <a:spLocks/>
          </p:cNvSpPr>
          <p:nvPr/>
        </p:nvSpPr>
        <p:spPr>
          <a:xfrm>
            <a:off x="5473308" y="420641"/>
            <a:ext cx="2321772"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z="2800" b="1" dirty="0">
                <a:solidFill>
                  <a:srgbClr val="E4A947"/>
                </a:solidFill>
              </a:rPr>
              <a:t>What Didn’t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1447</Words>
  <Application>Microsoft Office PowerPoint</Application>
  <PresentationFormat>On-screen Show (16:9)</PresentationFormat>
  <Paragraphs>91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Calibri Light</vt:lpstr>
      <vt:lpstr>Calibri</vt:lpstr>
      <vt:lpstr>Arial</vt:lpstr>
      <vt:lpstr>Office Theme</vt:lpstr>
      <vt:lpstr>EVE Online Forums: The Social Factor</vt:lpstr>
      <vt:lpstr>Turning The Initial Sales Pitch  Into Something We Can  Predict With Regression </vt:lpstr>
      <vt:lpstr>PowerPoint Presentation</vt:lpstr>
      <vt:lpstr>PowerPoint Presentation</vt:lpstr>
      <vt:lpstr>Outcomes From Data Analysis </vt:lpstr>
      <vt:lpstr>Typical Results</vt:lpstr>
      <vt:lpstr>What Stood Out</vt:lpstr>
      <vt:lpstr>Conclusions From The Data </vt:lpstr>
      <vt:lpstr>What Worked</vt:lpstr>
      <vt:lpstr>PowerPoint Presentation</vt:lpstr>
      <vt:lpstr>Our Recommendation </vt:lpstr>
      <vt:lpstr>Addition Forum Section Unrelated to EVE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Social</dc:title>
  <dc:creator>Justin Rodriguez</dc:creator>
  <cp:lastModifiedBy>Justin Rodriguez</cp:lastModifiedBy>
  <cp:revision>10</cp:revision>
  <dcterms:modified xsi:type="dcterms:W3CDTF">2020-05-26T22:43:47Z</dcterms:modified>
</cp:coreProperties>
</file>