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80" r:id="rId5"/>
    <p:sldId id="291" r:id="rId6"/>
    <p:sldId id="293" r:id="rId7"/>
    <p:sldId id="305" r:id="rId8"/>
    <p:sldId id="306" r:id="rId9"/>
    <p:sldId id="295" r:id="rId10"/>
    <p:sldId id="296" r:id="rId11"/>
    <p:sldId id="297" r:id="rId12"/>
    <p:sldId id="304" r:id="rId13"/>
    <p:sldId id="286" r:id="rId14"/>
    <p:sldId id="299" r:id="rId15"/>
    <p:sldId id="300" r:id="rId16"/>
    <p:sldId id="301" r:id="rId17"/>
    <p:sldId id="302" r:id="rId18"/>
    <p:sldId id="303" r:id="rId19"/>
    <p:sldId id="298"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26" autoAdjust="0"/>
  </p:normalViewPr>
  <p:slideViewPr>
    <p:cSldViewPr snapToGrid="0">
      <p:cViewPr varScale="1">
        <p:scale>
          <a:sx n="121" d="100"/>
          <a:sy n="121"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1CD7E-C729-7940-B65F-84DDF1F4C7CE}" type="datetimeFigureOut">
              <a:rPr lang="en-US" smtClean="0"/>
              <a:t>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CBE04-A588-EE4F-9F7A-8067FB9DBC1C}" type="slidenum">
              <a:rPr lang="en-US" smtClean="0"/>
              <a:t>‹#›</a:t>
            </a:fld>
            <a:endParaRPr lang="en-US"/>
          </a:p>
        </p:txBody>
      </p:sp>
    </p:spTree>
    <p:extLst>
      <p:ext uri="{BB962C8B-B14F-4D97-AF65-F5344CB8AC3E}">
        <p14:creationId xmlns:p14="http://schemas.microsoft.com/office/powerpoint/2010/main" val="2453443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6CBE04-A588-EE4F-9F7A-8067FB9DBC1C}" type="slidenum">
              <a:rPr lang="en-US" smtClean="0"/>
              <a:t>4</a:t>
            </a:fld>
            <a:endParaRPr lang="en-US"/>
          </a:p>
        </p:txBody>
      </p:sp>
    </p:spTree>
    <p:extLst>
      <p:ext uri="{BB962C8B-B14F-4D97-AF65-F5344CB8AC3E}">
        <p14:creationId xmlns:p14="http://schemas.microsoft.com/office/powerpoint/2010/main" val="383737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6CBE04-A588-EE4F-9F7A-8067FB9DBC1C}" type="slidenum">
              <a:rPr lang="en-US" smtClean="0"/>
              <a:t>5</a:t>
            </a:fld>
            <a:endParaRPr lang="en-US"/>
          </a:p>
        </p:txBody>
      </p:sp>
    </p:spTree>
    <p:extLst>
      <p:ext uri="{BB962C8B-B14F-4D97-AF65-F5344CB8AC3E}">
        <p14:creationId xmlns:p14="http://schemas.microsoft.com/office/powerpoint/2010/main" val="277556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4" y="1672483"/>
            <a:ext cx="3485073" cy="2158696"/>
          </a:xfrm>
        </p:spPr>
        <p:txBody>
          <a:bodyPr>
            <a:normAutofit/>
          </a:bodyPr>
          <a:lstStyle/>
          <a:p>
            <a:pPr algn="l"/>
            <a:r>
              <a:rPr lang="en-US" sz="4000" dirty="0"/>
              <a:t>Modeling</a:t>
            </a:r>
            <a:br>
              <a:rPr lang="en-US" sz="4000" dirty="0"/>
            </a:br>
            <a:r>
              <a:rPr lang="en-US" sz="4000" dirty="0"/>
              <a:t>Credit</a:t>
            </a:r>
            <a:br>
              <a:rPr lang="en-US" sz="4000" dirty="0"/>
            </a:br>
            <a:r>
              <a:rPr lang="en-US" sz="4000" dirty="0"/>
              <a:t>Worthiness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3831179"/>
            <a:ext cx="3485072" cy="1353298"/>
          </a:xfrm>
        </p:spPr>
        <p:txBody>
          <a:bodyPr>
            <a:normAutofit/>
          </a:bodyPr>
          <a:lstStyle/>
          <a:p>
            <a:pPr algn="l"/>
            <a:r>
              <a:rPr lang="en-US" sz="2300" b="1" dirty="0">
                <a:solidFill>
                  <a:srgbClr val="5792BA"/>
                </a:solidFill>
              </a:rPr>
              <a:t>For </a:t>
            </a:r>
            <a:r>
              <a:rPr lang="en-US" b="1" dirty="0">
                <a:solidFill>
                  <a:srgbClr val="5792BA"/>
                </a:solidFill>
              </a:rPr>
              <a:t>I</a:t>
            </a:r>
            <a:r>
              <a:rPr lang="en-US" sz="2300" b="1" dirty="0">
                <a:solidFill>
                  <a:srgbClr val="5792BA"/>
                </a:solidFill>
              </a:rPr>
              <a:t>ndividual </a:t>
            </a:r>
            <a:r>
              <a:rPr lang="en-US" b="1" dirty="0">
                <a:solidFill>
                  <a:srgbClr val="5792BA"/>
                </a:solidFill>
              </a:rPr>
              <a:t>L</a:t>
            </a:r>
            <a:r>
              <a:rPr lang="en-US" sz="2300" b="1" dirty="0">
                <a:solidFill>
                  <a:srgbClr val="5792BA"/>
                </a:solidFill>
              </a:rPr>
              <a:t>oans</a:t>
            </a:r>
          </a:p>
          <a:p>
            <a:pPr algn="l"/>
            <a:r>
              <a:rPr lang="en-US" sz="1400" dirty="0">
                <a:solidFill>
                  <a:srgbClr val="5792BA"/>
                </a:solidFill>
              </a:rPr>
              <a:t> Presented by:</a:t>
            </a:r>
          </a:p>
          <a:p>
            <a:pPr algn="l"/>
            <a:r>
              <a:rPr lang="en-US" sz="1400" dirty="0">
                <a:solidFill>
                  <a:srgbClr val="5792BA"/>
                </a:solidFill>
              </a:rPr>
              <a:t>Jacob </a:t>
            </a:r>
            <a:r>
              <a:rPr lang="en-US" sz="1400" dirty="0" err="1">
                <a:solidFill>
                  <a:srgbClr val="5792BA"/>
                </a:solidFill>
              </a:rPr>
              <a:t>Roelofsz</a:t>
            </a:r>
            <a:r>
              <a:rPr lang="en-US" sz="1400" dirty="0">
                <a:solidFill>
                  <a:srgbClr val="5792BA"/>
                </a:solidFill>
              </a:rPr>
              <a:t> and Jared Pavlik</a:t>
            </a:r>
          </a:p>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D6A96-A70F-9723-79C0-0D44C3DAD4E5}"/>
              </a:ext>
            </a:extLst>
          </p:cNvPr>
          <p:cNvPicPr>
            <a:picLocks noChangeAspect="1"/>
          </p:cNvPicPr>
          <p:nvPr/>
        </p:nvPicPr>
        <p:blipFill>
          <a:blip r:embed="rId2"/>
          <a:stretch>
            <a:fillRect/>
          </a:stretch>
        </p:blipFill>
        <p:spPr>
          <a:xfrm>
            <a:off x="2998908" y="755406"/>
            <a:ext cx="6194183" cy="5347188"/>
          </a:xfrm>
          <a:prstGeom prst="rect">
            <a:avLst/>
          </a:prstGeom>
        </p:spPr>
      </p:pic>
    </p:spTree>
    <p:extLst>
      <p:ext uri="{BB962C8B-B14F-4D97-AF65-F5344CB8AC3E}">
        <p14:creationId xmlns:p14="http://schemas.microsoft.com/office/powerpoint/2010/main" val="102754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94DD5-3CEE-FE24-7B7C-18C7DC97055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23846EF-8523-2A27-425C-B34B07B2792C}"/>
              </a:ext>
            </a:extLst>
          </p:cNvPr>
          <p:cNvPicPr>
            <a:picLocks noChangeAspect="1"/>
          </p:cNvPicPr>
          <p:nvPr/>
        </p:nvPicPr>
        <p:blipFill>
          <a:blip r:embed="rId2"/>
          <a:stretch>
            <a:fillRect/>
          </a:stretch>
        </p:blipFill>
        <p:spPr>
          <a:xfrm>
            <a:off x="2047875" y="542925"/>
            <a:ext cx="8096250" cy="5772150"/>
          </a:xfrm>
          <a:prstGeom prst="rect">
            <a:avLst/>
          </a:prstGeom>
        </p:spPr>
      </p:pic>
    </p:spTree>
    <p:extLst>
      <p:ext uri="{BB962C8B-B14F-4D97-AF65-F5344CB8AC3E}">
        <p14:creationId xmlns:p14="http://schemas.microsoft.com/office/powerpoint/2010/main" val="186212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CC8DC-78EE-BD13-0947-2F244249D53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0688696-FB20-902A-2419-83CC7FACD77C}"/>
              </a:ext>
            </a:extLst>
          </p:cNvPr>
          <p:cNvPicPr>
            <a:picLocks noChangeAspect="1"/>
          </p:cNvPicPr>
          <p:nvPr/>
        </p:nvPicPr>
        <p:blipFill>
          <a:blip r:embed="rId2"/>
          <a:stretch>
            <a:fillRect/>
          </a:stretch>
        </p:blipFill>
        <p:spPr>
          <a:xfrm>
            <a:off x="2057400" y="571500"/>
            <a:ext cx="8077200" cy="5715000"/>
          </a:xfrm>
          <a:prstGeom prst="rect">
            <a:avLst/>
          </a:prstGeom>
        </p:spPr>
      </p:pic>
    </p:spTree>
    <p:extLst>
      <p:ext uri="{BB962C8B-B14F-4D97-AF65-F5344CB8AC3E}">
        <p14:creationId xmlns:p14="http://schemas.microsoft.com/office/powerpoint/2010/main" val="226000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DAA23-ED05-FF7C-EFAA-F10D5804EA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C5544E-C0C9-0969-1A60-4FF79EA94E76}"/>
              </a:ext>
            </a:extLst>
          </p:cNvPr>
          <p:cNvPicPr>
            <a:picLocks noChangeAspect="1"/>
          </p:cNvPicPr>
          <p:nvPr/>
        </p:nvPicPr>
        <p:blipFill>
          <a:blip r:embed="rId2"/>
          <a:stretch>
            <a:fillRect/>
          </a:stretch>
        </p:blipFill>
        <p:spPr>
          <a:xfrm>
            <a:off x="2047875" y="466725"/>
            <a:ext cx="8096250" cy="5924550"/>
          </a:xfrm>
          <a:prstGeom prst="rect">
            <a:avLst/>
          </a:prstGeom>
        </p:spPr>
      </p:pic>
    </p:spTree>
    <p:extLst>
      <p:ext uri="{BB962C8B-B14F-4D97-AF65-F5344CB8AC3E}">
        <p14:creationId xmlns:p14="http://schemas.microsoft.com/office/powerpoint/2010/main" val="360417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C77F7-4E31-F9C4-51C8-171BE967A2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B73C6D-0072-2934-FC1C-90146ED8E444}"/>
              </a:ext>
            </a:extLst>
          </p:cNvPr>
          <p:cNvPicPr>
            <a:picLocks noChangeAspect="1"/>
          </p:cNvPicPr>
          <p:nvPr/>
        </p:nvPicPr>
        <p:blipFill>
          <a:blip r:embed="rId2"/>
          <a:stretch>
            <a:fillRect/>
          </a:stretch>
        </p:blipFill>
        <p:spPr>
          <a:xfrm>
            <a:off x="2052637" y="138112"/>
            <a:ext cx="8086725" cy="6581775"/>
          </a:xfrm>
          <a:prstGeom prst="rect">
            <a:avLst/>
          </a:prstGeom>
        </p:spPr>
      </p:pic>
    </p:spTree>
    <p:extLst>
      <p:ext uri="{BB962C8B-B14F-4D97-AF65-F5344CB8AC3E}">
        <p14:creationId xmlns:p14="http://schemas.microsoft.com/office/powerpoint/2010/main" val="366044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08D75-9B1B-0698-DC3A-19F41853E0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BE1BCC3-4DFE-CE23-CDD4-035269BFA23F}"/>
              </a:ext>
            </a:extLst>
          </p:cNvPr>
          <p:cNvPicPr>
            <a:picLocks noChangeAspect="1"/>
          </p:cNvPicPr>
          <p:nvPr/>
        </p:nvPicPr>
        <p:blipFill>
          <a:blip r:embed="rId2"/>
          <a:stretch>
            <a:fillRect/>
          </a:stretch>
        </p:blipFill>
        <p:spPr>
          <a:xfrm>
            <a:off x="2052637" y="652462"/>
            <a:ext cx="8086725" cy="5553075"/>
          </a:xfrm>
          <a:prstGeom prst="rect">
            <a:avLst/>
          </a:prstGeom>
        </p:spPr>
      </p:pic>
    </p:spTree>
    <p:extLst>
      <p:ext uri="{BB962C8B-B14F-4D97-AF65-F5344CB8AC3E}">
        <p14:creationId xmlns:p14="http://schemas.microsoft.com/office/powerpoint/2010/main" val="165117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5253-EB6A-FD31-DFC9-1F78AE667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363E3-AD8B-854C-954E-6C562CFDEAA8}"/>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Problems to Overcome</a:t>
            </a:r>
          </a:p>
        </p:txBody>
      </p:sp>
      <p:sp>
        <p:nvSpPr>
          <p:cNvPr id="3" name="Subtitle 2">
            <a:extLst>
              <a:ext uri="{FF2B5EF4-FFF2-40B4-BE49-F238E27FC236}">
                <a16:creationId xmlns:a16="http://schemas.microsoft.com/office/drawing/2014/main" id="{47552847-376B-6837-B79D-39D28297970E}"/>
              </a:ext>
            </a:extLst>
          </p:cNvPr>
          <p:cNvSpPr>
            <a:spLocks noGrp="1"/>
          </p:cNvSpPr>
          <p:nvPr>
            <p:ph type="subTitle" idx="1"/>
          </p:nvPr>
        </p:nvSpPr>
        <p:spPr>
          <a:xfrm>
            <a:off x="1370693" y="2379133"/>
            <a:ext cx="9440034" cy="3513667"/>
          </a:xfrm>
        </p:spPr>
        <p:txBody>
          <a:bodyPr>
            <a:normAutofit lnSpcReduction="10000"/>
          </a:bodyPr>
          <a:lstStyle/>
          <a:p>
            <a:r>
              <a:rPr lang="en-US" sz="2400" dirty="0"/>
              <a:t>Our first run we had a 100% test. This felt great, but worrisome. We found that we were declaring our “Status” incorrectly. Upon fixing this, we pulled the 61, 65, 70 percent respectfully. </a:t>
            </a:r>
          </a:p>
          <a:p>
            <a:r>
              <a:rPr lang="en-US" sz="2400" dirty="0"/>
              <a:t>We also worked with the columns to see if that changed out results, or how the weights changed. Ultimately the model was running through all data to get the most accurate percentage. For example, when removing gender there was only about a 3% change in predictability.</a:t>
            </a:r>
          </a:p>
          <a:p>
            <a:endParaRPr lang="en-US" dirty="0"/>
          </a:p>
        </p:txBody>
      </p:sp>
    </p:spTree>
    <p:extLst>
      <p:ext uri="{BB962C8B-B14F-4D97-AF65-F5344CB8AC3E}">
        <p14:creationId xmlns:p14="http://schemas.microsoft.com/office/powerpoint/2010/main" val="321749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D33B-637F-98C5-C40A-154967A5AF36}"/>
              </a:ext>
            </a:extLst>
          </p:cNvPr>
          <p:cNvSpPr>
            <a:spLocks noGrp="1"/>
          </p:cNvSpPr>
          <p:nvPr>
            <p:ph type="title"/>
          </p:nvPr>
        </p:nvSpPr>
        <p:spPr>
          <a:xfrm>
            <a:off x="919119" y="2800350"/>
            <a:ext cx="10353762" cy="1257300"/>
          </a:xfrm>
        </p:spPr>
        <p:txBody>
          <a:bodyPr>
            <a:normAutofit/>
          </a:bodyPr>
          <a:lstStyle/>
          <a:p>
            <a:r>
              <a:rPr lang="en-US" sz="6000" b="1" dirty="0"/>
              <a:t>Thank you for your time!</a:t>
            </a:r>
          </a:p>
        </p:txBody>
      </p:sp>
    </p:spTree>
    <p:extLst>
      <p:ext uri="{BB962C8B-B14F-4D97-AF65-F5344CB8AC3E}">
        <p14:creationId xmlns:p14="http://schemas.microsoft.com/office/powerpoint/2010/main" val="310141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5371-7232-972E-B0C3-A0C37674821F}"/>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Purpose</a:t>
            </a:r>
          </a:p>
        </p:txBody>
      </p:sp>
      <p:sp>
        <p:nvSpPr>
          <p:cNvPr id="3" name="Subtitle 2">
            <a:extLst>
              <a:ext uri="{FF2B5EF4-FFF2-40B4-BE49-F238E27FC236}">
                <a16:creationId xmlns:a16="http://schemas.microsoft.com/office/drawing/2014/main" id="{D5381B48-2086-5EF3-EEB5-9DDAE530FF39}"/>
              </a:ext>
            </a:extLst>
          </p:cNvPr>
          <p:cNvSpPr>
            <a:spLocks noGrp="1"/>
          </p:cNvSpPr>
          <p:nvPr>
            <p:ph type="subTitle" idx="1"/>
          </p:nvPr>
        </p:nvSpPr>
        <p:spPr>
          <a:xfrm>
            <a:off x="1370693" y="2379133"/>
            <a:ext cx="9440034" cy="2650067"/>
          </a:xfrm>
        </p:spPr>
        <p:txBody>
          <a:bodyPr>
            <a:normAutofit/>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project aims to predict whether an applicant is a good or bad client, a critical task for improving decision-making in areas like credit assessment and risk management. The absence of predefined labels reflects real-world ambiguity, highlighting the need for data-driven insights.</a:t>
            </a:r>
          </a:p>
          <a:p>
            <a:endParaRPr lang="en-US" dirty="0"/>
          </a:p>
        </p:txBody>
      </p:sp>
    </p:spTree>
    <p:extLst>
      <p:ext uri="{BB962C8B-B14F-4D97-AF65-F5344CB8AC3E}">
        <p14:creationId xmlns:p14="http://schemas.microsoft.com/office/powerpoint/2010/main" val="328237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F1111-F48B-0CEF-1F55-7F631FA308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43A90-23BA-6106-0A8F-2E0E5BEF000E}"/>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Questions</a:t>
            </a:r>
          </a:p>
        </p:txBody>
      </p:sp>
      <p:sp>
        <p:nvSpPr>
          <p:cNvPr id="3" name="Subtitle 2">
            <a:extLst>
              <a:ext uri="{FF2B5EF4-FFF2-40B4-BE49-F238E27FC236}">
                <a16:creationId xmlns:a16="http://schemas.microsoft.com/office/drawing/2014/main" id="{E4FE561D-7AE1-65A7-06ED-3A0FB413DF5A}"/>
              </a:ext>
            </a:extLst>
          </p:cNvPr>
          <p:cNvSpPr>
            <a:spLocks noGrp="1"/>
          </p:cNvSpPr>
          <p:nvPr>
            <p:ph type="subTitle" idx="1"/>
          </p:nvPr>
        </p:nvSpPr>
        <p:spPr>
          <a:xfrm>
            <a:off x="1370693" y="2167468"/>
            <a:ext cx="9440034" cy="3886200"/>
          </a:xfrm>
        </p:spPr>
        <p:txBody>
          <a:bodyPr>
            <a:normAutofit/>
          </a:bodyPr>
          <a:lstStyle/>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What makes an applicant bad vs good?</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Did we identify/mitigate potential bias related to demographic information?</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What are ethical considerations to take when analyzing this dataset?</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Predict if a consumer is a good or bad client to give credit to.</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Analyze with fewer features to see if eliminating background “noise”.</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Optimize model using elbow curve.</a:t>
            </a:r>
          </a:p>
          <a:p>
            <a:endParaRPr lang="en-US" dirty="0"/>
          </a:p>
        </p:txBody>
      </p:sp>
    </p:spTree>
    <p:extLst>
      <p:ext uri="{BB962C8B-B14F-4D97-AF65-F5344CB8AC3E}">
        <p14:creationId xmlns:p14="http://schemas.microsoft.com/office/powerpoint/2010/main" val="405183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5F7D-49FC-9EBC-A157-31E5353A1514}"/>
              </a:ext>
            </a:extLst>
          </p:cNvPr>
          <p:cNvSpPr>
            <a:spLocks noGrp="1"/>
          </p:cNvSpPr>
          <p:nvPr>
            <p:ph type="title"/>
          </p:nvPr>
        </p:nvSpPr>
        <p:spPr/>
        <p:txBody>
          <a:bodyPr/>
          <a:lstStyle/>
          <a:p>
            <a:r>
              <a:rPr lang="en-US" dirty="0"/>
              <a:t>Dataset Features</a:t>
            </a:r>
          </a:p>
        </p:txBody>
      </p:sp>
      <p:sp>
        <p:nvSpPr>
          <p:cNvPr id="3" name="Content Placeholder 2">
            <a:extLst>
              <a:ext uri="{FF2B5EF4-FFF2-40B4-BE49-F238E27FC236}">
                <a16:creationId xmlns:a16="http://schemas.microsoft.com/office/drawing/2014/main" id="{DB267DBA-32D8-8D72-0AC1-9CC29AE20887}"/>
              </a:ext>
            </a:extLst>
          </p:cNvPr>
          <p:cNvSpPr>
            <a:spLocks noGrp="1"/>
          </p:cNvSpPr>
          <p:nvPr>
            <p:ph idx="1"/>
          </p:nvPr>
        </p:nvSpPr>
        <p:spPr>
          <a:xfrm>
            <a:off x="913795" y="2076450"/>
            <a:ext cx="4751281" cy="3714749"/>
          </a:xfrm>
        </p:spPr>
        <p:txBody>
          <a:bodyPr>
            <a:normAutofit fontScale="62500" lnSpcReduction="20000"/>
          </a:bodyPr>
          <a:lstStyle/>
          <a:p>
            <a:pPr marL="36900" indent="0">
              <a:buNone/>
            </a:pPr>
            <a:endParaRPr lang="en-US" dirty="0"/>
          </a:p>
          <a:p>
            <a:pPr marL="36900" indent="0">
              <a:buNone/>
            </a:pPr>
            <a:r>
              <a:rPr lang="en-US" dirty="0"/>
              <a:t>CODE_GENDER – Applicant Gender</a:t>
            </a:r>
          </a:p>
          <a:p>
            <a:pPr marL="36900" indent="0">
              <a:buNone/>
            </a:pPr>
            <a:r>
              <a:rPr lang="en-US" dirty="0"/>
              <a:t>FLAG_OWN_CAR – Own Car? (Y/N)</a:t>
            </a:r>
          </a:p>
          <a:p>
            <a:pPr marL="36900" indent="0">
              <a:buNone/>
            </a:pPr>
            <a:r>
              <a:rPr lang="en-US" dirty="0"/>
              <a:t>FLAG_OWN_REALTY – Own House? (Y/N)</a:t>
            </a:r>
          </a:p>
          <a:p>
            <a:pPr marL="36900" indent="0">
              <a:buNone/>
            </a:pPr>
            <a:r>
              <a:rPr lang="en-US" dirty="0"/>
              <a:t>CNT_CHILDREN - # of children</a:t>
            </a:r>
          </a:p>
          <a:p>
            <a:pPr marL="36900" indent="0">
              <a:buNone/>
            </a:pPr>
            <a:r>
              <a:rPr lang="en-US" dirty="0"/>
              <a:t>AMT_INCOME_TOTAL – Total Income</a:t>
            </a:r>
          </a:p>
          <a:p>
            <a:pPr marL="36900" indent="0">
              <a:buNone/>
            </a:pPr>
            <a:r>
              <a:rPr lang="en-US" dirty="0"/>
              <a:t>NAME_INCOME_TYPE – Employment Type</a:t>
            </a:r>
          </a:p>
          <a:p>
            <a:pPr marL="36900" indent="0">
              <a:buNone/>
            </a:pPr>
            <a:r>
              <a:rPr lang="en-US" dirty="0"/>
              <a:t>NAME_EDUCATION_TYPE – Education Level</a:t>
            </a:r>
          </a:p>
          <a:p>
            <a:pPr marL="36900" indent="0">
              <a:buNone/>
            </a:pPr>
            <a:r>
              <a:rPr lang="en-US" dirty="0"/>
              <a:t>NAME_FAMILY_STATUS – Single/Married</a:t>
            </a:r>
          </a:p>
          <a:p>
            <a:pPr marL="36900" indent="0">
              <a:buNone/>
            </a:pPr>
            <a:r>
              <a:rPr lang="en-US" dirty="0"/>
              <a:t>NAME_HOUSING_TYPE – House/Apartment</a:t>
            </a:r>
          </a:p>
          <a:p>
            <a:pPr marL="36900" indent="0">
              <a:buNone/>
            </a:pPr>
            <a:r>
              <a:rPr lang="en-US" dirty="0"/>
              <a:t>DAYS_BIRTH – Days since birth</a:t>
            </a:r>
          </a:p>
        </p:txBody>
      </p:sp>
      <p:sp>
        <p:nvSpPr>
          <p:cNvPr id="8" name="Content Placeholder 2">
            <a:extLst>
              <a:ext uri="{FF2B5EF4-FFF2-40B4-BE49-F238E27FC236}">
                <a16:creationId xmlns:a16="http://schemas.microsoft.com/office/drawing/2014/main" id="{54992BE0-C27D-F064-C166-6A6D475F1F1C}"/>
              </a:ext>
            </a:extLst>
          </p:cNvPr>
          <p:cNvSpPr txBox="1">
            <a:spLocks/>
          </p:cNvSpPr>
          <p:nvPr/>
        </p:nvSpPr>
        <p:spPr>
          <a:xfrm>
            <a:off x="6090676" y="2076449"/>
            <a:ext cx="4751281"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sz="1400" dirty="0"/>
          </a:p>
          <a:p>
            <a:pPr marL="0" indent="0">
              <a:buNone/>
            </a:pPr>
            <a:r>
              <a:rPr lang="en-US" sz="1400" dirty="0"/>
              <a:t>DAYS_EMPLOYED – Length of Employment</a:t>
            </a:r>
          </a:p>
          <a:p>
            <a:pPr marL="0" indent="0">
              <a:buNone/>
            </a:pPr>
            <a:r>
              <a:rPr lang="en-US" sz="1400" dirty="0"/>
              <a:t>FLAG_MOBILE – Own Mobile Phone? (Y/N)</a:t>
            </a:r>
          </a:p>
          <a:p>
            <a:pPr marL="0" indent="0">
              <a:buNone/>
            </a:pPr>
            <a:r>
              <a:rPr lang="en-US" sz="1400" dirty="0"/>
              <a:t>FLAG_WORK_PHONE – Have Work Phone? (Y/N)</a:t>
            </a:r>
          </a:p>
          <a:p>
            <a:pPr marL="0" indent="0">
              <a:buNone/>
            </a:pPr>
            <a:r>
              <a:rPr lang="en-US" sz="1400" dirty="0"/>
              <a:t>FLAG_PHONE – Is There a Phone? (Y/N)</a:t>
            </a:r>
          </a:p>
          <a:p>
            <a:pPr marL="0" indent="0">
              <a:buNone/>
            </a:pPr>
            <a:r>
              <a:rPr lang="en-US" sz="1400" dirty="0"/>
              <a:t>FLAG_EMAIL – Is There an Email? (Y/N)</a:t>
            </a:r>
          </a:p>
          <a:p>
            <a:pPr marL="0" indent="0">
              <a:buNone/>
            </a:pPr>
            <a:r>
              <a:rPr lang="en-US" sz="1400" dirty="0"/>
              <a:t>OCCUPATION_TYPE – Occupation Title</a:t>
            </a:r>
          </a:p>
          <a:p>
            <a:pPr marL="0" indent="0">
              <a:buNone/>
            </a:pPr>
            <a:r>
              <a:rPr lang="en-US" sz="1400" dirty="0"/>
              <a:t>CNT_FAM_MEMBERS – Members in Family</a:t>
            </a:r>
          </a:p>
          <a:p>
            <a:pPr marL="0" indent="0">
              <a:buNone/>
            </a:pPr>
            <a:r>
              <a:rPr lang="en-US" sz="1400" dirty="0"/>
              <a:t>MONTHS_BALANCE – # of Months Carrying Credit</a:t>
            </a:r>
          </a:p>
        </p:txBody>
      </p:sp>
    </p:spTree>
    <p:extLst>
      <p:ext uri="{BB962C8B-B14F-4D97-AF65-F5344CB8AC3E}">
        <p14:creationId xmlns:p14="http://schemas.microsoft.com/office/powerpoint/2010/main" val="180277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5F7D-49FC-9EBC-A157-31E5353A1514}"/>
              </a:ext>
            </a:extLst>
          </p:cNvPr>
          <p:cNvSpPr>
            <a:spLocks noGrp="1"/>
          </p:cNvSpPr>
          <p:nvPr>
            <p:ph type="title"/>
          </p:nvPr>
        </p:nvSpPr>
        <p:spPr/>
        <p:txBody>
          <a:bodyPr/>
          <a:lstStyle/>
          <a:p>
            <a:r>
              <a:rPr lang="en-US" dirty="0"/>
              <a:t>Dataset Target</a:t>
            </a:r>
          </a:p>
        </p:txBody>
      </p:sp>
      <p:sp>
        <p:nvSpPr>
          <p:cNvPr id="5" name="Content Placeholder 4">
            <a:extLst>
              <a:ext uri="{FF2B5EF4-FFF2-40B4-BE49-F238E27FC236}">
                <a16:creationId xmlns:a16="http://schemas.microsoft.com/office/drawing/2014/main" id="{6D047AEF-19B2-5193-BCCB-FE0BA55BBA3A}"/>
              </a:ext>
            </a:extLst>
          </p:cNvPr>
          <p:cNvSpPr>
            <a:spLocks noGrp="1"/>
          </p:cNvSpPr>
          <p:nvPr>
            <p:ph idx="1"/>
          </p:nvPr>
        </p:nvSpPr>
        <p:spPr>
          <a:xfrm>
            <a:off x="913795" y="2076450"/>
            <a:ext cx="10710646" cy="4450474"/>
          </a:xfrm>
        </p:spPr>
        <p:txBody>
          <a:bodyPr>
            <a:normAutofit/>
          </a:bodyPr>
          <a:lstStyle/>
          <a:p>
            <a:pPr marL="36900" indent="0">
              <a:buNone/>
            </a:pPr>
            <a:r>
              <a:rPr lang="en-US" sz="1600" dirty="0"/>
              <a:t>For our model, we used the STATUS column of our dataset. This column identifies if a user was past due on their debt. </a:t>
            </a:r>
          </a:p>
          <a:p>
            <a:pPr marL="36900" indent="0">
              <a:buNone/>
            </a:pPr>
            <a:r>
              <a:rPr lang="en-US" sz="1600" dirty="0"/>
              <a:t>The breakdown of the STATUS column is as follows:</a:t>
            </a:r>
          </a:p>
          <a:p>
            <a:r>
              <a:rPr lang="en-US" sz="1100" dirty="0"/>
              <a:t>0: 1-29 days past due</a:t>
            </a:r>
          </a:p>
          <a:p>
            <a:r>
              <a:rPr lang="en-US" sz="1100" dirty="0"/>
              <a:t>1: 30-59 days past due</a:t>
            </a:r>
          </a:p>
          <a:p>
            <a:r>
              <a:rPr lang="en-US" sz="1100" dirty="0"/>
              <a:t>2: 60-89 days overdue</a:t>
            </a:r>
          </a:p>
          <a:p>
            <a:r>
              <a:rPr lang="en-US" sz="1100" dirty="0"/>
              <a:t>3: 90-119 days overdue</a:t>
            </a:r>
          </a:p>
          <a:p>
            <a:r>
              <a:rPr lang="en-US" sz="1100" dirty="0"/>
              <a:t>4: 120-149 days overdue</a:t>
            </a:r>
          </a:p>
          <a:p>
            <a:r>
              <a:rPr lang="en-US" sz="1100" dirty="0"/>
              <a:t>5: Overdue or bad debts, write-offs for more than 150 days</a:t>
            </a:r>
          </a:p>
          <a:p>
            <a:r>
              <a:rPr lang="en-US" sz="1100" dirty="0"/>
              <a:t>C: paid off that month</a:t>
            </a:r>
          </a:p>
          <a:p>
            <a:r>
              <a:rPr lang="en-US" sz="1100" dirty="0"/>
              <a:t>X: No loan for the month</a:t>
            </a:r>
          </a:p>
          <a:p>
            <a:pPr marL="36900" indent="0">
              <a:buNone/>
            </a:pPr>
            <a:r>
              <a:rPr lang="en-US" sz="1600" dirty="0"/>
              <a:t>We then mapped out a target column using this column to determine if the applicant was “good” (did not carry debt) or if the applicant was ”bad” (did carry debt).</a:t>
            </a:r>
          </a:p>
        </p:txBody>
      </p:sp>
    </p:spTree>
    <p:extLst>
      <p:ext uri="{BB962C8B-B14F-4D97-AF65-F5344CB8AC3E}">
        <p14:creationId xmlns:p14="http://schemas.microsoft.com/office/powerpoint/2010/main" val="292295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AB15-A8AA-806F-3DDD-E1062287B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CA082-73BE-3346-95EB-15C90D30812C}"/>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Model Accuracy</a:t>
            </a:r>
          </a:p>
        </p:txBody>
      </p:sp>
      <p:sp>
        <p:nvSpPr>
          <p:cNvPr id="3" name="Subtitle 2">
            <a:extLst>
              <a:ext uri="{FF2B5EF4-FFF2-40B4-BE49-F238E27FC236}">
                <a16:creationId xmlns:a16="http://schemas.microsoft.com/office/drawing/2014/main" id="{CE814D24-CC8E-1F71-2533-BC0569785BFE}"/>
              </a:ext>
            </a:extLst>
          </p:cNvPr>
          <p:cNvSpPr>
            <a:spLocks noGrp="1"/>
          </p:cNvSpPr>
          <p:nvPr>
            <p:ph type="subTitle" idx="1"/>
          </p:nvPr>
        </p:nvSpPr>
        <p:spPr>
          <a:xfrm>
            <a:off x="178676" y="2156883"/>
            <a:ext cx="11708523" cy="2872317"/>
          </a:xfrm>
        </p:spPr>
        <p:txBody>
          <a:bodyPr>
            <a:normAutofit fontScale="92500" lnSpcReduction="10000"/>
          </a:bodyPr>
          <a:lstStyle/>
          <a:p>
            <a:r>
              <a:rPr lang="en-US" sz="2800" dirty="0"/>
              <a:t>Overall, we were able to train 5 models during our time constraints. Each iteration attempted to optimized the model in some way to increase accuracy.</a:t>
            </a:r>
          </a:p>
          <a:p>
            <a:endParaRPr lang="en-US" sz="2800" dirty="0"/>
          </a:p>
          <a:p>
            <a:r>
              <a:rPr lang="en-US" sz="2800" dirty="0"/>
              <a:t>Our 4th model performed the best with 71% accuracy. The model also recorded a loss of 55%. We saved all of our models, with our best performing being our final model.</a:t>
            </a:r>
          </a:p>
          <a:p>
            <a:endParaRPr lang="en-US" dirty="0"/>
          </a:p>
        </p:txBody>
      </p:sp>
      <p:pic>
        <p:nvPicPr>
          <p:cNvPr id="4" name="Picture 3">
            <a:extLst>
              <a:ext uri="{FF2B5EF4-FFF2-40B4-BE49-F238E27FC236}">
                <a16:creationId xmlns:a16="http://schemas.microsoft.com/office/drawing/2014/main" id="{BB02AEFC-B10D-C407-1500-491750AEF2FD}"/>
              </a:ext>
            </a:extLst>
          </p:cNvPr>
          <p:cNvPicPr>
            <a:picLocks noChangeAspect="1"/>
          </p:cNvPicPr>
          <p:nvPr/>
        </p:nvPicPr>
        <p:blipFill>
          <a:blip r:embed="rId2"/>
          <a:stretch>
            <a:fillRect/>
          </a:stretch>
        </p:blipFill>
        <p:spPr>
          <a:xfrm>
            <a:off x="4166660" y="5135032"/>
            <a:ext cx="3848100" cy="444500"/>
          </a:xfrm>
          <a:prstGeom prst="rect">
            <a:avLst/>
          </a:prstGeom>
        </p:spPr>
      </p:pic>
    </p:spTree>
    <p:extLst>
      <p:ext uri="{BB962C8B-B14F-4D97-AF65-F5344CB8AC3E}">
        <p14:creationId xmlns:p14="http://schemas.microsoft.com/office/powerpoint/2010/main" val="2504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FFC8-4D65-9920-45F9-3FE2BC772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B135E-F4A7-E4CF-D50E-7AB6E15E38A9}"/>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Attempted Optimizations</a:t>
            </a:r>
          </a:p>
        </p:txBody>
      </p:sp>
      <p:sp>
        <p:nvSpPr>
          <p:cNvPr id="3" name="Subtitle 2">
            <a:extLst>
              <a:ext uri="{FF2B5EF4-FFF2-40B4-BE49-F238E27FC236}">
                <a16:creationId xmlns:a16="http://schemas.microsoft.com/office/drawing/2014/main" id="{8F07A6DC-C566-045B-5EC1-6B2D7B5CF4E3}"/>
              </a:ext>
            </a:extLst>
          </p:cNvPr>
          <p:cNvSpPr>
            <a:spLocks noGrp="1"/>
          </p:cNvSpPr>
          <p:nvPr>
            <p:ph type="subTitle" idx="1"/>
          </p:nvPr>
        </p:nvSpPr>
        <p:spPr>
          <a:xfrm>
            <a:off x="1370693" y="1828801"/>
            <a:ext cx="9440034" cy="4504266"/>
          </a:xfrm>
        </p:spPr>
        <p:txBody>
          <a:bodyPr>
            <a:normAutofit/>
          </a:bodyPr>
          <a:lstStyle/>
          <a:p>
            <a:r>
              <a:rPr lang="en-US" sz="2200" dirty="0"/>
              <a:t>Time constraints led us to focus on manual layer manipulation for optimization.</a:t>
            </a:r>
          </a:p>
          <a:p>
            <a:r>
              <a:rPr lang="en-US" sz="2200" dirty="0" err="1"/>
              <a:t>Keras</a:t>
            </a:r>
            <a:r>
              <a:rPr lang="en-US" sz="2200" dirty="0"/>
              <a:t> tuning was ruled out due to dataset size and time requirements.</a:t>
            </a:r>
          </a:p>
          <a:p>
            <a:endParaRPr lang="en-US" sz="2200" dirty="0"/>
          </a:p>
          <a:p>
            <a:r>
              <a:rPr lang="en-US" sz="2200" dirty="0"/>
              <a:t>Optimization methods used:</a:t>
            </a:r>
          </a:p>
          <a:p>
            <a:pPr marL="914400" lvl="1" indent="-457200" algn="l">
              <a:buFont typeface="Arial" panose="020B0604020202020204" pitchFamily="34" charset="0"/>
              <a:buChar char="•"/>
            </a:pPr>
            <a:r>
              <a:rPr lang="en-US" sz="2200" b="1" dirty="0"/>
              <a:t>Kernel Regularization:</a:t>
            </a:r>
            <a:r>
              <a:rPr lang="en-US" sz="2200" dirty="0"/>
              <a:t> Penalizes large weights to encourage simpler patterns.</a:t>
            </a:r>
          </a:p>
          <a:p>
            <a:pPr marL="914400" lvl="1" indent="-457200" algn="l">
              <a:buFont typeface="Arial" panose="020B0604020202020204" pitchFamily="34" charset="0"/>
              <a:buChar char="•"/>
            </a:pPr>
            <a:r>
              <a:rPr lang="en-US" sz="2200" b="1" dirty="0"/>
              <a:t>Dropout:</a:t>
            </a:r>
            <a:r>
              <a:rPr lang="en-US" sz="2200" dirty="0"/>
              <a:t> Randomly drops neurons during training to prevent overfitting and improve generalization.</a:t>
            </a:r>
          </a:p>
          <a:p>
            <a:endParaRPr lang="en-US" dirty="0"/>
          </a:p>
        </p:txBody>
      </p:sp>
    </p:spTree>
    <p:extLst>
      <p:ext uri="{BB962C8B-B14F-4D97-AF65-F5344CB8AC3E}">
        <p14:creationId xmlns:p14="http://schemas.microsoft.com/office/powerpoint/2010/main" val="420096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AF4B-F209-F17D-7470-0B7341674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FD0DB-327B-2C9B-5FA3-0E5AB3844B4A}"/>
              </a:ext>
            </a:extLst>
          </p:cNvPr>
          <p:cNvSpPr>
            <a:spLocks noGrp="1"/>
          </p:cNvSpPr>
          <p:nvPr>
            <p:ph type="ctrTitle"/>
          </p:nvPr>
        </p:nvSpPr>
        <p:spPr>
          <a:xfrm>
            <a:off x="1370693" y="0"/>
            <a:ext cx="9440034" cy="1828801"/>
          </a:xfrm>
        </p:spPr>
        <p:txBody>
          <a:bodyPr/>
          <a:lstStyle/>
          <a:p>
            <a:r>
              <a:rPr lang="en-US" b="1" dirty="0">
                <a:effectLst>
                  <a:outerShdw blurRad="38100" dist="38100" dir="2700000" algn="tl">
                    <a:srgbClr val="000000">
                      <a:alpha val="43137"/>
                    </a:srgbClr>
                  </a:outerShdw>
                </a:effectLst>
              </a:rPr>
              <a:t>Final Model Accuracy</a:t>
            </a:r>
          </a:p>
        </p:txBody>
      </p:sp>
      <p:sp>
        <p:nvSpPr>
          <p:cNvPr id="3" name="Subtitle 2">
            <a:extLst>
              <a:ext uri="{FF2B5EF4-FFF2-40B4-BE49-F238E27FC236}">
                <a16:creationId xmlns:a16="http://schemas.microsoft.com/office/drawing/2014/main" id="{59AB39D7-1C29-8019-FFA6-6E7AC0B4914E}"/>
              </a:ext>
            </a:extLst>
          </p:cNvPr>
          <p:cNvSpPr>
            <a:spLocks noGrp="1"/>
          </p:cNvSpPr>
          <p:nvPr>
            <p:ph type="subTitle" idx="1"/>
          </p:nvPr>
        </p:nvSpPr>
        <p:spPr>
          <a:xfrm>
            <a:off x="1370693" y="2603499"/>
            <a:ext cx="9440034" cy="4106334"/>
          </a:xfrm>
        </p:spPr>
        <p:txBody>
          <a:bodyPr>
            <a:normAutofit/>
          </a:bodyPr>
          <a:lstStyle/>
          <a:p>
            <a:r>
              <a:rPr lang="en-US" sz="2400" dirty="0"/>
              <a:t>Our final model’s overall accuracy is 71%, with a loss of 55%. </a:t>
            </a:r>
          </a:p>
          <a:p>
            <a:r>
              <a:rPr lang="en-US" sz="2400" dirty="0"/>
              <a:t>71% accuracy means the model correctly identifies whether a loan applicant is high-risk or low-risk 71% of the time.</a:t>
            </a:r>
          </a:p>
          <a:p>
            <a:r>
              <a:rPr lang="en-US" sz="2400" dirty="0"/>
              <a:t>A 55% loss suggests that there is still a considerable error in the model's predictions. For risk assessment, this means the model is making mistakes in assessing the risk level of applicants, which could lead to incorrect identification.</a:t>
            </a:r>
          </a:p>
          <a:p>
            <a:endParaRPr lang="en-US" dirty="0"/>
          </a:p>
        </p:txBody>
      </p:sp>
      <p:pic>
        <p:nvPicPr>
          <p:cNvPr id="4" name="Picture 3">
            <a:extLst>
              <a:ext uri="{FF2B5EF4-FFF2-40B4-BE49-F238E27FC236}">
                <a16:creationId xmlns:a16="http://schemas.microsoft.com/office/drawing/2014/main" id="{60E49074-B522-4BA9-EC09-473FCEF9E2DD}"/>
              </a:ext>
            </a:extLst>
          </p:cNvPr>
          <p:cNvPicPr>
            <a:picLocks noChangeAspect="1"/>
          </p:cNvPicPr>
          <p:nvPr/>
        </p:nvPicPr>
        <p:blipFill>
          <a:blip r:embed="rId2"/>
          <a:stretch>
            <a:fillRect/>
          </a:stretch>
        </p:blipFill>
        <p:spPr>
          <a:xfrm>
            <a:off x="4166660" y="1987550"/>
            <a:ext cx="3848100" cy="457200"/>
          </a:xfrm>
          <a:prstGeom prst="rect">
            <a:avLst/>
          </a:prstGeom>
        </p:spPr>
      </p:pic>
    </p:spTree>
    <p:extLst>
      <p:ext uri="{BB962C8B-B14F-4D97-AF65-F5344CB8AC3E}">
        <p14:creationId xmlns:p14="http://schemas.microsoft.com/office/powerpoint/2010/main" val="123337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43415-9EEE-18A4-7991-68C45FD0985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F42EF8-9921-8606-6C8B-FE229F26DF45}"/>
              </a:ext>
            </a:extLst>
          </p:cNvPr>
          <p:cNvSpPr>
            <a:spLocks noGrp="1"/>
          </p:cNvSpPr>
          <p:nvPr>
            <p:ph type="subTitle" idx="1"/>
          </p:nvPr>
        </p:nvSpPr>
        <p:spPr>
          <a:xfrm>
            <a:off x="1370693" y="1375833"/>
            <a:ext cx="9440034" cy="4106334"/>
          </a:xfrm>
        </p:spPr>
        <p:txBody>
          <a:bodyPr>
            <a:normAutofit lnSpcReduction="10000"/>
          </a:bodyPr>
          <a:lstStyle/>
          <a:p>
            <a:r>
              <a:rPr lang="en-US" sz="2400" dirty="0"/>
              <a:t>0: 1-29 days past due</a:t>
            </a:r>
          </a:p>
          <a:p>
            <a:r>
              <a:rPr lang="en-US" sz="2400" dirty="0"/>
              <a:t>1: 30-59 days past due</a:t>
            </a:r>
          </a:p>
          <a:p>
            <a:r>
              <a:rPr lang="en-US" sz="2400" dirty="0"/>
              <a:t> 2: 60-89 days overdue</a:t>
            </a:r>
          </a:p>
          <a:p>
            <a:r>
              <a:rPr lang="en-US" sz="2400" dirty="0"/>
              <a:t>3: 90-119 days overdue</a:t>
            </a:r>
          </a:p>
          <a:p>
            <a:r>
              <a:rPr lang="en-US" sz="2400" dirty="0"/>
              <a:t>4: 120-149 days overdue</a:t>
            </a:r>
          </a:p>
          <a:p>
            <a:r>
              <a:rPr lang="en-US" sz="2400" dirty="0"/>
              <a:t>5: Overdue or bad debts, write-offs for more than 150 days</a:t>
            </a:r>
          </a:p>
          <a:p>
            <a:r>
              <a:rPr lang="en-US" sz="2400" dirty="0"/>
              <a:t>C: paid off that month</a:t>
            </a:r>
          </a:p>
          <a:p>
            <a:r>
              <a:rPr lang="en-US" sz="2400" dirty="0"/>
              <a:t>X: No loan for the month</a:t>
            </a:r>
            <a:endParaRPr lang="en-US" dirty="0"/>
          </a:p>
        </p:txBody>
      </p:sp>
    </p:spTree>
    <p:extLst>
      <p:ext uri="{BB962C8B-B14F-4D97-AF65-F5344CB8AC3E}">
        <p14:creationId xmlns:p14="http://schemas.microsoft.com/office/powerpoint/2010/main" val="15543418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{6CD0810C-DF70-4310-8ADE-A4F56D4345A7}tf11665031_win32</Template>
  <TotalTime>7727</TotalTime>
  <Words>803</Words>
  <Application>Microsoft Macintosh PowerPoint</Application>
  <PresentationFormat>Widescreen</PresentationFormat>
  <Paragraphs>75</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Arial Nova</vt:lpstr>
      <vt:lpstr>Arial Nova Light</vt:lpstr>
      <vt:lpstr>Calibri</vt:lpstr>
      <vt:lpstr>Wingdings 2</vt:lpstr>
      <vt:lpstr>SlateVTI</vt:lpstr>
      <vt:lpstr>Modeling Credit Worthiness</vt:lpstr>
      <vt:lpstr>Purpose</vt:lpstr>
      <vt:lpstr>Questions</vt:lpstr>
      <vt:lpstr>Dataset Features</vt:lpstr>
      <vt:lpstr>Dataset Target</vt:lpstr>
      <vt:lpstr>Model Accuracy</vt:lpstr>
      <vt:lpstr>Attempted Optimizations</vt:lpstr>
      <vt:lpstr>Final Model Accuracy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to Overcome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Pye</dc:creator>
  <cp:lastModifiedBy>Jacob Roelofsz</cp:lastModifiedBy>
  <cp:revision>6</cp:revision>
  <dcterms:created xsi:type="dcterms:W3CDTF">2024-12-20T00:47:22Z</dcterms:created>
  <dcterms:modified xsi:type="dcterms:W3CDTF">2025-01-03T01:22:18Z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