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91" r:id="rId6"/>
    <p:sldId id="293" r:id="rId7"/>
    <p:sldId id="294" r:id="rId8"/>
    <p:sldId id="295" r:id="rId9"/>
    <p:sldId id="296" r:id="rId10"/>
    <p:sldId id="297" r:id="rId11"/>
    <p:sldId id="304" r:id="rId12"/>
    <p:sldId id="286" r:id="rId13"/>
    <p:sldId id="299" r:id="rId14"/>
    <p:sldId id="300" r:id="rId15"/>
    <p:sldId id="301" r:id="rId16"/>
    <p:sldId id="302" r:id="rId17"/>
    <p:sldId id="303" r:id="rId18"/>
    <p:sldId id="298" r:id="rId19"/>
    <p:sldId id="28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1" autoAdjust="0"/>
    <p:restoredTop sz="94626" autoAdjust="0"/>
  </p:normalViewPr>
  <p:slideViewPr>
    <p:cSldViewPr snapToGrid="0">
      <p:cViewPr varScale="1">
        <p:scale>
          <a:sx n="57" d="100"/>
          <a:sy n="57" d="100"/>
        </p:scale>
        <p:origin x="78" y="12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12/29/2024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12/29/2024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4" y="1672483"/>
            <a:ext cx="3485073" cy="2158696"/>
          </a:xfrm>
        </p:spPr>
        <p:txBody>
          <a:bodyPr>
            <a:normAutofit/>
          </a:bodyPr>
          <a:lstStyle/>
          <a:p>
            <a:pPr algn="l"/>
            <a:r>
              <a:rPr lang="en-US" sz="4000" dirty="0"/>
              <a:t>Modeling</a:t>
            </a:r>
            <a:br>
              <a:rPr lang="en-US" sz="4000" dirty="0"/>
            </a:br>
            <a:r>
              <a:rPr lang="en-US" sz="4000" dirty="0"/>
              <a:t>Credit</a:t>
            </a:r>
            <a:br>
              <a:rPr lang="en-US" sz="4000" dirty="0"/>
            </a:br>
            <a:r>
              <a:rPr lang="en-US" sz="4000" dirty="0"/>
              <a:t>Worthiness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3831179"/>
            <a:ext cx="3485072" cy="1353298"/>
          </a:xfrm>
        </p:spPr>
        <p:txBody>
          <a:bodyPr>
            <a:normAutofit/>
          </a:bodyPr>
          <a:lstStyle/>
          <a:p>
            <a:pPr algn="l"/>
            <a:r>
              <a:rPr lang="en-US" sz="2300" b="1" dirty="0">
                <a:solidFill>
                  <a:srgbClr val="5792BA"/>
                </a:solidFill>
              </a:rPr>
              <a:t>For </a:t>
            </a:r>
            <a:r>
              <a:rPr lang="en-US" b="1" dirty="0">
                <a:solidFill>
                  <a:srgbClr val="5792BA"/>
                </a:solidFill>
              </a:rPr>
              <a:t>I</a:t>
            </a:r>
            <a:r>
              <a:rPr lang="en-US" sz="2300" b="1" dirty="0">
                <a:solidFill>
                  <a:srgbClr val="5792BA"/>
                </a:solidFill>
              </a:rPr>
              <a:t>ndividual </a:t>
            </a:r>
            <a:r>
              <a:rPr lang="en-US" b="1" dirty="0">
                <a:solidFill>
                  <a:srgbClr val="5792BA"/>
                </a:solidFill>
              </a:rPr>
              <a:t>L</a:t>
            </a:r>
            <a:r>
              <a:rPr lang="en-US" sz="2300" b="1" dirty="0">
                <a:solidFill>
                  <a:srgbClr val="5792BA"/>
                </a:solidFill>
              </a:rPr>
              <a:t>oans</a:t>
            </a:r>
          </a:p>
          <a:p>
            <a:pPr algn="l"/>
            <a:r>
              <a:rPr lang="en-US" sz="1400" dirty="0">
                <a:solidFill>
                  <a:srgbClr val="5792BA"/>
                </a:solidFill>
              </a:rPr>
              <a:t> Presented by:</a:t>
            </a:r>
          </a:p>
          <a:p>
            <a:pPr algn="l"/>
            <a:r>
              <a:rPr lang="en-US" sz="1400" dirty="0">
                <a:solidFill>
                  <a:srgbClr val="5792BA"/>
                </a:solidFill>
              </a:rPr>
              <a:t>Jacob </a:t>
            </a:r>
            <a:r>
              <a:rPr lang="en-US" sz="1400" dirty="0" err="1">
                <a:solidFill>
                  <a:srgbClr val="5792BA"/>
                </a:solidFill>
              </a:rPr>
              <a:t>Roelofsz</a:t>
            </a:r>
            <a:r>
              <a:rPr lang="en-US" sz="1400" dirty="0">
                <a:solidFill>
                  <a:srgbClr val="5792BA"/>
                </a:solidFill>
              </a:rPr>
              <a:t> and Jared Pavlik</a:t>
            </a:r>
          </a:p>
          <a:p>
            <a:pPr algn="l"/>
            <a:endParaRPr lang="en-US" sz="2300" dirty="0">
              <a:solidFill>
                <a:srgbClr val="5792BA"/>
              </a:solidFill>
            </a:endParaRP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794DD5-3CEE-FE24-7B7C-18C7DC97055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23846EF-8523-2A27-425C-B34B07B2792C}"/>
              </a:ext>
            </a:extLst>
          </p:cNvPr>
          <p:cNvPicPr>
            <a:picLocks noChangeAspect="1"/>
          </p:cNvPicPr>
          <p:nvPr/>
        </p:nvPicPr>
        <p:blipFill>
          <a:blip r:embed="rId2"/>
          <a:stretch>
            <a:fillRect/>
          </a:stretch>
        </p:blipFill>
        <p:spPr>
          <a:xfrm>
            <a:off x="2047875" y="542925"/>
            <a:ext cx="8096250" cy="5772150"/>
          </a:xfrm>
          <a:prstGeom prst="rect">
            <a:avLst/>
          </a:prstGeom>
        </p:spPr>
      </p:pic>
    </p:spTree>
    <p:extLst>
      <p:ext uri="{BB962C8B-B14F-4D97-AF65-F5344CB8AC3E}">
        <p14:creationId xmlns:p14="http://schemas.microsoft.com/office/powerpoint/2010/main" val="1862127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CC8DC-78EE-BD13-0947-2F244249D534}"/>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F0688696-FB20-902A-2419-83CC7FACD77C}"/>
              </a:ext>
            </a:extLst>
          </p:cNvPr>
          <p:cNvPicPr>
            <a:picLocks noChangeAspect="1"/>
          </p:cNvPicPr>
          <p:nvPr/>
        </p:nvPicPr>
        <p:blipFill>
          <a:blip r:embed="rId2"/>
          <a:stretch>
            <a:fillRect/>
          </a:stretch>
        </p:blipFill>
        <p:spPr>
          <a:xfrm>
            <a:off x="2057400" y="571500"/>
            <a:ext cx="8077200" cy="5715000"/>
          </a:xfrm>
          <a:prstGeom prst="rect">
            <a:avLst/>
          </a:prstGeom>
        </p:spPr>
      </p:pic>
    </p:spTree>
    <p:extLst>
      <p:ext uri="{BB962C8B-B14F-4D97-AF65-F5344CB8AC3E}">
        <p14:creationId xmlns:p14="http://schemas.microsoft.com/office/powerpoint/2010/main" val="2260009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5DAA23-ED05-FF7C-EFAA-F10D5804EAE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DC5544E-C0C9-0969-1A60-4FF79EA94E76}"/>
              </a:ext>
            </a:extLst>
          </p:cNvPr>
          <p:cNvPicPr>
            <a:picLocks noChangeAspect="1"/>
          </p:cNvPicPr>
          <p:nvPr/>
        </p:nvPicPr>
        <p:blipFill>
          <a:blip r:embed="rId2"/>
          <a:stretch>
            <a:fillRect/>
          </a:stretch>
        </p:blipFill>
        <p:spPr>
          <a:xfrm>
            <a:off x="2047875" y="466725"/>
            <a:ext cx="8096250" cy="5924550"/>
          </a:xfrm>
          <a:prstGeom prst="rect">
            <a:avLst/>
          </a:prstGeom>
        </p:spPr>
      </p:pic>
    </p:spTree>
    <p:extLst>
      <p:ext uri="{BB962C8B-B14F-4D97-AF65-F5344CB8AC3E}">
        <p14:creationId xmlns:p14="http://schemas.microsoft.com/office/powerpoint/2010/main" val="3604173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C77F7-4E31-F9C4-51C8-171BE967A21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DB73C6D-0072-2934-FC1C-90146ED8E444}"/>
              </a:ext>
            </a:extLst>
          </p:cNvPr>
          <p:cNvPicPr>
            <a:picLocks noChangeAspect="1"/>
          </p:cNvPicPr>
          <p:nvPr/>
        </p:nvPicPr>
        <p:blipFill>
          <a:blip r:embed="rId2"/>
          <a:stretch>
            <a:fillRect/>
          </a:stretch>
        </p:blipFill>
        <p:spPr>
          <a:xfrm>
            <a:off x="2052637" y="138112"/>
            <a:ext cx="8086725" cy="6581775"/>
          </a:xfrm>
          <a:prstGeom prst="rect">
            <a:avLst/>
          </a:prstGeom>
        </p:spPr>
      </p:pic>
    </p:spTree>
    <p:extLst>
      <p:ext uri="{BB962C8B-B14F-4D97-AF65-F5344CB8AC3E}">
        <p14:creationId xmlns:p14="http://schemas.microsoft.com/office/powerpoint/2010/main" val="3660443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08D75-9B1B-0698-DC3A-19F41853E03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BE1BCC3-4DFE-CE23-CDD4-035269BFA23F}"/>
              </a:ext>
            </a:extLst>
          </p:cNvPr>
          <p:cNvPicPr>
            <a:picLocks noChangeAspect="1"/>
          </p:cNvPicPr>
          <p:nvPr/>
        </p:nvPicPr>
        <p:blipFill>
          <a:blip r:embed="rId2"/>
          <a:stretch>
            <a:fillRect/>
          </a:stretch>
        </p:blipFill>
        <p:spPr>
          <a:xfrm>
            <a:off x="2052637" y="652462"/>
            <a:ext cx="8086725" cy="5553075"/>
          </a:xfrm>
          <a:prstGeom prst="rect">
            <a:avLst/>
          </a:prstGeom>
        </p:spPr>
      </p:pic>
    </p:spTree>
    <p:extLst>
      <p:ext uri="{BB962C8B-B14F-4D97-AF65-F5344CB8AC3E}">
        <p14:creationId xmlns:p14="http://schemas.microsoft.com/office/powerpoint/2010/main" val="1651179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C5253-EB6A-FD31-DFC9-1F78AE6676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C363E3-AD8B-854C-954E-6C562CFDEAA8}"/>
              </a:ext>
            </a:extLst>
          </p:cNvPr>
          <p:cNvSpPr>
            <a:spLocks noGrp="1"/>
          </p:cNvSpPr>
          <p:nvPr>
            <p:ph type="ctrTitle"/>
          </p:nvPr>
        </p:nvSpPr>
        <p:spPr>
          <a:xfrm>
            <a:off x="1370693" y="0"/>
            <a:ext cx="9440034" cy="1828801"/>
          </a:xfrm>
        </p:spPr>
        <p:txBody>
          <a:bodyPr/>
          <a:lstStyle/>
          <a:p>
            <a:r>
              <a:rPr lang="en-US" b="1" dirty="0">
                <a:effectLst>
                  <a:outerShdw blurRad="38100" dist="38100" dir="2700000" algn="tl">
                    <a:srgbClr val="000000">
                      <a:alpha val="43137"/>
                    </a:srgbClr>
                  </a:outerShdw>
                </a:effectLst>
              </a:rPr>
              <a:t>Problems to Overcome</a:t>
            </a:r>
          </a:p>
        </p:txBody>
      </p:sp>
      <p:sp>
        <p:nvSpPr>
          <p:cNvPr id="3" name="Subtitle 2">
            <a:extLst>
              <a:ext uri="{FF2B5EF4-FFF2-40B4-BE49-F238E27FC236}">
                <a16:creationId xmlns:a16="http://schemas.microsoft.com/office/drawing/2014/main" id="{47552847-376B-6837-B79D-39D28297970E}"/>
              </a:ext>
            </a:extLst>
          </p:cNvPr>
          <p:cNvSpPr>
            <a:spLocks noGrp="1"/>
          </p:cNvSpPr>
          <p:nvPr>
            <p:ph type="subTitle" idx="1"/>
          </p:nvPr>
        </p:nvSpPr>
        <p:spPr>
          <a:xfrm>
            <a:off x="1370693" y="2379133"/>
            <a:ext cx="9440034" cy="3513667"/>
          </a:xfrm>
        </p:spPr>
        <p:txBody>
          <a:bodyPr>
            <a:normAutofit lnSpcReduction="10000"/>
          </a:bodyPr>
          <a:lstStyle/>
          <a:p>
            <a:r>
              <a:rPr lang="en-US" sz="2400" dirty="0"/>
              <a:t>Our first run we had a 100% test. This felt great, but worrisome. We found that we were declaring our “Status” incorrectly. Upon fixing this, we pulled the 61, 65, 70 percent respectfully. </a:t>
            </a:r>
          </a:p>
          <a:p>
            <a:r>
              <a:rPr lang="en-US" sz="2400" dirty="0"/>
              <a:t>We also worked with the columns to see if that changed out results, or how the weights changed. Ultimately the model was running through all data to get the most accurate percentage. For example, when removing gender there was only about a 3% change in predictability.</a:t>
            </a:r>
          </a:p>
          <a:p>
            <a:endParaRPr lang="en-US" dirty="0"/>
          </a:p>
        </p:txBody>
      </p:sp>
    </p:spTree>
    <p:extLst>
      <p:ext uri="{BB962C8B-B14F-4D97-AF65-F5344CB8AC3E}">
        <p14:creationId xmlns:p14="http://schemas.microsoft.com/office/powerpoint/2010/main" val="3217497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AD33B-637F-98C5-C40A-154967A5AF36}"/>
              </a:ext>
            </a:extLst>
          </p:cNvPr>
          <p:cNvSpPr>
            <a:spLocks noGrp="1"/>
          </p:cNvSpPr>
          <p:nvPr>
            <p:ph type="title"/>
          </p:nvPr>
        </p:nvSpPr>
        <p:spPr>
          <a:xfrm>
            <a:off x="919119" y="2800350"/>
            <a:ext cx="10353762" cy="1257300"/>
          </a:xfrm>
        </p:spPr>
        <p:txBody>
          <a:bodyPr>
            <a:normAutofit/>
          </a:bodyPr>
          <a:lstStyle/>
          <a:p>
            <a:r>
              <a:rPr lang="en-US" sz="6000" b="1" dirty="0"/>
              <a:t>Thank you for your time!</a:t>
            </a:r>
          </a:p>
        </p:txBody>
      </p:sp>
    </p:spTree>
    <p:extLst>
      <p:ext uri="{BB962C8B-B14F-4D97-AF65-F5344CB8AC3E}">
        <p14:creationId xmlns:p14="http://schemas.microsoft.com/office/powerpoint/2010/main" val="3101410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E5371-7232-972E-B0C3-A0C37674821F}"/>
              </a:ext>
            </a:extLst>
          </p:cNvPr>
          <p:cNvSpPr>
            <a:spLocks noGrp="1"/>
          </p:cNvSpPr>
          <p:nvPr>
            <p:ph type="ctrTitle"/>
          </p:nvPr>
        </p:nvSpPr>
        <p:spPr>
          <a:xfrm>
            <a:off x="1370693" y="0"/>
            <a:ext cx="9440034" cy="1828801"/>
          </a:xfrm>
        </p:spPr>
        <p:txBody>
          <a:bodyPr/>
          <a:lstStyle/>
          <a:p>
            <a:r>
              <a:rPr lang="en-US" b="1" dirty="0">
                <a:effectLst>
                  <a:outerShdw blurRad="38100" dist="38100" dir="2700000" algn="tl">
                    <a:srgbClr val="000000">
                      <a:alpha val="43137"/>
                    </a:srgbClr>
                  </a:outerShdw>
                </a:effectLst>
              </a:rPr>
              <a:t>Purpose</a:t>
            </a:r>
          </a:p>
        </p:txBody>
      </p:sp>
      <p:sp>
        <p:nvSpPr>
          <p:cNvPr id="3" name="Subtitle 2">
            <a:extLst>
              <a:ext uri="{FF2B5EF4-FFF2-40B4-BE49-F238E27FC236}">
                <a16:creationId xmlns:a16="http://schemas.microsoft.com/office/drawing/2014/main" id="{D5381B48-2086-5EF3-EEB5-9DDAE530FF39}"/>
              </a:ext>
            </a:extLst>
          </p:cNvPr>
          <p:cNvSpPr>
            <a:spLocks noGrp="1"/>
          </p:cNvSpPr>
          <p:nvPr>
            <p:ph type="subTitle" idx="1"/>
          </p:nvPr>
        </p:nvSpPr>
        <p:spPr>
          <a:xfrm>
            <a:off x="1370693" y="2379133"/>
            <a:ext cx="9440034" cy="2650067"/>
          </a:xfrm>
        </p:spPr>
        <p:txBody>
          <a:bodyPr>
            <a:normAutofit/>
          </a:bodyPr>
          <a:lstStyle/>
          <a:p>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This project aims to predict whether an applicant is a good or bad client, a critical task for improving decision-making in areas like credit assessment and risk management. The absence of predefined labels reflects real-world ambiguity, highlighting the need for data-driven insights.</a:t>
            </a:r>
          </a:p>
          <a:p>
            <a:endParaRPr lang="en-US" dirty="0"/>
          </a:p>
        </p:txBody>
      </p:sp>
    </p:spTree>
    <p:extLst>
      <p:ext uri="{BB962C8B-B14F-4D97-AF65-F5344CB8AC3E}">
        <p14:creationId xmlns:p14="http://schemas.microsoft.com/office/powerpoint/2010/main" val="3282376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F1111-F48B-0CEF-1F55-7F631FA308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243A90-23BA-6106-0A8F-2E0E5BEF000E}"/>
              </a:ext>
            </a:extLst>
          </p:cNvPr>
          <p:cNvSpPr>
            <a:spLocks noGrp="1"/>
          </p:cNvSpPr>
          <p:nvPr>
            <p:ph type="ctrTitle"/>
          </p:nvPr>
        </p:nvSpPr>
        <p:spPr>
          <a:xfrm>
            <a:off x="1370693" y="0"/>
            <a:ext cx="9440034" cy="1828801"/>
          </a:xfrm>
        </p:spPr>
        <p:txBody>
          <a:bodyPr/>
          <a:lstStyle/>
          <a:p>
            <a:r>
              <a:rPr lang="en-US" b="1" dirty="0">
                <a:effectLst>
                  <a:outerShdw blurRad="38100" dist="38100" dir="2700000" algn="tl">
                    <a:srgbClr val="000000">
                      <a:alpha val="43137"/>
                    </a:srgbClr>
                  </a:outerShdw>
                </a:effectLst>
              </a:rPr>
              <a:t>Questions</a:t>
            </a:r>
          </a:p>
        </p:txBody>
      </p:sp>
      <p:sp>
        <p:nvSpPr>
          <p:cNvPr id="3" name="Subtitle 2">
            <a:extLst>
              <a:ext uri="{FF2B5EF4-FFF2-40B4-BE49-F238E27FC236}">
                <a16:creationId xmlns:a16="http://schemas.microsoft.com/office/drawing/2014/main" id="{E4FE561D-7AE1-65A7-06ED-3A0FB413DF5A}"/>
              </a:ext>
            </a:extLst>
          </p:cNvPr>
          <p:cNvSpPr>
            <a:spLocks noGrp="1"/>
          </p:cNvSpPr>
          <p:nvPr>
            <p:ph type="subTitle" idx="1"/>
          </p:nvPr>
        </p:nvSpPr>
        <p:spPr>
          <a:xfrm>
            <a:off x="1370693" y="2167468"/>
            <a:ext cx="9440034" cy="3886200"/>
          </a:xfrm>
        </p:spPr>
        <p:txBody>
          <a:bodyPr>
            <a:normAutofit/>
          </a:bodyPr>
          <a:lstStyle/>
          <a:p>
            <a:pPr marL="0" marR="0">
              <a:lnSpc>
                <a:spcPct val="107000"/>
              </a:lnSpc>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What makes an applicant bad vs good?</a:t>
            </a:r>
          </a:p>
          <a:p>
            <a:pPr marL="0" marR="0">
              <a:lnSpc>
                <a:spcPct val="107000"/>
              </a:lnSpc>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Did we identify/mitigate potential bias related to demographic information?</a:t>
            </a:r>
          </a:p>
          <a:p>
            <a:pPr marL="0" marR="0">
              <a:lnSpc>
                <a:spcPct val="107000"/>
              </a:lnSpc>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What are ethical considerations to take when analyzing this dataset?</a:t>
            </a:r>
          </a:p>
          <a:p>
            <a:pPr marL="0" marR="0">
              <a:lnSpc>
                <a:spcPct val="107000"/>
              </a:lnSpc>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Predict if a consumer is a good or bad client to give credit to.</a:t>
            </a:r>
          </a:p>
          <a:p>
            <a:pPr marL="0" marR="0">
              <a:lnSpc>
                <a:spcPct val="107000"/>
              </a:lnSpc>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Analyze with fewer features to see if eliminating background “noise”.</a:t>
            </a:r>
          </a:p>
          <a:p>
            <a:pPr marL="0" marR="0">
              <a:lnSpc>
                <a:spcPct val="107000"/>
              </a:lnSpc>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Optimize model using elbow curve.</a:t>
            </a:r>
          </a:p>
          <a:p>
            <a:endParaRPr lang="en-US" dirty="0"/>
          </a:p>
        </p:txBody>
      </p:sp>
    </p:spTree>
    <p:extLst>
      <p:ext uri="{BB962C8B-B14F-4D97-AF65-F5344CB8AC3E}">
        <p14:creationId xmlns:p14="http://schemas.microsoft.com/office/powerpoint/2010/main" val="4051835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678A3-42D1-9BCA-0678-09185B1935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839D2C-B75B-3635-15AF-7ACB4B560D63}"/>
              </a:ext>
            </a:extLst>
          </p:cNvPr>
          <p:cNvSpPr>
            <a:spLocks noGrp="1"/>
          </p:cNvSpPr>
          <p:nvPr>
            <p:ph type="ctrTitle"/>
          </p:nvPr>
        </p:nvSpPr>
        <p:spPr>
          <a:xfrm>
            <a:off x="1370693" y="0"/>
            <a:ext cx="9440034" cy="1828801"/>
          </a:xfrm>
        </p:spPr>
        <p:txBody>
          <a:bodyPr/>
          <a:lstStyle/>
          <a:p>
            <a:r>
              <a:rPr lang="en-US" b="1" dirty="0">
                <a:effectLst>
                  <a:outerShdw blurRad="38100" dist="38100" dir="2700000" algn="tl">
                    <a:srgbClr val="000000">
                      <a:alpha val="43137"/>
                    </a:srgbClr>
                  </a:outerShdw>
                </a:effectLst>
              </a:rPr>
              <a:t>Results</a:t>
            </a:r>
          </a:p>
        </p:txBody>
      </p:sp>
      <p:sp>
        <p:nvSpPr>
          <p:cNvPr id="3" name="Subtitle 2">
            <a:extLst>
              <a:ext uri="{FF2B5EF4-FFF2-40B4-BE49-F238E27FC236}">
                <a16:creationId xmlns:a16="http://schemas.microsoft.com/office/drawing/2014/main" id="{879C9B02-B2F6-82EB-E4BB-8F82D7A779BA}"/>
              </a:ext>
            </a:extLst>
          </p:cNvPr>
          <p:cNvSpPr>
            <a:spLocks noGrp="1"/>
          </p:cNvSpPr>
          <p:nvPr>
            <p:ph type="subTitle" idx="1"/>
          </p:nvPr>
        </p:nvSpPr>
        <p:spPr>
          <a:xfrm>
            <a:off x="1370693" y="2379133"/>
            <a:ext cx="9440034" cy="2650067"/>
          </a:xfrm>
        </p:spPr>
        <p:txBody>
          <a:bodyPr>
            <a:normAutofit/>
          </a:bodyPr>
          <a:lstStyle/>
          <a:p>
            <a:r>
              <a:rPr lang="en-US" sz="2400" dirty="0"/>
              <a:t>Initial request 61%</a:t>
            </a:r>
          </a:p>
          <a:p>
            <a:r>
              <a:rPr lang="en-US" sz="2400" dirty="0"/>
              <a:t>Second run 65%</a:t>
            </a:r>
          </a:p>
          <a:p>
            <a:r>
              <a:rPr lang="en-US" sz="2400" dirty="0"/>
              <a:t>Third run 70%</a:t>
            </a:r>
          </a:p>
          <a:p>
            <a:endParaRPr lang="en-US" dirty="0"/>
          </a:p>
        </p:txBody>
      </p:sp>
    </p:spTree>
    <p:extLst>
      <p:ext uri="{BB962C8B-B14F-4D97-AF65-F5344CB8AC3E}">
        <p14:creationId xmlns:p14="http://schemas.microsoft.com/office/powerpoint/2010/main" val="4121849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AAB15-A8AA-806F-3DDD-E1062287B9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ACA082-73BE-3346-95EB-15C90D30812C}"/>
              </a:ext>
            </a:extLst>
          </p:cNvPr>
          <p:cNvSpPr>
            <a:spLocks noGrp="1"/>
          </p:cNvSpPr>
          <p:nvPr>
            <p:ph type="ctrTitle"/>
          </p:nvPr>
        </p:nvSpPr>
        <p:spPr>
          <a:xfrm>
            <a:off x="1370693" y="0"/>
            <a:ext cx="9440034" cy="1828801"/>
          </a:xfrm>
        </p:spPr>
        <p:txBody>
          <a:bodyPr/>
          <a:lstStyle/>
          <a:p>
            <a:r>
              <a:rPr lang="en-US" b="1" dirty="0">
                <a:effectLst>
                  <a:outerShdw blurRad="38100" dist="38100" dir="2700000" algn="tl">
                    <a:srgbClr val="000000">
                      <a:alpha val="43137"/>
                    </a:srgbClr>
                  </a:outerShdw>
                </a:effectLst>
              </a:rPr>
              <a:t>Model Accuracy</a:t>
            </a:r>
          </a:p>
        </p:txBody>
      </p:sp>
      <p:sp>
        <p:nvSpPr>
          <p:cNvPr id="3" name="Subtitle 2">
            <a:extLst>
              <a:ext uri="{FF2B5EF4-FFF2-40B4-BE49-F238E27FC236}">
                <a16:creationId xmlns:a16="http://schemas.microsoft.com/office/drawing/2014/main" id="{CE814D24-CC8E-1F71-2533-BC0569785BFE}"/>
              </a:ext>
            </a:extLst>
          </p:cNvPr>
          <p:cNvSpPr>
            <a:spLocks noGrp="1"/>
          </p:cNvSpPr>
          <p:nvPr>
            <p:ph type="subTitle" idx="1"/>
          </p:nvPr>
        </p:nvSpPr>
        <p:spPr>
          <a:xfrm>
            <a:off x="1370693" y="2156883"/>
            <a:ext cx="9440034" cy="2872317"/>
          </a:xfrm>
        </p:spPr>
        <p:txBody>
          <a:bodyPr>
            <a:normAutofit fontScale="85000" lnSpcReduction="20000"/>
          </a:bodyPr>
          <a:lstStyle/>
          <a:p>
            <a:r>
              <a:rPr lang="en-US" sz="2800" dirty="0"/>
              <a:t>Overall, we were able to train 5 models during our time constraints. Each iteration attempted to optimized the model in some way in order to increase accuracy.</a:t>
            </a:r>
          </a:p>
          <a:p>
            <a:endParaRPr lang="en-US" sz="2800" dirty="0"/>
          </a:p>
          <a:p>
            <a:r>
              <a:rPr lang="en-US" sz="2800" dirty="0"/>
              <a:t>Our 4th model performed the best with 71% accuracy. The model also recorded a loss of 55%. We saved all of our models, with our best performing being our final model.</a:t>
            </a:r>
          </a:p>
          <a:p>
            <a:endParaRPr lang="en-US" dirty="0"/>
          </a:p>
        </p:txBody>
      </p:sp>
      <p:pic>
        <p:nvPicPr>
          <p:cNvPr id="4" name="Picture 3">
            <a:extLst>
              <a:ext uri="{FF2B5EF4-FFF2-40B4-BE49-F238E27FC236}">
                <a16:creationId xmlns:a16="http://schemas.microsoft.com/office/drawing/2014/main" id="{BB02AEFC-B10D-C407-1500-491750AEF2FD}"/>
              </a:ext>
            </a:extLst>
          </p:cNvPr>
          <p:cNvPicPr>
            <a:picLocks noChangeAspect="1"/>
          </p:cNvPicPr>
          <p:nvPr/>
        </p:nvPicPr>
        <p:blipFill>
          <a:blip r:embed="rId2"/>
          <a:stretch>
            <a:fillRect/>
          </a:stretch>
        </p:blipFill>
        <p:spPr>
          <a:xfrm>
            <a:off x="4166660" y="5135032"/>
            <a:ext cx="3848100" cy="444500"/>
          </a:xfrm>
          <a:prstGeom prst="rect">
            <a:avLst/>
          </a:prstGeom>
        </p:spPr>
      </p:pic>
    </p:spTree>
    <p:extLst>
      <p:ext uri="{BB962C8B-B14F-4D97-AF65-F5344CB8AC3E}">
        <p14:creationId xmlns:p14="http://schemas.microsoft.com/office/powerpoint/2010/main" val="25045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A2FFC8-4D65-9920-45F9-3FE2BC7727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DB135E-F4A7-E4CF-D50E-7AB6E15E38A9}"/>
              </a:ext>
            </a:extLst>
          </p:cNvPr>
          <p:cNvSpPr>
            <a:spLocks noGrp="1"/>
          </p:cNvSpPr>
          <p:nvPr>
            <p:ph type="ctrTitle"/>
          </p:nvPr>
        </p:nvSpPr>
        <p:spPr>
          <a:xfrm>
            <a:off x="1370693" y="0"/>
            <a:ext cx="9440034" cy="1828801"/>
          </a:xfrm>
        </p:spPr>
        <p:txBody>
          <a:bodyPr/>
          <a:lstStyle/>
          <a:p>
            <a:r>
              <a:rPr lang="en-US" b="1" dirty="0">
                <a:effectLst>
                  <a:outerShdw blurRad="38100" dist="38100" dir="2700000" algn="tl">
                    <a:srgbClr val="000000">
                      <a:alpha val="43137"/>
                    </a:srgbClr>
                  </a:outerShdw>
                </a:effectLst>
              </a:rPr>
              <a:t>Attempted Optimizations</a:t>
            </a:r>
          </a:p>
        </p:txBody>
      </p:sp>
      <p:sp>
        <p:nvSpPr>
          <p:cNvPr id="3" name="Subtitle 2">
            <a:extLst>
              <a:ext uri="{FF2B5EF4-FFF2-40B4-BE49-F238E27FC236}">
                <a16:creationId xmlns:a16="http://schemas.microsoft.com/office/drawing/2014/main" id="{8F07A6DC-C566-045B-5EC1-6B2D7B5CF4E3}"/>
              </a:ext>
            </a:extLst>
          </p:cNvPr>
          <p:cNvSpPr>
            <a:spLocks noGrp="1"/>
          </p:cNvSpPr>
          <p:nvPr>
            <p:ph type="subTitle" idx="1"/>
          </p:nvPr>
        </p:nvSpPr>
        <p:spPr>
          <a:xfrm>
            <a:off x="1370693" y="1828801"/>
            <a:ext cx="9440034" cy="4504266"/>
          </a:xfrm>
        </p:spPr>
        <p:txBody>
          <a:bodyPr>
            <a:normAutofit/>
          </a:bodyPr>
          <a:lstStyle/>
          <a:p>
            <a:r>
              <a:rPr lang="en-US" sz="2200" dirty="0"/>
              <a:t>Time constraints led us to focus on manual layer manipulation for optimization.</a:t>
            </a:r>
          </a:p>
          <a:p>
            <a:r>
              <a:rPr lang="en-US" sz="2200" dirty="0" err="1"/>
              <a:t>Keras</a:t>
            </a:r>
            <a:r>
              <a:rPr lang="en-US" sz="2200" dirty="0"/>
              <a:t> tuning was ruled out due to dataset size and time requirements.</a:t>
            </a:r>
          </a:p>
          <a:p>
            <a:endParaRPr lang="en-US" sz="2200" dirty="0"/>
          </a:p>
          <a:p>
            <a:r>
              <a:rPr lang="en-US" sz="2200" dirty="0"/>
              <a:t>Optimization methods used:</a:t>
            </a:r>
          </a:p>
          <a:p>
            <a:pPr marL="914400" lvl="1" indent="-457200" algn="l">
              <a:buFont typeface="Arial" panose="020B0604020202020204" pitchFamily="34" charset="0"/>
              <a:buChar char="•"/>
            </a:pPr>
            <a:r>
              <a:rPr lang="en-US" sz="2200" b="1" dirty="0"/>
              <a:t>Kernel Regularization:</a:t>
            </a:r>
            <a:r>
              <a:rPr lang="en-US" sz="2200" dirty="0"/>
              <a:t> Penalizes large weights to encourage simpler patterns.</a:t>
            </a:r>
          </a:p>
          <a:p>
            <a:pPr marL="914400" lvl="1" indent="-457200" algn="l">
              <a:buFont typeface="Arial" panose="020B0604020202020204" pitchFamily="34" charset="0"/>
              <a:buChar char="•"/>
            </a:pPr>
            <a:r>
              <a:rPr lang="en-US" sz="2200" b="1" dirty="0"/>
              <a:t>Dropout:</a:t>
            </a:r>
            <a:r>
              <a:rPr lang="en-US" sz="2200" dirty="0"/>
              <a:t> Randomly drops neurons during training to prevent overfitting and improve generalization.</a:t>
            </a:r>
          </a:p>
          <a:p>
            <a:endParaRPr lang="en-US" dirty="0"/>
          </a:p>
        </p:txBody>
      </p:sp>
    </p:spTree>
    <p:extLst>
      <p:ext uri="{BB962C8B-B14F-4D97-AF65-F5344CB8AC3E}">
        <p14:creationId xmlns:p14="http://schemas.microsoft.com/office/powerpoint/2010/main" val="4200967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0DAF4B-F209-F17D-7470-0B73416740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2FD0DB-327B-2C9B-5FA3-0E5AB3844B4A}"/>
              </a:ext>
            </a:extLst>
          </p:cNvPr>
          <p:cNvSpPr>
            <a:spLocks noGrp="1"/>
          </p:cNvSpPr>
          <p:nvPr>
            <p:ph type="ctrTitle"/>
          </p:nvPr>
        </p:nvSpPr>
        <p:spPr>
          <a:xfrm>
            <a:off x="1370693" y="0"/>
            <a:ext cx="9440034" cy="1828801"/>
          </a:xfrm>
        </p:spPr>
        <p:txBody>
          <a:bodyPr/>
          <a:lstStyle/>
          <a:p>
            <a:r>
              <a:rPr lang="en-US" b="1" dirty="0">
                <a:effectLst>
                  <a:outerShdw blurRad="38100" dist="38100" dir="2700000" algn="tl">
                    <a:srgbClr val="000000">
                      <a:alpha val="43137"/>
                    </a:srgbClr>
                  </a:outerShdw>
                </a:effectLst>
              </a:rPr>
              <a:t>Final Model Accuracy</a:t>
            </a:r>
          </a:p>
        </p:txBody>
      </p:sp>
      <p:sp>
        <p:nvSpPr>
          <p:cNvPr id="3" name="Subtitle 2">
            <a:extLst>
              <a:ext uri="{FF2B5EF4-FFF2-40B4-BE49-F238E27FC236}">
                <a16:creationId xmlns:a16="http://schemas.microsoft.com/office/drawing/2014/main" id="{59AB39D7-1C29-8019-FFA6-6E7AC0B4914E}"/>
              </a:ext>
            </a:extLst>
          </p:cNvPr>
          <p:cNvSpPr>
            <a:spLocks noGrp="1"/>
          </p:cNvSpPr>
          <p:nvPr>
            <p:ph type="subTitle" idx="1"/>
          </p:nvPr>
        </p:nvSpPr>
        <p:spPr>
          <a:xfrm>
            <a:off x="1370693" y="2603499"/>
            <a:ext cx="9440034" cy="4106334"/>
          </a:xfrm>
        </p:spPr>
        <p:txBody>
          <a:bodyPr>
            <a:normAutofit/>
          </a:bodyPr>
          <a:lstStyle/>
          <a:p>
            <a:r>
              <a:rPr lang="en-US" sz="2400" dirty="0"/>
              <a:t>Our final model’s overall accuracy is 71%, with a loss of 55%. </a:t>
            </a:r>
          </a:p>
          <a:p>
            <a:r>
              <a:rPr lang="en-US" sz="2400" dirty="0"/>
              <a:t>71% accuracy means the model correctly identifies whether a loan applicant is high-risk or low-risk 71% of the time.</a:t>
            </a:r>
          </a:p>
          <a:p>
            <a:r>
              <a:rPr lang="en-US" sz="2400" dirty="0"/>
              <a:t>A 55% loss suggests that there is still a considerable error in the model's predictions. For risk assessment, this means the model is making mistakes in assessing the risk level of applicants, which could lead to incorrect identification.</a:t>
            </a:r>
          </a:p>
          <a:p>
            <a:endParaRPr lang="en-US" dirty="0"/>
          </a:p>
        </p:txBody>
      </p:sp>
      <p:pic>
        <p:nvPicPr>
          <p:cNvPr id="4" name="Picture 3">
            <a:extLst>
              <a:ext uri="{FF2B5EF4-FFF2-40B4-BE49-F238E27FC236}">
                <a16:creationId xmlns:a16="http://schemas.microsoft.com/office/drawing/2014/main" id="{60E49074-B522-4BA9-EC09-473FCEF9E2DD}"/>
              </a:ext>
            </a:extLst>
          </p:cNvPr>
          <p:cNvPicPr>
            <a:picLocks noChangeAspect="1"/>
          </p:cNvPicPr>
          <p:nvPr/>
        </p:nvPicPr>
        <p:blipFill>
          <a:blip r:embed="rId2"/>
          <a:stretch>
            <a:fillRect/>
          </a:stretch>
        </p:blipFill>
        <p:spPr>
          <a:xfrm>
            <a:off x="4166660" y="1987550"/>
            <a:ext cx="3848100" cy="457200"/>
          </a:xfrm>
          <a:prstGeom prst="rect">
            <a:avLst/>
          </a:prstGeom>
        </p:spPr>
      </p:pic>
    </p:spTree>
    <p:extLst>
      <p:ext uri="{BB962C8B-B14F-4D97-AF65-F5344CB8AC3E}">
        <p14:creationId xmlns:p14="http://schemas.microsoft.com/office/powerpoint/2010/main" val="1233375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43415-9EEE-18A4-7991-68C45FD0985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1F42EF8-9921-8606-6C8B-FE229F26DF45}"/>
              </a:ext>
            </a:extLst>
          </p:cNvPr>
          <p:cNvSpPr>
            <a:spLocks noGrp="1"/>
          </p:cNvSpPr>
          <p:nvPr>
            <p:ph type="subTitle" idx="1"/>
          </p:nvPr>
        </p:nvSpPr>
        <p:spPr>
          <a:xfrm>
            <a:off x="1370693" y="1375833"/>
            <a:ext cx="9440034" cy="4106334"/>
          </a:xfrm>
        </p:spPr>
        <p:txBody>
          <a:bodyPr>
            <a:normAutofit lnSpcReduction="10000"/>
          </a:bodyPr>
          <a:lstStyle/>
          <a:p>
            <a:r>
              <a:rPr lang="en-US" sz="2400" dirty="0"/>
              <a:t>0: 1-29 days past due</a:t>
            </a:r>
          </a:p>
          <a:p>
            <a:r>
              <a:rPr lang="en-US" sz="2400" dirty="0"/>
              <a:t>1: 30-59 days past due</a:t>
            </a:r>
          </a:p>
          <a:p>
            <a:r>
              <a:rPr lang="en-US" sz="2400" dirty="0"/>
              <a:t> 2: 60-89 days overdue</a:t>
            </a:r>
          </a:p>
          <a:p>
            <a:r>
              <a:rPr lang="en-US" sz="2400" dirty="0"/>
              <a:t>3: 90-119 days overdue</a:t>
            </a:r>
          </a:p>
          <a:p>
            <a:r>
              <a:rPr lang="en-US" sz="2400" dirty="0"/>
              <a:t>4: 120-149 days overdue</a:t>
            </a:r>
          </a:p>
          <a:p>
            <a:r>
              <a:rPr lang="en-US" sz="2400" dirty="0"/>
              <a:t>5: Overdue or bad debts, write-offs for more than 150 days</a:t>
            </a:r>
          </a:p>
          <a:p>
            <a:r>
              <a:rPr lang="en-US" sz="2400" dirty="0"/>
              <a:t>C: paid off that month</a:t>
            </a:r>
          </a:p>
          <a:p>
            <a:r>
              <a:rPr lang="en-US" sz="2400" dirty="0"/>
              <a:t>X: No loan for the month</a:t>
            </a:r>
            <a:endParaRPr lang="en-US" dirty="0"/>
          </a:p>
        </p:txBody>
      </p:sp>
    </p:spTree>
    <p:extLst>
      <p:ext uri="{BB962C8B-B14F-4D97-AF65-F5344CB8AC3E}">
        <p14:creationId xmlns:p14="http://schemas.microsoft.com/office/powerpoint/2010/main" val="1554341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1D6A96-A70F-9723-79C0-0D44C3DAD4E5}"/>
              </a:ext>
            </a:extLst>
          </p:cNvPr>
          <p:cNvPicPr>
            <a:picLocks noChangeAspect="1"/>
          </p:cNvPicPr>
          <p:nvPr/>
        </p:nvPicPr>
        <p:blipFill>
          <a:blip r:embed="rId2"/>
          <a:stretch>
            <a:fillRect/>
          </a:stretch>
        </p:blipFill>
        <p:spPr>
          <a:xfrm>
            <a:off x="2998908" y="755406"/>
            <a:ext cx="6194183" cy="5347188"/>
          </a:xfrm>
          <a:prstGeom prst="rect">
            <a:avLst/>
          </a:prstGeom>
        </p:spPr>
      </p:pic>
    </p:spTree>
    <p:extLst>
      <p:ext uri="{BB962C8B-B14F-4D97-AF65-F5344CB8AC3E}">
        <p14:creationId xmlns:p14="http://schemas.microsoft.com/office/powerpoint/2010/main" val="10275444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{6CD0810C-DF70-4310-8ADE-A4F56D4345A7}tf11665031_win32</Template>
  <TotalTime>7703</TotalTime>
  <Words>508</Words>
  <Application>Microsoft Office PowerPoint</Application>
  <PresentationFormat>Widescreen</PresentationFormat>
  <Paragraphs>44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Nova</vt:lpstr>
      <vt:lpstr>Arial Nova Light</vt:lpstr>
      <vt:lpstr>Calibri</vt:lpstr>
      <vt:lpstr>Wingdings 2</vt:lpstr>
      <vt:lpstr>SlateVTI</vt:lpstr>
      <vt:lpstr>Modeling Credit Worthiness</vt:lpstr>
      <vt:lpstr>Purpose</vt:lpstr>
      <vt:lpstr>Questions</vt:lpstr>
      <vt:lpstr>Results</vt:lpstr>
      <vt:lpstr>Model Accuracy</vt:lpstr>
      <vt:lpstr>Attempted Optimizations</vt:lpstr>
      <vt:lpstr>Final Model Accuracy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Problems to Overcome</vt:lpstr>
      <vt:lpstr>Thank you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Jerry Pye</dc:creator>
  <cp:lastModifiedBy>Jerry Pye</cp:lastModifiedBy>
  <cp:revision>5</cp:revision>
  <dcterms:created xsi:type="dcterms:W3CDTF">2024-12-20T00:47:22Z</dcterms:created>
  <dcterms:modified xsi:type="dcterms:W3CDTF">2024-12-29T23:43:47Z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