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cuemath.com/calculus/What-are-functions/" TargetMode="External" /><Relationship Id="rId3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cuemath.com/algebra/relations-in-math/" TargetMode="External" /><Relationship Id="rId3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DISCRETE MATH MID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CONTINUOUS GRAPH</a:t>
            </a:r>
          </a:p>
          <a:p>
            <a:pPr lvl="0"/>
            <a:r>
              <a:rPr/>
              <a:t>Domain: X</a:t>
            </a:r>
            <a:br/>
            <a:r>
              <a:rPr>
                <a:latin typeface="Courier"/>
              </a:rPr>
              <a:t>1 ≤ X ≤ 5</a:t>
            </a:r>
          </a:p>
          <a:p>
            <a:pPr lvl="0"/>
            <a:r>
              <a:rPr/>
              <a:t>Range: Y</a:t>
            </a:r>
            <a:br/>
            <a:r>
              <a:rPr>
                <a:latin typeface="Courier"/>
              </a:rPr>
              <a:t>3 ≤ Y ≤ 4</a:t>
            </a:r>
          </a:p>
        </p:txBody>
      </p:sp>
      <p:pic>
        <p:nvPicPr>
          <p:cNvPr descr="C:\Users\johnr\OneDrive\Obsidian%20Vault\Pasted%20image%20202211081007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87900" y="203200"/>
            <a:ext cx="2667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20221108100724.png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DISCRETE</a:t>
            </a:r>
          </a:p>
          <a:p>
            <a:pPr lvl="0"/>
            <a:r>
              <a:rPr/>
              <a:t>Domain: X</a:t>
            </a:r>
            <a:br/>
            <a:r>
              <a:rPr>
                <a:latin typeface="Courier"/>
              </a:rPr>
              <a:t>{1, 4, 8}</a:t>
            </a:r>
          </a:p>
          <a:p>
            <a:pPr lvl="0"/>
            <a:r>
              <a:rPr/>
              <a:t>Range: Y</a:t>
            </a:r>
            <a:br/>
            <a:r>
              <a:rPr>
                <a:latin typeface="Courier"/>
              </a:rPr>
              <a:t>{1, 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Domain and Range of Function</a:t>
            </a:r>
          </a:p>
          <a:p>
            <a:pPr lvl="0" indent="0" marL="0">
              <a:buNone/>
            </a:pPr>
            <a:r>
              <a:rPr/>
              <a:t>The </a:t>
            </a:r>
            <a:r>
              <a:rPr b="1"/>
              <a:t>domain and range of a function</a:t>
            </a:r>
            <a:r>
              <a:rPr/>
              <a:t> are the components of a </a:t>
            </a:r>
            <a:r>
              <a:rPr>
                <a:hlinkClick r:id="rId2"/>
              </a:rPr>
              <a:t>function</a:t>
            </a:r>
            <a:r>
              <a:rPr/>
              <a:t>. The domain is the set of all the input values of a function and range is the possible output given by the function. Domain→ Function →Range. If there exists a function f: A →B such that every element of A is mapped to elements in B, then A is the domain and B is the co-domain. The image of an element 'a' under a relation R is given by 'b', where (a,b) ∈ R. The range of the function is the set of images. The domain and range of a function is denoted in general as follows: Domain(f) = {x ∈ R} and range(f)={f(x) : x ∈ domain(f)}</a:t>
            </a:r>
          </a:p>
        </p:txBody>
      </p:sp>
      <p:pic>
        <p:nvPicPr>
          <p:cNvPr descr="C:\Users\johnr\OneDrive\Obsidian%20Vault\Pasted%20image%202022110811152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041400"/>
            <a:ext cx="5105400" cy="220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20221108111524.png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br/>
                <a:r>
                  <a:rPr/>
                  <a:t>The domain and range of this function f(x) = 2x is given as domain D ={x ∈ N } , range R = {(y): y = 2x}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Algebra of Function</a:t>
                </a:r>
              </a:p>
              <a:p>
                <a:pPr lvl="0" indent="0" marL="0">
                  <a:buNone/>
                </a:pPr>
                <a:r>
                  <a:rPr/>
                  <a:t>If </a:t>
                </a:r>
                <a:r>
                  <a:rPr>
                    <a:latin typeface="Courier"/>
                  </a:rPr>
                  <a:t>f</a:t>
                </a:r>
                <a:r>
                  <a:rPr/>
                  <a:t> and </a:t>
                </a:r>
                <a:r>
                  <a:rPr>
                    <a:latin typeface="Courier"/>
                  </a:rPr>
                  <a:t>g</a:t>
                </a:r>
                <a:r>
                  <a:rPr/>
                  <a:t> are functions, and </a:t>
                </a:r>
                <a:r>
                  <a:rPr>
                    <a:latin typeface="Courier"/>
                  </a:rPr>
                  <a:t>X</a:t>
                </a:r>
                <a:r>
                  <a:rPr/>
                  <a:t> is an element of the domain of each function, then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f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</m:oMath>
                  </m:oMathPara>
                </a14:m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f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</m:oMath>
                  </m:oMathPara>
                </a14:m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f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*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</m:oMath>
                  </m:oMathPara>
                </a14:m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f</m:t>
                              </m:r>
                            </m:num>
                            <m:den>
                              <m:r>
                                <m:t>g</m:t>
                              </m:r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f</m:t>
                      </m:r>
                      <m:f>
                        <m:fPr>
                          <m:type m:val="bar"/>
                        </m:fPr>
                        <m:num>
                          <m:r>
                            <m:t>x</m:t>
                          </m:r>
                        </m:num>
                        <m:den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≠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EXAMPLES:</a:t>
                </a:r>
                <a:br/>
                <a:br/>
                <a:br/>
                <a:br/>
                <a:br/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Addition</a:t>
                </a:r>
              </a:p>
              <a:p>
                <a:pPr lvl="0" indent="0" marL="0">
                  <a:buNone/>
                </a:pPr>
                <a:r>
                  <a:rPr/>
                  <a:t>FORMULA : </a:t>
                </a:r>
                <a:r>
                  <a:rPr b="1">
                    <a:latin typeface="Courier"/>
                  </a:rPr>
                  <a:t>(f + g) (x) = f(x) + g(x)</a:t>
                </a:r>
                <a:br/>
                <a:r>
                  <a:rPr b="1"/>
                  <a:t>Example:</a:t>
                </a:r>
                <a:r>
                  <a:rPr/>
                  <a:t> </a:t>
                </a:r>
                <a:br/>
                <a:r>
                  <a:rPr/>
                  <a:t>When f(x) = x2 + 2 and</a:t>
                </a:r>
                <a:br/>
                <a:r>
                  <a:rPr/>
                  <a:t>g(x) = x + 1, then</a:t>
                </a:r>
              </a:p>
              <a:p>
                <a:pPr lvl="0" indent="0" marL="0">
                  <a:buNone/>
                </a:pPr>
                <a:r>
                  <a:rPr/>
                  <a:t>(f + g)(x) = </a:t>
                </a:r>
                <a:r>
                  <a:rPr>
                    <a:latin typeface="Courier"/>
                  </a:rPr>
                  <a:t>f(x) + g(x)</a:t>
                </a:r>
              </a:p>
              <a:p>
                <a:pPr lvl="0" indent="0" marL="0">
                  <a:buNone/>
                </a:pPr>
                <a:r>
                  <a:rPr/>
                  <a:t>= </a:t>
                </a:r>
                <a:r>
                  <a:rPr>
                    <a:latin typeface="Courier"/>
                  </a:rPr>
                  <a:t>x2 + 2 + x + 1</a:t>
                </a:r>
              </a:p>
              <a:p>
                <a:pPr lvl="0" indent="0" marL="0">
                  <a:buNone/>
                </a:pPr>
                <a:r>
                  <a:rPr/>
                  <a:t>=</a:t>
                </a:r>
                <a:r>
                  <a:rPr>
                    <a:latin typeface="Courier"/>
                  </a:rPr>
                  <a:t> x2 + x + 3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Subtraction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:r>
                  <a:rPr b="1">
                    <a:latin typeface="Courier"/>
                  </a:rPr>
                  <a:t>(f - g) (x) = f(x) - g(x)</a:t>
                </a:r>
                <a:br/>
                <a:r>
                  <a:rPr b="1"/>
                  <a:t>Example:</a:t>
                </a:r>
                <a:r>
                  <a:rPr/>
                  <a:t> When f(x) = x2 + 2 and</a:t>
                </a:r>
                <a:br/>
                <a:r>
                  <a:rPr/>
                  <a:t>g(x) = x + 1, then</a:t>
                </a:r>
              </a:p>
              <a:p>
                <a:pPr lvl="0" indent="0" marL="0">
                  <a:buNone/>
                </a:pPr>
                <a:r>
                  <a:rPr/>
                  <a:t>(f - g)(x) = </a:t>
                </a:r>
                <a:r>
                  <a:rPr>
                    <a:latin typeface="Courier"/>
                  </a:rPr>
                  <a:t>f(x) - g(x)</a:t>
                </a:r>
              </a:p>
              <a:p>
                <a:pPr lvl="0" indent="0" marL="0">
                  <a:buNone/>
                </a:pPr>
                <a:r>
                  <a:rPr/>
                  <a:t>= </a:t>
                </a:r>
                <a:r>
                  <a:rPr>
                    <a:latin typeface="Courier"/>
                  </a:rPr>
                  <a:t>x2 + 2 - (x + 1)</a:t>
                </a:r>
              </a:p>
              <a:p>
                <a:pPr lvl="0" indent="0" marL="0">
                  <a:buNone/>
                </a:pPr>
                <a:r>
                  <a:rPr/>
                  <a:t>= </a:t>
                </a:r>
                <a:r>
                  <a:rPr>
                    <a:latin typeface="Courier"/>
                  </a:rPr>
                  <a:t>x2 - x + 1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Multiplication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:r>
                  <a:rPr b="1">
                    <a:latin typeface="Courier"/>
                  </a:rPr>
                  <a:t>(f · g) (x) = f(x) · g(x)</a:t>
                </a:r>
                <a:br/>
                <a:r>
                  <a:rPr b="1"/>
                  <a:t>Example:</a:t>
                </a:r>
                <a:r>
                  <a:rPr/>
                  <a:t> When f(x) = x2 + 2 and</a:t>
                </a:r>
                <a:br/>
                <a:r>
                  <a:rPr/>
                  <a:t>g(x) = x + 1, then</a:t>
                </a:r>
              </a:p>
              <a:p>
                <a:pPr lvl="0" indent="0" marL="0">
                  <a:buNone/>
                </a:pPr>
                <a:r>
                  <a:rPr/>
                  <a:t>(f · g)(x) =</a:t>
                </a:r>
                <a:r>
                  <a:rPr>
                    <a:latin typeface="Courier"/>
                  </a:rPr>
                  <a:t> f(x) · g(x)</a:t>
                </a:r>
              </a:p>
              <a:p>
                <a:pPr lvl="0" indent="0" marL="0">
                  <a:buNone/>
                </a:pPr>
                <a:r>
                  <a:rPr/>
                  <a:t>= </a:t>
                </a:r>
                <a:r>
                  <a:rPr>
                    <a:latin typeface="Courier"/>
                  </a:rPr>
                  <a:t>(x2 + 2) · (x + 1)</a:t>
                </a:r>
              </a:p>
              <a:p>
                <a:pPr lvl="0" indent="0" marL="0">
                  <a:buNone/>
                </a:pPr>
                <a:r>
                  <a:rPr/>
                  <a:t>= </a:t>
                </a:r>
                <a:r>
                  <a:rPr>
                    <a:latin typeface="Courier"/>
                  </a:rPr>
                  <a:t>x3 + x2 + 2x + 2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Division</a:t>
                </a:r>
              </a:p>
              <a:p>
                <a:pPr lvl="0" indent="0" marL="0">
                  <a:buNone/>
                </a:pPr>
                <a:r>
                  <a:rPr/>
                  <a:t>FORMULA : </a:t>
                </a:r>
                <a:r>
                  <a:rPr b="1">
                    <a:latin typeface="Courier"/>
                  </a:rPr>
                  <a:t> (f / g) (x) = f(x) / g(x), given g(x) ≠ 0</a:t>
                </a:r>
              </a:p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 When f(x) = x2 + 2</a:t>
                </a:r>
                <a:br/>
                <a:r>
                  <a:rPr/>
                  <a:t>and g(x) = x + 1, then</a:t>
                </a:r>
              </a:p>
              <a:p>
                <a:pPr lvl="0" indent="0" marL="0">
                  <a:buNone/>
                </a:pPr>
                <a:r>
                  <a:rPr/>
                  <a:t>(f / g)(x) =</a:t>
                </a:r>
                <a:r>
                  <a:rPr>
                    <a:latin typeface="Courier"/>
                  </a:rPr>
                  <a:t> f(x) / g(x)</a:t>
                </a:r>
              </a:p>
              <a:p>
                <a:pPr lvl="0" indent="0" marL="0">
                  <a:buNone/>
                </a:pPr>
                <a:r>
                  <a:rPr/>
                  <a:t>= </a:t>
                </a:r>
                <a:r>
                  <a:rPr>
                    <a:latin typeface="Courier"/>
                  </a:rPr>
                  <a:t>(x2 + 2) / (x + 1)</a:t>
                </a:r>
                <a:br/>
                <a:r>
                  <a:rPr/>
                  <a:t>Since the domain of each of f(x) is the set of all real numbers, R; and the domain of g(x) is the set of all real numbers except -1 (as x + 1 is in the denominator, x + 1 ≠ 0 ⇒ x ≠ -1). So the domain of (f / g)(x) is R - {-1}.</a:t>
                </a:r>
              </a:p>
              <a:p>
                <a:pPr lvl="0" indent="0" marL="0">
                  <a:buNone/>
                </a:pPr>
                <a:r>
                  <a:rPr b="1"/>
                  <a:t>Important Notes on Algebra of Functions:</a:t>
                </a:r>
              </a:p>
              <a:p>
                <a:pPr lvl="0" indent="0" marL="0">
                  <a:buNone/>
                </a:pPr>
                <a:r>
                  <a:rPr/>
                  <a:t>For any two functions f(x) and g(x):</a:t>
                </a:r>
              </a:p>
              <a:p>
                <a:pPr lvl="0"/>
                <a:r>
                  <a:rPr/>
                  <a:t>(f + g) (x) = </a:t>
                </a:r>
                <a:r>
                  <a:rPr>
                    <a:latin typeface="Courier"/>
                  </a:rPr>
                  <a:t>f(x) + g(x)</a:t>
                </a:r>
              </a:p>
              <a:p>
                <a:pPr lvl="0"/>
                <a:r>
                  <a:rPr/>
                  <a:t>(f - g) (x) = </a:t>
                </a:r>
                <a:r>
                  <a:rPr>
                    <a:latin typeface="Courier"/>
                  </a:rPr>
                  <a:t>f(x) - g(x)</a:t>
                </a:r>
              </a:p>
              <a:p>
                <a:pPr lvl="0"/>
                <a:r>
                  <a:rPr/>
                  <a:t>(f · g) (x) = </a:t>
                </a:r>
                <a:r>
                  <a:rPr>
                    <a:latin typeface="Courier"/>
                  </a:rPr>
                  <a:t>f(x) · g(x)</a:t>
                </a:r>
              </a:p>
              <a:p>
                <a:pPr lvl="0"/>
                <a:r>
                  <a:rPr/>
                  <a:t>(f / g) (x) = </a:t>
                </a:r>
                <a:r>
                  <a:rPr>
                    <a:latin typeface="Courier"/>
                  </a:rPr>
                  <a:t>f(x) / g(x), g(x) ≠ 0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Inverse Function</a:t>
                </a:r>
              </a:p>
              <a:p>
                <a:pPr lvl="0" indent="0" marL="0">
                  <a:buNone/>
                </a:pPr>
                <a:r>
                  <a:rPr/>
                  <a:t>Function will only Intersect the VERTICAL line once on any part of its graph.</a:t>
                </a:r>
                <a:br/>
                <a:br/>
                <a:r>
                  <a:rPr/>
                  <a:t>If It intersect multiple times then it is NOT A FUNCTION</a:t>
                </a:r>
                <a:br/>
              </a:p>
              <a:p>
                <a:pPr lvl="0" indent="0" marL="0">
                  <a:buNone/>
                </a:pPr>
                <a:r>
                  <a:rPr/>
                  <a:t>The inverse of f(x) is f-1(x)</a:t>
                </a:r>
              </a:p>
              <a:p>
                <a:pPr lvl="0" indent="0" marL="0">
                  <a:buNone/>
                </a:pPr>
                <a:r>
                  <a:rPr/>
                  <a:t>EXAMPLE:</a:t>
                </a:r>
                <a:br/>
                <a:r>
                  <a:rPr b="1">
                    <a:latin typeface="Courier"/>
                  </a:rPr>
                  <a:t>f(x) = 3x + 6</a:t>
                </a:r>
                <a:br/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set is a collection of objects called elements.</a:t>
                </a:r>
              </a:p>
              <a:p>
                <a:pPr lvl="1" indent="0">
                  <a:buNone/>
                </a:pPr>
                <a:r>
                  <a:rPr>
                    <a:latin typeface="Courier"/>
                  </a:rPr>
                  <a:t>$\{1, 2, 3\} = A$
Copy</a:t>
                </a:r>
              </a:p>
              <a:p>
                <a:pPr lvl="0"/>
                <a:r>
                  <a:rPr/>
                  <a:t>Sets can be </a:t>
                </a:r>
                <a:r>
                  <a:rPr>
                    <a:latin typeface="Courier"/>
                  </a:rPr>
                  <a:t>finite</a:t>
                </a:r>
                <a:r>
                  <a:rPr/>
                  <a:t> or </a:t>
                </a:r>
                <a:r>
                  <a:rPr>
                    <a:latin typeface="Courier"/>
                  </a:rPr>
                  <a:t>infinite</a:t>
                </a:r>
                <a:br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  <m:r>
                      <m:rPr>
                        <m:sty m:val="p"/>
                      </m:rPr>
                      <m:t>,</m:t>
                    </m:r>
                    <m:r>
                      <m:t>8</m:t>
                    </m:r>
                    <m:r>
                      <m:rPr>
                        <m:sty m:val="p"/>
                      </m:rPr>
                      <m:t>,</m:t>
                    </m:r>
                    <m:r>
                      <m:t>9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Additional Points:</a:t>
                </a:r>
              </a:p>
              <a:p>
                <a:pPr lvl="0"/>
                <a:r>
                  <a:rPr/>
                  <a:t>Repeated elements are listed once</a:t>
                </a:r>
                <a:br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There is </a:t>
                </a:r>
                <a:r>
                  <a:rPr b="1"/>
                  <a:t>NO ORDER</a:t>
                </a:r>
                <a:r>
                  <a:rPr/>
                  <a:t> in a set.</a:t>
                </a:r>
                <a:br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Common Sets</a:t>
                </a:r>
              </a:p>
              <a:p>
                <a:pPr lvl="0"/>
                <a:r>
                  <a:rPr/>
                  <a:t>Natural Numbers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O</m:t>
                      </m:r>
                      <m:r>
                        <m:t>R</m:t>
                      </m:r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{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Integers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Rational Numbers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1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f>
                        <m:fPr>
                          <m:type m:val="bar"/>
                        </m:fPr>
                        <m:num>
                          <m:r>
                            <m:t>2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Elements and Cardinality</a:t>
                </a:r>
              </a:p>
              <a:p>
                <a:pPr lvl="0" indent="0" marL="0">
                  <a:buNone/>
                </a:pPr>
                <a:r>
                  <a:rPr/>
                  <a:t>Cardinality (size)</a:t>
                </a:r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y</m:t>
                    </m:r>
                    <m:r>
                      <m:t>e</m:t>
                    </m:r>
                    <m:r>
                      <m:t>l</m:t>
                    </m:r>
                    <m:r>
                      <m:t>l</m:t>
                    </m:r>
                    <m:r>
                      <m:t>o</m:t>
                    </m:r>
                    <m:r>
                      <m:t>w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t>l</m:t>
                    </m:r>
                    <m:r>
                      <m:t>u</m:t>
                    </m:r>
                    <m:r>
                      <m:t>e</m:t>
                    </m:r>
                    <m:r>
                      <m:rPr>
                        <m:sty m:val="p"/>
                      </m:rPr>
                      <m:t>,</m:t>
                    </m:r>
                    <m:r>
                      <m:t>r</m:t>
                    </m:r>
                    <m:r>
                      <m:t>e</m:t>
                    </m:r>
                    <m:r>
                      <m:t>d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Yellow is an element of </a:t>
                </a:r>
                <a:r>
                  <a:rPr>
                    <a:latin typeface="Courier"/>
                  </a:rPr>
                  <a:t>C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e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w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t>C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Green is not an element of </a:t>
                </a:r>
                <a:r>
                  <a:rPr>
                    <a:latin typeface="Courier"/>
                  </a:rPr>
                  <a:t>C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r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∉</m:t>
                      </m:r>
                      <m:r>
                        <m:t>C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cardinality(size) of </a:t>
                </a:r>
                <a:r>
                  <a:rPr>
                    <a:latin typeface="Courier"/>
                  </a:rPr>
                  <a:t>C is 3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3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Empty Set</a:t>
                </a:r>
              </a:p>
              <a:p>
                <a:pPr lvl="0" indent="0" marL="0">
                  <a:buNone/>
                </a:pPr>
                <a:r>
                  <a:rPr/>
                  <a:t>The Empty Set symbol: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ϕ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It is the only set that has a size of 0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ϕ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What is the size of a </a:t>
                </a:r>
                <a:r>
                  <a:rPr b="1"/>
                  <a:t>set</a:t>
                </a:r>
                <a:r>
                  <a:rPr/>
                  <a:t> containing the Empty Set ?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{</m:t>
                        </m:r>
                        <m:r>
                          <m:rPr>
                            <m:sty m:val="p"/>
                          </m:rPr>
                          <m:t>⌀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 answer is 1, because the BIG SET has 1 element.</a:t>
                </a:r>
              </a:p>
              <a:p>
                <a:pPr lvl="0" indent="0" marL="0">
                  <a:buNone/>
                </a:pPr>
                <a:r>
                  <a:rPr/>
                  <a:t>BUT, it's different to the set that contains </a:t>
                </a:r>
                <a:r>
                  <a:rPr b="1"/>
                  <a:t>NOTHING</a:t>
                </a:r>
                <a:r>
                  <a:rPr/>
                  <a:t>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{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Set-Builder Notation</a:t>
                </a:r>
              </a:p>
              <a:p>
                <a:pPr lvl="0" indent="-342900" marL="3429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  <m:scr m:val="double-struck"/>
                      </m:rP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/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m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m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  <m:scr m:val="double-struck"/>
                            </m:rPr>
                            <m:t>Z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≠</m:t>
                          </m:r>
                          <m:r>
                            <m:t>0</m:t>
                          </m:r>
                        </m:e>
                      </m:d>
                    </m:oMath>
                  </m:oMathPara>
                </a14:m>
              </a:p>
              <a:p>
                <a:pPr lvl="0" indent="-342900" marL="342900">
                  <a:buAutoNum startAt="2" type="arabicPeriod"/>
                </a:pPr>
                <a14:m>
                  <m:oMath xmlns:m="http://schemas.openxmlformats.org/officeDocument/2006/math">
                    <m:r>
                      <m:t>2</m:t>
                    </m:r>
                    <m:r>
                      <m:rPr>
                        <m:sty m:val="p"/>
                        <m:scr m:val="double-struck"/>
                      </m:rP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t>2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Z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-342900" marL="342900">
                  <a:buAutoNum startAt="3" type="arabicPeriod"/>
                </a:pPr>
                <a:r>
                  <a:rPr>
                    <a:latin typeface="Courier"/>
                  </a:rPr>
                  <a:t>Desk = {drink, laptop, microphone}</a:t>
                </a:r>
                <a:br/>
              </a:p>
              <a:p>
                <a:pPr lvl="0" indent="-342900" marL="342900">
                  <a:buAutoNum startAt="3" type="arabicPeriod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∣</m:t>
                      </m:r>
                      <m:r>
                        <m:t>x</m:t>
                      </m:r>
                      <m:r>
                        <m:t> </m:t>
                      </m:r>
                      <m:r>
                        <m:t>i</m:t>
                      </m:r>
                      <m:r>
                        <m:t>s</m:t>
                      </m:r>
                      <m:r>
                        <m:t> 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 </m:t>
                      </m:r>
                      <m:r>
                        <m:t>m</m:t>
                      </m:r>
                      <m:r>
                        <m:t>y</m:t>
                      </m:r>
                      <m:r>
                        <m:t> </m:t>
                      </m:r>
                      <m:r>
                        <m:t>d</m:t>
                      </m:r>
                      <m:r>
                        <m:t>e</m:t>
                      </m:r>
                      <m:r>
                        <m:t>s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:br/>
                <a:r>
                  <a:rPr/>
                  <a:t>List the elements of D.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4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5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What is the cardinality of D?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5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What is the cardinality of </a:t>
                </a:r>
                <a:br/>
                <a:br/>
              </a:p>
              <a:p>
                <a:pPr lvl="0" indent="0" marL="0">
                  <a:buNone/>
                </a:pPr>
                <a:br/>
                <a:br/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RELATIONS and 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Relations of relations</a:t>
            </a:r>
          </a:p>
          <a:p>
            <a:pPr lvl="0"/>
            <a:r>
              <a:rPr b="1"/>
              <a:t>Reflexive</a:t>
            </a:r>
            <a:r>
              <a:rPr/>
              <a:t> - For all </a:t>
            </a:r>
            <a:r>
              <a:rPr>
                <a:latin typeface="Courier"/>
              </a:rPr>
              <a:t>X</a:t>
            </a:r>
            <a:r>
              <a:rPr/>
              <a:t>, we have </a:t>
            </a:r>
            <a:r>
              <a:rPr>
                <a:latin typeface="Courier"/>
              </a:rPr>
              <a:t>xRx</a:t>
            </a:r>
            <a:r>
              <a:rPr/>
              <a:t> or it means </a:t>
            </a:r>
            <a:r>
              <a:rPr>
                <a:latin typeface="Courier"/>
              </a:rPr>
              <a:t>X</a:t>
            </a:r>
            <a:r>
              <a:rPr/>
              <a:t> is related to itself.</a:t>
            </a:r>
            <a:br/>
          </a:p>
          <a:p>
            <a:pPr lvl="0"/>
            <a:r>
              <a:rPr b="1"/>
              <a:t>Symmetric</a:t>
            </a:r>
            <a:r>
              <a:rPr/>
              <a:t> - For all elements </a:t>
            </a:r>
            <a:r>
              <a:rPr>
                <a:latin typeface="Courier"/>
              </a:rPr>
              <a:t>X</a:t>
            </a:r>
            <a:r>
              <a:rPr/>
              <a:t> and elements </a:t>
            </a:r>
            <a:r>
              <a:rPr>
                <a:latin typeface="Courier"/>
              </a:rPr>
              <a:t>Y</a:t>
            </a:r>
            <a:r>
              <a:rPr/>
              <a:t>, if </a:t>
            </a:r>
            <a:r>
              <a:rPr>
                <a:latin typeface="Courier"/>
              </a:rPr>
              <a:t>X</a:t>
            </a:r>
            <a:r>
              <a:rPr/>
              <a:t> is related to </a:t>
            </a:r>
            <a:r>
              <a:rPr>
                <a:latin typeface="Courier"/>
              </a:rPr>
              <a:t>Y</a:t>
            </a:r>
            <a:r>
              <a:rPr/>
              <a:t> then </a:t>
            </a:r>
            <a:r>
              <a:rPr>
                <a:latin typeface="Courier"/>
              </a:rPr>
              <a:t>Y</a:t>
            </a:r>
            <a:r>
              <a:rPr/>
              <a:t> is related to </a:t>
            </a:r>
            <a:r>
              <a:rPr>
                <a:latin typeface="Courier"/>
              </a:rPr>
              <a:t>X</a:t>
            </a:r>
            <a:br/>
          </a:p>
          <a:p>
            <a:pPr lvl="0"/>
            <a:r>
              <a:rPr b="1"/>
              <a:t>Transitive</a:t>
            </a:r>
            <a:r>
              <a:rPr/>
              <a:t> - For 3 elements </a:t>
            </a:r>
            <a:r>
              <a:rPr>
                <a:latin typeface="Courier"/>
              </a:rPr>
              <a:t>X,Y</a:t>
            </a:r>
            <a:r>
              <a:rPr/>
              <a:t> and </a:t>
            </a:r>
            <a:r>
              <a:rPr>
                <a:latin typeface="Courier"/>
              </a:rPr>
              <a:t>Z</a:t>
            </a:r>
            <a:r>
              <a:rPr/>
              <a:t>, If </a:t>
            </a:r>
            <a:r>
              <a:rPr>
                <a:latin typeface="Courier"/>
              </a:rPr>
              <a:t>X</a:t>
            </a:r>
            <a:r>
              <a:rPr/>
              <a:t> is related to </a:t>
            </a:r>
            <a:r>
              <a:rPr>
                <a:latin typeface="Courier"/>
              </a:rPr>
              <a:t>Y</a:t>
            </a:r>
            <a:r>
              <a:rPr/>
              <a:t> and </a:t>
            </a:r>
            <a:r>
              <a:rPr>
                <a:latin typeface="Courier"/>
              </a:rPr>
              <a:t>Y</a:t>
            </a:r>
            <a:r>
              <a:rPr/>
              <a:t> is related to </a:t>
            </a:r>
            <a:r>
              <a:rPr>
                <a:latin typeface="Courier"/>
              </a:rPr>
              <a:t>Z </a:t>
            </a:r>
            <a:r>
              <a:rPr/>
              <a:t>then </a:t>
            </a:r>
            <a:r>
              <a:rPr>
                <a:latin typeface="Courier"/>
              </a:rPr>
              <a:t>X</a:t>
            </a:r>
            <a:r>
              <a:rPr/>
              <a:t> is also related to </a:t>
            </a:r>
            <a:r>
              <a:rPr>
                <a:latin typeface="Courier"/>
              </a:rPr>
              <a:t>Z</a:t>
            </a:r>
            <a:r>
              <a:rPr/>
              <a:t>.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Functions</a:t>
            </a:r>
          </a:p>
        </p:txBody>
      </p:sp>
      <p:pic>
        <p:nvPicPr>
          <p:cNvPr descr="C:\Users\johnr\OneDrive\Obsidian%20Vault\Pasted%20image%20202211080931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573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This function maps an element of </a:t>
            </a:r>
            <a:r>
              <a:rPr>
                <a:latin typeface="Courier"/>
              </a:rPr>
              <a:t>X</a:t>
            </a:r>
            <a:r>
              <a:rPr/>
              <a:t> into an element of </a:t>
            </a:r>
            <a:r>
              <a:rPr>
                <a:latin typeface="Courier"/>
              </a:rPr>
              <a:t>Y</a:t>
            </a:r>
            <a:r>
              <a:rPr/>
              <a:t>,</a:t>
            </a:r>
            <a:br/>
            <a:br/>
            <a:r>
              <a:rPr/>
              <a:t>Which we will call it </a:t>
            </a:r>
            <a:r>
              <a:rPr>
                <a:latin typeface="Courier"/>
              </a:rPr>
              <a:t>Y1</a:t>
            </a:r>
            <a:br/>
            <a:br/>
            <a:br/>
            <a:r>
              <a:rPr/>
              <a:t>Wherever we put the elements in </a:t>
            </a:r>
            <a:r>
              <a:rPr>
                <a:latin typeface="Courier"/>
              </a:rPr>
              <a:t>X</a:t>
            </a:r>
            <a:r>
              <a:rPr/>
              <a:t> it will always be maps to </a:t>
            </a:r>
            <a:r>
              <a:rPr>
                <a:latin typeface="Courier"/>
              </a:rPr>
              <a:t>Y</a:t>
            </a:r>
            <a:r>
              <a:rPr/>
              <a:t> and what we call the </a:t>
            </a:r>
            <a:r>
              <a:rPr>
                <a:latin typeface="Courier"/>
              </a:rPr>
              <a:t>Y</a:t>
            </a:r>
            <a:r>
              <a:rPr/>
              <a:t> is </a:t>
            </a:r>
            <a:r>
              <a:rPr b="1"/>
              <a:t>RANGE</a:t>
            </a:r>
            <a:r>
              <a:rPr/>
              <a:t>.</a:t>
            </a:r>
            <a:br/>
            <a:br/>
            <a:r>
              <a:rPr/>
              <a:t>The </a:t>
            </a:r>
            <a:r>
              <a:rPr>
                <a:latin typeface="Courier"/>
              </a:rPr>
              <a:t>REDZONE</a:t>
            </a:r>
            <a:r>
              <a:rPr/>
              <a:t> here is part of the CODOMAIN but is not part of the RANGE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Domain and Range</a:t>
            </a:r>
          </a:p>
          <a:p>
            <a:pPr lvl="0" indent="0" marL="0">
              <a:buNone/>
            </a:pPr>
            <a:r>
              <a:rPr/>
              <a:t>The </a:t>
            </a:r>
            <a:r>
              <a:rPr b="1"/>
              <a:t>domain and range</a:t>
            </a:r>
            <a:r>
              <a:rPr/>
              <a:t> are defined for a </a:t>
            </a:r>
            <a:r>
              <a:rPr>
                <a:hlinkClick r:id="rId2"/>
              </a:rPr>
              <a:t>relation</a:t>
            </a:r>
            <a:r>
              <a:rPr/>
              <a:t> and they are the sets of all the x-coordinates and all the y-coordinates of ordered pairs respectively. For example, if the relation is, R = {(1, 2), (2, 2), (3, 3), (4, 3)}, then:</a:t>
            </a:r>
          </a:p>
          <a:p>
            <a:pPr lvl="0"/>
            <a:r>
              <a:rPr/>
              <a:t>Domain = the set of all x-coordinates = {1, 2, 3, 4}</a:t>
            </a:r>
          </a:p>
          <a:p>
            <a:pPr lvl="0"/>
            <a:r>
              <a:rPr/>
              <a:t>Range = the set of all y-coordinates = {2, 3}</a:t>
            </a:r>
          </a:p>
          <a:p>
            <a:pPr lvl="0" indent="0" marL="0">
              <a:buNone/>
            </a:pPr>
            <a:r>
              <a:rPr/>
              <a:t>We can visualize this here:</a:t>
            </a:r>
          </a:p>
        </p:txBody>
      </p:sp>
      <p:pic>
        <p:nvPicPr>
          <p:cNvPr descr="C:\Users\johnr\OneDrive\Obsidian%20Vault\Pasted%20image%202022110811135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76300"/>
            <a:ext cx="51054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20221108111351.png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DOMAIN - all of the first values (</a:t>
            </a:r>
            <a:r>
              <a:rPr>
                <a:latin typeface="Courier"/>
              </a:rPr>
              <a:t>X</a:t>
            </a:r>
            <a:r>
              <a:rPr/>
              <a:t> coordinates)</a:t>
            </a:r>
          </a:p>
          <a:p>
            <a:pPr lvl="0"/>
            <a:r>
              <a:rPr/>
              <a:t>RANGE - all of the second values (</a:t>
            </a:r>
            <a:r>
              <a:rPr>
                <a:latin typeface="Courier"/>
              </a:rPr>
              <a:t>Y</a:t>
            </a:r>
            <a:r>
              <a:rPr/>
              <a:t> coordinates)</a:t>
            </a:r>
          </a:p>
          <a:p>
            <a:pPr lvl="0"/>
            <a:r>
              <a:rPr/>
              <a:t>CONTINUOS GRAPHS - Graphs with </a:t>
            </a:r>
            <a:r>
              <a:rPr>
                <a:latin typeface="Courier"/>
              </a:rPr>
              <a:t>CONNECTED LINES</a:t>
            </a:r>
            <a:r>
              <a:rPr/>
              <a:t> or </a:t>
            </a:r>
            <a:r>
              <a:rPr>
                <a:latin typeface="Courier"/>
              </a:rPr>
              <a:t>CURVES</a:t>
            </a:r>
            <a:r>
              <a:rPr/>
              <a:t> (includes values that are not integers)</a:t>
            </a:r>
          </a:p>
          <a:p>
            <a:pPr lvl="0"/>
            <a:r>
              <a:rPr/>
              <a:t>DISCRETE GRAPHS - Graph that contains </a:t>
            </a:r>
            <a:r>
              <a:rPr>
                <a:latin typeface="Courier"/>
              </a:rPr>
              <a:t>POINTS</a:t>
            </a:r>
            <a:r>
              <a:rPr/>
              <a:t> that are only Integers. </a:t>
            </a:r>
            <a:r>
              <a:rPr b="1"/>
              <a:t>There is not a line connecting the points</a:t>
            </a:r>
            <a:r>
              <a:rPr/>
              <a:t>.</a:t>
            </a:r>
          </a:p>
          <a:p>
            <a:pPr lvl="0" indent="0" marL="0">
              <a:buNone/>
            </a:pPr>
            <a:br/>
            <a:br/>
          </a:p>
        </p:txBody>
      </p:sp>
      <p:pic>
        <p:nvPicPr>
          <p:cNvPr descr="C:\Users\johnr\OneDrive\Obsidian%20Vault\Pasted%20image%20202211080953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481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20221108095315.png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DISCRETE GRAPH</a:t>
            </a:r>
          </a:p>
          <a:p>
            <a:pPr lvl="0"/>
            <a:r>
              <a:rPr/>
              <a:t>Domain: X</a:t>
            </a:r>
            <a:br/>
            <a:r>
              <a:rPr>
                <a:latin typeface="Courier"/>
              </a:rPr>
              <a:t>{-3, -2, -1, 0, 1, 2}</a:t>
            </a:r>
          </a:p>
          <a:p>
            <a:pPr lvl="0"/>
            <a:r>
              <a:rPr/>
              <a:t>Range: Y</a:t>
            </a:r>
            <a:br/>
            <a:r>
              <a:rPr>
                <a:latin typeface="Courier"/>
              </a:rPr>
              <a:t>{4, 3, 2, 1, 0, -1}</a:t>
            </a:r>
          </a:p>
        </p:txBody>
      </p:sp>
      <p:pic>
        <p:nvPicPr>
          <p:cNvPr descr="C:\Users\johnr\OneDrive\Obsidian%20Vault\Pasted%20image%20202211080955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52900" y="203200"/>
            <a:ext cx="3949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20221108095506.png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CONTINUOS GRAPH</a:t>
            </a:r>
          </a:p>
          <a:p>
            <a:pPr lvl="0"/>
            <a:r>
              <a:rPr/>
              <a:t>Domain: X</a:t>
            </a:r>
            <a:br/>
            <a:r>
              <a:rPr>
                <a:latin typeface="Courier"/>
              </a:rPr>
              <a:t>-7, ≤ x ≤ 6</a:t>
            </a:r>
          </a:p>
          <a:p>
            <a:pPr lvl="0"/>
            <a:r>
              <a:rPr/>
              <a:t>Range: Y</a:t>
            </a:r>
            <a:br/>
            <a:r>
              <a:rPr>
                <a:latin typeface="Courier"/>
              </a:rPr>
              <a:t>-5 ≤ y ≤ 4</a:t>
            </a:r>
          </a:p>
        </p:txBody>
      </p:sp>
      <p:pic>
        <p:nvPicPr>
          <p:cNvPr descr="C:\Users\johnr\OneDrive\Obsidian%20Vault\Pasted%20image%20202211080958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203200"/>
            <a:ext cx="4470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20221108095806.png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DISCRETE GRAPH</a:t>
            </a:r>
          </a:p>
          <a:p>
            <a:pPr lvl="0"/>
            <a:r>
              <a:rPr/>
              <a:t>Domain: X</a:t>
            </a:r>
            <a:br/>
            <a:r>
              <a:rPr>
                <a:latin typeface="Courier"/>
              </a:rPr>
              <a:t>{1 , 2, 3, ... , 9}</a:t>
            </a:r>
          </a:p>
          <a:p>
            <a:pPr lvl="0"/>
            <a:r>
              <a:rPr/>
              <a:t>Range: Y</a:t>
            </a:r>
            <a:br/>
            <a:r>
              <a:rPr>
                <a:latin typeface="Courier"/>
              </a:rPr>
              <a:t>{50, 100, 150, ... , 400}</a:t>
            </a:r>
          </a:p>
        </p:txBody>
      </p:sp>
      <p:pic>
        <p:nvPicPr>
          <p:cNvPr descr="C:\Users\johnr\OneDrive\Obsidian%20Vault\Pasted%20image%202022110810003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97300" y="203200"/>
            <a:ext cx="4660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20221108100036.png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CONTINUOUS GRAPH</a:t>
            </a:r>
          </a:p>
          <a:p>
            <a:pPr lvl="0"/>
            <a:r>
              <a:rPr/>
              <a:t>Domain: X</a:t>
            </a:r>
            <a:br/>
            <a:r>
              <a:rPr>
                <a:latin typeface="Courier"/>
              </a:rPr>
              <a:t>All Real Numbers (ARN) or -∞ ≤ X ≤ ∞</a:t>
            </a:r>
          </a:p>
          <a:p>
            <a:pPr lvl="0"/>
            <a:r>
              <a:rPr/>
              <a:t>Range: Y</a:t>
            </a:r>
            <a:br/>
            <a:r>
              <a:rPr>
                <a:latin typeface="Courier"/>
              </a:rPr>
              <a:t>All Real Numbers (ARN) or -∞ ≤ Y ≤ ∞</a:t>
            </a:r>
          </a:p>
        </p:txBody>
      </p:sp>
      <p:pic>
        <p:nvPicPr>
          <p:cNvPr descr="C:\Users\johnr\OneDrive\Obsidian%20Vault\Pasted%20image%20202211081005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62400" y="203200"/>
            <a:ext cx="4330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20221108100506.png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 MID</dc:title>
  <dc:creator/>
  <cp:keywords/>
  <dcterms:created xsi:type="dcterms:W3CDTF">2022-11-09T00:00:25Z</dcterms:created>
  <dcterms:modified xsi:type="dcterms:W3CDTF">2022-11-09T00:00:25Z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