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56" r:id="rId2"/>
    <p:sldId id="289" r:id="rId3"/>
    <p:sldId id="290" r:id="rId4"/>
    <p:sldId id="291" r:id="rId5"/>
    <p:sldId id="292" r:id="rId6"/>
    <p:sldId id="258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10" r:id="rId15"/>
    <p:sldId id="311" r:id="rId16"/>
    <p:sldId id="293" r:id="rId17"/>
    <p:sldId id="312" r:id="rId18"/>
    <p:sldId id="294" r:id="rId19"/>
    <p:sldId id="295" r:id="rId20"/>
    <p:sldId id="296" r:id="rId21"/>
    <p:sldId id="297" r:id="rId22"/>
    <p:sldId id="298" r:id="rId23"/>
    <p:sldId id="299" r:id="rId24"/>
    <p:sldId id="275" r:id="rId25"/>
    <p:sldId id="300" r:id="rId26"/>
    <p:sldId id="313" r:id="rId27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0D0"/>
    <a:srgbClr val="F2E4AA"/>
    <a:srgbClr val="000000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00" autoAdjust="0"/>
    <p:restoredTop sz="71898" autoAdjust="0"/>
  </p:normalViewPr>
  <p:slideViewPr>
    <p:cSldViewPr>
      <p:cViewPr varScale="1">
        <p:scale>
          <a:sx n="44" d="100"/>
          <a:sy n="44" d="100"/>
        </p:scale>
        <p:origin x="54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8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B0F007E7-565D-4FD2-A0C8-0C2C942B44E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02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7F15F0F5-32BB-4C30-B310-699E03094E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By analyzing, we can compare algorithms, and depending on the task, pick the best ones.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5F0F5-32BB-4C30-B310-699E03094EF2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5892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err="1" smtClean="0"/>
              <a:t>Eventhough</a:t>
            </a:r>
            <a:r>
              <a:rPr lang="en-PH" dirty="0" smtClean="0"/>
              <a:t> the loop only iterates half</a:t>
            </a:r>
            <a:r>
              <a:rPr lang="en-PH" baseline="0" dirty="0" smtClean="0"/>
              <a:t> as much as the last example, they are both O(n)!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5F0F5-32BB-4C30-B310-699E03094EF2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9560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5F0F5-32BB-4C30-B310-699E03094EF2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3386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5F0F5-32BB-4C30-B310-699E03094EF2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8181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5F0F5-32BB-4C30-B310-699E03094EF2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616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5F0F5-32BB-4C30-B310-699E03094EF2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078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Cant make any assumptions regarding n!!</a:t>
            </a:r>
          </a:p>
          <a:p>
            <a:r>
              <a:rPr lang="en-PH" dirty="0" smtClean="0"/>
              <a:t>Don’t assume n will always be small!!</a:t>
            </a:r>
          </a:p>
          <a:p>
            <a:endParaRPr lang="en-PH" dirty="0" smtClean="0"/>
          </a:p>
          <a:p>
            <a:r>
              <a:rPr lang="en-PH" dirty="0" smtClean="0"/>
              <a:t>Running</a:t>
            </a:r>
            <a:r>
              <a:rPr lang="en-PH" baseline="0" dirty="0" smtClean="0"/>
              <a:t> Time Analysis, and not making assumptions for </a:t>
            </a:r>
            <a:r>
              <a:rPr lang="en-PH" b="1" baseline="0" dirty="0" smtClean="0"/>
              <a:t>n</a:t>
            </a:r>
            <a:r>
              <a:rPr lang="en-PH" baseline="0" dirty="0" smtClean="0"/>
              <a:t> make for a timeless concept that translates from old computing systems to modern machines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5F0F5-32BB-4C30-B310-699E03094EF2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307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Cant make any assumptions regarding n!!</a:t>
            </a:r>
          </a:p>
          <a:p>
            <a:r>
              <a:rPr lang="en-PH" dirty="0" smtClean="0"/>
              <a:t>Don’t assume n will always be small!!</a:t>
            </a:r>
          </a:p>
          <a:p>
            <a:endParaRPr lang="en-PH" dirty="0" smtClean="0"/>
          </a:p>
          <a:p>
            <a:r>
              <a:rPr lang="en-PH" dirty="0" smtClean="0"/>
              <a:t>Running</a:t>
            </a:r>
            <a:r>
              <a:rPr lang="en-PH" baseline="0" dirty="0" smtClean="0"/>
              <a:t> Time Analysis, and not making assumptions for </a:t>
            </a:r>
            <a:r>
              <a:rPr lang="en-PH" b="1" baseline="0" dirty="0" smtClean="0"/>
              <a:t>n</a:t>
            </a:r>
            <a:r>
              <a:rPr lang="en-PH" baseline="0" dirty="0" smtClean="0"/>
              <a:t> make for a timeless concept that translates from old computing systems to modern machines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5F0F5-32BB-4C30-B310-699E03094EF2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5425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Cant make any assumptions regarding n!!</a:t>
            </a:r>
          </a:p>
          <a:p>
            <a:r>
              <a:rPr lang="en-PH" dirty="0" smtClean="0"/>
              <a:t>Don’t assume n will always be small!!</a:t>
            </a:r>
          </a:p>
          <a:p>
            <a:endParaRPr lang="en-PH" dirty="0" smtClean="0"/>
          </a:p>
          <a:p>
            <a:r>
              <a:rPr lang="en-PH" dirty="0" smtClean="0"/>
              <a:t>Running</a:t>
            </a:r>
            <a:r>
              <a:rPr lang="en-PH" baseline="0" dirty="0" smtClean="0"/>
              <a:t> Time Analysis, and not making assumptions for </a:t>
            </a:r>
            <a:r>
              <a:rPr lang="en-PH" b="1" baseline="0" dirty="0" smtClean="0"/>
              <a:t>n</a:t>
            </a:r>
            <a:r>
              <a:rPr lang="en-PH" baseline="0" dirty="0" smtClean="0"/>
              <a:t> make for a timeless concept that translates from old computing systems to modern machines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5F0F5-32BB-4C30-B310-699E03094EF2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1294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6FBDB20-5866-4D78-A399-81E14DD1EF89}" type="slidenum">
              <a:rPr lang="zh-TW" altLang="en-US" sz="13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lang="en-US" altLang="zh-TW" sz="1300">
              <a:latin typeface="Tahoma" panose="020B0604030504040204" pitchFamily="34" charset="0"/>
            </a:endParaRPr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17421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Hope for the best, plan for the worst!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5F0F5-32BB-4C30-B310-699E03094EF2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3080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Hope for the best, plan for the worst!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5F0F5-32BB-4C30-B310-699E03094EF2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0616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Just a formality and widely accepted practice!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5F0F5-32BB-4C30-B310-699E03094EF2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232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5F0F5-32BB-4C30-B310-699E03094EF2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8552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123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H"/>
              </a:p>
            </p:txBody>
          </p:sp>
          <p:grpSp>
            <p:nvGrpSpPr>
              <p:cNvPr id="5125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5127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5128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5129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5130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5131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5132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5133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5134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5135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5136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5137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5138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5139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5140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5141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5142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5143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5144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5145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5146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5147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5148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5149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5150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5151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5152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5153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5154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5155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5156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5157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5158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5159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5160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5161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5162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5163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5164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5165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5166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5167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5168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5169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5170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5171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5172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5173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5174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5175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5176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</p:grpSp>
          <p:sp>
            <p:nvSpPr>
              <p:cNvPr id="517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H"/>
              </a:p>
            </p:txBody>
          </p:sp>
        </p:grpSp>
        <p:grpSp>
          <p:nvGrpSpPr>
            <p:cNvPr id="5178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H"/>
              </a:p>
            </p:txBody>
          </p:sp>
          <p:sp>
            <p:nvSpPr>
              <p:cNvPr id="5180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H"/>
              </a:p>
            </p:txBody>
          </p:sp>
          <p:sp>
            <p:nvSpPr>
              <p:cNvPr id="5181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H"/>
              </a:p>
            </p:txBody>
          </p:sp>
          <p:sp>
            <p:nvSpPr>
              <p:cNvPr id="5182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H"/>
              </a:p>
            </p:txBody>
          </p:sp>
        </p:grpSp>
        <p:grpSp>
          <p:nvGrpSpPr>
            <p:cNvPr id="5183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H"/>
              </a:p>
            </p:txBody>
          </p:sp>
          <p:sp>
            <p:nvSpPr>
              <p:cNvPr id="5185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H"/>
              </a:p>
            </p:txBody>
          </p:sp>
          <p:sp>
            <p:nvSpPr>
              <p:cNvPr id="5186" name="Arc 1090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H"/>
              </a:p>
            </p:txBody>
          </p:sp>
        </p:grpSp>
      </p:grpSp>
      <p:sp>
        <p:nvSpPr>
          <p:cNvPr id="5187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188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189" name="Rectangle 1093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90" name="Rectangle 109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Analysis of Algorithms</a:t>
            </a:r>
          </a:p>
        </p:txBody>
      </p:sp>
      <p:sp>
        <p:nvSpPr>
          <p:cNvPr id="5191" name="Rectangle 109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03F6DDD-7B47-4278-8915-61B42FF5DA0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36A3AD-C232-467A-834A-BF2CB71809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058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3CF791-7D39-443F-9170-286133297D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8310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C234158-8F15-4D99-B325-8A00CC8AA0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137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FCB3E89-714E-4EE7-82CE-04A9AA7ED1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046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F43818-F6A4-4D3E-B6EB-55A7EE2BFC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265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EF6254-D130-43EA-BDC1-3DB6ED4B47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666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999391-B11D-4CB6-9179-66133FF272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120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Analysis of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EE5F-9881-4E8D-B44D-05B53C4ED1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255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Analysis of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AC7F56-1603-4290-9004-7AB6F17DCB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91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Analysis of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E70ECC-2B69-4506-8FA3-6EC2CB5061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235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D74B4A-BEAB-4CAE-A9B9-00C50DC1E5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36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DDC63-2E7F-47D9-BECD-343D6529CE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918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100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</p:grpSp>
          <p:grpSp>
            <p:nvGrpSpPr>
              <p:cNvPr id="4123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H"/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grpSp>
          <p:nvGrpSpPr>
            <p:cNvPr id="415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H"/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H"/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H"/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en-US"/>
              <a:t>Analysis of Algorithms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DD31D32-2E08-452C-A625-16C810143D1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8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r>
              <a:rPr lang="en-US" altLang="en-US"/>
              <a:t>Analysis of Algorithms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4503738" y="4819650"/>
            <a:ext cx="13541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b="1">
                <a:solidFill>
                  <a:srgbClr val="000000"/>
                </a:solidFill>
                <a:latin typeface="Times" panose="02020603050405020304" pitchFamily="18" charset="0"/>
              </a:rPr>
              <a:t>Algorithm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3038475" y="4818063"/>
            <a:ext cx="730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b="1">
                <a:latin typeface="Times" panose="02020603050405020304" pitchFamily="18" charset="0"/>
              </a:rPr>
              <a:t>Input</a:t>
            </a:r>
            <a:endParaRPr lang="en-US" altLang="en-US"/>
          </a:p>
        </p:txBody>
      </p:sp>
      <p:grpSp>
        <p:nvGrpSpPr>
          <p:cNvPr id="3230" name="Group 158"/>
          <p:cNvGrpSpPr>
            <a:grpSpLocks/>
          </p:cNvGrpSpPr>
          <p:nvPr/>
        </p:nvGrpSpPr>
        <p:grpSpPr bwMode="auto">
          <a:xfrm>
            <a:off x="6342063" y="3576638"/>
            <a:ext cx="1236662" cy="976312"/>
            <a:chOff x="4193" y="2328"/>
            <a:chExt cx="779" cy="615"/>
          </a:xfrm>
        </p:grpSpPr>
        <p:sp>
          <p:nvSpPr>
            <p:cNvPr id="3084" name="Freeform 12"/>
            <p:cNvSpPr>
              <a:spLocks/>
            </p:cNvSpPr>
            <p:nvPr/>
          </p:nvSpPr>
          <p:spPr bwMode="auto">
            <a:xfrm>
              <a:off x="4862" y="2823"/>
              <a:ext cx="65" cy="88"/>
            </a:xfrm>
            <a:custGeom>
              <a:avLst/>
              <a:gdLst>
                <a:gd name="T0" fmla="*/ 0 w 65"/>
                <a:gd name="T1" fmla="*/ 0 h 88"/>
                <a:gd name="T2" fmla="*/ 6 w 65"/>
                <a:gd name="T3" fmla="*/ 56 h 88"/>
                <a:gd name="T4" fmla="*/ 6 w 65"/>
                <a:gd name="T5" fmla="*/ 80 h 88"/>
                <a:gd name="T6" fmla="*/ 26 w 65"/>
                <a:gd name="T7" fmla="*/ 88 h 88"/>
                <a:gd name="T8" fmla="*/ 32 w 65"/>
                <a:gd name="T9" fmla="*/ 80 h 88"/>
                <a:gd name="T10" fmla="*/ 45 w 65"/>
                <a:gd name="T11" fmla="*/ 88 h 88"/>
                <a:gd name="T12" fmla="*/ 65 w 65"/>
                <a:gd name="T13" fmla="*/ 80 h 88"/>
                <a:gd name="T14" fmla="*/ 58 w 65"/>
                <a:gd name="T15" fmla="*/ 64 h 88"/>
                <a:gd name="T16" fmla="*/ 65 w 65"/>
                <a:gd name="T17" fmla="*/ 0 h 88"/>
                <a:gd name="T18" fmla="*/ 52 w 65"/>
                <a:gd name="T19" fmla="*/ 8 h 88"/>
                <a:gd name="T20" fmla="*/ 0 w 65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88">
                  <a:moveTo>
                    <a:pt x="0" y="0"/>
                  </a:moveTo>
                  <a:lnTo>
                    <a:pt x="6" y="56"/>
                  </a:lnTo>
                  <a:lnTo>
                    <a:pt x="6" y="80"/>
                  </a:lnTo>
                  <a:lnTo>
                    <a:pt x="26" y="88"/>
                  </a:lnTo>
                  <a:lnTo>
                    <a:pt x="32" y="80"/>
                  </a:lnTo>
                  <a:lnTo>
                    <a:pt x="45" y="88"/>
                  </a:lnTo>
                  <a:lnTo>
                    <a:pt x="65" y="80"/>
                  </a:lnTo>
                  <a:lnTo>
                    <a:pt x="58" y="64"/>
                  </a:lnTo>
                  <a:lnTo>
                    <a:pt x="65" y="0"/>
                  </a:lnTo>
                  <a:lnTo>
                    <a:pt x="5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auto">
            <a:xfrm>
              <a:off x="4907" y="2376"/>
              <a:ext cx="39" cy="56"/>
            </a:xfrm>
            <a:custGeom>
              <a:avLst/>
              <a:gdLst>
                <a:gd name="T0" fmla="*/ 0 w 39"/>
                <a:gd name="T1" fmla="*/ 8 h 56"/>
                <a:gd name="T2" fmla="*/ 7 w 39"/>
                <a:gd name="T3" fmla="*/ 0 h 56"/>
                <a:gd name="T4" fmla="*/ 20 w 39"/>
                <a:gd name="T5" fmla="*/ 8 h 56"/>
                <a:gd name="T6" fmla="*/ 33 w 39"/>
                <a:gd name="T7" fmla="*/ 24 h 56"/>
                <a:gd name="T8" fmla="*/ 39 w 39"/>
                <a:gd name="T9" fmla="*/ 32 h 56"/>
                <a:gd name="T10" fmla="*/ 33 w 39"/>
                <a:gd name="T11" fmla="*/ 56 h 56"/>
                <a:gd name="T12" fmla="*/ 26 w 39"/>
                <a:gd name="T13" fmla="*/ 48 h 56"/>
                <a:gd name="T14" fmla="*/ 20 w 39"/>
                <a:gd name="T15" fmla="*/ 40 h 56"/>
                <a:gd name="T16" fmla="*/ 13 w 39"/>
                <a:gd name="T17" fmla="*/ 16 h 56"/>
                <a:gd name="T18" fmla="*/ 0 w 39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56">
                  <a:moveTo>
                    <a:pt x="0" y="8"/>
                  </a:moveTo>
                  <a:lnTo>
                    <a:pt x="7" y="0"/>
                  </a:lnTo>
                  <a:lnTo>
                    <a:pt x="20" y="8"/>
                  </a:lnTo>
                  <a:lnTo>
                    <a:pt x="33" y="24"/>
                  </a:lnTo>
                  <a:lnTo>
                    <a:pt x="39" y="32"/>
                  </a:lnTo>
                  <a:lnTo>
                    <a:pt x="33" y="56"/>
                  </a:lnTo>
                  <a:lnTo>
                    <a:pt x="26" y="48"/>
                  </a:lnTo>
                  <a:lnTo>
                    <a:pt x="20" y="40"/>
                  </a:lnTo>
                  <a:lnTo>
                    <a:pt x="13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086" name="Freeform 14"/>
            <p:cNvSpPr>
              <a:spLocks/>
            </p:cNvSpPr>
            <p:nvPr/>
          </p:nvSpPr>
          <p:spPr bwMode="auto">
            <a:xfrm>
              <a:off x="4842" y="2352"/>
              <a:ext cx="72" cy="96"/>
            </a:xfrm>
            <a:custGeom>
              <a:avLst/>
              <a:gdLst>
                <a:gd name="T0" fmla="*/ 13 w 72"/>
                <a:gd name="T1" fmla="*/ 40 h 96"/>
                <a:gd name="T2" fmla="*/ 7 w 72"/>
                <a:gd name="T3" fmla="*/ 32 h 96"/>
                <a:gd name="T4" fmla="*/ 0 w 72"/>
                <a:gd name="T5" fmla="*/ 40 h 96"/>
                <a:gd name="T6" fmla="*/ 0 w 72"/>
                <a:gd name="T7" fmla="*/ 56 h 96"/>
                <a:gd name="T8" fmla="*/ 13 w 72"/>
                <a:gd name="T9" fmla="*/ 56 h 96"/>
                <a:gd name="T10" fmla="*/ 20 w 72"/>
                <a:gd name="T11" fmla="*/ 80 h 96"/>
                <a:gd name="T12" fmla="*/ 46 w 72"/>
                <a:gd name="T13" fmla="*/ 96 h 96"/>
                <a:gd name="T14" fmla="*/ 59 w 72"/>
                <a:gd name="T15" fmla="*/ 96 h 96"/>
                <a:gd name="T16" fmla="*/ 65 w 72"/>
                <a:gd name="T17" fmla="*/ 72 h 96"/>
                <a:gd name="T18" fmla="*/ 72 w 72"/>
                <a:gd name="T19" fmla="*/ 48 h 96"/>
                <a:gd name="T20" fmla="*/ 65 w 72"/>
                <a:gd name="T21" fmla="*/ 16 h 96"/>
                <a:gd name="T22" fmla="*/ 39 w 72"/>
                <a:gd name="T23" fmla="*/ 0 h 96"/>
                <a:gd name="T24" fmla="*/ 20 w 72"/>
                <a:gd name="T25" fmla="*/ 16 h 96"/>
                <a:gd name="T26" fmla="*/ 13 w 72"/>
                <a:gd name="T27" fmla="*/ 4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96">
                  <a:moveTo>
                    <a:pt x="13" y="40"/>
                  </a:moveTo>
                  <a:lnTo>
                    <a:pt x="7" y="32"/>
                  </a:lnTo>
                  <a:lnTo>
                    <a:pt x="0" y="40"/>
                  </a:lnTo>
                  <a:lnTo>
                    <a:pt x="0" y="56"/>
                  </a:lnTo>
                  <a:lnTo>
                    <a:pt x="13" y="56"/>
                  </a:lnTo>
                  <a:lnTo>
                    <a:pt x="20" y="80"/>
                  </a:lnTo>
                  <a:lnTo>
                    <a:pt x="46" y="96"/>
                  </a:lnTo>
                  <a:lnTo>
                    <a:pt x="59" y="96"/>
                  </a:lnTo>
                  <a:lnTo>
                    <a:pt x="65" y="72"/>
                  </a:lnTo>
                  <a:lnTo>
                    <a:pt x="72" y="48"/>
                  </a:lnTo>
                  <a:lnTo>
                    <a:pt x="65" y="16"/>
                  </a:lnTo>
                  <a:lnTo>
                    <a:pt x="39" y="0"/>
                  </a:lnTo>
                  <a:lnTo>
                    <a:pt x="20" y="16"/>
                  </a:lnTo>
                  <a:lnTo>
                    <a:pt x="13" y="4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auto">
            <a:xfrm>
              <a:off x="4836" y="2328"/>
              <a:ext cx="84" cy="80"/>
            </a:xfrm>
            <a:custGeom>
              <a:avLst/>
              <a:gdLst>
                <a:gd name="T0" fmla="*/ 78 w 84"/>
                <a:gd name="T1" fmla="*/ 48 h 80"/>
                <a:gd name="T2" fmla="*/ 84 w 84"/>
                <a:gd name="T3" fmla="*/ 40 h 80"/>
                <a:gd name="T4" fmla="*/ 84 w 84"/>
                <a:gd name="T5" fmla="*/ 24 h 80"/>
                <a:gd name="T6" fmla="*/ 71 w 84"/>
                <a:gd name="T7" fmla="*/ 16 h 80"/>
                <a:gd name="T8" fmla="*/ 58 w 84"/>
                <a:gd name="T9" fmla="*/ 0 h 80"/>
                <a:gd name="T10" fmla="*/ 39 w 84"/>
                <a:gd name="T11" fmla="*/ 0 h 80"/>
                <a:gd name="T12" fmla="*/ 19 w 84"/>
                <a:gd name="T13" fmla="*/ 0 h 80"/>
                <a:gd name="T14" fmla="*/ 19 w 84"/>
                <a:gd name="T15" fmla="*/ 16 h 80"/>
                <a:gd name="T16" fmla="*/ 6 w 84"/>
                <a:gd name="T17" fmla="*/ 16 h 80"/>
                <a:gd name="T18" fmla="*/ 0 w 84"/>
                <a:gd name="T19" fmla="*/ 48 h 80"/>
                <a:gd name="T20" fmla="*/ 0 w 84"/>
                <a:gd name="T21" fmla="*/ 72 h 80"/>
                <a:gd name="T22" fmla="*/ 6 w 84"/>
                <a:gd name="T23" fmla="*/ 80 h 80"/>
                <a:gd name="T24" fmla="*/ 6 w 84"/>
                <a:gd name="T25" fmla="*/ 64 h 80"/>
                <a:gd name="T26" fmla="*/ 13 w 84"/>
                <a:gd name="T27" fmla="*/ 56 h 80"/>
                <a:gd name="T28" fmla="*/ 19 w 84"/>
                <a:gd name="T29" fmla="*/ 64 h 80"/>
                <a:gd name="T30" fmla="*/ 26 w 84"/>
                <a:gd name="T31" fmla="*/ 40 h 80"/>
                <a:gd name="T32" fmla="*/ 45 w 84"/>
                <a:gd name="T33" fmla="*/ 24 h 80"/>
                <a:gd name="T34" fmla="*/ 71 w 84"/>
                <a:gd name="T35" fmla="*/ 40 h 80"/>
                <a:gd name="T36" fmla="*/ 78 w 84"/>
                <a:gd name="T37" fmla="*/ 4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4" h="80">
                  <a:moveTo>
                    <a:pt x="78" y="48"/>
                  </a:moveTo>
                  <a:lnTo>
                    <a:pt x="84" y="40"/>
                  </a:lnTo>
                  <a:lnTo>
                    <a:pt x="84" y="24"/>
                  </a:lnTo>
                  <a:lnTo>
                    <a:pt x="71" y="16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19" y="0"/>
                  </a:lnTo>
                  <a:lnTo>
                    <a:pt x="19" y="16"/>
                  </a:lnTo>
                  <a:lnTo>
                    <a:pt x="6" y="16"/>
                  </a:lnTo>
                  <a:lnTo>
                    <a:pt x="0" y="48"/>
                  </a:lnTo>
                  <a:lnTo>
                    <a:pt x="0" y="72"/>
                  </a:lnTo>
                  <a:lnTo>
                    <a:pt x="6" y="80"/>
                  </a:lnTo>
                  <a:lnTo>
                    <a:pt x="6" y="64"/>
                  </a:lnTo>
                  <a:lnTo>
                    <a:pt x="13" y="56"/>
                  </a:lnTo>
                  <a:lnTo>
                    <a:pt x="19" y="64"/>
                  </a:lnTo>
                  <a:lnTo>
                    <a:pt x="26" y="40"/>
                  </a:lnTo>
                  <a:lnTo>
                    <a:pt x="45" y="24"/>
                  </a:lnTo>
                  <a:lnTo>
                    <a:pt x="71" y="40"/>
                  </a:lnTo>
                  <a:lnTo>
                    <a:pt x="78" y="4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auto">
            <a:xfrm>
              <a:off x="4803" y="2376"/>
              <a:ext cx="33" cy="56"/>
            </a:xfrm>
            <a:custGeom>
              <a:avLst/>
              <a:gdLst>
                <a:gd name="T0" fmla="*/ 33 w 33"/>
                <a:gd name="T1" fmla="*/ 16 h 56"/>
                <a:gd name="T2" fmla="*/ 33 w 33"/>
                <a:gd name="T3" fmla="*/ 0 h 56"/>
                <a:gd name="T4" fmla="*/ 20 w 33"/>
                <a:gd name="T5" fmla="*/ 8 h 56"/>
                <a:gd name="T6" fmla="*/ 0 w 33"/>
                <a:gd name="T7" fmla="*/ 24 h 56"/>
                <a:gd name="T8" fmla="*/ 0 w 33"/>
                <a:gd name="T9" fmla="*/ 40 h 56"/>
                <a:gd name="T10" fmla="*/ 0 w 33"/>
                <a:gd name="T11" fmla="*/ 56 h 56"/>
                <a:gd name="T12" fmla="*/ 13 w 33"/>
                <a:gd name="T13" fmla="*/ 56 h 56"/>
                <a:gd name="T14" fmla="*/ 13 w 33"/>
                <a:gd name="T15" fmla="*/ 40 h 56"/>
                <a:gd name="T16" fmla="*/ 26 w 33"/>
                <a:gd name="T17" fmla="*/ 16 h 56"/>
                <a:gd name="T18" fmla="*/ 33 w 33"/>
                <a:gd name="T19" fmla="*/ 1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6">
                  <a:moveTo>
                    <a:pt x="33" y="16"/>
                  </a:moveTo>
                  <a:lnTo>
                    <a:pt x="33" y="0"/>
                  </a:lnTo>
                  <a:lnTo>
                    <a:pt x="20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0" y="56"/>
                  </a:lnTo>
                  <a:lnTo>
                    <a:pt x="13" y="56"/>
                  </a:lnTo>
                  <a:lnTo>
                    <a:pt x="13" y="40"/>
                  </a:lnTo>
                  <a:lnTo>
                    <a:pt x="26" y="16"/>
                  </a:lnTo>
                  <a:lnTo>
                    <a:pt x="33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auto">
            <a:xfrm>
              <a:off x="4829" y="2368"/>
              <a:ext cx="13" cy="24"/>
            </a:xfrm>
            <a:custGeom>
              <a:avLst/>
              <a:gdLst>
                <a:gd name="T0" fmla="*/ 7 w 13"/>
                <a:gd name="T1" fmla="*/ 8 h 24"/>
                <a:gd name="T2" fmla="*/ 0 w 13"/>
                <a:gd name="T3" fmla="*/ 8 h 24"/>
                <a:gd name="T4" fmla="*/ 7 w 13"/>
                <a:gd name="T5" fmla="*/ 0 h 24"/>
                <a:gd name="T6" fmla="*/ 7 w 13"/>
                <a:gd name="T7" fmla="*/ 8 h 24"/>
                <a:gd name="T8" fmla="*/ 13 w 13"/>
                <a:gd name="T9" fmla="*/ 0 h 24"/>
                <a:gd name="T10" fmla="*/ 13 w 13"/>
                <a:gd name="T11" fmla="*/ 8 h 24"/>
                <a:gd name="T12" fmla="*/ 7 w 13"/>
                <a:gd name="T13" fmla="*/ 8 h 24"/>
                <a:gd name="T14" fmla="*/ 7 w 13"/>
                <a:gd name="T15" fmla="*/ 24 h 24"/>
                <a:gd name="T16" fmla="*/ 7 w 13"/>
                <a:gd name="T17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4">
                  <a:moveTo>
                    <a:pt x="7" y="8"/>
                  </a:move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13" y="0"/>
                  </a:lnTo>
                  <a:lnTo>
                    <a:pt x="13" y="8"/>
                  </a:lnTo>
                  <a:lnTo>
                    <a:pt x="7" y="8"/>
                  </a:lnTo>
                  <a:lnTo>
                    <a:pt x="7" y="24"/>
                  </a:lnTo>
                  <a:lnTo>
                    <a:pt x="7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090" name="Freeform 18"/>
            <p:cNvSpPr>
              <a:spLocks/>
            </p:cNvSpPr>
            <p:nvPr/>
          </p:nvSpPr>
          <p:spPr bwMode="auto">
            <a:xfrm>
              <a:off x="4849" y="2408"/>
              <a:ext cx="45" cy="64"/>
            </a:xfrm>
            <a:custGeom>
              <a:avLst/>
              <a:gdLst>
                <a:gd name="T0" fmla="*/ 6 w 45"/>
                <a:gd name="T1" fmla="*/ 0 h 64"/>
                <a:gd name="T2" fmla="*/ 0 w 45"/>
                <a:gd name="T3" fmla="*/ 48 h 64"/>
                <a:gd name="T4" fmla="*/ 13 w 45"/>
                <a:gd name="T5" fmla="*/ 56 h 64"/>
                <a:gd name="T6" fmla="*/ 32 w 45"/>
                <a:gd name="T7" fmla="*/ 64 h 64"/>
                <a:gd name="T8" fmla="*/ 45 w 45"/>
                <a:gd name="T9" fmla="*/ 56 h 64"/>
                <a:gd name="T10" fmla="*/ 45 w 45"/>
                <a:gd name="T11" fmla="*/ 40 h 64"/>
                <a:gd name="T12" fmla="*/ 39 w 45"/>
                <a:gd name="T13" fmla="*/ 40 h 64"/>
                <a:gd name="T14" fmla="*/ 13 w 45"/>
                <a:gd name="T15" fmla="*/ 24 h 64"/>
                <a:gd name="T16" fmla="*/ 6 w 45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64">
                  <a:moveTo>
                    <a:pt x="6" y="0"/>
                  </a:moveTo>
                  <a:lnTo>
                    <a:pt x="0" y="48"/>
                  </a:lnTo>
                  <a:lnTo>
                    <a:pt x="13" y="56"/>
                  </a:lnTo>
                  <a:lnTo>
                    <a:pt x="32" y="64"/>
                  </a:lnTo>
                  <a:lnTo>
                    <a:pt x="45" y="56"/>
                  </a:lnTo>
                  <a:lnTo>
                    <a:pt x="45" y="40"/>
                  </a:lnTo>
                  <a:lnTo>
                    <a:pt x="39" y="40"/>
                  </a:lnTo>
                  <a:lnTo>
                    <a:pt x="13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091" name="Freeform 19"/>
            <p:cNvSpPr>
              <a:spLocks/>
            </p:cNvSpPr>
            <p:nvPr/>
          </p:nvSpPr>
          <p:spPr bwMode="auto">
            <a:xfrm>
              <a:off x="4790" y="2448"/>
              <a:ext cx="182" cy="375"/>
            </a:xfrm>
            <a:custGeom>
              <a:avLst/>
              <a:gdLst>
                <a:gd name="T0" fmla="*/ 59 w 182"/>
                <a:gd name="T1" fmla="*/ 8 h 375"/>
                <a:gd name="T2" fmla="*/ 26 w 182"/>
                <a:gd name="T3" fmla="*/ 16 h 375"/>
                <a:gd name="T4" fmla="*/ 13 w 182"/>
                <a:gd name="T5" fmla="*/ 8 h 375"/>
                <a:gd name="T6" fmla="*/ 0 w 182"/>
                <a:gd name="T7" fmla="*/ 24 h 375"/>
                <a:gd name="T8" fmla="*/ 0 w 182"/>
                <a:gd name="T9" fmla="*/ 47 h 375"/>
                <a:gd name="T10" fmla="*/ 0 w 182"/>
                <a:gd name="T11" fmla="*/ 79 h 375"/>
                <a:gd name="T12" fmla="*/ 20 w 182"/>
                <a:gd name="T13" fmla="*/ 95 h 375"/>
                <a:gd name="T14" fmla="*/ 33 w 182"/>
                <a:gd name="T15" fmla="*/ 95 h 375"/>
                <a:gd name="T16" fmla="*/ 39 w 182"/>
                <a:gd name="T17" fmla="*/ 175 h 375"/>
                <a:gd name="T18" fmla="*/ 13 w 182"/>
                <a:gd name="T19" fmla="*/ 319 h 375"/>
                <a:gd name="T20" fmla="*/ 13 w 182"/>
                <a:gd name="T21" fmla="*/ 359 h 375"/>
                <a:gd name="T22" fmla="*/ 59 w 182"/>
                <a:gd name="T23" fmla="*/ 367 h 375"/>
                <a:gd name="T24" fmla="*/ 117 w 182"/>
                <a:gd name="T25" fmla="*/ 375 h 375"/>
                <a:gd name="T26" fmla="*/ 150 w 182"/>
                <a:gd name="T27" fmla="*/ 367 h 375"/>
                <a:gd name="T28" fmla="*/ 182 w 182"/>
                <a:gd name="T29" fmla="*/ 343 h 375"/>
                <a:gd name="T30" fmla="*/ 176 w 182"/>
                <a:gd name="T31" fmla="*/ 311 h 375"/>
                <a:gd name="T32" fmla="*/ 143 w 182"/>
                <a:gd name="T33" fmla="*/ 167 h 375"/>
                <a:gd name="T34" fmla="*/ 137 w 182"/>
                <a:gd name="T35" fmla="*/ 95 h 375"/>
                <a:gd name="T36" fmla="*/ 156 w 182"/>
                <a:gd name="T37" fmla="*/ 87 h 375"/>
                <a:gd name="T38" fmla="*/ 163 w 182"/>
                <a:gd name="T39" fmla="*/ 79 h 375"/>
                <a:gd name="T40" fmla="*/ 163 w 182"/>
                <a:gd name="T41" fmla="*/ 31 h 375"/>
                <a:gd name="T42" fmla="*/ 150 w 182"/>
                <a:gd name="T43" fmla="*/ 8 h 375"/>
                <a:gd name="T44" fmla="*/ 130 w 182"/>
                <a:gd name="T45" fmla="*/ 16 h 375"/>
                <a:gd name="T46" fmla="*/ 104 w 182"/>
                <a:gd name="T47" fmla="*/ 0 h 375"/>
                <a:gd name="T48" fmla="*/ 104 w 182"/>
                <a:gd name="T49" fmla="*/ 16 h 375"/>
                <a:gd name="T50" fmla="*/ 91 w 182"/>
                <a:gd name="T51" fmla="*/ 24 h 375"/>
                <a:gd name="T52" fmla="*/ 72 w 182"/>
                <a:gd name="T53" fmla="*/ 16 h 375"/>
                <a:gd name="T54" fmla="*/ 59 w 182"/>
                <a:gd name="T55" fmla="*/ 8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2" h="375">
                  <a:moveTo>
                    <a:pt x="59" y="8"/>
                  </a:moveTo>
                  <a:lnTo>
                    <a:pt x="26" y="16"/>
                  </a:lnTo>
                  <a:lnTo>
                    <a:pt x="13" y="8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0" y="79"/>
                  </a:lnTo>
                  <a:lnTo>
                    <a:pt x="20" y="95"/>
                  </a:lnTo>
                  <a:lnTo>
                    <a:pt x="33" y="95"/>
                  </a:lnTo>
                  <a:lnTo>
                    <a:pt x="39" y="175"/>
                  </a:lnTo>
                  <a:lnTo>
                    <a:pt x="13" y="319"/>
                  </a:lnTo>
                  <a:lnTo>
                    <a:pt x="13" y="359"/>
                  </a:lnTo>
                  <a:lnTo>
                    <a:pt x="59" y="367"/>
                  </a:lnTo>
                  <a:lnTo>
                    <a:pt x="117" y="375"/>
                  </a:lnTo>
                  <a:lnTo>
                    <a:pt x="150" y="367"/>
                  </a:lnTo>
                  <a:lnTo>
                    <a:pt x="182" y="343"/>
                  </a:lnTo>
                  <a:lnTo>
                    <a:pt x="176" y="311"/>
                  </a:lnTo>
                  <a:lnTo>
                    <a:pt x="143" y="167"/>
                  </a:lnTo>
                  <a:lnTo>
                    <a:pt x="137" y="95"/>
                  </a:lnTo>
                  <a:lnTo>
                    <a:pt x="156" y="87"/>
                  </a:lnTo>
                  <a:lnTo>
                    <a:pt x="163" y="79"/>
                  </a:lnTo>
                  <a:lnTo>
                    <a:pt x="163" y="31"/>
                  </a:lnTo>
                  <a:lnTo>
                    <a:pt x="150" y="8"/>
                  </a:lnTo>
                  <a:lnTo>
                    <a:pt x="130" y="16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91" y="24"/>
                  </a:lnTo>
                  <a:lnTo>
                    <a:pt x="72" y="16"/>
                  </a:lnTo>
                  <a:lnTo>
                    <a:pt x="5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V="1">
              <a:off x="4927" y="2511"/>
              <a:ext cx="6" cy="32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auto">
            <a:xfrm>
              <a:off x="4797" y="2535"/>
              <a:ext cx="32" cy="32"/>
            </a:xfrm>
            <a:custGeom>
              <a:avLst/>
              <a:gdLst>
                <a:gd name="T0" fmla="*/ 0 w 32"/>
                <a:gd name="T1" fmla="*/ 0 h 32"/>
                <a:gd name="T2" fmla="*/ 6 w 32"/>
                <a:gd name="T3" fmla="*/ 24 h 32"/>
                <a:gd name="T4" fmla="*/ 13 w 32"/>
                <a:gd name="T5" fmla="*/ 32 h 32"/>
                <a:gd name="T6" fmla="*/ 32 w 32"/>
                <a:gd name="T7" fmla="*/ 24 h 32"/>
                <a:gd name="T8" fmla="*/ 26 w 32"/>
                <a:gd name="T9" fmla="*/ 8 h 32"/>
                <a:gd name="T10" fmla="*/ 13 w 32"/>
                <a:gd name="T11" fmla="*/ 8 h 32"/>
                <a:gd name="T12" fmla="*/ 0 w 32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2">
                  <a:moveTo>
                    <a:pt x="0" y="0"/>
                  </a:moveTo>
                  <a:lnTo>
                    <a:pt x="6" y="24"/>
                  </a:lnTo>
                  <a:lnTo>
                    <a:pt x="13" y="32"/>
                  </a:lnTo>
                  <a:lnTo>
                    <a:pt x="32" y="24"/>
                  </a:lnTo>
                  <a:lnTo>
                    <a:pt x="26" y="8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auto">
            <a:xfrm>
              <a:off x="4927" y="2527"/>
              <a:ext cx="26" cy="32"/>
            </a:xfrm>
            <a:custGeom>
              <a:avLst/>
              <a:gdLst>
                <a:gd name="T0" fmla="*/ 0 w 26"/>
                <a:gd name="T1" fmla="*/ 16 h 32"/>
                <a:gd name="T2" fmla="*/ 0 w 26"/>
                <a:gd name="T3" fmla="*/ 32 h 32"/>
                <a:gd name="T4" fmla="*/ 13 w 26"/>
                <a:gd name="T5" fmla="*/ 32 h 32"/>
                <a:gd name="T6" fmla="*/ 26 w 26"/>
                <a:gd name="T7" fmla="*/ 24 h 32"/>
                <a:gd name="T8" fmla="*/ 26 w 26"/>
                <a:gd name="T9" fmla="*/ 0 h 32"/>
                <a:gd name="T10" fmla="*/ 19 w 26"/>
                <a:gd name="T11" fmla="*/ 8 h 32"/>
                <a:gd name="T12" fmla="*/ 0 w 26"/>
                <a:gd name="T1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2">
                  <a:moveTo>
                    <a:pt x="0" y="16"/>
                  </a:moveTo>
                  <a:lnTo>
                    <a:pt x="0" y="32"/>
                  </a:lnTo>
                  <a:lnTo>
                    <a:pt x="13" y="32"/>
                  </a:lnTo>
                  <a:lnTo>
                    <a:pt x="26" y="24"/>
                  </a:lnTo>
                  <a:lnTo>
                    <a:pt x="26" y="0"/>
                  </a:lnTo>
                  <a:lnTo>
                    <a:pt x="19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auto">
            <a:xfrm>
              <a:off x="4803" y="2559"/>
              <a:ext cx="111" cy="104"/>
            </a:xfrm>
            <a:custGeom>
              <a:avLst/>
              <a:gdLst>
                <a:gd name="T0" fmla="*/ 0 w 111"/>
                <a:gd name="T1" fmla="*/ 0 h 104"/>
                <a:gd name="T2" fmla="*/ 7 w 111"/>
                <a:gd name="T3" fmla="*/ 48 h 104"/>
                <a:gd name="T4" fmla="*/ 59 w 111"/>
                <a:gd name="T5" fmla="*/ 88 h 104"/>
                <a:gd name="T6" fmla="*/ 72 w 111"/>
                <a:gd name="T7" fmla="*/ 96 h 104"/>
                <a:gd name="T8" fmla="*/ 91 w 111"/>
                <a:gd name="T9" fmla="*/ 104 h 104"/>
                <a:gd name="T10" fmla="*/ 111 w 111"/>
                <a:gd name="T11" fmla="*/ 88 h 104"/>
                <a:gd name="T12" fmla="*/ 91 w 111"/>
                <a:gd name="T13" fmla="*/ 80 h 104"/>
                <a:gd name="T14" fmla="*/ 85 w 111"/>
                <a:gd name="T15" fmla="*/ 72 h 104"/>
                <a:gd name="T16" fmla="*/ 91 w 111"/>
                <a:gd name="T17" fmla="*/ 64 h 104"/>
                <a:gd name="T18" fmla="*/ 91 w 111"/>
                <a:gd name="T19" fmla="*/ 56 h 104"/>
                <a:gd name="T20" fmla="*/ 78 w 111"/>
                <a:gd name="T21" fmla="*/ 64 h 104"/>
                <a:gd name="T22" fmla="*/ 65 w 111"/>
                <a:gd name="T23" fmla="*/ 64 h 104"/>
                <a:gd name="T24" fmla="*/ 26 w 111"/>
                <a:gd name="T25" fmla="*/ 32 h 104"/>
                <a:gd name="T26" fmla="*/ 26 w 111"/>
                <a:gd name="T27" fmla="*/ 0 h 104"/>
                <a:gd name="T28" fmla="*/ 0 w 111"/>
                <a:gd name="T2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104">
                  <a:moveTo>
                    <a:pt x="0" y="0"/>
                  </a:moveTo>
                  <a:lnTo>
                    <a:pt x="7" y="48"/>
                  </a:lnTo>
                  <a:lnTo>
                    <a:pt x="59" y="88"/>
                  </a:lnTo>
                  <a:lnTo>
                    <a:pt x="72" y="96"/>
                  </a:lnTo>
                  <a:lnTo>
                    <a:pt x="91" y="104"/>
                  </a:lnTo>
                  <a:lnTo>
                    <a:pt x="111" y="88"/>
                  </a:lnTo>
                  <a:lnTo>
                    <a:pt x="91" y="80"/>
                  </a:lnTo>
                  <a:lnTo>
                    <a:pt x="85" y="72"/>
                  </a:lnTo>
                  <a:lnTo>
                    <a:pt x="91" y="64"/>
                  </a:lnTo>
                  <a:lnTo>
                    <a:pt x="91" y="56"/>
                  </a:lnTo>
                  <a:lnTo>
                    <a:pt x="78" y="64"/>
                  </a:lnTo>
                  <a:lnTo>
                    <a:pt x="65" y="64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096" name="Freeform 24"/>
            <p:cNvSpPr>
              <a:spLocks/>
            </p:cNvSpPr>
            <p:nvPr/>
          </p:nvSpPr>
          <p:spPr bwMode="auto">
            <a:xfrm>
              <a:off x="4888" y="2551"/>
              <a:ext cx="65" cy="96"/>
            </a:xfrm>
            <a:custGeom>
              <a:avLst/>
              <a:gdLst>
                <a:gd name="T0" fmla="*/ 39 w 65"/>
                <a:gd name="T1" fmla="*/ 8 h 96"/>
                <a:gd name="T2" fmla="*/ 39 w 65"/>
                <a:gd name="T3" fmla="*/ 48 h 96"/>
                <a:gd name="T4" fmla="*/ 19 w 65"/>
                <a:gd name="T5" fmla="*/ 72 h 96"/>
                <a:gd name="T6" fmla="*/ 6 w 65"/>
                <a:gd name="T7" fmla="*/ 64 h 96"/>
                <a:gd name="T8" fmla="*/ 6 w 65"/>
                <a:gd name="T9" fmla="*/ 72 h 96"/>
                <a:gd name="T10" fmla="*/ 0 w 65"/>
                <a:gd name="T11" fmla="*/ 80 h 96"/>
                <a:gd name="T12" fmla="*/ 6 w 65"/>
                <a:gd name="T13" fmla="*/ 88 h 96"/>
                <a:gd name="T14" fmla="*/ 26 w 65"/>
                <a:gd name="T15" fmla="*/ 96 h 96"/>
                <a:gd name="T16" fmla="*/ 32 w 65"/>
                <a:gd name="T17" fmla="*/ 88 h 96"/>
                <a:gd name="T18" fmla="*/ 39 w 65"/>
                <a:gd name="T19" fmla="*/ 80 h 96"/>
                <a:gd name="T20" fmla="*/ 58 w 65"/>
                <a:gd name="T21" fmla="*/ 56 h 96"/>
                <a:gd name="T22" fmla="*/ 65 w 65"/>
                <a:gd name="T23" fmla="*/ 0 h 96"/>
                <a:gd name="T24" fmla="*/ 52 w 65"/>
                <a:gd name="T25" fmla="*/ 8 h 96"/>
                <a:gd name="T26" fmla="*/ 39 w 65"/>
                <a:gd name="T2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96">
                  <a:moveTo>
                    <a:pt x="39" y="8"/>
                  </a:moveTo>
                  <a:lnTo>
                    <a:pt x="39" y="48"/>
                  </a:lnTo>
                  <a:lnTo>
                    <a:pt x="19" y="72"/>
                  </a:lnTo>
                  <a:lnTo>
                    <a:pt x="6" y="64"/>
                  </a:lnTo>
                  <a:lnTo>
                    <a:pt x="6" y="72"/>
                  </a:lnTo>
                  <a:lnTo>
                    <a:pt x="0" y="80"/>
                  </a:lnTo>
                  <a:lnTo>
                    <a:pt x="6" y="88"/>
                  </a:lnTo>
                  <a:lnTo>
                    <a:pt x="26" y="96"/>
                  </a:lnTo>
                  <a:lnTo>
                    <a:pt x="32" y="88"/>
                  </a:lnTo>
                  <a:lnTo>
                    <a:pt x="39" y="80"/>
                  </a:lnTo>
                  <a:lnTo>
                    <a:pt x="58" y="56"/>
                  </a:lnTo>
                  <a:lnTo>
                    <a:pt x="65" y="0"/>
                  </a:lnTo>
                  <a:lnTo>
                    <a:pt x="52" y="8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097" name="Freeform 25"/>
            <p:cNvSpPr>
              <a:spLocks/>
            </p:cNvSpPr>
            <p:nvPr/>
          </p:nvSpPr>
          <p:spPr bwMode="auto">
            <a:xfrm>
              <a:off x="4836" y="2448"/>
              <a:ext cx="78" cy="47"/>
            </a:xfrm>
            <a:custGeom>
              <a:avLst/>
              <a:gdLst>
                <a:gd name="T0" fmla="*/ 13 w 78"/>
                <a:gd name="T1" fmla="*/ 8 h 47"/>
                <a:gd name="T2" fmla="*/ 0 w 78"/>
                <a:gd name="T3" fmla="*/ 16 h 47"/>
                <a:gd name="T4" fmla="*/ 0 w 78"/>
                <a:gd name="T5" fmla="*/ 31 h 47"/>
                <a:gd name="T6" fmla="*/ 19 w 78"/>
                <a:gd name="T7" fmla="*/ 47 h 47"/>
                <a:gd name="T8" fmla="*/ 32 w 78"/>
                <a:gd name="T9" fmla="*/ 47 h 47"/>
                <a:gd name="T10" fmla="*/ 45 w 78"/>
                <a:gd name="T11" fmla="*/ 31 h 47"/>
                <a:gd name="T12" fmla="*/ 52 w 78"/>
                <a:gd name="T13" fmla="*/ 47 h 47"/>
                <a:gd name="T14" fmla="*/ 65 w 78"/>
                <a:gd name="T15" fmla="*/ 47 h 47"/>
                <a:gd name="T16" fmla="*/ 78 w 78"/>
                <a:gd name="T17" fmla="*/ 31 h 47"/>
                <a:gd name="T18" fmla="*/ 71 w 78"/>
                <a:gd name="T19" fmla="*/ 8 h 47"/>
                <a:gd name="T20" fmla="*/ 58 w 78"/>
                <a:gd name="T21" fmla="*/ 0 h 47"/>
                <a:gd name="T22" fmla="*/ 58 w 78"/>
                <a:gd name="T23" fmla="*/ 16 h 47"/>
                <a:gd name="T24" fmla="*/ 45 w 78"/>
                <a:gd name="T25" fmla="*/ 24 h 47"/>
                <a:gd name="T26" fmla="*/ 26 w 78"/>
                <a:gd name="T27" fmla="*/ 16 h 47"/>
                <a:gd name="T28" fmla="*/ 13 w 78"/>
                <a:gd name="T29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47">
                  <a:moveTo>
                    <a:pt x="13" y="8"/>
                  </a:moveTo>
                  <a:lnTo>
                    <a:pt x="0" y="16"/>
                  </a:lnTo>
                  <a:lnTo>
                    <a:pt x="0" y="31"/>
                  </a:lnTo>
                  <a:lnTo>
                    <a:pt x="19" y="47"/>
                  </a:lnTo>
                  <a:lnTo>
                    <a:pt x="32" y="47"/>
                  </a:lnTo>
                  <a:lnTo>
                    <a:pt x="45" y="31"/>
                  </a:lnTo>
                  <a:lnTo>
                    <a:pt x="52" y="47"/>
                  </a:lnTo>
                  <a:lnTo>
                    <a:pt x="65" y="47"/>
                  </a:lnTo>
                  <a:lnTo>
                    <a:pt x="78" y="31"/>
                  </a:lnTo>
                  <a:lnTo>
                    <a:pt x="71" y="8"/>
                  </a:lnTo>
                  <a:lnTo>
                    <a:pt x="58" y="0"/>
                  </a:lnTo>
                  <a:lnTo>
                    <a:pt x="58" y="16"/>
                  </a:lnTo>
                  <a:lnTo>
                    <a:pt x="45" y="24"/>
                  </a:lnTo>
                  <a:lnTo>
                    <a:pt x="26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098" name="Freeform 26"/>
            <p:cNvSpPr>
              <a:spLocks/>
            </p:cNvSpPr>
            <p:nvPr/>
          </p:nvSpPr>
          <p:spPr bwMode="auto">
            <a:xfrm>
              <a:off x="4888" y="2823"/>
              <a:ext cx="6" cy="72"/>
            </a:xfrm>
            <a:custGeom>
              <a:avLst/>
              <a:gdLst>
                <a:gd name="T0" fmla="*/ 0 w 6"/>
                <a:gd name="T1" fmla="*/ 72 h 72"/>
                <a:gd name="T2" fmla="*/ 0 w 6"/>
                <a:gd name="T3" fmla="*/ 40 h 72"/>
                <a:gd name="T4" fmla="*/ 6 w 6"/>
                <a:gd name="T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72">
                  <a:moveTo>
                    <a:pt x="0" y="72"/>
                  </a:moveTo>
                  <a:lnTo>
                    <a:pt x="0" y="40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099" name="Freeform 27"/>
            <p:cNvSpPr>
              <a:spLocks/>
            </p:cNvSpPr>
            <p:nvPr/>
          </p:nvSpPr>
          <p:spPr bwMode="auto">
            <a:xfrm>
              <a:off x="4855" y="2895"/>
              <a:ext cx="98" cy="48"/>
            </a:xfrm>
            <a:custGeom>
              <a:avLst/>
              <a:gdLst>
                <a:gd name="T0" fmla="*/ 7 w 98"/>
                <a:gd name="T1" fmla="*/ 0 h 48"/>
                <a:gd name="T2" fmla="*/ 0 w 98"/>
                <a:gd name="T3" fmla="*/ 24 h 48"/>
                <a:gd name="T4" fmla="*/ 7 w 98"/>
                <a:gd name="T5" fmla="*/ 40 h 48"/>
                <a:gd name="T6" fmla="*/ 20 w 98"/>
                <a:gd name="T7" fmla="*/ 48 h 48"/>
                <a:gd name="T8" fmla="*/ 46 w 98"/>
                <a:gd name="T9" fmla="*/ 48 h 48"/>
                <a:gd name="T10" fmla="*/ 52 w 98"/>
                <a:gd name="T11" fmla="*/ 32 h 48"/>
                <a:gd name="T12" fmla="*/ 59 w 98"/>
                <a:gd name="T13" fmla="*/ 40 h 48"/>
                <a:gd name="T14" fmla="*/ 78 w 98"/>
                <a:gd name="T15" fmla="*/ 40 h 48"/>
                <a:gd name="T16" fmla="*/ 98 w 98"/>
                <a:gd name="T17" fmla="*/ 32 h 48"/>
                <a:gd name="T18" fmla="*/ 91 w 98"/>
                <a:gd name="T19" fmla="*/ 16 h 48"/>
                <a:gd name="T20" fmla="*/ 78 w 98"/>
                <a:gd name="T21" fmla="*/ 16 h 48"/>
                <a:gd name="T22" fmla="*/ 65 w 98"/>
                <a:gd name="T23" fmla="*/ 0 h 48"/>
                <a:gd name="T24" fmla="*/ 46 w 98"/>
                <a:gd name="T25" fmla="*/ 8 h 48"/>
                <a:gd name="T26" fmla="*/ 33 w 98"/>
                <a:gd name="T27" fmla="*/ 0 h 48"/>
                <a:gd name="T28" fmla="*/ 26 w 98"/>
                <a:gd name="T29" fmla="*/ 8 h 48"/>
                <a:gd name="T30" fmla="*/ 7 w 98"/>
                <a:gd name="T3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" h="48">
                  <a:moveTo>
                    <a:pt x="7" y="0"/>
                  </a:moveTo>
                  <a:lnTo>
                    <a:pt x="0" y="24"/>
                  </a:lnTo>
                  <a:lnTo>
                    <a:pt x="7" y="40"/>
                  </a:lnTo>
                  <a:lnTo>
                    <a:pt x="20" y="48"/>
                  </a:lnTo>
                  <a:lnTo>
                    <a:pt x="46" y="48"/>
                  </a:lnTo>
                  <a:lnTo>
                    <a:pt x="52" y="32"/>
                  </a:lnTo>
                  <a:lnTo>
                    <a:pt x="59" y="40"/>
                  </a:lnTo>
                  <a:lnTo>
                    <a:pt x="78" y="40"/>
                  </a:lnTo>
                  <a:lnTo>
                    <a:pt x="98" y="32"/>
                  </a:lnTo>
                  <a:lnTo>
                    <a:pt x="91" y="16"/>
                  </a:lnTo>
                  <a:lnTo>
                    <a:pt x="78" y="16"/>
                  </a:lnTo>
                  <a:lnTo>
                    <a:pt x="65" y="0"/>
                  </a:lnTo>
                  <a:lnTo>
                    <a:pt x="46" y="8"/>
                  </a:lnTo>
                  <a:lnTo>
                    <a:pt x="33" y="0"/>
                  </a:lnTo>
                  <a:lnTo>
                    <a:pt x="26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00" name="Freeform 28"/>
            <p:cNvSpPr>
              <a:spLocks/>
            </p:cNvSpPr>
            <p:nvPr/>
          </p:nvSpPr>
          <p:spPr bwMode="auto">
            <a:xfrm>
              <a:off x="4427" y="2863"/>
              <a:ext cx="39" cy="48"/>
            </a:xfrm>
            <a:custGeom>
              <a:avLst/>
              <a:gdLst>
                <a:gd name="T0" fmla="*/ 0 w 39"/>
                <a:gd name="T1" fmla="*/ 0 h 48"/>
                <a:gd name="T2" fmla="*/ 0 w 39"/>
                <a:gd name="T3" fmla="*/ 32 h 48"/>
                <a:gd name="T4" fmla="*/ 0 w 39"/>
                <a:gd name="T5" fmla="*/ 48 h 48"/>
                <a:gd name="T6" fmla="*/ 13 w 39"/>
                <a:gd name="T7" fmla="*/ 48 h 48"/>
                <a:gd name="T8" fmla="*/ 19 w 39"/>
                <a:gd name="T9" fmla="*/ 48 h 48"/>
                <a:gd name="T10" fmla="*/ 26 w 39"/>
                <a:gd name="T11" fmla="*/ 48 h 48"/>
                <a:gd name="T12" fmla="*/ 39 w 39"/>
                <a:gd name="T13" fmla="*/ 48 h 48"/>
                <a:gd name="T14" fmla="*/ 39 w 39"/>
                <a:gd name="T15" fmla="*/ 32 h 48"/>
                <a:gd name="T16" fmla="*/ 39 w 39"/>
                <a:gd name="T17" fmla="*/ 0 h 48"/>
                <a:gd name="T18" fmla="*/ 32 w 39"/>
                <a:gd name="T19" fmla="*/ 0 h 48"/>
                <a:gd name="T20" fmla="*/ 0 w 39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8">
                  <a:moveTo>
                    <a:pt x="0" y="0"/>
                  </a:moveTo>
                  <a:lnTo>
                    <a:pt x="0" y="32"/>
                  </a:lnTo>
                  <a:lnTo>
                    <a:pt x="0" y="48"/>
                  </a:lnTo>
                  <a:lnTo>
                    <a:pt x="13" y="48"/>
                  </a:lnTo>
                  <a:lnTo>
                    <a:pt x="19" y="48"/>
                  </a:lnTo>
                  <a:lnTo>
                    <a:pt x="26" y="48"/>
                  </a:lnTo>
                  <a:lnTo>
                    <a:pt x="39" y="48"/>
                  </a:lnTo>
                  <a:lnTo>
                    <a:pt x="39" y="32"/>
                  </a:lnTo>
                  <a:lnTo>
                    <a:pt x="39" y="0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01" name="Freeform 29"/>
            <p:cNvSpPr>
              <a:spLocks/>
            </p:cNvSpPr>
            <p:nvPr/>
          </p:nvSpPr>
          <p:spPr bwMode="auto">
            <a:xfrm>
              <a:off x="4459" y="2567"/>
              <a:ext cx="20" cy="32"/>
            </a:xfrm>
            <a:custGeom>
              <a:avLst/>
              <a:gdLst>
                <a:gd name="T0" fmla="*/ 0 w 20"/>
                <a:gd name="T1" fmla="*/ 8 h 32"/>
                <a:gd name="T2" fmla="*/ 0 w 20"/>
                <a:gd name="T3" fmla="*/ 0 h 32"/>
                <a:gd name="T4" fmla="*/ 13 w 20"/>
                <a:gd name="T5" fmla="*/ 0 h 32"/>
                <a:gd name="T6" fmla="*/ 20 w 20"/>
                <a:gd name="T7" fmla="*/ 16 h 32"/>
                <a:gd name="T8" fmla="*/ 20 w 20"/>
                <a:gd name="T9" fmla="*/ 24 h 32"/>
                <a:gd name="T10" fmla="*/ 20 w 20"/>
                <a:gd name="T11" fmla="*/ 32 h 32"/>
                <a:gd name="T12" fmla="*/ 13 w 20"/>
                <a:gd name="T13" fmla="*/ 32 h 32"/>
                <a:gd name="T14" fmla="*/ 13 w 20"/>
                <a:gd name="T15" fmla="*/ 24 h 32"/>
                <a:gd name="T16" fmla="*/ 7 w 20"/>
                <a:gd name="T17" fmla="*/ 8 h 32"/>
                <a:gd name="T18" fmla="*/ 0 w 20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32">
                  <a:moveTo>
                    <a:pt x="0" y="8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20" y="16"/>
                  </a:lnTo>
                  <a:lnTo>
                    <a:pt x="20" y="24"/>
                  </a:lnTo>
                  <a:lnTo>
                    <a:pt x="20" y="32"/>
                  </a:lnTo>
                  <a:lnTo>
                    <a:pt x="13" y="32"/>
                  </a:lnTo>
                  <a:lnTo>
                    <a:pt x="13" y="24"/>
                  </a:lnTo>
                  <a:lnTo>
                    <a:pt x="7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02" name="Freeform 30"/>
            <p:cNvSpPr>
              <a:spLocks/>
            </p:cNvSpPr>
            <p:nvPr/>
          </p:nvSpPr>
          <p:spPr bwMode="auto">
            <a:xfrm>
              <a:off x="4414" y="2551"/>
              <a:ext cx="52" cy="64"/>
            </a:xfrm>
            <a:custGeom>
              <a:avLst/>
              <a:gdLst>
                <a:gd name="T0" fmla="*/ 13 w 52"/>
                <a:gd name="T1" fmla="*/ 24 h 64"/>
                <a:gd name="T2" fmla="*/ 7 w 52"/>
                <a:gd name="T3" fmla="*/ 24 h 64"/>
                <a:gd name="T4" fmla="*/ 0 w 52"/>
                <a:gd name="T5" fmla="*/ 32 h 64"/>
                <a:gd name="T6" fmla="*/ 0 w 52"/>
                <a:gd name="T7" fmla="*/ 40 h 64"/>
                <a:gd name="T8" fmla="*/ 7 w 52"/>
                <a:gd name="T9" fmla="*/ 40 h 64"/>
                <a:gd name="T10" fmla="*/ 13 w 52"/>
                <a:gd name="T11" fmla="*/ 56 h 64"/>
                <a:gd name="T12" fmla="*/ 32 w 52"/>
                <a:gd name="T13" fmla="*/ 64 h 64"/>
                <a:gd name="T14" fmla="*/ 39 w 52"/>
                <a:gd name="T15" fmla="*/ 64 h 64"/>
                <a:gd name="T16" fmla="*/ 45 w 52"/>
                <a:gd name="T17" fmla="*/ 48 h 64"/>
                <a:gd name="T18" fmla="*/ 52 w 52"/>
                <a:gd name="T19" fmla="*/ 32 h 64"/>
                <a:gd name="T20" fmla="*/ 45 w 52"/>
                <a:gd name="T21" fmla="*/ 8 h 64"/>
                <a:gd name="T22" fmla="*/ 26 w 52"/>
                <a:gd name="T23" fmla="*/ 0 h 64"/>
                <a:gd name="T24" fmla="*/ 13 w 52"/>
                <a:gd name="T25" fmla="*/ 16 h 64"/>
                <a:gd name="T26" fmla="*/ 13 w 52"/>
                <a:gd name="T27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64">
                  <a:moveTo>
                    <a:pt x="13" y="24"/>
                  </a:moveTo>
                  <a:lnTo>
                    <a:pt x="7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7" y="40"/>
                  </a:lnTo>
                  <a:lnTo>
                    <a:pt x="13" y="56"/>
                  </a:lnTo>
                  <a:lnTo>
                    <a:pt x="32" y="64"/>
                  </a:lnTo>
                  <a:lnTo>
                    <a:pt x="39" y="64"/>
                  </a:lnTo>
                  <a:lnTo>
                    <a:pt x="45" y="48"/>
                  </a:lnTo>
                  <a:lnTo>
                    <a:pt x="52" y="32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3" y="16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03" name="Freeform 31"/>
            <p:cNvSpPr>
              <a:spLocks/>
            </p:cNvSpPr>
            <p:nvPr/>
          </p:nvSpPr>
          <p:spPr bwMode="auto">
            <a:xfrm>
              <a:off x="4408" y="2535"/>
              <a:ext cx="58" cy="56"/>
            </a:xfrm>
            <a:custGeom>
              <a:avLst/>
              <a:gdLst>
                <a:gd name="T0" fmla="*/ 51 w 58"/>
                <a:gd name="T1" fmla="*/ 32 h 56"/>
                <a:gd name="T2" fmla="*/ 58 w 58"/>
                <a:gd name="T3" fmla="*/ 32 h 56"/>
                <a:gd name="T4" fmla="*/ 58 w 58"/>
                <a:gd name="T5" fmla="*/ 16 h 56"/>
                <a:gd name="T6" fmla="*/ 51 w 58"/>
                <a:gd name="T7" fmla="*/ 8 h 56"/>
                <a:gd name="T8" fmla="*/ 38 w 58"/>
                <a:gd name="T9" fmla="*/ 0 h 56"/>
                <a:gd name="T10" fmla="*/ 26 w 58"/>
                <a:gd name="T11" fmla="*/ 0 h 56"/>
                <a:gd name="T12" fmla="*/ 19 w 58"/>
                <a:gd name="T13" fmla="*/ 0 h 56"/>
                <a:gd name="T14" fmla="*/ 13 w 58"/>
                <a:gd name="T15" fmla="*/ 8 h 56"/>
                <a:gd name="T16" fmla="*/ 6 w 58"/>
                <a:gd name="T17" fmla="*/ 16 h 56"/>
                <a:gd name="T18" fmla="*/ 0 w 58"/>
                <a:gd name="T19" fmla="*/ 32 h 56"/>
                <a:gd name="T20" fmla="*/ 0 w 58"/>
                <a:gd name="T21" fmla="*/ 48 h 56"/>
                <a:gd name="T22" fmla="*/ 6 w 58"/>
                <a:gd name="T23" fmla="*/ 56 h 56"/>
                <a:gd name="T24" fmla="*/ 6 w 58"/>
                <a:gd name="T25" fmla="*/ 48 h 56"/>
                <a:gd name="T26" fmla="*/ 13 w 58"/>
                <a:gd name="T27" fmla="*/ 40 h 56"/>
                <a:gd name="T28" fmla="*/ 19 w 58"/>
                <a:gd name="T29" fmla="*/ 40 h 56"/>
                <a:gd name="T30" fmla="*/ 19 w 58"/>
                <a:gd name="T31" fmla="*/ 32 h 56"/>
                <a:gd name="T32" fmla="*/ 32 w 58"/>
                <a:gd name="T33" fmla="*/ 16 h 56"/>
                <a:gd name="T34" fmla="*/ 51 w 58"/>
                <a:gd name="T35" fmla="*/ 24 h 56"/>
                <a:gd name="T36" fmla="*/ 51 w 58"/>
                <a:gd name="T37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" h="56">
                  <a:moveTo>
                    <a:pt x="51" y="32"/>
                  </a:moveTo>
                  <a:lnTo>
                    <a:pt x="58" y="32"/>
                  </a:lnTo>
                  <a:lnTo>
                    <a:pt x="58" y="16"/>
                  </a:lnTo>
                  <a:lnTo>
                    <a:pt x="51" y="8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6" y="56"/>
                  </a:lnTo>
                  <a:lnTo>
                    <a:pt x="6" y="48"/>
                  </a:lnTo>
                  <a:lnTo>
                    <a:pt x="13" y="40"/>
                  </a:lnTo>
                  <a:lnTo>
                    <a:pt x="19" y="40"/>
                  </a:lnTo>
                  <a:lnTo>
                    <a:pt x="19" y="32"/>
                  </a:lnTo>
                  <a:lnTo>
                    <a:pt x="32" y="16"/>
                  </a:lnTo>
                  <a:lnTo>
                    <a:pt x="51" y="24"/>
                  </a:lnTo>
                  <a:lnTo>
                    <a:pt x="51" y="3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04" name="Freeform 32"/>
            <p:cNvSpPr>
              <a:spLocks/>
            </p:cNvSpPr>
            <p:nvPr/>
          </p:nvSpPr>
          <p:spPr bwMode="auto">
            <a:xfrm>
              <a:off x="4388" y="2567"/>
              <a:ext cx="26" cy="40"/>
            </a:xfrm>
            <a:custGeom>
              <a:avLst/>
              <a:gdLst>
                <a:gd name="T0" fmla="*/ 26 w 26"/>
                <a:gd name="T1" fmla="*/ 8 h 40"/>
                <a:gd name="T2" fmla="*/ 20 w 26"/>
                <a:gd name="T3" fmla="*/ 0 h 40"/>
                <a:gd name="T4" fmla="*/ 13 w 26"/>
                <a:gd name="T5" fmla="*/ 8 h 40"/>
                <a:gd name="T6" fmla="*/ 0 w 26"/>
                <a:gd name="T7" fmla="*/ 16 h 40"/>
                <a:gd name="T8" fmla="*/ 0 w 26"/>
                <a:gd name="T9" fmla="*/ 24 h 40"/>
                <a:gd name="T10" fmla="*/ 0 w 26"/>
                <a:gd name="T11" fmla="*/ 40 h 40"/>
                <a:gd name="T12" fmla="*/ 7 w 26"/>
                <a:gd name="T13" fmla="*/ 32 h 40"/>
                <a:gd name="T14" fmla="*/ 13 w 26"/>
                <a:gd name="T15" fmla="*/ 24 h 40"/>
                <a:gd name="T16" fmla="*/ 20 w 26"/>
                <a:gd name="T17" fmla="*/ 16 h 40"/>
                <a:gd name="T18" fmla="*/ 26 w 26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40">
                  <a:moveTo>
                    <a:pt x="26" y="8"/>
                  </a:moveTo>
                  <a:lnTo>
                    <a:pt x="20" y="0"/>
                  </a:lnTo>
                  <a:lnTo>
                    <a:pt x="13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32"/>
                  </a:lnTo>
                  <a:lnTo>
                    <a:pt x="13" y="24"/>
                  </a:lnTo>
                  <a:lnTo>
                    <a:pt x="20" y="16"/>
                  </a:lnTo>
                  <a:lnTo>
                    <a:pt x="2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05" name="Freeform 33"/>
            <p:cNvSpPr>
              <a:spLocks/>
            </p:cNvSpPr>
            <p:nvPr/>
          </p:nvSpPr>
          <p:spPr bwMode="auto">
            <a:xfrm>
              <a:off x="4408" y="2559"/>
              <a:ext cx="6" cy="16"/>
            </a:xfrm>
            <a:custGeom>
              <a:avLst/>
              <a:gdLst>
                <a:gd name="T0" fmla="*/ 0 w 6"/>
                <a:gd name="T1" fmla="*/ 8 h 16"/>
                <a:gd name="T2" fmla="*/ 0 w 6"/>
                <a:gd name="T3" fmla="*/ 8 h 16"/>
                <a:gd name="T4" fmla="*/ 0 w 6"/>
                <a:gd name="T5" fmla="*/ 0 h 16"/>
                <a:gd name="T6" fmla="*/ 0 w 6"/>
                <a:gd name="T7" fmla="*/ 8 h 16"/>
                <a:gd name="T8" fmla="*/ 6 w 6"/>
                <a:gd name="T9" fmla="*/ 8 h 16"/>
                <a:gd name="T10" fmla="*/ 6 w 6"/>
                <a:gd name="T11" fmla="*/ 8 h 16"/>
                <a:gd name="T12" fmla="*/ 6 w 6"/>
                <a:gd name="T13" fmla="*/ 8 h 16"/>
                <a:gd name="T14" fmla="*/ 6 w 6"/>
                <a:gd name="T15" fmla="*/ 16 h 16"/>
                <a:gd name="T16" fmla="*/ 0 w 6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6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06" name="Freeform 34"/>
            <p:cNvSpPr>
              <a:spLocks/>
            </p:cNvSpPr>
            <p:nvPr/>
          </p:nvSpPr>
          <p:spPr bwMode="auto">
            <a:xfrm>
              <a:off x="4421" y="2591"/>
              <a:ext cx="25" cy="40"/>
            </a:xfrm>
            <a:custGeom>
              <a:avLst/>
              <a:gdLst>
                <a:gd name="T0" fmla="*/ 0 w 25"/>
                <a:gd name="T1" fmla="*/ 0 h 40"/>
                <a:gd name="T2" fmla="*/ 0 w 25"/>
                <a:gd name="T3" fmla="*/ 32 h 40"/>
                <a:gd name="T4" fmla="*/ 6 w 25"/>
                <a:gd name="T5" fmla="*/ 40 h 40"/>
                <a:gd name="T6" fmla="*/ 19 w 25"/>
                <a:gd name="T7" fmla="*/ 40 h 40"/>
                <a:gd name="T8" fmla="*/ 25 w 25"/>
                <a:gd name="T9" fmla="*/ 32 h 40"/>
                <a:gd name="T10" fmla="*/ 25 w 25"/>
                <a:gd name="T11" fmla="*/ 24 h 40"/>
                <a:gd name="T12" fmla="*/ 25 w 25"/>
                <a:gd name="T13" fmla="*/ 24 h 40"/>
                <a:gd name="T14" fmla="*/ 6 w 25"/>
                <a:gd name="T15" fmla="*/ 16 h 40"/>
                <a:gd name="T16" fmla="*/ 0 w 25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40">
                  <a:moveTo>
                    <a:pt x="0" y="0"/>
                  </a:moveTo>
                  <a:lnTo>
                    <a:pt x="0" y="32"/>
                  </a:lnTo>
                  <a:lnTo>
                    <a:pt x="6" y="40"/>
                  </a:lnTo>
                  <a:lnTo>
                    <a:pt x="19" y="40"/>
                  </a:lnTo>
                  <a:lnTo>
                    <a:pt x="25" y="32"/>
                  </a:lnTo>
                  <a:lnTo>
                    <a:pt x="25" y="24"/>
                  </a:lnTo>
                  <a:lnTo>
                    <a:pt x="25" y="24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07" name="Freeform 35"/>
            <p:cNvSpPr>
              <a:spLocks/>
            </p:cNvSpPr>
            <p:nvPr/>
          </p:nvSpPr>
          <p:spPr bwMode="auto">
            <a:xfrm>
              <a:off x="4382" y="2615"/>
              <a:ext cx="116" cy="248"/>
            </a:xfrm>
            <a:custGeom>
              <a:avLst/>
              <a:gdLst>
                <a:gd name="T0" fmla="*/ 39 w 116"/>
                <a:gd name="T1" fmla="*/ 8 h 248"/>
                <a:gd name="T2" fmla="*/ 19 w 116"/>
                <a:gd name="T3" fmla="*/ 16 h 248"/>
                <a:gd name="T4" fmla="*/ 6 w 116"/>
                <a:gd name="T5" fmla="*/ 8 h 248"/>
                <a:gd name="T6" fmla="*/ 0 w 116"/>
                <a:gd name="T7" fmla="*/ 16 h 248"/>
                <a:gd name="T8" fmla="*/ 0 w 116"/>
                <a:gd name="T9" fmla="*/ 32 h 248"/>
                <a:gd name="T10" fmla="*/ 0 w 116"/>
                <a:gd name="T11" fmla="*/ 56 h 248"/>
                <a:gd name="T12" fmla="*/ 13 w 116"/>
                <a:gd name="T13" fmla="*/ 64 h 248"/>
                <a:gd name="T14" fmla="*/ 19 w 116"/>
                <a:gd name="T15" fmla="*/ 64 h 248"/>
                <a:gd name="T16" fmla="*/ 26 w 116"/>
                <a:gd name="T17" fmla="*/ 112 h 248"/>
                <a:gd name="T18" fmla="*/ 13 w 116"/>
                <a:gd name="T19" fmla="*/ 208 h 248"/>
                <a:gd name="T20" fmla="*/ 6 w 116"/>
                <a:gd name="T21" fmla="*/ 240 h 248"/>
                <a:gd name="T22" fmla="*/ 39 w 116"/>
                <a:gd name="T23" fmla="*/ 248 h 248"/>
                <a:gd name="T24" fmla="*/ 77 w 116"/>
                <a:gd name="T25" fmla="*/ 248 h 248"/>
                <a:gd name="T26" fmla="*/ 97 w 116"/>
                <a:gd name="T27" fmla="*/ 240 h 248"/>
                <a:gd name="T28" fmla="*/ 116 w 116"/>
                <a:gd name="T29" fmla="*/ 224 h 248"/>
                <a:gd name="T30" fmla="*/ 116 w 116"/>
                <a:gd name="T31" fmla="*/ 208 h 248"/>
                <a:gd name="T32" fmla="*/ 90 w 116"/>
                <a:gd name="T33" fmla="*/ 112 h 248"/>
                <a:gd name="T34" fmla="*/ 90 w 116"/>
                <a:gd name="T35" fmla="*/ 64 h 248"/>
                <a:gd name="T36" fmla="*/ 97 w 116"/>
                <a:gd name="T37" fmla="*/ 56 h 248"/>
                <a:gd name="T38" fmla="*/ 103 w 116"/>
                <a:gd name="T39" fmla="*/ 48 h 248"/>
                <a:gd name="T40" fmla="*/ 103 w 116"/>
                <a:gd name="T41" fmla="*/ 24 h 248"/>
                <a:gd name="T42" fmla="*/ 97 w 116"/>
                <a:gd name="T43" fmla="*/ 8 h 248"/>
                <a:gd name="T44" fmla="*/ 84 w 116"/>
                <a:gd name="T45" fmla="*/ 8 h 248"/>
                <a:gd name="T46" fmla="*/ 64 w 116"/>
                <a:gd name="T47" fmla="*/ 0 h 248"/>
                <a:gd name="T48" fmla="*/ 64 w 116"/>
                <a:gd name="T49" fmla="*/ 8 h 248"/>
                <a:gd name="T50" fmla="*/ 58 w 116"/>
                <a:gd name="T51" fmla="*/ 16 h 248"/>
                <a:gd name="T52" fmla="*/ 45 w 116"/>
                <a:gd name="T53" fmla="*/ 16 h 248"/>
                <a:gd name="T54" fmla="*/ 39 w 116"/>
                <a:gd name="T55" fmla="*/ 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6" h="248">
                  <a:moveTo>
                    <a:pt x="39" y="8"/>
                  </a:moveTo>
                  <a:lnTo>
                    <a:pt x="19" y="16"/>
                  </a:lnTo>
                  <a:lnTo>
                    <a:pt x="6" y="8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3" y="64"/>
                  </a:lnTo>
                  <a:lnTo>
                    <a:pt x="19" y="64"/>
                  </a:lnTo>
                  <a:lnTo>
                    <a:pt x="26" y="112"/>
                  </a:lnTo>
                  <a:lnTo>
                    <a:pt x="13" y="208"/>
                  </a:lnTo>
                  <a:lnTo>
                    <a:pt x="6" y="240"/>
                  </a:lnTo>
                  <a:lnTo>
                    <a:pt x="39" y="248"/>
                  </a:lnTo>
                  <a:lnTo>
                    <a:pt x="77" y="248"/>
                  </a:lnTo>
                  <a:lnTo>
                    <a:pt x="97" y="240"/>
                  </a:lnTo>
                  <a:lnTo>
                    <a:pt x="116" y="224"/>
                  </a:lnTo>
                  <a:lnTo>
                    <a:pt x="116" y="208"/>
                  </a:lnTo>
                  <a:lnTo>
                    <a:pt x="90" y="112"/>
                  </a:lnTo>
                  <a:lnTo>
                    <a:pt x="90" y="64"/>
                  </a:lnTo>
                  <a:lnTo>
                    <a:pt x="97" y="56"/>
                  </a:lnTo>
                  <a:lnTo>
                    <a:pt x="103" y="48"/>
                  </a:lnTo>
                  <a:lnTo>
                    <a:pt x="103" y="24"/>
                  </a:lnTo>
                  <a:lnTo>
                    <a:pt x="97" y="8"/>
                  </a:lnTo>
                  <a:lnTo>
                    <a:pt x="84" y="8"/>
                  </a:lnTo>
                  <a:lnTo>
                    <a:pt x="64" y="0"/>
                  </a:lnTo>
                  <a:lnTo>
                    <a:pt x="64" y="8"/>
                  </a:lnTo>
                  <a:lnTo>
                    <a:pt x="58" y="16"/>
                  </a:lnTo>
                  <a:lnTo>
                    <a:pt x="45" y="16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V="1">
              <a:off x="4472" y="2655"/>
              <a:ext cx="1" cy="24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3109" name="Freeform 37"/>
            <p:cNvSpPr>
              <a:spLocks/>
            </p:cNvSpPr>
            <p:nvPr/>
          </p:nvSpPr>
          <p:spPr bwMode="auto">
            <a:xfrm>
              <a:off x="4388" y="2671"/>
              <a:ext cx="20" cy="24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24 h 24"/>
                <a:gd name="T4" fmla="*/ 7 w 20"/>
                <a:gd name="T5" fmla="*/ 24 h 24"/>
                <a:gd name="T6" fmla="*/ 20 w 20"/>
                <a:gd name="T7" fmla="*/ 24 h 24"/>
                <a:gd name="T8" fmla="*/ 13 w 20"/>
                <a:gd name="T9" fmla="*/ 8 h 24"/>
                <a:gd name="T10" fmla="*/ 7 w 20"/>
                <a:gd name="T11" fmla="*/ 8 h 24"/>
                <a:gd name="T12" fmla="*/ 0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0" y="0"/>
                  </a:moveTo>
                  <a:lnTo>
                    <a:pt x="0" y="24"/>
                  </a:lnTo>
                  <a:lnTo>
                    <a:pt x="7" y="24"/>
                  </a:lnTo>
                  <a:lnTo>
                    <a:pt x="20" y="24"/>
                  </a:lnTo>
                  <a:lnTo>
                    <a:pt x="13" y="8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10" name="Freeform 38"/>
            <p:cNvSpPr>
              <a:spLocks/>
            </p:cNvSpPr>
            <p:nvPr/>
          </p:nvSpPr>
          <p:spPr bwMode="auto">
            <a:xfrm>
              <a:off x="4472" y="2671"/>
              <a:ext cx="13" cy="16"/>
            </a:xfrm>
            <a:custGeom>
              <a:avLst/>
              <a:gdLst>
                <a:gd name="T0" fmla="*/ 0 w 13"/>
                <a:gd name="T1" fmla="*/ 8 h 16"/>
                <a:gd name="T2" fmla="*/ 0 w 13"/>
                <a:gd name="T3" fmla="*/ 16 h 16"/>
                <a:gd name="T4" fmla="*/ 7 w 13"/>
                <a:gd name="T5" fmla="*/ 16 h 16"/>
                <a:gd name="T6" fmla="*/ 13 w 13"/>
                <a:gd name="T7" fmla="*/ 16 h 16"/>
                <a:gd name="T8" fmla="*/ 13 w 13"/>
                <a:gd name="T9" fmla="*/ 0 h 16"/>
                <a:gd name="T10" fmla="*/ 7 w 13"/>
                <a:gd name="T11" fmla="*/ 0 h 16"/>
                <a:gd name="T12" fmla="*/ 0 w 13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0" y="8"/>
                  </a:moveTo>
                  <a:lnTo>
                    <a:pt x="0" y="16"/>
                  </a:lnTo>
                  <a:lnTo>
                    <a:pt x="7" y="16"/>
                  </a:lnTo>
                  <a:lnTo>
                    <a:pt x="13" y="16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11" name="Freeform 39"/>
            <p:cNvSpPr>
              <a:spLocks/>
            </p:cNvSpPr>
            <p:nvPr/>
          </p:nvSpPr>
          <p:spPr bwMode="auto">
            <a:xfrm>
              <a:off x="4388" y="2695"/>
              <a:ext cx="71" cy="64"/>
            </a:xfrm>
            <a:custGeom>
              <a:avLst/>
              <a:gdLst>
                <a:gd name="T0" fmla="*/ 0 w 71"/>
                <a:gd name="T1" fmla="*/ 0 h 64"/>
                <a:gd name="T2" fmla="*/ 7 w 71"/>
                <a:gd name="T3" fmla="*/ 24 h 64"/>
                <a:gd name="T4" fmla="*/ 39 w 71"/>
                <a:gd name="T5" fmla="*/ 48 h 64"/>
                <a:gd name="T6" fmla="*/ 46 w 71"/>
                <a:gd name="T7" fmla="*/ 56 h 64"/>
                <a:gd name="T8" fmla="*/ 58 w 71"/>
                <a:gd name="T9" fmla="*/ 64 h 64"/>
                <a:gd name="T10" fmla="*/ 71 w 71"/>
                <a:gd name="T11" fmla="*/ 48 h 64"/>
                <a:gd name="T12" fmla="*/ 65 w 71"/>
                <a:gd name="T13" fmla="*/ 48 h 64"/>
                <a:gd name="T14" fmla="*/ 58 w 71"/>
                <a:gd name="T15" fmla="*/ 40 h 64"/>
                <a:gd name="T16" fmla="*/ 65 w 71"/>
                <a:gd name="T17" fmla="*/ 40 h 64"/>
                <a:gd name="T18" fmla="*/ 65 w 71"/>
                <a:gd name="T19" fmla="*/ 32 h 64"/>
                <a:gd name="T20" fmla="*/ 52 w 71"/>
                <a:gd name="T21" fmla="*/ 32 h 64"/>
                <a:gd name="T22" fmla="*/ 46 w 71"/>
                <a:gd name="T23" fmla="*/ 40 h 64"/>
                <a:gd name="T24" fmla="*/ 20 w 71"/>
                <a:gd name="T25" fmla="*/ 16 h 64"/>
                <a:gd name="T26" fmla="*/ 20 w 71"/>
                <a:gd name="T27" fmla="*/ 0 h 64"/>
                <a:gd name="T28" fmla="*/ 0 w 71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4">
                  <a:moveTo>
                    <a:pt x="0" y="0"/>
                  </a:moveTo>
                  <a:lnTo>
                    <a:pt x="7" y="24"/>
                  </a:lnTo>
                  <a:lnTo>
                    <a:pt x="39" y="48"/>
                  </a:lnTo>
                  <a:lnTo>
                    <a:pt x="46" y="56"/>
                  </a:lnTo>
                  <a:lnTo>
                    <a:pt x="58" y="64"/>
                  </a:lnTo>
                  <a:lnTo>
                    <a:pt x="71" y="48"/>
                  </a:lnTo>
                  <a:lnTo>
                    <a:pt x="65" y="48"/>
                  </a:lnTo>
                  <a:lnTo>
                    <a:pt x="58" y="40"/>
                  </a:lnTo>
                  <a:lnTo>
                    <a:pt x="65" y="40"/>
                  </a:lnTo>
                  <a:lnTo>
                    <a:pt x="65" y="32"/>
                  </a:lnTo>
                  <a:lnTo>
                    <a:pt x="52" y="32"/>
                  </a:lnTo>
                  <a:lnTo>
                    <a:pt x="46" y="40"/>
                  </a:lnTo>
                  <a:lnTo>
                    <a:pt x="20" y="16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12" name="Freeform 40"/>
            <p:cNvSpPr>
              <a:spLocks/>
            </p:cNvSpPr>
            <p:nvPr/>
          </p:nvSpPr>
          <p:spPr bwMode="auto">
            <a:xfrm>
              <a:off x="4446" y="2687"/>
              <a:ext cx="39" cy="56"/>
            </a:xfrm>
            <a:custGeom>
              <a:avLst/>
              <a:gdLst>
                <a:gd name="T0" fmla="*/ 26 w 39"/>
                <a:gd name="T1" fmla="*/ 0 h 56"/>
                <a:gd name="T2" fmla="*/ 26 w 39"/>
                <a:gd name="T3" fmla="*/ 32 h 56"/>
                <a:gd name="T4" fmla="*/ 13 w 39"/>
                <a:gd name="T5" fmla="*/ 40 h 56"/>
                <a:gd name="T6" fmla="*/ 7 w 39"/>
                <a:gd name="T7" fmla="*/ 40 h 56"/>
                <a:gd name="T8" fmla="*/ 7 w 39"/>
                <a:gd name="T9" fmla="*/ 48 h 56"/>
                <a:gd name="T10" fmla="*/ 0 w 39"/>
                <a:gd name="T11" fmla="*/ 48 h 56"/>
                <a:gd name="T12" fmla="*/ 7 w 39"/>
                <a:gd name="T13" fmla="*/ 56 h 56"/>
                <a:gd name="T14" fmla="*/ 13 w 39"/>
                <a:gd name="T15" fmla="*/ 56 h 56"/>
                <a:gd name="T16" fmla="*/ 20 w 39"/>
                <a:gd name="T17" fmla="*/ 56 h 56"/>
                <a:gd name="T18" fmla="*/ 26 w 39"/>
                <a:gd name="T19" fmla="*/ 48 h 56"/>
                <a:gd name="T20" fmla="*/ 39 w 39"/>
                <a:gd name="T21" fmla="*/ 32 h 56"/>
                <a:gd name="T22" fmla="*/ 39 w 39"/>
                <a:gd name="T23" fmla="*/ 0 h 56"/>
                <a:gd name="T24" fmla="*/ 33 w 39"/>
                <a:gd name="T25" fmla="*/ 0 h 56"/>
                <a:gd name="T26" fmla="*/ 26 w 39"/>
                <a:gd name="T2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56">
                  <a:moveTo>
                    <a:pt x="26" y="0"/>
                  </a:moveTo>
                  <a:lnTo>
                    <a:pt x="26" y="32"/>
                  </a:lnTo>
                  <a:lnTo>
                    <a:pt x="13" y="40"/>
                  </a:lnTo>
                  <a:lnTo>
                    <a:pt x="7" y="40"/>
                  </a:lnTo>
                  <a:lnTo>
                    <a:pt x="7" y="48"/>
                  </a:lnTo>
                  <a:lnTo>
                    <a:pt x="0" y="48"/>
                  </a:lnTo>
                  <a:lnTo>
                    <a:pt x="7" y="56"/>
                  </a:lnTo>
                  <a:lnTo>
                    <a:pt x="13" y="56"/>
                  </a:lnTo>
                  <a:lnTo>
                    <a:pt x="20" y="56"/>
                  </a:lnTo>
                  <a:lnTo>
                    <a:pt x="26" y="48"/>
                  </a:lnTo>
                  <a:lnTo>
                    <a:pt x="39" y="32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13" name="Freeform 41"/>
            <p:cNvSpPr>
              <a:spLocks/>
            </p:cNvSpPr>
            <p:nvPr/>
          </p:nvSpPr>
          <p:spPr bwMode="auto">
            <a:xfrm>
              <a:off x="4408" y="2615"/>
              <a:ext cx="51" cy="32"/>
            </a:xfrm>
            <a:custGeom>
              <a:avLst/>
              <a:gdLst>
                <a:gd name="T0" fmla="*/ 13 w 51"/>
                <a:gd name="T1" fmla="*/ 8 h 32"/>
                <a:gd name="T2" fmla="*/ 0 w 51"/>
                <a:gd name="T3" fmla="*/ 8 h 32"/>
                <a:gd name="T4" fmla="*/ 0 w 51"/>
                <a:gd name="T5" fmla="*/ 24 h 32"/>
                <a:gd name="T6" fmla="*/ 19 w 51"/>
                <a:gd name="T7" fmla="*/ 32 h 32"/>
                <a:gd name="T8" fmla="*/ 26 w 51"/>
                <a:gd name="T9" fmla="*/ 32 h 32"/>
                <a:gd name="T10" fmla="*/ 32 w 51"/>
                <a:gd name="T11" fmla="*/ 24 h 32"/>
                <a:gd name="T12" fmla="*/ 38 w 51"/>
                <a:gd name="T13" fmla="*/ 32 h 32"/>
                <a:gd name="T14" fmla="*/ 45 w 51"/>
                <a:gd name="T15" fmla="*/ 32 h 32"/>
                <a:gd name="T16" fmla="*/ 51 w 51"/>
                <a:gd name="T17" fmla="*/ 16 h 32"/>
                <a:gd name="T18" fmla="*/ 51 w 51"/>
                <a:gd name="T19" fmla="*/ 8 h 32"/>
                <a:gd name="T20" fmla="*/ 38 w 51"/>
                <a:gd name="T21" fmla="*/ 0 h 32"/>
                <a:gd name="T22" fmla="*/ 38 w 51"/>
                <a:gd name="T23" fmla="*/ 8 h 32"/>
                <a:gd name="T24" fmla="*/ 32 w 51"/>
                <a:gd name="T25" fmla="*/ 16 h 32"/>
                <a:gd name="T26" fmla="*/ 19 w 51"/>
                <a:gd name="T27" fmla="*/ 16 h 32"/>
                <a:gd name="T28" fmla="*/ 13 w 51"/>
                <a:gd name="T2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" h="32">
                  <a:moveTo>
                    <a:pt x="13" y="8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19" y="32"/>
                  </a:lnTo>
                  <a:lnTo>
                    <a:pt x="26" y="32"/>
                  </a:lnTo>
                  <a:lnTo>
                    <a:pt x="32" y="24"/>
                  </a:lnTo>
                  <a:lnTo>
                    <a:pt x="38" y="32"/>
                  </a:lnTo>
                  <a:lnTo>
                    <a:pt x="45" y="32"/>
                  </a:lnTo>
                  <a:lnTo>
                    <a:pt x="51" y="16"/>
                  </a:lnTo>
                  <a:lnTo>
                    <a:pt x="51" y="8"/>
                  </a:lnTo>
                  <a:lnTo>
                    <a:pt x="38" y="0"/>
                  </a:lnTo>
                  <a:lnTo>
                    <a:pt x="38" y="8"/>
                  </a:lnTo>
                  <a:lnTo>
                    <a:pt x="32" y="16"/>
                  </a:lnTo>
                  <a:lnTo>
                    <a:pt x="19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14" name="Freeform 42"/>
            <p:cNvSpPr>
              <a:spLocks/>
            </p:cNvSpPr>
            <p:nvPr/>
          </p:nvSpPr>
          <p:spPr bwMode="auto">
            <a:xfrm>
              <a:off x="4446" y="2863"/>
              <a:ext cx="1" cy="48"/>
            </a:xfrm>
            <a:custGeom>
              <a:avLst/>
              <a:gdLst>
                <a:gd name="T0" fmla="*/ 48 h 48"/>
                <a:gd name="T1" fmla="*/ 32 h 48"/>
                <a:gd name="T2" fmla="*/ 0 h 4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8">
                  <a:moveTo>
                    <a:pt x="0" y="48"/>
                  </a:move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15" name="Freeform 43"/>
            <p:cNvSpPr>
              <a:spLocks/>
            </p:cNvSpPr>
            <p:nvPr/>
          </p:nvSpPr>
          <p:spPr bwMode="auto">
            <a:xfrm>
              <a:off x="4427" y="2911"/>
              <a:ext cx="58" cy="32"/>
            </a:xfrm>
            <a:custGeom>
              <a:avLst/>
              <a:gdLst>
                <a:gd name="T0" fmla="*/ 0 w 58"/>
                <a:gd name="T1" fmla="*/ 0 h 32"/>
                <a:gd name="T2" fmla="*/ 0 w 58"/>
                <a:gd name="T3" fmla="*/ 16 h 32"/>
                <a:gd name="T4" fmla="*/ 0 w 58"/>
                <a:gd name="T5" fmla="*/ 24 h 32"/>
                <a:gd name="T6" fmla="*/ 7 w 58"/>
                <a:gd name="T7" fmla="*/ 32 h 32"/>
                <a:gd name="T8" fmla="*/ 26 w 58"/>
                <a:gd name="T9" fmla="*/ 32 h 32"/>
                <a:gd name="T10" fmla="*/ 32 w 58"/>
                <a:gd name="T11" fmla="*/ 24 h 32"/>
                <a:gd name="T12" fmla="*/ 32 w 58"/>
                <a:gd name="T13" fmla="*/ 24 h 32"/>
                <a:gd name="T14" fmla="*/ 45 w 58"/>
                <a:gd name="T15" fmla="*/ 24 h 32"/>
                <a:gd name="T16" fmla="*/ 58 w 58"/>
                <a:gd name="T17" fmla="*/ 16 h 32"/>
                <a:gd name="T18" fmla="*/ 58 w 58"/>
                <a:gd name="T19" fmla="*/ 8 h 32"/>
                <a:gd name="T20" fmla="*/ 45 w 58"/>
                <a:gd name="T21" fmla="*/ 8 h 32"/>
                <a:gd name="T22" fmla="*/ 39 w 58"/>
                <a:gd name="T23" fmla="*/ 0 h 32"/>
                <a:gd name="T24" fmla="*/ 26 w 58"/>
                <a:gd name="T25" fmla="*/ 0 h 32"/>
                <a:gd name="T26" fmla="*/ 19 w 58"/>
                <a:gd name="T27" fmla="*/ 0 h 32"/>
                <a:gd name="T28" fmla="*/ 13 w 58"/>
                <a:gd name="T29" fmla="*/ 0 h 32"/>
                <a:gd name="T30" fmla="*/ 0 w 58"/>
                <a:gd name="T3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32">
                  <a:moveTo>
                    <a:pt x="0" y="0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7" y="32"/>
                  </a:lnTo>
                  <a:lnTo>
                    <a:pt x="26" y="32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45" y="24"/>
                  </a:lnTo>
                  <a:lnTo>
                    <a:pt x="58" y="16"/>
                  </a:lnTo>
                  <a:lnTo>
                    <a:pt x="58" y="8"/>
                  </a:lnTo>
                  <a:lnTo>
                    <a:pt x="45" y="8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16" name="Freeform 44"/>
            <p:cNvSpPr>
              <a:spLocks/>
            </p:cNvSpPr>
            <p:nvPr/>
          </p:nvSpPr>
          <p:spPr bwMode="auto">
            <a:xfrm>
              <a:off x="4628" y="2839"/>
              <a:ext cx="52" cy="72"/>
            </a:xfrm>
            <a:custGeom>
              <a:avLst/>
              <a:gdLst>
                <a:gd name="T0" fmla="*/ 0 w 52"/>
                <a:gd name="T1" fmla="*/ 0 h 72"/>
                <a:gd name="T2" fmla="*/ 7 w 52"/>
                <a:gd name="T3" fmla="*/ 48 h 72"/>
                <a:gd name="T4" fmla="*/ 7 w 52"/>
                <a:gd name="T5" fmla="*/ 64 h 72"/>
                <a:gd name="T6" fmla="*/ 20 w 52"/>
                <a:gd name="T7" fmla="*/ 72 h 72"/>
                <a:gd name="T8" fmla="*/ 26 w 52"/>
                <a:gd name="T9" fmla="*/ 64 h 72"/>
                <a:gd name="T10" fmla="*/ 39 w 52"/>
                <a:gd name="T11" fmla="*/ 72 h 72"/>
                <a:gd name="T12" fmla="*/ 52 w 52"/>
                <a:gd name="T13" fmla="*/ 64 h 72"/>
                <a:gd name="T14" fmla="*/ 52 w 52"/>
                <a:gd name="T15" fmla="*/ 48 h 72"/>
                <a:gd name="T16" fmla="*/ 52 w 52"/>
                <a:gd name="T17" fmla="*/ 0 h 72"/>
                <a:gd name="T18" fmla="*/ 46 w 52"/>
                <a:gd name="T19" fmla="*/ 8 h 72"/>
                <a:gd name="T20" fmla="*/ 0 w 52"/>
                <a:gd name="T2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72">
                  <a:moveTo>
                    <a:pt x="0" y="0"/>
                  </a:moveTo>
                  <a:lnTo>
                    <a:pt x="7" y="48"/>
                  </a:lnTo>
                  <a:lnTo>
                    <a:pt x="7" y="64"/>
                  </a:lnTo>
                  <a:lnTo>
                    <a:pt x="20" y="72"/>
                  </a:lnTo>
                  <a:lnTo>
                    <a:pt x="26" y="64"/>
                  </a:lnTo>
                  <a:lnTo>
                    <a:pt x="39" y="72"/>
                  </a:lnTo>
                  <a:lnTo>
                    <a:pt x="52" y="64"/>
                  </a:lnTo>
                  <a:lnTo>
                    <a:pt x="52" y="48"/>
                  </a:lnTo>
                  <a:lnTo>
                    <a:pt x="52" y="0"/>
                  </a:lnTo>
                  <a:lnTo>
                    <a:pt x="4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17" name="Freeform 45"/>
            <p:cNvSpPr>
              <a:spLocks/>
            </p:cNvSpPr>
            <p:nvPr/>
          </p:nvSpPr>
          <p:spPr bwMode="auto">
            <a:xfrm>
              <a:off x="4667" y="2487"/>
              <a:ext cx="33" cy="40"/>
            </a:xfrm>
            <a:custGeom>
              <a:avLst/>
              <a:gdLst>
                <a:gd name="T0" fmla="*/ 0 w 33"/>
                <a:gd name="T1" fmla="*/ 8 h 40"/>
                <a:gd name="T2" fmla="*/ 7 w 33"/>
                <a:gd name="T3" fmla="*/ 0 h 40"/>
                <a:gd name="T4" fmla="*/ 20 w 33"/>
                <a:gd name="T5" fmla="*/ 0 h 40"/>
                <a:gd name="T6" fmla="*/ 33 w 33"/>
                <a:gd name="T7" fmla="*/ 16 h 40"/>
                <a:gd name="T8" fmla="*/ 33 w 33"/>
                <a:gd name="T9" fmla="*/ 24 h 40"/>
                <a:gd name="T10" fmla="*/ 33 w 33"/>
                <a:gd name="T11" fmla="*/ 40 h 40"/>
                <a:gd name="T12" fmla="*/ 20 w 33"/>
                <a:gd name="T13" fmla="*/ 40 h 40"/>
                <a:gd name="T14" fmla="*/ 20 w 33"/>
                <a:gd name="T15" fmla="*/ 32 h 40"/>
                <a:gd name="T16" fmla="*/ 13 w 33"/>
                <a:gd name="T17" fmla="*/ 8 h 40"/>
                <a:gd name="T18" fmla="*/ 0 w 33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40">
                  <a:moveTo>
                    <a:pt x="0" y="8"/>
                  </a:moveTo>
                  <a:lnTo>
                    <a:pt x="7" y="0"/>
                  </a:lnTo>
                  <a:lnTo>
                    <a:pt x="20" y="0"/>
                  </a:lnTo>
                  <a:lnTo>
                    <a:pt x="33" y="16"/>
                  </a:lnTo>
                  <a:lnTo>
                    <a:pt x="33" y="24"/>
                  </a:lnTo>
                  <a:lnTo>
                    <a:pt x="33" y="40"/>
                  </a:lnTo>
                  <a:lnTo>
                    <a:pt x="20" y="40"/>
                  </a:lnTo>
                  <a:lnTo>
                    <a:pt x="20" y="32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18" name="Freeform 46"/>
            <p:cNvSpPr>
              <a:spLocks/>
            </p:cNvSpPr>
            <p:nvPr/>
          </p:nvSpPr>
          <p:spPr bwMode="auto">
            <a:xfrm>
              <a:off x="4622" y="2464"/>
              <a:ext cx="52" cy="79"/>
            </a:xfrm>
            <a:custGeom>
              <a:avLst/>
              <a:gdLst>
                <a:gd name="T0" fmla="*/ 6 w 52"/>
                <a:gd name="T1" fmla="*/ 31 h 79"/>
                <a:gd name="T2" fmla="*/ 0 w 52"/>
                <a:gd name="T3" fmla="*/ 31 h 79"/>
                <a:gd name="T4" fmla="*/ 0 w 52"/>
                <a:gd name="T5" fmla="*/ 31 h 79"/>
                <a:gd name="T6" fmla="*/ 0 w 52"/>
                <a:gd name="T7" fmla="*/ 47 h 79"/>
                <a:gd name="T8" fmla="*/ 6 w 52"/>
                <a:gd name="T9" fmla="*/ 47 h 79"/>
                <a:gd name="T10" fmla="*/ 13 w 52"/>
                <a:gd name="T11" fmla="*/ 71 h 79"/>
                <a:gd name="T12" fmla="*/ 32 w 52"/>
                <a:gd name="T13" fmla="*/ 79 h 79"/>
                <a:gd name="T14" fmla="*/ 45 w 52"/>
                <a:gd name="T15" fmla="*/ 79 h 79"/>
                <a:gd name="T16" fmla="*/ 52 w 52"/>
                <a:gd name="T17" fmla="*/ 63 h 79"/>
                <a:gd name="T18" fmla="*/ 52 w 52"/>
                <a:gd name="T19" fmla="*/ 39 h 79"/>
                <a:gd name="T20" fmla="*/ 52 w 52"/>
                <a:gd name="T21" fmla="*/ 15 h 79"/>
                <a:gd name="T22" fmla="*/ 26 w 52"/>
                <a:gd name="T23" fmla="*/ 0 h 79"/>
                <a:gd name="T24" fmla="*/ 6 w 52"/>
                <a:gd name="T25" fmla="*/ 15 h 79"/>
                <a:gd name="T26" fmla="*/ 6 w 52"/>
                <a:gd name="T27" fmla="*/ 3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79">
                  <a:moveTo>
                    <a:pt x="6" y="31"/>
                  </a:moveTo>
                  <a:lnTo>
                    <a:pt x="0" y="31"/>
                  </a:lnTo>
                  <a:lnTo>
                    <a:pt x="0" y="31"/>
                  </a:lnTo>
                  <a:lnTo>
                    <a:pt x="0" y="47"/>
                  </a:lnTo>
                  <a:lnTo>
                    <a:pt x="6" y="47"/>
                  </a:lnTo>
                  <a:lnTo>
                    <a:pt x="13" y="71"/>
                  </a:lnTo>
                  <a:lnTo>
                    <a:pt x="32" y="79"/>
                  </a:lnTo>
                  <a:lnTo>
                    <a:pt x="45" y="79"/>
                  </a:lnTo>
                  <a:lnTo>
                    <a:pt x="52" y="63"/>
                  </a:lnTo>
                  <a:lnTo>
                    <a:pt x="52" y="39"/>
                  </a:lnTo>
                  <a:lnTo>
                    <a:pt x="52" y="15"/>
                  </a:lnTo>
                  <a:lnTo>
                    <a:pt x="26" y="0"/>
                  </a:lnTo>
                  <a:lnTo>
                    <a:pt x="6" y="15"/>
                  </a:lnTo>
                  <a:lnTo>
                    <a:pt x="6" y="3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19" name="Freeform 47"/>
            <p:cNvSpPr>
              <a:spLocks/>
            </p:cNvSpPr>
            <p:nvPr/>
          </p:nvSpPr>
          <p:spPr bwMode="auto">
            <a:xfrm>
              <a:off x="4609" y="2448"/>
              <a:ext cx="71" cy="63"/>
            </a:xfrm>
            <a:custGeom>
              <a:avLst/>
              <a:gdLst>
                <a:gd name="T0" fmla="*/ 65 w 71"/>
                <a:gd name="T1" fmla="*/ 39 h 63"/>
                <a:gd name="T2" fmla="*/ 71 w 71"/>
                <a:gd name="T3" fmla="*/ 31 h 63"/>
                <a:gd name="T4" fmla="*/ 71 w 71"/>
                <a:gd name="T5" fmla="*/ 16 h 63"/>
                <a:gd name="T6" fmla="*/ 58 w 71"/>
                <a:gd name="T7" fmla="*/ 8 h 63"/>
                <a:gd name="T8" fmla="*/ 52 w 71"/>
                <a:gd name="T9" fmla="*/ 0 h 63"/>
                <a:gd name="T10" fmla="*/ 32 w 71"/>
                <a:gd name="T11" fmla="*/ 0 h 63"/>
                <a:gd name="T12" fmla="*/ 19 w 71"/>
                <a:gd name="T13" fmla="*/ 0 h 63"/>
                <a:gd name="T14" fmla="*/ 19 w 71"/>
                <a:gd name="T15" fmla="*/ 8 h 63"/>
                <a:gd name="T16" fmla="*/ 6 w 71"/>
                <a:gd name="T17" fmla="*/ 16 h 63"/>
                <a:gd name="T18" fmla="*/ 0 w 71"/>
                <a:gd name="T19" fmla="*/ 31 h 63"/>
                <a:gd name="T20" fmla="*/ 0 w 71"/>
                <a:gd name="T21" fmla="*/ 55 h 63"/>
                <a:gd name="T22" fmla="*/ 13 w 71"/>
                <a:gd name="T23" fmla="*/ 63 h 63"/>
                <a:gd name="T24" fmla="*/ 13 w 71"/>
                <a:gd name="T25" fmla="*/ 47 h 63"/>
                <a:gd name="T26" fmla="*/ 13 w 71"/>
                <a:gd name="T27" fmla="*/ 47 h 63"/>
                <a:gd name="T28" fmla="*/ 19 w 71"/>
                <a:gd name="T29" fmla="*/ 47 h 63"/>
                <a:gd name="T30" fmla="*/ 19 w 71"/>
                <a:gd name="T31" fmla="*/ 31 h 63"/>
                <a:gd name="T32" fmla="*/ 39 w 71"/>
                <a:gd name="T33" fmla="*/ 16 h 63"/>
                <a:gd name="T34" fmla="*/ 65 w 71"/>
                <a:gd name="T35" fmla="*/ 31 h 63"/>
                <a:gd name="T36" fmla="*/ 65 w 71"/>
                <a:gd name="T3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1" h="63">
                  <a:moveTo>
                    <a:pt x="65" y="39"/>
                  </a:moveTo>
                  <a:lnTo>
                    <a:pt x="71" y="31"/>
                  </a:lnTo>
                  <a:lnTo>
                    <a:pt x="71" y="16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6" y="16"/>
                  </a:lnTo>
                  <a:lnTo>
                    <a:pt x="0" y="31"/>
                  </a:lnTo>
                  <a:lnTo>
                    <a:pt x="0" y="55"/>
                  </a:lnTo>
                  <a:lnTo>
                    <a:pt x="13" y="63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9" y="47"/>
                  </a:lnTo>
                  <a:lnTo>
                    <a:pt x="19" y="31"/>
                  </a:lnTo>
                  <a:lnTo>
                    <a:pt x="39" y="16"/>
                  </a:lnTo>
                  <a:lnTo>
                    <a:pt x="65" y="31"/>
                  </a:lnTo>
                  <a:lnTo>
                    <a:pt x="65" y="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20" name="Freeform 48"/>
            <p:cNvSpPr>
              <a:spLocks/>
            </p:cNvSpPr>
            <p:nvPr/>
          </p:nvSpPr>
          <p:spPr bwMode="auto">
            <a:xfrm>
              <a:off x="4583" y="2487"/>
              <a:ext cx="32" cy="40"/>
            </a:xfrm>
            <a:custGeom>
              <a:avLst/>
              <a:gdLst>
                <a:gd name="T0" fmla="*/ 32 w 32"/>
                <a:gd name="T1" fmla="*/ 8 h 40"/>
                <a:gd name="T2" fmla="*/ 26 w 32"/>
                <a:gd name="T3" fmla="*/ 0 h 40"/>
                <a:gd name="T4" fmla="*/ 19 w 32"/>
                <a:gd name="T5" fmla="*/ 8 h 40"/>
                <a:gd name="T6" fmla="*/ 6 w 32"/>
                <a:gd name="T7" fmla="*/ 16 h 40"/>
                <a:gd name="T8" fmla="*/ 0 w 32"/>
                <a:gd name="T9" fmla="*/ 32 h 40"/>
                <a:gd name="T10" fmla="*/ 6 w 32"/>
                <a:gd name="T11" fmla="*/ 40 h 40"/>
                <a:gd name="T12" fmla="*/ 13 w 32"/>
                <a:gd name="T13" fmla="*/ 40 h 40"/>
                <a:gd name="T14" fmla="*/ 13 w 32"/>
                <a:gd name="T15" fmla="*/ 32 h 40"/>
                <a:gd name="T16" fmla="*/ 19 w 32"/>
                <a:gd name="T17" fmla="*/ 16 h 40"/>
                <a:gd name="T18" fmla="*/ 32 w 32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40">
                  <a:moveTo>
                    <a:pt x="32" y="8"/>
                  </a:moveTo>
                  <a:lnTo>
                    <a:pt x="26" y="0"/>
                  </a:lnTo>
                  <a:lnTo>
                    <a:pt x="19" y="8"/>
                  </a:lnTo>
                  <a:lnTo>
                    <a:pt x="6" y="16"/>
                  </a:lnTo>
                  <a:lnTo>
                    <a:pt x="0" y="32"/>
                  </a:lnTo>
                  <a:lnTo>
                    <a:pt x="6" y="40"/>
                  </a:lnTo>
                  <a:lnTo>
                    <a:pt x="13" y="40"/>
                  </a:lnTo>
                  <a:lnTo>
                    <a:pt x="13" y="32"/>
                  </a:lnTo>
                  <a:lnTo>
                    <a:pt x="19" y="16"/>
                  </a:lnTo>
                  <a:lnTo>
                    <a:pt x="32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21" name="Freeform 49"/>
            <p:cNvSpPr>
              <a:spLocks/>
            </p:cNvSpPr>
            <p:nvPr/>
          </p:nvSpPr>
          <p:spPr bwMode="auto">
            <a:xfrm>
              <a:off x="4609" y="2479"/>
              <a:ext cx="13" cy="16"/>
            </a:xfrm>
            <a:custGeom>
              <a:avLst/>
              <a:gdLst>
                <a:gd name="T0" fmla="*/ 0 w 13"/>
                <a:gd name="T1" fmla="*/ 8 h 16"/>
                <a:gd name="T2" fmla="*/ 0 w 13"/>
                <a:gd name="T3" fmla="*/ 8 h 16"/>
                <a:gd name="T4" fmla="*/ 0 w 13"/>
                <a:gd name="T5" fmla="*/ 0 h 16"/>
                <a:gd name="T6" fmla="*/ 6 w 13"/>
                <a:gd name="T7" fmla="*/ 8 h 16"/>
                <a:gd name="T8" fmla="*/ 6 w 13"/>
                <a:gd name="T9" fmla="*/ 0 h 16"/>
                <a:gd name="T10" fmla="*/ 13 w 13"/>
                <a:gd name="T11" fmla="*/ 8 h 16"/>
                <a:gd name="T12" fmla="*/ 6 w 13"/>
                <a:gd name="T13" fmla="*/ 8 h 16"/>
                <a:gd name="T14" fmla="*/ 6 w 13"/>
                <a:gd name="T15" fmla="*/ 16 h 16"/>
                <a:gd name="T16" fmla="*/ 0 w 13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6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6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22" name="Freeform 50"/>
            <p:cNvSpPr>
              <a:spLocks/>
            </p:cNvSpPr>
            <p:nvPr/>
          </p:nvSpPr>
          <p:spPr bwMode="auto">
            <a:xfrm>
              <a:off x="4622" y="2511"/>
              <a:ext cx="39" cy="48"/>
            </a:xfrm>
            <a:custGeom>
              <a:avLst/>
              <a:gdLst>
                <a:gd name="T0" fmla="*/ 6 w 39"/>
                <a:gd name="T1" fmla="*/ 0 h 48"/>
                <a:gd name="T2" fmla="*/ 0 w 39"/>
                <a:gd name="T3" fmla="*/ 40 h 48"/>
                <a:gd name="T4" fmla="*/ 13 w 39"/>
                <a:gd name="T5" fmla="*/ 48 h 48"/>
                <a:gd name="T6" fmla="*/ 26 w 39"/>
                <a:gd name="T7" fmla="*/ 48 h 48"/>
                <a:gd name="T8" fmla="*/ 39 w 39"/>
                <a:gd name="T9" fmla="*/ 40 h 48"/>
                <a:gd name="T10" fmla="*/ 39 w 39"/>
                <a:gd name="T11" fmla="*/ 32 h 48"/>
                <a:gd name="T12" fmla="*/ 32 w 39"/>
                <a:gd name="T13" fmla="*/ 32 h 48"/>
                <a:gd name="T14" fmla="*/ 13 w 39"/>
                <a:gd name="T15" fmla="*/ 24 h 48"/>
                <a:gd name="T16" fmla="*/ 6 w 39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48">
                  <a:moveTo>
                    <a:pt x="6" y="0"/>
                  </a:moveTo>
                  <a:lnTo>
                    <a:pt x="0" y="40"/>
                  </a:lnTo>
                  <a:lnTo>
                    <a:pt x="13" y="48"/>
                  </a:lnTo>
                  <a:lnTo>
                    <a:pt x="26" y="48"/>
                  </a:lnTo>
                  <a:lnTo>
                    <a:pt x="39" y="40"/>
                  </a:lnTo>
                  <a:lnTo>
                    <a:pt x="39" y="32"/>
                  </a:lnTo>
                  <a:lnTo>
                    <a:pt x="32" y="32"/>
                  </a:lnTo>
                  <a:lnTo>
                    <a:pt x="13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23" name="Freeform 51"/>
            <p:cNvSpPr>
              <a:spLocks/>
            </p:cNvSpPr>
            <p:nvPr/>
          </p:nvSpPr>
          <p:spPr bwMode="auto">
            <a:xfrm>
              <a:off x="4576" y="2543"/>
              <a:ext cx="149" cy="304"/>
            </a:xfrm>
            <a:custGeom>
              <a:avLst/>
              <a:gdLst>
                <a:gd name="T0" fmla="*/ 46 w 149"/>
                <a:gd name="T1" fmla="*/ 8 h 304"/>
                <a:gd name="T2" fmla="*/ 20 w 149"/>
                <a:gd name="T3" fmla="*/ 16 h 304"/>
                <a:gd name="T4" fmla="*/ 13 w 149"/>
                <a:gd name="T5" fmla="*/ 8 h 304"/>
                <a:gd name="T6" fmla="*/ 0 w 149"/>
                <a:gd name="T7" fmla="*/ 16 h 304"/>
                <a:gd name="T8" fmla="*/ 0 w 149"/>
                <a:gd name="T9" fmla="*/ 40 h 304"/>
                <a:gd name="T10" fmla="*/ 0 w 149"/>
                <a:gd name="T11" fmla="*/ 64 h 304"/>
                <a:gd name="T12" fmla="*/ 13 w 149"/>
                <a:gd name="T13" fmla="*/ 80 h 304"/>
                <a:gd name="T14" fmla="*/ 26 w 149"/>
                <a:gd name="T15" fmla="*/ 80 h 304"/>
                <a:gd name="T16" fmla="*/ 33 w 149"/>
                <a:gd name="T17" fmla="*/ 144 h 304"/>
                <a:gd name="T18" fmla="*/ 13 w 149"/>
                <a:gd name="T19" fmla="*/ 256 h 304"/>
                <a:gd name="T20" fmla="*/ 13 w 149"/>
                <a:gd name="T21" fmla="*/ 288 h 304"/>
                <a:gd name="T22" fmla="*/ 46 w 149"/>
                <a:gd name="T23" fmla="*/ 296 h 304"/>
                <a:gd name="T24" fmla="*/ 98 w 149"/>
                <a:gd name="T25" fmla="*/ 304 h 304"/>
                <a:gd name="T26" fmla="*/ 124 w 149"/>
                <a:gd name="T27" fmla="*/ 296 h 304"/>
                <a:gd name="T28" fmla="*/ 149 w 149"/>
                <a:gd name="T29" fmla="*/ 280 h 304"/>
                <a:gd name="T30" fmla="*/ 143 w 149"/>
                <a:gd name="T31" fmla="*/ 248 h 304"/>
                <a:gd name="T32" fmla="*/ 111 w 149"/>
                <a:gd name="T33" fmla="*/ 136 h 304"/>
                <a:gd name="T34" fmla="*/ 111 w 149"/>
                <a:gd name="T35" fmla="*/ 72 h 304"/>
                <a:gd name="T36" fmla="*/ 124 w 149"/>
                <a:gd name="T37" fmla="*/ 72 h 304"/>
                <a:gd name="T38" fmla="*/ 130 w 149"/>
                <a:gd name="T39" fmla="*/ 64 h 304"/>
                <a:gd name="T40" fmla="*/ 130 w 149"/>
                <a:gd name="T41" fmla="*/ 24 h 304"/>
                <a:gd name="T42" fmla="*/ 117 w 149"/>
                <a:gd name="T43" fmla="*/ 8 h 304"/>
                <a:gd name="T44" fmla="*/ 104 w 149"/>
                <a:gd name="T45" fmla="*/ 16 h 304"/>
                <a:gd name="T46" fmla="*/ 85 w 149"/>
                <a:gd name="T47" fmla="*/ 0 h 304"/>
                <a:gd name="T48" fmla="*/ 85 w 149"/>
                <a:gd name="T49" fmla="*/ 8 h 304"/>
                <a:gd name="T50" fmla="*/ 72 w 149"/>
                <a:gd name="T51" fmla="*/ 16 h 304"/>
                <a:gd name="T52" fmla="*/ 59 w 149"/>
                <a:gd name="T53" fmla="*/ 16 h 304"/>
                <a:gd name="T54" fmla="*/ 46 w 149"/>
                <a:gd name="T55" fmla="*/ 8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9" h="304">
                  <a:moveTo>
                    <a:pt x="46" y="8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0" y="64"/>
                  </a:lnTo>
                  <a:lnTo>
                    <a:pt x="13" y="80"/>
                  </a:lnTo>
                  <a:lnTo>
                    <a:pt x="26" y="80"/>
                  </a:lnTo>
                  <a:lnTo>
                    <a:pt x="33" y="144"/>
                  </a:lnTo>
                  <a:lnTo>
                    <a:pt x="13" y="256"/>
                  </a:lnTo>
                  <a:lnTo>
                    <a:pt x="13" y="288"/>
                  </a:lnTo>
                  <a:lnTo>
                    <a:pt x="46" y="296"/>
                  </a:lnTo>
                  <a:lnTo>
                    <a:pt x="98" y="304"/>
                  </a:lnTo>
                  <a:lnTo>
                    <a:pt x="124" y="296"/>
                  </a:lnTo>
                  <a:lnTo>
                    <a:pt x="149" y="280"/>
                  </a:lnTo>
                  <a:lnTo>
                    <a:pt x="143" y="248"/>
                  </a:lnTo>
                  <a:lnTo>
                    <a:pt x="111" y="136"/>
                  </a:lnTo>
                  <a:lnTo>
                    <a:pt x="111" y="72"/>
                  </a:lnTo>
                  <a:lnTo>
                    <a:pt x="124" y="72"/>
                  </a:lnTo>
                  <a:lnTo>
                    <a:pt x="130" y="64"/>
                  </a:lnTo>
                  <a:lnTo>
                    <a:pt x="130" y="24"/>
                  </a:lnTo>
                  <a:lnTo>
                    <a:pt x="117" y="8"/>
                  </a:lnTo>
                  <a:lnTo>
                    <a:pt x="104" y="16"/>
                  </a:lnTo>
                  <a:lnTo>
                    <a:pt x="85" y="0"/>
                  </a:lnTo>
                  <a:lnTo>
                    <a:pt x="85" y="8"/>
                  </a:lnTo>
                  <a:lnTo>
                    <a:pt x="72" y="16"/>
                  </a:lnTo>
                  <a:lnTo>
                    <a:pt x="59" y="16"/>
                  </a:lnTo>
                  <a:lnTo>
                    <a:pt x="4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24" name="Line 52"/>
            <p:cNvSpPr>
              <a:spLocks noChangeShapeType="1"/>
            </p:cNvSpPr>
            <p:nvPr/>
          </p:nvSpPr>
          <p:spPr bwMode="auto">
            <a:xfrm flipV="1">
              <a:off x="4687" y="2599"/>
              <a:ext cx="1" cy="16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3125" name="Freeform 53"/>
            <p:cNvSpPr>
              <a:spLocks/>
            </p:cNvSpPr>
            <p:nvPr/>
          </p:nvSpPr>
          <p:spPr bwMode="auto">
            <a:xfrm>
              <a:off x="4583" y="2615"/>
              <a:ext cx="19" cy="24"/>
            </a:xfrm>
            <a:custGeom>
              <a:avLst/>
              <a:gdLst>
                <a:gd name="T0" fmla="*/ 0 w 19"/>
                <a:gd name="T1" fmla="*/ 0 h 24"/>
                <a:gd name="T2" fmla="*/ 0 w 19"/>
                <a:gd name="T3" fmla="*/ 24 h 24"/>
                <a:gd name="T4" fmla="*/ 13 w 19"/>
                <a:gd name="T5" fmla="*/ 24 h 24"/>
                <a:gd name="T6" fmla="*/ 19 w 19"/>
                <a:gd name="T7" fmla="*/ 24 h 24"/>
                <a:gd name="T8" fmla="*/ 19 w 19"/>
                <a:gd name="T9" fmla="*/ 8 h 24"/>
                <a:gd name="T10" fmla="*/ 6 w 19"/>
                <a:gd name="T11" fmla="*/ 8 h 24"/>
                <a:gd name="T12" fmla="*/ 0 w 19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4">
                  <a:moveTo>
                    <a:pt x="0" y="0"/>
                  </a:moveTo>
                  <a:lnTo>
                    <a:pt x="0" y="24"/>
                  </a:lnTo>
                  <a:lnTo>
                    <a:pt x="13" y="24"/>
                  </a:lnTo>
                  <a:lnTo>
                    <a:pt x="19" y="24"/>
                  </a:lnTo>
                  <a:lnTo>
                    <a:pt x="19" y="8"/>
                  </a:lnTo>
                  <a:lnTo>
                    <a:pt x="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26" name="Freeform 54"/>
            <p:cNvSpPr>
              <a:spLocks/>
            </p:cNvSpPr>
            <p:nvPr/>
          </p:nvSpPr>
          <p:spPr bwMode="auto">
            <a:xfrm>
              <a:off x="4687" y="2607"/>
              <a:ext cx="19" cy="24"/>
            </a:xfrm>
            <a:custGeom>
              <a:avLst/>
              <a:gdLst>
                <a:gd name="T0" fmla="*/ 0 w 19"/>
                <a:gd name="T1" fmla="*/ 8 h 24"/>
                <a:gd name="T2" fmla="*/ 0 w 19"/>
                <a:gd name="T3" fmla="*/ 24 h 24"/>
                <a:gd name="T4" fmla="*/ 13 w 19"/>
                <a:gd name="T5" fmla="*/ 24 h 24"/>
                <a:gd name="T6" fmla="*/ 19 w 19"/>
                <a:gd name="T7" fmla="*/ 24 h 24"/>
                <a:gd name="T8" fmla="*/ 19 w 19"/>
                <a:gd name="T9" fmla="*/ 0 h 24"/>
                <a:gd name="T10" fmla="*/ 13 w 19"/>
                <a:gd name="T11" fmla="*/ 8 h 24"/>
                <a:gd name="T12" fmla="*/ 0 w 19"/>
                <a:gd name="T1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4">
                  <a:moveTo>
                    <a:pt x="0" y="8"/>
                  </a:moveTo>
                  <a:lnTo>
                    <a:pt x="0" y="24"/>
                  </a:lnTo>
                  <a:lnTo>
                    <a:pt x="13" y="24"/>
                  </a:lnTo>
                  <a:lnTo>
                    <a:pt x="19" y="24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27" name="Freeform 55"/>
            <p:cNvSpPr>
              <a:spLocks/>
            </p:cNvSpPr>
            <p:nvPr/>
          </p:nvSpPr>
          <p:spPr bwMode="auto">
            <a:xfrm>
              <a:off x="4583" y="2639"/>
              <a:ext cx="91" cy="72"/>
            </a:xfrm>
            <a:custGeom>
              <a:avLst/>
              <a:gdLst>
                <a:gd name="T0" fmla="*/ 0 w 91"/>
                <a:gd name="T1" fmla="*/ 0 h 72"/>
                <a:gd name="T2" fmla="*/ 6 w 91"/>
                <a:gd name="T3" fmla="*/ 32 h 72"/>
                <a:gd name="T4" fmla="*/ 45 w 91"/>
                <a:gd name="T5" fmla="*/ 64 h 72"/>
                <a:gd name="T6" fmla="*/ 58 w 91"/>
                <a:gd name="T7" fmla="*/ 72 h 72"/>
                <a:gd name="T8" fmla="*/ 78 w 91"/>
                <a:gd name="T9" fmla="*/ 72 h 72"/>
                <a:gd name="T10" fmla="*/ 91 w 91"/>
                <a:gd name="T11" fmla="*/ 64 h 72"/>
                <a:gd name="T12" fmla="*/ 78 w 91"/>
                <a:gd name="T13" fmla="*/ 56 h 72"/>
                <a:gd name="T14" fmla="*/ 71 w 91"/>
                <a:gd name="T15" fmla="*/ 56 h 72"/>
                <a:gd name="T16" fmla="*/ 78 w 91"/>
                <a:gd name="T17" fmla="*/ 48 h 72"/>
                <a:gd name="T18" fmla="*/ 78 w 91"/>
                <a:gd name="T19" fmla="*/ 40 h 72"/>
                <a:gd name="T20" fmla="*/ 65 w 91"/>
                <a:gd name="T21" fmla="*/ 40 h 72"/>
                <a:gd name="T22" fmla="*/ 58 w 91"/>
                <a:gd name="T23" fmla="*/ 48 h 72"/>
                <a:gd name="T24" fmla="*/ 26 w 91"/>
                <a:gd name="T25" fmla="*/ 24 h 72"/>
                <a:gd name="T26" fmla="*/ 19 w 91"/>
                <a:gd name="T27" fmla="*/ 0 h 72"/>
                <a:gd name="T28" fmla="*/ 0 w 91"/>
                <a:gd name="T2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72">
                  <a:moveTo>
                    <a:pt x="0" y="0"/>
                  </a:moveTo>
                  <a:lnTo>
                    <a:pt x="6" y="32"/>
                  </a:lnTo>
                  <a:lnTo>
                    <a:pt x="45" y="64"/>
                  </a:lnTo>
                  <a:lnTo>
                    <a:pt x="58" y="72"/>
                  </a:lnTo>
                  <a:lnTo>
                    <a:pt x="78" y="72"/>
                  </a:lnTo>
                  <a:lnTo>
                    <a:pt x="91" y="64"/>
                  </a:lnTo>
                  <a:lnTo>
                    <a:pt x="78" y="56"/>
                  </a:lnTo>
                  <a:lnTo>
                    <a:pt x="71" y="56"/>
                  </a:lnTo>
                  <a:lnTo>
                    <a:pt x="78" y="48"/>
                  </a:lnTo>
                  <a:lnTo>
                    <a:pt x="78" y="40"/>
                  </a:lnTo>
                  <a:lnTo>
                    <a:pt x="65" y="40"/>
                  </a:lnTo>
                  <a:lnTo>
                    <a:pt x="58" y="48"/>
                  </a:lnTo>
                  <a:lnTo>
                    <a:pt x="26" y="24"/>
                  </a:lnTo>
                  <a:lnTo>
                    <a:pt x="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28" name="Freeform 56"/>
            <p:cNvSpPr>
              <a:spLocks/>
            </p:cNvSpPr>
            <p:nvPr/>
          </p:nvSpPr>
          <p:spPr bwMode="auto">
            <a:xfrm>
              <a:off x="4654" y="2631"/>
              <a:ext cx="52" cy="72"/>
            </a:xfrm>
            <a:custGeom>
              <a:avLst/>
              <a:gdLst>
                <a:gd name="T0" fmla="*/ 33 w 52"/>
                <a:gd name="T1" fmla="*/ 0 h 72"/>
                <a:gd name="T2" fmla="*/ 33 w 52"/>
                <a:gd name="T3" fmla="*/ 32 h 72"/>
                <a:gd name="T4" fmla="*/ 20 w 52"/>
                <a:gd name="T5" fmla="*/ 48 h 72"/>
                <a:gd name="T6" fmla="*/ 7 w 52"/>
                <a:gd name="T7" fmla="*/ 48 h 72"/>
                <a:gd name="T8" fmla="*/ 7 w 52"/>
                <a:gd name="T9" fmla="*/ 56 h 72"/>
                <a:gd name="T10" fmla="*/ 0 w 52"/>
                <a:gd name="T11" fmla="*/ 64 h 72"/>
                <a:gd name="T12" fmla="*/ 7 w 52"/>
                <a:gd name="T13" fmla="*/ 64 h 72"/>
                <a:gd name="T14" fmla="*/ 20 w 52"/>
                <a:gd name="T15" fmla="*/ 72 h 72"/>
                <a:gd name="T16" fmla="*/ 26 w 52"/>
                <a:gd name="T17" fmla="*/ 64 h 72"/>
                <a:gd name="T18" fmla="*/ 33 w 52"/>
                <a:gd name="T19" fmla="*/ 56 h 72"/>
                <a:gd name="T20" fmla="*/ 46 w 52"/>
                <a:gd name="T21" fmla="*/ 40 h 72"/>
                <a:gd name="T22" fmla="*/ 52 w 52"/>
                <a:gd name="T23" fmla="*/ 0 h 72"/>
                <a:gd name="T24" fmla="*/ 46 w 52"/>
                <a:gd name="T25" fmla="*/ 0 h 72"/>
                <a:gd name="T26" fmla="*/ 33 w 52"/>
                <a:gd name="T2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72">
                  <a:moveTo>
                    <a:pt x="33" y="0"/>
                  </a:moveTo>
                  <a:lnTo>
                    <a:pt x="33" y="32"/>
                  </a:lnTo>
                  <a:lnTo>
                    <a:pt x="20" y="48"/>
                  </a:lnTo>
                  <a:lnTo>
                    <a:pt x="7" y="48"/>
                  </a:lnTo>
                  <a:lnTo>
                    <a:pt x="7" y="56"/>
                  </a:lnTo>
                  <a:lnTo>
                    <a:pt x="0" y="64"/>
                  </a:lnTo>
                  <a:lnTo>
                    <a:pt x="7" y="64"/>
                  </a:lnTo>
                  <a:lnTo>
                    <a:pt x="20" y="72"/>
                  </a:lnTo>
                  <a:lnTo>
                    <a:pt x="26" y="64"/>
                  </a:lnTo>
                  <a:lnTo>
                    <a:pt x="33" y="56"/>
                  </a:lnTo>
                  <a:lnTo>
                    <a:pt x="46" y="40"/>
                  </a:lnTo>
                  <a:lnTo>
                    <a:pt x="52" y="0"/>
                  </a:lnTo>
                  <a:lnTo>
                    <a:pt x="46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29" name="Freeform 57"/>
            <p:cNvSpPr>
              <a:spLocks/>
            </p:cNvSpPr>
            <p:nvPr/>
          </p:nvSpPr>
          <p:spPr bwMode="auto">
            <a:xfrm>
              <a:off x="4609" y="2543"/>
              <a:ext cx="65" cy="40"/>
            </a:xfrm>
            <a:custGeom>
              <a:avLst/>
              <a:gdLst>
                <a:gd name="T0" fmla="*/ 13 w 65"/>
                <a:gd name="T1" fmla="*/ 8 h 40"/>
                <a:gd name="T2" fmla="*/ 0 w 65"/>
                <a:gd name="T3" fmla="*/ 8 h 40"/>
                <a:gd name="T4" fmla="*/ 0 w 65"/>
                <a:gd name="T5" fmla="*/ 24 h 40"/>
                <a:gd name="T6" fmla="*/ 19 w 65"/>
                <a:gd name="T7" fmla="*/ 40 h 40"/>
                <a:gd name="T8" fmla="*/ 32 w 65"/>
                <a:gd name="T9" fmla="*/ 40 h 40"/>
                <a:gd name="T10" fmla="*/ 39 w 65"/>
                <a:gd name="T11" fmla="*/ 24 h 40"/>
                <a:gd name="T12" fmla="*/ 45 w 65"/>
                <a:gd name="T13" fmla="*/ 40 h 40"/>
                <a:gd name="T14" fmla="*/ 58 w 65"/>
                <a:gd name="T15" fmla="*/ 40 h 40"/>
                <a:gd name="T16" fmla="*/ 65 w 65"/>
                <a:gd name="T17" fmla="*/ 24 h 40"/>
                <a:gd name="T18" fmla="*/ 65 w 65"/>
                <a:gd name="T19" fmla="*/ 8 h 40"/>
                <a:gd name="T20" fmla="*/ 52 w 65"/>
                <a:gd name="T21" fmla="*/ 0 h 40"/>
                <a:gd name="T22" fmla="*/ 52 w 65"/>
                <a:gd name="T23" fmla="*/ 8 h 40"/>
                <a:gd name="T24" fmla="*/ 39 w 65"/>
                <a:gd name="T25" fmla="*/ 16 h 40"/>
                <a:gd name="T26" fmla="*/ 26 w 65"/>
                <a:gd name="T27" fmla="*/ 16 h 40"/>
                <a:gd name="T28" fmla="*/ 13 w 65"/>
                <a:gd name="T2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40">
                  <a:moveTo>
                    <a:pt x="13" y="8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19" y="40"/>
                  </a:lnTo>
                  <a:lnTo>
                    <a:pt x="32" y="40"/>
                  </a:lnTo>
                  <a:lnTo>
                    <a:pt x="39" y="24"/>
                  </a:lnTo>
                  <a:lnTo>
                    <a:pt x="45" y="40"/>
                  </a:lnTo>
                  <a:lnTo>
                    <a:pt x="58" y="40"/>
                  </a:lnTo>
                  <a:lnTo>
                    <a:pt x="65" y="24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52" y="8"/>
                  </a:lnTo>
                  <a:lnTo>
                    <a:pt x="39" y="16"/>
                  </a:lnTo>
                  <a:lnTo>
                    <a:pt x="26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30" name="Freeform 58"/>
            <p:cNvSpPr>
              <a:spLocks/>
            </p:cNvSpPr>
            <p:nvPr/>
          </p:nvSpPr>
          <p:spPr bwMode="auto">
            <a:xfrm>
              <a:off x="4654" y="2847"/>
              <a:ext cx="7" cy="56"/>
            </a:xfrm>
            <a:custGeom>
              <a:avLst/>
              <a:gdLst>
                <a:gd name="T0" fmla="*/ 0 w 7"/>
                <a:gd name="T1" fmla="*/ 56 h 56"/>
                <a:gd name="T2" fmla="*/ 0 w 7"/>
                <a:gd name="T3" fmla="*/ 32 h 56"/>
                <a:gd name="T4" fmla="*/ 7 w 7"/>
                <a:gd name="T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6">
                  <a:moveTo>
                    <a:pt x="0" y="56"/>
                  </a:moveTo>
                  <a:lnTo>
                    <a:pt x="0" y="32"/>
                  </a:lnTo>
                  <a:lnTo>
                    <a:pt x="7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31" name="Freeform 59"/>
            <p:cNvSpPr>
              <a:spLocks/>
            </p:cNvSpPr>
            <p:nvPr/>
          </p:nvSpPr>
          <p:spPr bwMode="auto">
            <a:xfrm>
              <a:off x="4628" y="2903"/>
              <a:ext cx="78" cy="40"/>
            </a:xfrm>
            <a:custGeom>
              <a:avLst/>
              <a:gdLst>
                <a:gd name="T0" fmla="*/ 7 w 78"/>
                <a:gd name="T1" fmla="*/ 0 h 40"/>
                <a:gd name="T2" fmla="*/ 0 w 78"/>
                <a:gd name="T3" fmla="*/ 16 h 40"/>
                <a:gd name="T4" fmla="*/ 7 w 78"/>
                <a:gd name="T5" fmla="*/ 32 h 40"/>
                <a:gd name="T6" fmla="*/ 13 w 78"/>
                <a:gd name="T7" fmla="*/ 40 h 40"/>
                <a:gd name="T8" fmla="*/ 39 w 78"/>
                <a:gd name="T9" fmla="*/ 40 h 40"/>
                <a:gd name="T10" fmla="*/ 39 w 78"/>
                <a:gd name="T11" fmla="*/ 32 h 40"/>
                <a:gd name="T12" fmla="*/ 46 w 78"/>
                <a:gd name="T13" fmla="*/ 32 h 40"/>
                <a:gd name="T14" fmla="*/ 65 w 78"/>
                <a:gd name="T15" fmla="*/ 32 h 40"/>
                <a:gd name="T16" fmla="*/ 78 w 78"/>
                <a:gd name="T17" fmla="*/ 24 h 40"/>
                <a:gd name="T18" fmla="*/ 72 w 78"/>
                <a:gd name="T19" fmla="*/ 16 h 40"/>
                <a:gd name="T20" fmla="*/ 65 w 78"/>
                <a:gd name="T21" fmla="*/ 8 h 40"/>
                <a:gd name="T22" fmla="*/ 52 w 78"/>
                <a:gd name="T23" fmla="*/ 0 h 40"/>
                <a:gd name="T24" fmla="*/ 39 w 78"/>
                <a:gd name="T25" fmla="*/ 8 h 40"/>
                <a:gd name="T26" fmla="*/ 26 w 78"/>
                <a:gd name="T27" fmla="*/ 0 h 40"/>
                <a:gd name="T28" fmla="*/ 20 w 78"/>
                <a:gd name="T29" fmla="*/ 8 h 40"/>
                <a:gd name="T30" fmla="*/ 7 w 78"/>
                <a:gd name="T3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40">
                  <a:moveTo>
                    <a:pt x="7" y="0"/>
                  </a:moveTo>
                  <a:lnTo>
                    <a:pt x="0" y="16"/>
                  </a:lnTo>
                  <a:lnTo>
                    <a:pt x="7" y="32"/>
                  </a:lnTo>
                  <a:lnTo>
                    <a:pt x="13" y="40"/>
                  </a:lnTo>
                  <a:lnTo>
                    <a:pt x="39" y="40"/>
                  </a:lnTo>
                  <a:lnTo>
                    <a:pt x="39" y="32"/>
                  </a:lnTo>
                  <a:lnTo>
                    <a:pt x="46" y="32"/>
                  </a:lnTo>
                  <a:lnTo>
                    <a:pt x="65" y="32"/>
                  </a:lnTo>
                  <a:lnTo>
                    <a:pt x="78" y="24"/>
                  </a:lnTo>
                  <a:lnTo>
                    <a:pt x="72" y="16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39" y="8"/>
                  </a:lnTo>
                  <a:lnTo>
                    <a:pt x="26" y="0"/>
                  </a:lnTo>
                  <a:lnTo>
                    <a:pt x="2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32" name="Freeform 60"/>
            <p:cNvSpPr>
              <a:spLocks/>
            </p:cNvSpPr>
            <p:nvPr/>
          </p:nvSpPr>
          <p:spPr bwMode="auto">
            <a:xfrm>
              <a:off x="4232" y="2879"/>
              <a:ext cx="39" cy="40"/>
            </a:xfrm>
            <a:custGeom>
              <a:avLst/>
              <a:gdLst>
                <a:gd name="T0" fmla="*/ 0 w 39"/>
                <a:gd name="T1" fmla="*/ 0 h 40"/>
                <a:gd name="T2" fmla="*/ 0 w 39"/>
                <a:gd name="T3" fmla="*/ 24 h 40"/>
                <a:gd name="T4" fmla="*/ 0 w 39"/>
                <a:gd name="T5" fmla="*/ 40 h 40"/>
                <a:gd name="T6" fmla="*/ 13 w 39"/>
                <a:gd name="T7" fmla="*/ 40 h 40"/>
                <a:gd name="T8" fmla="*/ 20 w 39"/>
                <a:gd name="T9" fmla="*/ 40 h 40"/>
                <a:gd name="T10" fmla="*/ 26 w 39"/>
                <a:gd name="T11" fmla="*/ 40 h 40"/>
                <a:gd name="T12" fmla="*/ 39 w 39"/>
                <a:gd name="T13" fmla="*/ 40 h 40"/>
                <a:gd name="T14" fmla="*/ 33 w 39"/>
                <a:gd name="T15" fmla="*/ 24 h 40"/>
                <a:gd name="T16" fmla="*/ 39 w 39"/>
                <a:gd name="T17" fmla="*/ 0 h 40"/>
                <a:gd name="T18" fmla="*/ 33 w 39"/>
                <a:gd name="T19" fmla="*/ 0 h 40"/>
                <a:gd name="T20" fmla="*/ 0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0" y="0"/>
                  </a:moveTo>
                  <a:lnTo>
                    <a:pt x="0" y="24"/>
                  </a:lnTo>
                  <a:lnTo>
                    <a:pt x="0" y="40"/>
                  </a:lnTo>
                  <a:lnTo>
                    <a:pt x="13" y="40"/>
                  </a:lnTo>
                  <a:lnTo>
                    <a:pt x="20" y="40"/>
                  </a:lnTo>
                  <a:lnTo>
                    <a:pt x="26" y="40"/>
                  </a:lnTo>
                  <a:lnTo>
                    <a:pt x="39" y="40"/>
                  </a:lnTo>
                  <a:lnTo>
                    <a:pt x="33" y="24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33" name="Freeform 61"/>
            <p:cNvSpPr>
              <a:spLocks/>
            </p:cNvSpPr>
            <p:nvPr/>
          </p:nvSpPr>
          <p:spPr bwMode="auto">
            <a:xfrm>
              <a:off x="4265" y="2647"/>
              <a:ext cx="19" cy="24"/>
            </a:xfrm>
            <a:custGeom>
              <a:avLst/>
              <a:gdLst>
                <a:gd name="T0" fmla="*/ 0 w 19"/>
                <a:gd name="T1" fmla="*/ 0 h 24"/>
                <a:gd name="T2" fmla="*/ 0 w 19"/>
                <a:gd name="T3" fmla="*/ 0 h 24"/>
                <a:gd name="T4" fmla="*/ 6 w 19"/>
                <a:gd name="T5" fmla="*/ 0 h 24"/>
                <a:gd name="T6" fmla="*/ 19 w 19"/>
                <a:gd name="T7" fmla="*/ 8 h 24"/>
                <a:gd name="T8" fmla="*/ 19 w 19"/>
                <a:gd name="T9" fmla="*/ 16 h 24"/>
                <a:gd name="T10" fmla="*/ 19 w 19"/>
                <a:gd name="T11" fmla="*/ 24 h 24"/>
                <a:gd name="T12" fmla="*/ 13 w 19"/>
                <a:gd name="T13" fmla="*/ 24 h 24"/>
                <a:gd name="T14" fmla="*/ 6 w 19"/>
                <a:gd name="T15" fmla="*/ 16 h 24"/>
                <a:gd name="T16" fmla="*/ 6 w 19"/>
                <a:gd name="T17" fmla="*/ 8 h 24"/>
                <a:gd name="T18" fmla="*/ 0 w 19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4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9" y="8"/>
                  </a:lnTo>
                  <a:lnTo>
                    <a:pt x="19" y="16"/>
                  </a:lnTo>
                  <a:lnTo>
                    <a:pt x="19" y="24"/>
                  </a:lnTo>
                  <a:lnTo>
                    <a:pt x="13" y="24"/>
                  </a:lnTo>
                  <a:lnTo>
                    <a:pt x="6" y="16"/>
                  </a:lnTo>
                  <a:lnTo>
                    <a:pt x="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34" name="Freeform 62"/>
            <p:cNvSpPr>
              <a:spLocks/>
            </p:cNvSpPr>
            <p:nvPr/>
          </p:nvSpPr>
          <p:spPr bwMode="auto">
            <a:xfrm>
              <a:off x="4226" y="2631"/>
              <a:ext cx="39" cy="56"/>
            </a:xfrm>
            <a:custGeom>
              <a:avLst/>
              <a:gdLst>
                <a:gd name="T0" fmla="*/ 6 w 39"/>
                <a:gd name="T1" fmla="*/ 24 h 56"/>
                <a:gd name="T2" fmla="*/ 0 w 39"/>
                <a:gd name="T3" fmla="*/ 16 h 56"/>
                <a:gd name="T4" fmla="*/ 0 w 39"/>
                <a:gd name="T5" fmla="*/ 24 h 56"/>
                <a:gd name="T6" fmla="*/ 0 w 39"/>
                <a:gd name="T7" fmla="*/ 32 h 56"/>
                <a:gd name="T8" fmla="*/ 6 w 39"/>
                <a:gd name="T9" fmla="*/ 32 h 56"/>
                <a:gd name="T10" fmla="*/ 13 w 39"/>
                <a:gd name="T11" fmla="*/ 40 h 56"/>
                <a:gd name="T12" fmla="*/ 26 w 39"/>
                <a:gd name="T13" fmla="*/ 56 h 56"/>
                <a:gd name="T14" fmla="*/ 32 w 39"/>
                <a:gd name="T15" fmla="*/ 48 h 56"/>
                <a:gd name="T16" fmla="*/ 39 w 39"/>
                <a:gd name="T17" fmla="*/ 40 h 56"/>
                <a:gd name="T18" fmla="*/ 39 w 39"/>
                <a:gd name="T19" fmla="*/ 24 h 56"/>
                <a:gd name="T20" fmla="*/ 39 w 39"/>
                <a:gd name="T21" fmla="*/ 8 h 56"/>
                <a:gd name="T22" fmla="*/ 19 w 39"/>
                <a:gd name="T23" fmla="*/ 0 h 56"/>
                <a:gd name="T24" fmla="*/ 6 w 39"/>
                <a:gd name="T25" fmla="*/ 8 h 56"/>
                <a:gd name="T26" fmla="*/ 6 w 39"/>
                <a:gd name="T27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56">
                  <a:moveTo>
                    <a:pt x="6" y="24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3" y="40"/>
                  </a:lnTo>
                  <a:lnTo>
                    <a:pt x="26" y="56"/>
                  </a:lnTo>
                  <a:lnTo>
                    <a:pt x="32" y="48"/>
                  </a:lnTo>
                  <a:lnTo>
                    <a:pt x="39" y="40"/>
                  </a:lnTo>
                  <a:lnTo>
                    <a:pt x="39" y="24"/>
                  </a:lnTo>
                  <a:lnTo>
                    <a:pt x="39" y="8"/>
                  </a:lnTo>
                  <a:lnTo>
                    <a:pt x="19" y="0"/>
                  </a:lnTo>
                  <a:lnTo>
                    <a:pt x="6" y="8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35" name="Freeform 63"/>
            <p:cNvSpPr>
              <a:spLocks/>
            </p:cNvSpPr>
            <p:nvPr/>
          </p:nvSpPr>
          <p:spPr bwMode="auto">
            <a:xfrm>
              <a:off x="4219" y="2615"/>
              <a:ext cx="52" cy="48"/>
            </a:xfrm>
            <a:custGeom>
              <a:avLst/>
              <a:gdLst>
                <a:gd name="T0" fmla="*/ 46 w 52"/>
                <a:gd name="T1" fmla="*/ 32 h 48"/>
                <a:gd name="T2" fmla="*/ 52 w 52"/>
                <a:gd name="T3" fmla="*/ 24 h 48"/>
                <a:gd name="T4" fmla="*/ 52 w 52"/>
                <a:gd name="T5" fmla="*/ 16 h 48"/>
                <a:gd name="T6" fmla="*/ 46 w 52"/>
                <a:gd name="T7" fmla="*/ 8 h 48"/>
                <a:gd name="T8" fmla="*/ 33 w 52"/>
                <a:gd name="T9" fmla="*/ 8 h 48"/>
                <a:gd name="T10" fmla="*/ 20 w 52"/>
                <a:gd name="T11" fmla="*/ 0 h 48"/>
                <a:gd name="T12" fmla="*/ 13 w 52"/>
                <a:gd name="T13" fmla="*/ 8 h 48"/>
                <a:gd name="T14" fmla="*/ 13 w 52"/>
                <a:gd name="T15" fmla="*/ 8 h 48"/>
                <a:gd name="T16" fmla="*/ 7 w 52"/>
                <a:gd name="T17" fmla="*/ 16 h 48"/>
                <a:gd name="T18" fmla="*/ 0 w 52"/>
                <a:gd name="T19" fmla="*/ 24 h 48"/>
                <a:gd name="T20" fmla="*/ 0 w 52"/>
                <a:gd name="T21" fmla="*/ 40 h 48"/>
                <a:gd name="T22" fmla="*/ 7 w 52"/>
                <a:gd name="T23" fmla="*/ 48 h 48"/>
                <a:gd name="T24" fmla="*/ 7 w 52"/>
                <a:gd name="T25" fmla="*/ 40 h 48"/>
                <a:gd name="T26" fmla="*/ 7 w 52"/>
                <a:gd name="T27" fmla="*/ 32 h 48"/>
                <a:gd name="T28" fmla="*/ 13 w 52"/>
                <a:gd name="T29" fmla="*/ 40 h 48"/>
                <a:gd name="T30" fmla="*/ 13 w 52"/>
                <a:gd name="T31" fmla="*/ 24 h 48"/>
                <a:gd name="T32" fmla="*/ 26 w 52"/>
                <a:gd name="T33" fmla="*/ 16 h 48"/>
                <a:gd name="T34" fmla="*/ 46 w 52"/>
                <a:gd name="T35" fmla="*/ 24 h 48"/>
                <a:gd name="T36" fmla="*/ 46 w 52"/>
                <a:gd name="T37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48">
                  <a:moveTo>
                    <a:pt x="46" y="32"/>
                  </a:moveTo>
                  <a:lnTo>
                    <a:pt x="52" y="24"/>
                  </a:lnTo>
                  <a:lnTo>
                    <a:pt x="52" y="16"/>
                  </a:lnTo>
                  <a:lnTo>
                    <a:pt x="46" y="8"/>
                  </a:lnTo>
                  <a:lnTo>
                    <a:pt x="33" y="8"/>
                  </a:lnTo>
                  <a:lnTo>
                    <a:pt x="20" y="0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7" y="16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48"/>
                  </a:lnTo>
                  <a:lnTo>
                    <a:pt x="7" y="40"/>
                  </a:lnTo>
                  <a:lnTo>
                    <a:pt x="7" y="32"/>
                  </a:lnTo>
                  <a:lnTo>
                    <a:pt x="13" y="40"/>
                  </a:lnTo>
                  <a:lnTo>
                    <a:pt x="13" y="24"/>
                  </a:lnTo>
                  <a:lnTo>
                    <a:pt x="26" y="16"/>
                  </a:lnTo>
                  <a:lnTo>
                    <a:pt x="46" y="24"/>
                  </a:lnTo>
                  <a:lnTo>
                    <a:pt x="46" y="3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36" name="Freeform 64"/>
            <p:cNvSpPr>
              <a:spLocks/>
            </p:cNvSpPr>
            <p:nvPr/>
          </p:nvSpPr>
          <p:spPr bwMode="auto">
            <a:xfrm>
              <a:off x="4200" y="2647"/>
              <a:ext cx="19" cy="24"/>
            </a:xfrm>
            <a:custGeom>
              <a:avLst/>
              <a:gdLst>
                <a:gd name="T0" fmla="*/ 19 w 19"/>
                <a:gd name="T1" fmla="*/ 8 h 24"/>
                <a:gd name="T2" fmla="*/ 19 w 19"/>
                <a:gd name="T3" fmla="*/ 0 h 24"/>
                <a:gd name="T4" fmla="*/ 13 w 19"/>
                <a:gd name="T5" fmla="*/ 0 h 24"/>
                <a:gd name="T6" fmla="*/ 0 w 19"/>
                <a:gd name="T7" fmla="*/ 8 h 24"/>
                <a:gd name="T8" fmla="*/ 0 w 19"/>
                <a:gd name="T9" fmla="*/ 16 h 24"/>
                <a:gd name="T10" fmla="*/ 0 w 19"/>
                <a:gd name="T11" fmla="*/ 24 h 24"/>
                <a:gd name="T12" fmla="*/ 6 w 19"/>
                <a:gd name="T13" fmla="*/ 24 h 24"/>
                <a:gd name="T14" fmla="*/ 6 w 19"/>
                <a:gd name="T15" fmla="*/ 16 h 24"/>
                <a:gd name="T16" fmla="*/ 13 w 19"/>
                <a:gd name="T17" fmla="*/ 8 h 24"/>
                <a:gd name="T18" fmla="*/ 19 w 19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4">
                  <a:moveTo>
                    <a:pt x="19" y="8"/>
                  </a:moveTo>
                  <a:lnTo>
                    <a:pt x="19" y="0"/>
                  </a:lnTo>
                  <a:lnTo>
                    <a:pt x="13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6" y="16"/>
                  </a:lnTo>
                  <a:lnTo>
                    <a:pt x="13" y="8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37" name="Freeform 65"/>
            <p:cNvSpPr>
              <a:spLocks/>
            </p:cNvSpPr>
            <p:nvPr/>
          </p:nvSpPr>
          <p:spPr bwMode="auto">
            <a:xfrm>
              <a:off x="4213" y="2639"/>
              <a:ext cx="13" cy="16"/>
            </a:xfrm>
            <a:custGeom>
              <a:avLst/>
              <a:gdLst>
                <a:gd name="T0" fmla="*/ 6 w 13"/>
                <a:gd name="T1" fmla="*/ 8 h 16"/>
                <a:gd name="T2" fmla="*/ 0 w 13"/>
                <a:gd name="T3" fmla="*/ 8 h 16"/>
                <a:gd name="T4" fmla="*/ 6 w 13"/>
                <a:gd name="T5" fmla="*/ 0 h 16"/>
                <a:gd name="T6" fmla="*/ 6 w 13"/>
                <a:gd name="T7" fmla="*/ 8 h 16"/>
                <a:gd name="T8" fmla="*/ 6 w 13"/>
                <a:gd name="T9" fmla="*/ 0 h 16"/>
                <a:gd name="T10" fmla="*/ 13 w 13"/>
                <a:gd name="T11" fmla="*/ 8 h 16"/>
                <a:gd name="T12" fmla="*/ 6 w 13"/>
                <a:gd name="T13" fmla="*/ 8 h 16"/>
                <a:gd name="T14" fmla="*/ 6 w 13"/>
                <a:gd name="T15" fmla="*/ 16 h 16"/>
                <a:gd name="T16" fmla="*/ 6 w 13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6">
                  <a:moveTo>
                    <a:pt x="6" y="8"/>
                  </a:moveTo>
                  <a:lnTo>
                    <a:pt x="0" y="8"/>
                  </a:lnTo>
                  <a:lnTo>
                    <a:pt x="6" y="0"/>
                  </a:lnTo>
                  <a:lnTo>
                    <a:pt x="6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38" name="Freeform 66"/>
            <p:cNvSpPr>
              <a:spLocks/>
            </p:cNvSpPr>
            <p:nvPr/>
          </p:nvSpPr>
          <p:spPr bwMode="auto">
            <a:xfrm>
              <a:off x="4226" y="2663"/>
              <a:ext cx="26" cy="32"/>
            </a:xfrm>
            <a:custGeom>
              <a:avLst/>
              <a:gdLst>
                <a:gd name="T0" fmla="*/ 6 w 26"/>
                <a:gd name="T1" fmla="*/ 0 h 32"/>
                <a:gd name="T2" fmla="*/ 0 w 26"/>
                <a:gd name="T3" fmla="*/ 24 h 32"/>
                <a:gd name="T4" fmla="*/ 6 w 26"/>
                <a:gd name="T5" fmla="*/ 32 h 32"/>
                <a:gd name="T6" fmla="*/ 19 w 26"/>
                <a:gd name="T7" fmla="*/ 32 h 32"/>
                <a:gd name="T8" fmla="*/ 26 w 26"/>
                <a:gd name="T9" fmla="*/ 24 h 32"/>
                <a:gd name="T10" fmla="*/ 26 w 26"/>
                <a:gd name="T11" fmla="*/ 24 h 32"/>
                <a:gd name="T12" fmla="*/ 26 w 26"/>
                <a:gd name="T13" fmla="*/ 24 h 32"/>
                <a:gd name="T14" fmla="*/ 13 w 26"/>
                <a:gd name="T15" fmla="*/ 8 h 32"/>
                <a:gd name="T16" fmla="*/ 6 w 2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32">
                  <a:moveTo>
                    <a:pt x="6" y="0"/>
                  </a:moveTo>
                  <a:lnTo>
                    <a:pt x="0" y="24"/>
                  </a:lnTo>
                  <a:lnTo>
                    <a:pt x="6" y="32"/>
                  </a:lnTo>
                  <a:lnTo>
                    <a:pt x="19" y="3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3" y="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39" name="Freeform 67"/>
            <p:cNvSpPr>
              <a:spLocks/>
            </p:cNvSpPr>
            <p:nvPr/>
          </p:nvSpPr>
          <p:spPr bwMode="auto">
            <a:xfrm>
              <a:off x="4193" y="2687"/>
              <a:ext cx="111" cy="192"/>
            </a:xfrm>
            <a:custGeom>
              <a:avLst/>
              <a:gdLst>
                <a:gd name="T0" fmla="*/ 33 w 111"/>
                <a:gd name="T1" fmla="*/ 0 h 192"/>
                <a:gd name="T2" fmla="*/ 13 w 111"/>
                <a:gd name="T3" fmla="*/ 8 h 192"/>
                <a:gd name="T4" fmla="*/ 7 w 111"/>
                <a:gd name="T5" fmla="*/ 0 h 192"/>
                <a:gd name="T6" fmla="*/ 0 w 111"/>
                <a:gd name="T7" fmla="*/ 8 h 192"/>
                <a:gd name="T8" fmla="*/ 0 w 111"/>
                <a:gd name="T9" fmla="*/ 24 h 192"/>
                <a:gd name="T10" fmla="*/ 0 w 111"/>
                <a:gd name="T11" fmla="*/ 40 h 192"/>
                <a:gd name="T12" fmla="*/ 7 w 111"/>
                <a:gd name="T13" fmla="*/ 48 h 192"/>
                <a:gd name="T14" fmla="*/ 20 w 111"/>
                <a:gd name="T15" fmla="*/ 48 h 192"/>
                <a:gd name="T16" fmla="*/ 26 w 111"/>
                <a:gd name="T17" fmla="*/ 88 h 192"/>
                <a:gd name="T18" fmla="*/ 7 w 111"/>
                <a:gd name="T19" fmla="*/ 160 h 192"/>
                <a:gd name="T20" fmla="*/ 7 w 111"/>
                <a:gd name="T21" fmla="*/ 184 h 192"/>
                <a:gd name="T22" fmla="*/ 33 w 111"/>
                <a:gd name="T23" fmla="*/ 192 h 192"/>
                <a:gd name="T24" fmla="*/ 72 w 111"/>
                <a:gd name="T25" fmla="*/ 192 h 192"/>
                <a:gd name="T26" fmla="*/ 91 w 111"/>
                <a:gd name="T27" fmla="*/ 184 h 192"/>
                <a:gd name="T28" fmla="*/ 111 w 111"/>
                <a:gd name="T29" fmla="*/ 176 h 192"/>
                <a:gd name="T30" fmla="*/ 104 w 111"/>
                <a:gd name="T31" fmla="*/ 160 h 192"/>
                <a:gd name="T32" fmla="*/ 85 w 111"/>
                <a:gd name="T33" fmla="*/ 80 h 192"/>
                <a:gd name="T34" fmla="*/ 85 w 111"/>
                <a:gd name="T35" fmla="*/ 40 h 192"/>
                <a:gd name="T36" fmla="*/ 91 w 111"/>
                <a:gd name="T37" fmla="*/ 40 h 192"/>
                <a:gd name="T38" fmla="*/ 98 w 111"/>
                <a:gd name="T39" fmla="*/ 40 h 192"/>
                <a:gd name="T40" fmla="*/ 98 w 111"/>
                <a:gd name="T41" fmla="*/ 16 h 192"/>
                <a:gd name="T42" fmla="*/ 85 w 111"/>
                <a:gd name="T43" fmla="*/ 0 h 192"/>
                <a:gd name="T44" fmla="*/ 78 w 111"/>
                <a:gd name="T45" fmla="*/ 0 h 192"/>
                <a:gd name="T46" fmla="*/ 59 w 111"/>
                <a:gd name="T47" fmla="*/ 0 h 192"/>
                <a:gd name="T48" fmla="*/ 59 w 111"/>
                <a:gd name="T49" fmla="*/ 0 h 192"/>
                <a:gd name="T50" fmla="*/ 52 w 111"/>
                <a:gd name="T51" fmla="*/ 8 h 192"/>
                <a:gd name="T52" fmla="*/ 39 w 111"/>
                <a:gd name="T53" fmla="*/ 8 h 192"/>
                <a:gd name="T54" fmla="*/ 33 w 111"/>
                <a:gd name="T5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1" h="192">
                  <a:moveTo>
                    <a:pt x="33" y="0"/>
                  </a:moveTo>
                  <a:lnTo>
                    <a:pt x="13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48"/>
                  </a:lnTo>
                  <a:lnTo>
                    <a:pt x="20" y="48"/>
                  </a:lnTo>
                  <a:lnTo>
                    <a:pt x="26" y="88"/>
                  </a:lnTo>
                  <a:lnTo>
                    <a:pt x="7" y="160"/>
                  </a:lnTo>
                  <a:lnTo>
                    <a:pt x="7" y="184"/>
                  </a:lnTo>
                  <a:lnTo>
                    <a:pt x="33" y="192"/>
                  </a:lnTo>
                  <a:lnTo>
                    <a:pt x="72" y="192"/>
                  </a:lnTo>
                  <a:lnTo>
                    <a:pt x="91" y="184"/>
                  </a:lnTo>
                  <a:lnTo>
                    <a:pt x="111" y="176"/>
                  </a:lnTo>
                  <a:lnTo>
                    <a:pt x="104" y="160"/>
                  </a:lnTo>
                  <a:lnTo>
                    <a:pt x="85" y="80"/>
                  </a:lnTo>
                  <a:lnTo>
                    <a:pt x="85" y="40"/>
                  </a:lnTo>
                  <a:lnTo>
                    <a:pt x="91" y="40"/>
                  </a:lnTo>
                  <a:lnTo>
                    <a:pt x="98" y="40"/>
                  </a:lnTo>
                  <a:lnTo>
                    <a:pt x="98" y="16"/>
                  </a:lnTo>
                  <a:lnTo>
                    <a:pt x="85" y="0"/>
                  </a:lnTo>
                  <a:lnTo>
                    <a:pt x="78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2" y="8"/>
                  </a:lnTo>
                  <a:lnTo>
                    <a:pt x="39" y="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40" name="Line 68"/>
            <p:cNvSpPr>
              <a:spLocks noChangeShapeType="1"/>
            </p:cNvSpPr>
            <p:nvPr/>
          </p:nvSpPr>
          <p:spPr bwMode="auto">
            <a:xfrm flipV="1">
              <a:off x="4278" y="2719"/>
              <a:ext cx="1" cy="8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3141" name="Freeform 69"/>
            <p:cNvSpPr>
              <a:spLocks/>
            </p:cNvSpPr>
            <p:nvPr/>
          </p:nvSpPr>
          <p:spPr bwMode="auto">
            <a:xfrm>
              <a:off x="4193" y="2727"/>
              <a:ext cx="20" cy="16"/>
            </a:xfrm>
            <a:custGeom>
              <a:avLst/>
              <a:gdLst>
                <a:gd name="T0" fmla="*/ 0 w 20"/>
                <a:gd name="T1" fmla="*/ 0 h 16"/>
                <a:gd name="T2" fmla="*/ 7 w 20"/>
                <a:gd name="T3" fmla="*/ 16 h 16"/>
                <a:gd name="T4" fmla="*/ 13 w 20"/>
                <a:gd name="T5" fmla="*/ 16 h 16"/>
                <a:gd name="T6" fmla="*/ 20 w 20"/>
                <a:gd name="T7" fmla="*/ 16 h 16"/>
                <a:gd name="T8" fmla="*/ 20 w 20"/>
                <a:gd name="T9" fmla="*/ 8 h 16"/>
                <a:gd name="T10" fmla="*/ 7 w 20"/>
                <a:gd name="T11" fmla="*/ 8 h 16"/>
                <a:gd name="T12" fmla="*/ 0 w 2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6">
                  <a:moveTo>
                    <a:pt x="0" y="0"/>
                  </a:moveTo>
                  <a:lnTo>
                    <a:pt x="7" y="16"/>
                  </a:lnTo>
                  <a:lnTo>
                    <a:pt x="13" y="16"/>
                  </a:lnTo>
                  <a:lnTo>
                    <a:pt x="20" y="16"/>
                  </a:lnTo>
                  <a:lnTo>
                    <a:pt x="20" y="8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42" name="Freeform 70"/>
            <p:cNvSpPr>
              <a:spLocks/>
            </p:cNvSpPr>
            <p:nvPr/>
          </p:nvSpPr>
          <p:spPr bwMode="auto">
            <a:xfrm>
              <a:off x="4271" y="2727"/>
              <a:ext cx="20" cy="16"/>
            </a:xfrm>
            <a:custGeom>
              <a:avLst/>
              <a:gdLst>
                <a:gd name="T0" fmla="*/ 7 w 20"/>
                <a:gd name="T1" fmla="*/ 0 h 16"/>
                <a:gd name="T2" fmla="*/ 0 w 20"/>
                <a:gd name="T3" fmla="*/ 16 h 16"/>
                <a:gd name="T4" fmla="*/ 13 w 20"/>
                <a:gd name="T5" fmla="*/ 16 h 16"/>
                <a:gd name="T6" fmla="*/ 20 w 20"/>
                <a:gd name="T7" fmla="*/ 8 h 16"/>
                <a:gd name="T8" fmla="*/ 20 w 20"/>
                <a:gd name="T9" fmla="*/ 0 h 16"/>
                <a:gd name="T10" fmla="*/ 13 w 20"/>
                <a:gd name="T11" fmla="*/ 0 h 16"/>
                <a:gd name="T12" fmla="*/ 7 w 2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6">
                  <a:moveTo>
                    <a:pt x="7" y="0"/>
                  </a:moveTo>
                  <a:lnTo>
                    <a:pt x="0" y="16"/>
                  </a:lnTo>
                  <a:lnTo>
                    <a:pt x="13" y="16"/>
                  </a:lnTo>
                  <a:lnTo>
                    <a:pt x="20" y="8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43" name="Freeform 71"/>
            <p:cNvSpPr>
              <a:spLocks/>
            </p:cNvSpPr>
            <p:nvPr/>
          </p:nvSpPr>
          <p:spPr bwMode="auto">
            <a:xfrm>
              <a:off x="4200" y="2743"/>
              <a:ext cx="65" cy="48"/>
            </a:xfrm>
            <a:custGeom>
              <a:avLst/>
              <a:gdLst>
                <a:gd name="T0" fmla="*/ 0 w 65"/>
                <a:gd name="T1" fmla="*/ 0 h 48"/>
                <a:gd name="T2" fmla="*/ 6 w 65"/>
                <a:gd name="T3" fmla="*/ 24 h 48"/>
                <a:gd name="T4" fmla="*/ 32 w 65"/>
                <a:gd name="T5" fmla="*/ 40 h 48"/>
                <a:gd name="T6" fmla="*/ 45 w 65"/>
                <a:gd name="T7" fmla="*/ 48 h 48"/>
                <a:gd name="T8" fmla="*/ 52 w 65"/>
                <a:gd name="T9" fmla="*/ 48 h 48"/>
                <a:gd name="T10" fmla="*/ 65 w 65"/>
                <a:gd name="T11" fmla="*/ 40 h 48"/>
                <a:gd name="T12" fmla="*/ 58 w 65"/>
                <a:gd name="T13" fmla="*/ 40 h 48"/>
                <a:gd name="T14" fmla="*/ 52 w 65"/>
                <a:gd name="T15" fmla="*/ 32 h 48"/>
                <a:gd name="T16" fmla="*/ 52 w 65"/>
                <a:gd name="T17" fmla="*/ 32 h 48"/>
                <a:gd name="T18" fmla="*/ 58 w 65"/>
                <a:gd name="T19" fmla="*/ 32 h 48"/>
                <a:gd name="T20" fmla="*/ 45 w 65"/>
                <a:gd name="T21" fmla="*/ 32 h 48"/>
                <a:gd name="T22" fmla="*/ 39 w 65"/>
                <a:gd name="T23" fmla="*/ 32 h 48"/>
                <a:gd name="T24" fmla="*/ 19 w 65"/>
                <a:gd name="T25" fmla="*/ 16 h 48"/>
                <a:gd name="T26" fmla="*/ 13 w 65"/>
                <a:gd name="T27" fmla="*/ 0 h 48"/>
                <a:gd name="T28" fmla="*/ 0 w 65"/>
                <a:gd name="T2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48">
                  <a:moveTo>
                    <a:pt x="0" y="0"/>
                  </a:moveTo>
                  <a:lnTo>
                    <a:pt x="6" y="24"/>
                  </a:lnTo>
                  <a:lnTo>
                    <a:pt x="32" y="40"/>
                  </a:lnTo>
                  <a:lnTo>
                    <a:pt x="45" y="48"/>
                  </a:lnTo>
                  <a:lnTo>
                    <a:pt x="52" y="48"/>
                  </a:lnTo>
                  <a:lnTo>
                    <a:pt x="65" y="40"/>
                  </a:lnTo>
                  <a:lnTo>
                    <a:pt x="58" y="40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58" y="32"/>
                  </a:lnTo>
                  <a:lnTo>
                    <a:pt x="45" y="32"/>
                  </a:lnTo>
                  <a:lnTo>
                    <a:pt x="39" y="32"/>
                  </a:lnTo>
                  <a:lnTo>
                    <a:pt x="19" y="16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44" name="Freeform 72"/>
            <p:cNvSpPr>
              <a:spLocks/>
            </p:cNvSpPr>
            <p:nvPr/>
          </p:nvSpPr>
          <p:spPr bwMode="auto">
            <a:xfrm>
              <a:off x="4252" y="2735"/>
              <a:ext cx="39" cy="48"/>
            </a:xfrm>
            <a:custGeom>
              <a:avLst/>
              <a:gdLst>
                <a:gd name="T0" fmla="*/ 19 w 39"/>
                <a:gd name="T1" fmla="*/ 8 h 48"/>
                <a:gd name="T2" fmla="*/ 19 w 39"/>
                <a:gd name="T3" fmla="*/ 24 h 48"/>
                <a:gd name="T4" fmla="*/ 13 w 39"/>
                <a:gd name="T5" fmla="*/ 40 h 48"/>
                <a:gd name="T6" fmla="*/ 6 w 39"/>
                <a:gd name="T7" fmla="*/ 40 h 48"/>
                <a:gd name="T8" fmla="*/ 0 w 39"/>
                <a:gd name="T9" fmla="*/ 40 h 48"/>
                <a:gd name="T10" fmla="*/ 0 w 39"/>
                <a:gd name="T11" fmla="*/ 40 h 48"/>
                <a:gd name="T12" fmla="*/ 6 w 39"/>
                <a:gd name="T13" fmla="*/ 48 h 48"/>
                <a:gd name="T14" fmla="*/ 13 w 39"/>
                <a:gd name="T15" fmla="*/ 48 h 48"/>
                <a:gd name="T16" fmla="*/ 19 w 39"/>
                <a:gd name="T17" fmla="*/ 48 h 48"/>
                <a:gd name="T18" fmla="*/ 19 w 39"/>
                <a:gd name="T19" fmla="*/ 40 h 48"/>
                <a:gd name="T20" fmla="*/ 32 w 39"/>
                <a:gd name="T21" fmla="*/ 32 h 48"/>
                <a:gd name="T22" fmla="*/ 39 w 39"/>
                <a:gd name="T23" fmla="*/ 0 h 48"/>
                <a:gd name="T24" fmla="*/ 32 w 39"/>
                <a:gd name="T25" fmla="*/ 8 h 48"/>
                <a:gd name="T26" fmla="*/ 19 w 39"/>
                <a:gd name="T2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48">
                  <a:moveTo>
                    <a:pt x="19" y="8"/>
                  </a:moveTo>
                  <a:lnTo>
                    <a:pt x="19" y="24"/>
                  </a:lnTo>
                  <a:lnTo>
                    <a:pt x="13" y="40"/>
                  </a:lnTo>
                  <a:lnTo>
                    <a:pt x="6" y="4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6" y="48"/>
                  </a:lnTo>
                  <a:lnTo>
                    <a:pt x="13" y="48"/>
                  </a:lnTo>
                  <a:lnTo>
                    <a:pt x="19" y="48"/>
                  </a:lnTo>
                  <a:lnTo>
                    <a:pt x="19" y="40"/>
                  </a:lnTo>
                  <a:lnTo>
                    <a:pt x="32" y="32"/>
                  </a:lnTo>
                  <a:lnTo>
                    <a:pt x="39" y="0"/>
                  </a:lnTo>
                  <a:lnTo>
                    <a:pt x="32" y="8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45" name="Freeform 73"/>
            <p:cNvSpPr>
              <a:spLocks/>
            </p:cNvSpPr>
            <p:nvPr/>
          </p:nvSpPr>
          <p:spPr bwMode="auto">
            <a:xfrm>
              <a:off x="4219" y="2687"/>
              <a:ext cx="46" cy="24"/>
            </a:xfrm>
            <a:custGeom>
              <a:avLst/>
              <a:gdLst>
                <a:gd name="T0" fmla="*/ 7 w 46"/>
                <a:gd name="T1" fmla="*/ 0 h 24"/>
                <a:gd name="T2" fmla="*/ 0 w 46"/>
                <a:gd name="T3" fmla="*/ 0 h 24"/>
                <a:gd name="T4" fmla="*/ 0 w 46"/>
                <a:gd name="T5" fmla="*/ 8 h 24"/>
                <a:gd name="T6" fmla="*/ 13 w 46"/>
                <a:gd name="T7" fmla="*/ 24 h 24"/>
                <a:gd name="T8" fmla="*/ 20 w 46"/>
                <a:gd name="T9" fmla="*/ 24 h 24"/>
                <a:gd name="T10" fmla="*/ 26 w 46"/>
                <a:gd name="T11" fmla="*/ 16 h 24"/>
                <a:gd name="T12" fmla="*/ 33 w 46"/>
                <a:gd name="T13" fmla="*/ 24 h 24"/>
                <a:gd name="T14" fmla="*/ 39 w 46"/>
                <a:gd name="T15" fmla="*/ 16 h 24"/>
                <a:gd name="T16" fmla="*/ 46 w 46"/>
                <a:gd name="T17" fmla="*/ 8 h 24"/>
                <a:gd name="T18" fmla="*/ 46 w 46"/>
                <a:gd name="T19" fmla="*/ 0 h 24"/>
                <a:gd name="T20" fmla="*/ 33 w 46"/>
                <a:gd name="T21" fmla="*/ 0 h 24"/>
                <a:gd name="T22" fmla="*/ 33 w 46"/>
                <a:gd name="T23" fmla="*/ 0 h 24"/>
                <a:gd name="T24" fmla="*/ 26 w 46"/>
                <a:gd name="T25" fmla="*/ 8 h 24"/>
                <a:gd name="T26" fmla="*/ 13 w 46"/>
                <a:gd name="T27" fmla="*/ 8 h 24"/>
                <a:gd name="T28" fmla="*/ 7 w 46"/>
                <a:gd name="T2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24">
                  <a:moveTo>
                    <a:pt x="7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26" y="16"/>
                  </a:lnTo>
                  <a:lnTo>
                    <a:pt x="33" y="24"/>
                  </a:lnTo>
                  <a:lnTo>
                    <a:pt x="39" y="16"/>
                  </a:lnTo>
                  <a:lnTo>
                    <a:pt x="46" y="8"/>
                  </a:lnTo>
                  <a:lnTo>
                    <a:pt x="46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6" y="8"/>
                  </a:lnTo>
                  <a:lnTo>
                    <a:pt x="13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46" name="Freeform 74"/>
            <p:cNvSpPr>
              <a:spLocks/>
            </p:cNvSpPr>
            <p:nvPr/>
          </p:nvSpPr>
          <p:spPr bwMode="auto">
            <a:xfrm>
              <a:off x="4252" y="2879"/>
              <a:ext cx="1" cy="40"/>
            </a:xfrm>
            <a:custGeom>
              <a:avLst/>
              <a:gdLst>
                <a:gd name="T0" fmla="*/ 40 h 40"/>
                <a:gd name="T1" fmla="*/ 24 h 40"/>
                <a:gd name="T2" fmla="*/ 0 h 4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0">
                  <a:moveTo>
                    <a:pt x="0" y="40"/>
                  </a:moveTo>
                  <a:lnTo>
                    <a:pt x="0" y="24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47" name="Freeform 75"/>
            <p:cNvSpPr>
              <a:spLocks/>
            </p:cNvSpPr>
            <p:nvPr/>
          </p:nvSpPr>
          <p:spPr bwMode="auto">
            <a:xfrm>
              <a:off x="4232" y="2919"/>
              <a:ext cx="52" cy="24"/>
            </a:xfrm>
            <a:custGeom>
              <a:avLst/>
              <a:gdLst>
                <a:gd name="T0" fmla="*/ 0 w 52"/>
                <a:gd name="T1" fmla="*/ 0 h 24"/>
                <a:gd name="T2" fmla="*/ 0 w 52"/>
                <a:gd name="T3" fmla="*/ 8 h 24"/>
                <a:gd name="T4" fmla="*/ 0 w 52"/>
                <a:gd name="T5" fmla="*/ 16 h 24"/>
                <a:gd name="T6" fmla="*/ 7 w 52"/>
                <a:gd name="T7" fmla="*/ 24 h 24"/>
                <a:gd name="T8" fmla="*/ 26 w 52"/>
                <a:gd name="T9" fmla="*/ 24 h 24"/>
                <a:gd name="T10" fmla="*/ 26 w 52"/>
                <a:gd name="T11" fmla="*/ 16 h 24"/>
                <a:gd name="T12" fmla="*/ 33 w 52"/>
                <a:gd name="T13" fmla="*/ 16 h 24"/>
                <a:gd name="T14" fmla="*/ 46 w 52"/>
                <a:gd name="T15" fmla="*/ 16 h 24"/>
                <a:gd name="T16" fmla="*/ 52 w 52"/>
                <a:gd name="T17" fmla="*/ 16 h 24"/>
                <a:gd name="T18" fmla="*/ 52 w 52"/>
                <a:gd name="T19" fmla="*/ 8 h 24"/>
                <a:gd name="T20" fmla="*/ 46 w 52"/>
                <a:gd name="T21" fmla="*/ 8 h 24"/>
                <a:gd name="T22" fmla="*/ 39 w 52"/>
                <a:gd name="T23" fmla="*/ 0 h 24"/>
                <a:gd name="T24" fmla="*/ 26 w 52"/>
                <a:gd name="T25" fmla="*/ 0 h 24"/>
                <a:gd name="T26" fmla="*/ 20 w 52"/>
                <a:gd name="T27" fmla="*/ 0 h 24"/>
                <a:gd name="T28" fmla="*/ 13 w 52"/>
                <a:gd name="T29" fmla="*/ 0 h 24"/>
                <a:gd name="T30" fmla="*/ 0 w 52"/>
                <a:gd name="T3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" h="24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7" y="24"/>
                  </a:lnTo>
                  <a:lnTo>
                    <a:pt x="26" y="24"/>
                  </a:lnTo>
                  <a:lnTo>
                    <a:pt x="26" y="16"/>
                  </a:lnTo>
                  <a:lnTo>
                    <a:pt x="33" y="16"/>
                  </a:lnTo>
                  <a:lnTo>
                    <a:pt x="46" y="16"/>
                  </a:lnTo>
                  <a:lnTo>
                    <a:pt x="52" y="16"/>
                  </a:lnTo>
                  <a:lnTo>
                    <a:pt x="52" y="8"/>
                  </a:lnTo>
                  <a:lnTo>
                    <a:pt x="46" y="8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3148" name="Rectangle 76"/>
          <p:cNvSpPr>
            <a:spLocks noChangeArrowheads="1"/>
          </p:cNvSpPr>
          <p:nvPr/>
        </p:nvSpPr>
        <p:spPr bwMode="auto">
          <a:xfrm>
            <a:off x="6508750" y="4819650"/>
            <a:ext cx="9493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BB0C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b="1">
                <a:solidFill>
                  <a:srgbClr val="E4BB0C"/>
                </a:solidFill>
                <a:latin typeface="Times" panose="02020603050405020304" pitchFamily="18" charset="0"/>
              </a:rPr>
              <a:t>Output</a:t>
            </a:r>
            <a:endParaRPr lang="en-US" altLang="en-US">
              <a:solidFill>
                <a:srgbClr val="E4BB0C"/>
              </a:solidFill>
            </a:endParaRPr>
          </a:p>
        </p:txBody>
      </p:sp>
      <p:grpSp>
        <p:nvGrpSpPr>
          <p:cNvPr id="3228" name="Group 156"/>
          <p:cNvGrpSpPr>
            <a:grpSpLocks/>
          </p:cNvGrpSpPr>
          <p:nvPr/>
        </p:nvGrpSpPr>
        <p:grpSpPr bwMode="auto">
          <a:xfrm>
            <a:off x="2819400" y="3576638"/>
            <a:ext cx="1154113" cy="976312"/>
            <a:chOff x="1974" y="2320"/>
            <a:chExt cx="727" cy="615"/>
          </a:xfrm>
        </p:grpSpPr>
        <p:sp>
          <p:nvSpPr>
            <p:cNvPr id="3168" name="Freeform 96"/>
            <p:cNvSpPr>
              <a:spLocks/>
            </p:cNvSpPr>
            <p:nvPr/>
          </p:nvSpPr>
          <p:spPr bwMode="auto">
            <a:xfrm>
              <a:off x="2013" y="2871"/>
              <a:ext cx="104" cy="48"/>
            </a:xfrm>
            <a:custGeom>
              <a:avLst/>
              <a:gdLst>
                <a:gd name="T0" fmla="*/ 0 w 104"/>
                <a:gd name="T1" fmla="*/ 8 h 48"/>
                <a:gd name="T2" fmla="*/ 0 w 104"/>
                <a:gd name="T3" fmla="*/ 32 h 48"/>
                <a:gd name="T4" fmla="*/ 0 w 104"/>
                <a:gd name="T5" fmla="*/ 40 h 48"/>
                <a:gd name="T6" fmla="*/ 13 w 104"/>
                <a:gd name="T7" fmla="*/ 48 h 48"/>
                <a:gd name="T8" fmla="*/ 33 w 104"/>
                <a:gd name="T9" fmla="*/ 48 h 48"/>
                <a:gd name="T10" fmla="*/ 52 w 104"/>
                <a:gd name="T11" fmla="*/ 48 h 48"/>
                <a:gd name="T12" fmla="*/ 52 w 104"/>
                <a:gd name="T13" fmla="*/ 40 h 48"/>
                <a:gd name="T14" fmla="*/ 72 w 104"/>
                <a:gd name="T15" fmla="*/ 40 h 48"/>
                <a:gd name="T16" fmla="*/ 85 w 104"/>
                <a:gd name="T17" fmla="*/ 40 h 48"/>
                <a:gd name="T18" fmla="*/ 104 w 104"/>
                <a:gd name="T19" fmla="*/ 40 h 48"/>
                <a:gd name="T20" fmla="*/ 104 w 104"/>
                <a:gd name="T21" fmla="*/ 32 h 48"/>
                <a:gd name="T22" fmla="*/ 104 w 104"/>
                <a:gd name="T23" fmla="*/ 16 h 48"/>
                <a:gd name="T24" fmla="*/ 91 w 104"/>
                <a:gd name="T25" fmla="*/ 16 h 48"/>
                <a:gd name="T26" fmla="*/ 78 w 104"/>
                <a:gd name="T27" fmla="*/ 8 h 48"/>
                <a:gd name="T28" fmla="*/ 72 w 104"/>
                <a:gd name="T29" fmla="*/ 0 h 48"/>
                <a:gd name="T30" fmla="*/ 59 w 104"/>
                <a:gd name="T31" fmla="*/ 8 h 48"/>
                <a:gd name="T32" fmla="*/ 39 w 104"/>
                <a:gd name="T33" fmla="*/ 0 h 48"/>
                <a:gd name="T34" fmla="*/ 33 w 104"/>
                <a:gd name="T35" fmla="*/ 8 h 48"/>
                <a:gd name="T36" fmla="*/ 13 w 104"/>
                <a:gd name="T37" fmla="*/ 8 h 48"/>
                <a:gd name="T38" fmla="*/ 0 w 104"/>
                <a:gd name="T3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4" h="48">
                  <a:moveTo>
                    <a:pt x="0" y="8"/>
                  </a:moveTo>
                  <a:lnTo>
                    <a:pt x="0" y="32"/>
                  </a:lnTo>
                  <a:lnTo>
                    <a:pt x="0" y="40"/>
                  </a:lnTo>
                  <a:lnTo>
                    <a:pt x="13" y="48"/>
                  </a:lnTo>
                  <a:lnTo>
                    <a:pt x="33" y="48"/>
                  </a:lnTo>
                  <a:lnTo>
                    <a:pt x="52" y="48"/>
                  </a:lnTo>
                  <a:lnTo>
                    <a:pt x="52" y="40"/>
                  </a:lnTo>
                  <a:lnTo>
                    <a:pt x="72" y="40"/>
                  </a:lnTo>
                  <a:lnTo>
                    <a:pt x="85" y="40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04" y="16"/>
                  </a:lnTo>
                  <a:lnTo>
                    <a:pt x="91" y="16"/>
                  </a:lnTo>
                  <a:lnTo>
                    <a:pt x="78" y="8"/>
                  </a:lnTo>
                  <a:lnTo>
                    <a:pt x="72" y="0"/>
                  </a:lnTo>
                  <a:lnTo>
                    <a:pt x="59" y="8"/>
                  </a:lnTo>
                  <a:lnTo>
                    <a:pt x="39" y="0"/>
                  </a:lnTo>
                  <a:lnTo>
                    <a:pt x="33" y="8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69" name="Oval 97"/>
            <p:cNvSpPr>
              <a:spLocks noChangeArrowheads="1"/>
            </p:cNvSpPr>
            <p:nvPr/>
          </p:nvSpPr>
          <p:spPr bwMode="auto">
            <a:xfrm>
              <a:off x="2016" y="2890"/>
              <a:ext cx="7" cy="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70" name="Oval 98"/>
            <p:cNvSpPr>
              <a:spLocks noChangeArrowheads="1"/>
            </p:cNvSpPr>
            <p:nvPr/>
          </p:nvSpPr>
          <p:spPr bwMode="auto">
            <a:xfrm>
              <a:off x="2062" y="2882"/>
              <a:ext cx="0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71" name="Freeform 99"/>
            <p:cNvSpPr>
              <a:spLocks/>
            </p:cNvSpPr>
            <p:nvPr/>
          </p:nvSpPr>
          <p:spPr bwMode="auto">
            <a:xfrm>
              <a:off x="2052" y="2879"/>
              <a:ext cx="20" cy="32"/>
            </a:xfrm>
            <a:custGeom>
              <a:avLst/>
              <a:gdLst>
                <a:gd name="T0" fmla="*/ 13 w 20"/>
                <a:gd name="T1" fmla="*/ 32 h 32"/>
                <a:gd name="T2" fmla="*/ 20 w 20"/>
                <a:gd name="T3" fmla="*/ 16 h 32"/>
                <a:gd name="T4" fmla="*/ 13 w 20"/>
                <a:gd name="T5" fmla="*/ 8 h 32"/>
                <a:gd name="T6" fmla="*/ 0 w 20"/>
                <a:gd name="T7" fmla="*/ 8 h 32"/>
                <a:gd name="T8" fmla="*/ 0 w 20"/>
                <a:gd name="T9" fmla="*/ 0 h 32"/>
                <a:gd name="T10" fmla="*/ 13 w 2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2">
                  <a:moveTo>
                    <a:pt x="13" y="32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3" y="32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72" name="Freeform 100"/>
            <p:cNvSpPr>
              <a:spLocks/>
            </p:cNvSpPr>
            <p:nvPr/>
          </p:nvSpPr>
          <p:spPr bwMode="auto">
            <a:xfrm>
              <a:off x="2052" y="2879"/>
              <a:ext cx="20" cy="32"/>
            </a:xfrm>
            <a:custGeom>
              <a:avLst/>
              <a:gdLst>
                <a:gd name="T0" fmla="*/ 13 w 20"/>
                <a:gd name="T1" fmla="*/ 32 h 32"/>
                <a:gd name="T2" fmla="*/ 20 w 20"/>
                <a:gd name="T3" fmla="*/ 16 h 32"/>
                <a:gd name="T4" fmla="*/ 13 w 20"/>
                <a:gd name="T5" fmla="*/ 8 h 32"/>
                <a:gd name="T6" fmla="*/ 0 w 20"/>
                <a:gd name="T7" fmla="*/ 8 h 32"/>
                <a:gd name="T8" fmla="*/ 0 w 20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2">
                  <a:moveTo>
                    <a:pt x="13" y="32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73" name="Freeform 101"/>
            <p:cNvSpPr>
              <a:spLocks/>
            </p:cNvSpPr>
            <p:nvPr/>
          </p:nvSpPr>
          <p:spPr bwMode="auto">
            <a:xfrm>
              <a:off x="2000" y="2671"/>
              <a:ext cx="91" cy="208"/>
            </a:xfrm>
            <a:custGeom>
              <a:avLst/>
              <a:gdLst>
                <a:gd name="T0" fmla="*/ 7 w 91"/>
                <a:gd name="T1" fmla="*/ 0 h 208"/>
                <a:gd name="T2" fmla="*/ 0 w 91"/>
                <a:gd name="T3" fmla="*/ 32 h 208"/>
                <a:gd name="T4" fmla="*/ 7 w 91"/>
                <a:gd name="T5" fmla="*/ 64 h 208"/>
                <a:gd name="T6" fmla="*/ 7 w 91"/>
                <a:gd name="T7" fmla="*/ 152 h 208"/>
                <a:gd name="T8" fmla="*/ 7 w 91"/>
                <a:gd name="T9" fmla="*/ 200 h 208"/>
                <a:gd name="T10" fmla="*/ 20 w 91"/>
                <a:gd name="T11" fmla="*/ 208 h 208"/>
                <a:gd name="T12" fmla="*/ 26 w 91"/>
                <a:gd name="T13" fmla="*/ 208 h 208"/>
                <a:gd name="T14" fmla="*/ 46 w 91"/>
                <a:gd name="T15" fmla="*/ 208 h 208"/>
                <a:gd name="T16" fmla="*/ 52 w 91"/>
                <a:gd name="T17" fmla="*/ 200 h 208"/>
                <a:gd name="T18" fmla="*/ 78 w 91"/>
                <a:gd name="T19" fmla="*/ 208 h 208"/>
                <a:gd name="T20" fmla="*/ 85 w 91"/>
                <a:gd name="T21" fmla="*/ 208 h 208"/>
                <a:gd name="T22" fmla="*/ 91 w 91"/>
                <a:gd name="T23" fmla="*/ 200 h 208"/>
                <a:gd name="T24" fmla="*/ 91 w 91"/>
                <a:gd name="T25" fmla="*/ 144 h 208"/>
                <a:gd name="T26" fmla="*/ 91 w 91"/>
                <a:gd name="T27" fmla="*/ 112 h 208"/>
                <a:gd name="T28" fmla="*/ 85 w 91"/>
                <a:gd name="T29" fmla="*/ 0 h 208"/>
                <a:gd name="T30" fmla="*/ 78 w 91"/>
                <a:gd name="T31" fmla="*/ 8 h 208"/>
                <a:gd name="T32" fmla="*/ 52 w 91"/>
                <a:gd name="T33" fmla="*/ 16 h 208"/>
                <a:gd name="T34" fmla="*/ 26 w 91"/>
                <a:gd name="T35" fmla="*/ 16 h 208"/>
                <a:gd name="T36" fmla="*/ 7 w 91"/>
                <a:gd name="T3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208">
                  <a:moveTo>
                    <a:pt x="7" y="0"/>
                  </a:moveTo>
                  <a:lnTo>
                    <a:pt x="0" y="32"/>
                  </a:lnTo>
                  <a:lnTo>
                    <a:pt x="7" y="64"/>
                  </a:lnTo>
                  <a:lnTo>
                    <a:pt x="7" y="152"/>
                  </a:lnTo>
                  <a:lnTo>
                    <a:pt x="7" y="200"/>
                  </a:lnTo>
                  <a:lnTo>
                    <a:pt x="20" y="208"/>
                  </a:lnTo>
                  <a:lnTo>
                    <a:pt x="26" y="208"/>
                  </a:lnTo>
                  <a:lnTo>
                    <a:pt x="46" y="208"/>
                  </a:lnTo>
                  <a:lnTo>
                    <a:pt x="52" y="200"/>
                  </a:lnTo>
                  <a:lnTo>
                    <a:pt x="78" y="208"/>
                  </a:lnTo>
                  <a:lnTo>
                    <a:pt x="85" y="208"/>
                  </a:lnTo>
                  <a:lnTo>
                    <a:pt x="91" y="200"/>
                  </a:lnTo>
                  <a:lnTo>
                    <a:pt x="91" y="144"/>
                  </a:lnTo>
                  <a:lnTo>
                    <a:pt x="91" y="112"/>
                  </a:lnTo>
                  <a:lnTo>
                    <a:pt x="85" y="0"/>
                  </a:lnTo>
                  <a:lnTo>
                    <a:pt x="78" y="8"/>
                  </a:lnTo>
                  <a:lnTo>
                    <a:pt x="52" y="16"/>
                  </a:lnTo>
                  <a:lnTo>
                    <a:pt x="26" y="1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74" name="Freeform 102"/>
            <p:cNvSpPr>
              <a:spLocks/>
            </p:cNvSpPr>
            <p:nvPr/>
          </p:nvSpPr>
          <p:spPr bwMode="auto">
            <a:xfrm>
              <a:off x="2052" y="2743"/>
              <a:ext cx="7" cy="128"/>
            </a:xfrm>
            <a:custGeom>
              <a:avLst/>
              <a:gdLst>
                <a:gd name="T0" fmla="*/ 0 w 7"/>
                <a:gd name="T1" fmla="*/ 128 h 128"/>
                <a:gd name="T2" fmla="*/ 7 w 7"/>
                <a:gd name="T3" fmla="*/ 48 h 128"/>
                <a:gd name="T4" fmla="*/ 7 w 7"/>
                <a:gd name="T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28">
                  <a:moveTo>
                    <a:pt x="0" y="128"/>
                  </a:moveTo>
                  <a:lnTo>
                    <a:pt x="7" y="48"/>
                  </a:lnTo>
                  <a:lnTo>
                    <a:pt x="7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75" name="Freeform 103"/>
            <p:cNvSpPr>
              <a:spLocks/>
            </p:cNvSpPr>
            <p:nvPr/>
          </p:nvSpPr>
          <p:spPr bwMode="auto">
            <a:xfrm>
              <a:off x="2013" y="2456"/>
              <a:ext cx="52" cy="71"/>
            </a:xfrm>
            <a:custGeom>
              <a:avLst/>
              <a:gdLst>
                <a:gd name="T0" fmla="*/ 7 w 52"/>
                <a:gd name="T1" fmla="*/ 23 h 71"/>
                <a:gd name="T2" fmla="*/ 0 w 52"/>
                <a:gd name="T3" fmla="*/ 23 h 71"/>
                <a:gd name="T4" fmla="*/ 0 w 52"/>
                <a:gd name="T5" fmla="*/ 31 h 71"/>
                <a:gd name="T6" fmla="*/ 0 w 52"/>
                <a:gd name="T7" fmla="*/ 39 h 71"/>
                <a:gd name="T8" fmla="*/ 7 w 52"/>
                <a:gd name="T9" fmla="*/ 39 h 71"/>
                <a:gd name="T10" fmla="*/ 13 w 52"/>
                <a:gd name="T11" fmla="*/ 55 h 71"/>
                <a:gd name="T12" fmla="*/ 26 w 52"/>
                <a:gd name="T13" fmla="*/ 71 h 71"/>
                <a:gd name="T14" fmla="*/ 46 w 52"/>
                <a:gd name="T15" fmla="*/ 71 h 71"/>
                <a:gd name="T16" fmla="*/ 52 w 52"/>
                <a:gd name="T17" fmla="*/ 55 h 71"/>
                <a:gd name="T18" fmla="*/ 52 w 52"/>
                <a:gd name="T19" fmla="*/ 47 h 71"/>
                <a:gd name="T20" fmla="*/ 52 w 52"/>
                <a:gd name="T21" fmla="*/ 16 h 71"/>
                <a:gd name="T22" fmla="*/ 46 w 52"/>
                <a:gd name="T23" fmla="*/ 0 h 71"/>
                <a:gd name="T24" fmla="*/ 20 w 52"/>
                <a:gd name="T25" fmla="*/ 16 h 71"/>
                <a:gd name="T26" fmla="*/ 7 w 52"/>
                <a:gd name="T27" fmla="*/ 8 h 71"/>
                <a:gd name="T28" fmla="*/ 7 w 52"/>
                <a:gd name="T29" fmla="*/ 2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1">
                  <a:moveTo>
                    <a:pt x="7" y="23"/>
                  </a:moveTo>
                  <a:lnTo>
                    <a:pt x="0" y="23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7" y="39"/>
                  </a:lnTo>
                  <a:lnTo>
                    <a:pt x="13" y="55"/>
                  </a:lnTo>
                  <a:lnTo>
                    <a:pt x="26" y="71"/>
                  </a:lnTo>
                  <a:lnTo>
                    <a:pt x="46" y="71"/>
                  </a:lnTo>
                  <a:lnTo>
                    <a:pt x="52" y="55"/>
                  </a:lnTo>
                  <a:lnTo>
                    <a:pt x="52" y="47"/>
                  </a:lnTo>
                  <a:lnTo>
                    <a:pt x="52" y="16"/>
                  </a:lnTo>
                  <a:lnTo>
                    <a:pt x="46" y="0"/>
                  </a:lnTo>
                  <a:lnTo>
                    <a:pt x="20" y="16"/>
                  </a:lnTo>
                  <a:lnTo>
                    <a:pt x="7" y="8"/>
                  </a:lnTo>
                  <a:lnTo>
                    <a:pt x="7" y="23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76" name="Freeform 104"/>
            <p:cNvSpPr>
              <a:spLocks/>
            </p:cNvSpPr>
            <p:nvPr/>
          </p:nvSpPr>
          <p:spPr bwMode="auto">
            <a:xfrm>
              <a:off x="2000" y="2432"/>
              <a:ext cx="72" cy="63"/>
            </a:xfrm>
            <a:custGeom>
              <a:avLst/>
              <a:gdLst>
                <a:gd name="T0" fmla="*/ 65 w 72"/>
                <a:gd name="T1" fmla="*/ 40 h 63"/>
                <a:gd name="T2" fmla="*/ 72 w 72"/>
                <a:gd name="T3" fmla="*/ 32 h 63"/>
                <a:gd name="T4" fmla="*/ 72 w 72"/>
                <a:gd name="T5" fmla="*/ 16 h 63"/>
                <a:gd name="T6" fmla="*/ 65 w 72"/>
                <a:gd name="T7" fmla="*/ 8 h 63"/>
                <a:gd name="T8" fmla="*/ 52 w 72"/>
                <a:gd name="T9" fmla="*/ 0 h 63"/>
                <a:gd name="T10" fmla="*/ 33 w 72"/>
                <a:gd name="T11" fmla="*/ 0 h 63"/>
                <a:gd name="T12" fmla="*/ 20 w 72"/>
                <a:gd name="T13" fmla="*/ 0 h 63"/>
                <a:gd name="T14" fmla="*/ 13 w 72"/>
                <a:gd name="T15" fmla="*/ 8 h 63"/>
                <a:gd name="T16" fmla="*/ 7 w 72"/>
                <a:gd name="T17" fmla="*/ 0 h 63"/>
                <a:gd name="T18" fmla="*/ 13 w 72"/>
                <a:gd name="T19" fmla="*/ 8 h 63"/>
                <a:gd name="T20" fmla="*/ 7 w 72"/>
                <a:gd name="T21" fmla="*/ 8 h 63"/>
                <a:gd name="T22" fmla="*/ 7 w 72"/>
                <a:gd name="T23" fmla="*/ 8 h 63"/>
                <a:gd name="T24" fmla="*/ 0 w 72"/>
                <a:gd name="T25" fmla="*/ 16 h 63"/>
                <a:gd name="T26" fmla="*/ 0 w 72"/>
                <a:gd name="T27" fmla="*/ 40 h 63"/>
                <a:gd name="T28" fmla="*/ 13 w 72"/>
                <a:gd name="T29" fmla="*/ 63 h 63"/>
                <a:gd name="T30" fmla="*/ 13 w 72"/>
                <a:gd name="T31" fmla="*/ 55 h 63"/>
                <a:gd name="T32" fmla="*/ 13 w 72"/>
                <a:gd name="T33" fmla="*/ 47 h 63"/>
                <a:gd name="T34" fmla="*/ 20 w 72"/>
                <a:gd name="T35" fmla="*/ 47 h 63"/>
                <a:gd name="T36" fmla="*/ 20 w 72"/>
                <a:gd name="T37" fmla="*/ 32 h 63"/>
                <a:gd name="T38" fmla="*/ 33 w 72"/>
                <a:gd name="T39" fmla="*/ 40 h 63"/>
                <a:gd name="T40" fmla="*/ 59 w 72"/>
                <a:gd name="T41" fmla="*/ 24 h 63"/>
                <a:gd name="T42" fmla="*/ 65 w 72"/>
                <a:gd name="T43" fmla="*/ 4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63">
                  <a:moveTo>
                    <a:pt x="65" y="40"/>
                  </a:moveTo>
                  <a:lnTo>
                    <a:pt x="72" y="32"/>
                  </a:lnTo>
                  <a:lnTo>
                    <a:pt x="72" y="16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8"/>
                  </a:lnTo>
                  <a:lnTo>
                    <a:pt x="7" y="0"/>
                  </a:lnTo>
                  <a:lnTo>
                    <a:pt x="13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13" y="63"/>
                  </a:lnTo>
                  <a:lnTo>
                    <a:pt x="13" y="55"/>
                  </a:lnTo>
                  <a:lnTo>
                    <a:pt x="13" y="47"/>
                  </a:lnTo>
                  <a:lnTo>
                    <a:pt x="20" y="47"/>
                  </a:lnTo>
                  <a:lnTo>
                    <a:pt x="20" y="32"/>
                  </a:lnTo>
                  <a:lnTo>
                    <a:pt x="33" y="40"/>
                  </a:lnTo>
                  <a:lnTo>
                    <a:pt x="59" y="24"/>
                  </a:lnTo>
                  <a:lnTo>
                    <a:pt x="65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77" name="Freeform 105"/>
            <p:cNvSpPr>
              <a:spLocks/>
            </p:cNvSpPr>
            <p:nvPr/>
          </p:nvSpPr>
          <p:spPr bwMode="auto">
            <a:xfrm>
              <a:off x="2020" y="2495"/>
              <a:ext cx="39" cy="48"/>
            </a:xfrm>
            <a:custGeom>
              <a:avLst/>
              <a:gdLst>
                <a:gd name="T0" fmla="*/ 0 w 39"/>
                <a:gd name="T1" fmla="*/ 0 h 48"/>
                <a:gd name="T2" fmla="*/ 0 w 39"/>
                <a:gd name="T3" fmla="*/ 32 h 48"/>
                <a:gd name="T4" fmla="*/ 13 w 39"/>
                <a:gd name="T5" fmla="*/ 40 h 48"/>
                <a:gd name="T6" fmla="*/ 26 w 39"/>
                <a:gd name="T7" fmla="*/ 48 h 48"/>
                <a:gd name="T8" fmla="*/ 32 w 39"/>
                <a:gd name="T9" fmla="*/ 40 h 48"/>
                <a:gd name="T10" fmla="*/ 39 w 39"/>
                <a:gd name="T11" fmla="*/ 32 h 48"/>
                <a:gd name="T12" fmla="*/ 32 w 39"/>
                <a:gd name="T13" fmla="*/ 32 h 48"/>
                <a:gd name="T14" fmla="*/ 19 w 39"/>
                <a:gd name="T15" fmla="*/ 32 h 48"/>
                <a:gd name="T16" fmla="*/ 6 w 39"/>
                <a:gd name="T17" fmla="*/ 16 h 48"/>
                <a:gd name="T18" fmla="*/ 0 w 39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8">
                  <a:moveTo>
                    <a:pt x="0" y="0"/>
                  </a:moveTo>
                  <a:lnTo>
                    <a:pt x="0" y="32"/>
                  </a:lnTo>
                  <a:lnTo>
                    <a:pt x="13" y="40"/>
                  </a:lnTo>
                  <a:lnTo>
                    <a:pt x="26" y="48"/>
                  </a:lnTo>
                  <a:lnTo>
                    <a:pt x="32" y="40"/>
                  </a:lnTo>
                  <a:lnTo>
                    <a:pt x="39" y="32"/>
                  </a:lnTo>
                  <a:lnTo>
                    <a:pt x="32" y="32"/>
                  </a:lnTo>
                  <a:lnTo>
                    <a:pt x="19" y="32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78" name="Freeform 106"/>
            <p:cNvSpPr>
              <a:spLocks/>
            </p:cNvSpPr>
            <p:nvPr/>
          </p:nvSpPr>
          <p:spPr bwMode="auto">
            <a:xfrm>
              <a:off x="1974" y="2527"/>
              <a:ext cx="130" cy="160"/>
            </a:xfrm>
            <a:custGeom>
              <a:avLst/>
              <a:gdLst>
                <a:gd name="T0" fmla="*/ 46 w 130"/>
                <a:gd name="T1" fmla="*/ 0 h 160"/>
                <a:gd name="T2" fmla="*/ 26 w 130"/>
                <a:gd name="T3" fmla="*/ 8 h 160"/>
                <a:gd name="T4" fmla="*/ 13 w 130"/>
                <a:gd name="T5" fmla="*/ 24 h 160"/>
                <a:gd name="T6" fmla="*/ 0 w 130"/>
                <a:gd name="T7" fmla="*/ 56 h 160"/>
                <a:gd name="T8" fmla="*/ 0 w 130"/>
                <a:gd name="T9" fmla="*/ 96 h 160"/>
                <a:gd name="T10" fmla="*/ 13 w 130"/>
                <a:gd name="T11" fmla="*/ 104 h 160"/>
                <a:gd name="T12" fmla="*/ 26 w 130"/>
                <a:gd name="T13" fmla="*/ 96 h 160"/>
                <a:gd name="T14" fmla="*/ 26 w 130"/>
                <a:gd name="T15" fmla="*/ 80 h 160"/>
                <a:gd name="T16" fmla="*/ 26 w 130"/>
                <a:gd name="T17" fmla="*/ 144 h 160"/>
                <a:gd name="T18" fmla="*/ 52 w 130"/>
                <a:gd name="T19" fmla="*/ 160 h 160"/>
                <a:gd name="T20" fmla="*/ 78 w 130"/>
                <a:gd name="T21" fmla="*/ 160 h 160"/>
                <a:gd name="T22" fmla="*/ 104 w 130"/>
                <a:gd name="T23" fmla="*/ 160 h 160"/>
                <a:gd name="T24" fmla="*/ 117 w 130"/>
                <a:gd name="T25" fmla="*/ 144 h 160"/>
                <a:gd name="T26" fmla="*/ 111 w 130"/>
                <a:gd name="T27" fmla="*/ 80 h 160"/>
                <a:gd name="T28" fmla="*/ 124 w 130"/>
                <a:gd name="T29" fmla="*/ 88 h 160"/>
                <a:gd name="T30" fmla="*/ 130 w 130"/>
                <a:gd name="T31" fmla="*/ 80 h 160"/>
                <a:gd name="T32" fmla="*/ 124 w 130"/>
                <a:gd name="T33" fmla="*/ 40 h 160"/>
                <a:gd name="T34" fmla="*/ 111 w 130"/>
                <a:gd name="T35" fmla="*/ 16 h 160"/>
                <a:gd name="T36" fmla="*/ 98 w 130"/>
                <a:gd name="T37" fmla="*/ 0 h 160"/>
                <a:gd name="T38" fmla="*/ 78 w 130"/>
                <a:gd name="T39" fmla="*/ 0 h 160"/>
                <a:gd name="T40" fmla="*/ 78 w 130"/>
                <a:gd name="T41" fmla="*/ 8 h 160"/>
                <a:gd name="T42" fmla="*/ 72 w 130"/>
                <a:gd name="T43" fmla="*/ 16 h 160"/>
                <a:gd name="T44" fmla="*/ 59 w 130"/>
                <a:gd name="T45" fmla="*/ 8 h 160"/>
                <a:gd name="T46" fmla="*/ 46 w 130"/>
                <a:gd name="T4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0" h="160">
                  <a:moveTo>
                    <a:pt x="46" y="0"/>
                  </a:moveTo>
                  <a:lnTo>
                    <a:pt x="26" y="8"/>
                  </a:lnTo>
                  <a:lnTo>
                    <a:pt x="13" y="24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13" y="104"/>
                  </a:lnTo>
                  <a:lnTo>
                    <a:pt x="26" y="96"/>
                  </a:lnTo>
                  <a:lnTo>
                    <a:pt x="26" y="80"/>
                  </a:lnTo>
                  <a:lnTo>
                    <a:pt x="26" y="144"/>
                  </a:lnTo>
                  <a:lnTo>
                    <a:pt x="52" y="160"/>
                  </a:lnTo>
                  <a:lnTo>
                    <a:pt x="78" y="160"/>
                  </a:lnTo>
                  <a:lnTo>
                    <a:pt x="104" y="160"/>
                  </a:lnTo>
                  <a:lnTo>
                    <a:pt x="117" y="144"/>
                  </a:lnTo>
                  <a:lnTo>
                    <a:pt x="111" y="80"/>
                  </a:lnTo>
                  <a:lnTo>
                    <a:pt x="124" y="88"/>
                  </a:lnTo>
                  <a:lnTo>
                    <a:pt x="130" y="80"/>
                  </a:lnTo>
                  <a:lnTo>
                    <a:pt x="124" y="40"/>
                  </a:lnTo>
                  <a:lnTo>
                    <a:pt x="111" y="16"/>
                  </a:lnTo>
                  <a:lnTo>
                    <a:pt x="98" y="0"/>
                  </a:lnTo>
                  <a:lnTo>
                    <a:pt x="78" y="0"/>
                  </a:lnTo>
                  <a:lnTo>
                    <a:pt x="78" y="8"/>
                  </a:lnTo>
                  <a:lnTo>
                    <a:pt x="72" y="16"/>
                  </a:lnTo>
                  <a:lnTo>
                    <a:pt x="59" y="8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79" name="Line 107"/>
            <p:cNvSpPr>
              <a:spLocks noChangeShapeType="1"/>
            </p:cNvSpPr>
            <p:nvPr/>
          </p:nvSpPr>
          <p:spPr bwMode="auto">
            <a:xfrm flipV="1">
              <a:off x="2085" y="2591"/>
              <a:ext cx="1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3180" name="Freeform 108"/>
            <p:cNvSpPr>
              <a:spLocks/>
            </p:cNvSpPr>
            <p:nvPr/>
          </p:nvSpPr>
          <p:spPr bwMode="auto">
            <a:xfrm>
              <a:off x="1974" y="2623"/>
              <a:ext cx="39" cy="88"/>
            </a:xfrm>
            <a:custGeom>
              <a:avLst/>
              <a:gdLst>
                <a:gd name="T0" fmla="*/ 26 w 39"/>
                <a:gd name="T1" fmla="*/ 0 h 88"/>
                <a:gd name="T2" fmla="*/ 26 w 39"/>
                <a:gd name="T3" fmla="*/ 32 h 88"/>
                <a:gd name="T4" fmla="*/ 39 w 39"/>
                <a:gd name="T5" fmla="*/ 72 h 88"/>
                <a:gd name="T6" fmla="*/ 33 w 39"/>
                <a:gd name="T7" fmla="*/ 88 h 88"/>
                <a:gd name="T8" fmla="*/ 7 w 39"/>
                <a:gd name="T9" fmla="*/ 40 h 88"/>
                <a:gd name="T10" fmla="*/ 0 w 39"/>
                <a:gd name="T11" fmla="*/ 0 h 88"/>
                <a:gd name="T12" fmla="*/ 13 w 39"/>
                <a:gd name="T13" fmla="*/ 8 h 88"/>
                <a:gd name="T14" fmla="*/ 26 w 39"/>
                <a:gd name="T1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88">
                  <a:moveTo>
                    <a:pt x="26" y="0"/>
                  </a:moveTo>
                  <a:lnTo>
                    <a:pt x="26" y="32"/>
                  </a:lnTo>
                  <a:lnTo>
                    <a:pt x="39" y="72"/>
                  </a:lnTo>
                  <a:lnTo>
                    <a:pt x="33" y="88"/>
                  </a:lnTo>
                  <a:lnTo>
                    <a:pt x="7" y="40"/>
                  </a:lnTo>
                  <a:lnTo>
                    <a:pt x="0" y="0"/>
                  </a:lnTo>
                  <a:lnTo>
                    <a:pt x="1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81" name="Freeform 109"/>
            <p:cNvSpPr>
              <a:spLocks/>
            </p:cNvSpPr>
            <p:nvPr/>
          </p:nvSpPr>
          <p:spPr bwMode="auto">
            <a:xfrm>
              <a:off x="2085" y="2607"/>
              <a:ext cx="19" cy="88"/>
            </a:xfrm>
            <a:custGeom>
              <a:avLst/>
              <a:gdLst>
                <a:gd name="T0" fmla="*/ 19 w 19"/>
                <a:gd name="T1" fmla="*/ 0 h 88"/>
                <a:gd name="T2" fmla="*/ 19 w 19"/>
                <a:gd name="T3" fmla="*/ 40 h 88"/>
                <a:gd name="T4" fmla="*/ 6 w 19"/>
                <a:gd name="T5" fmla="*/ 88 h 88"/>
                <a:gd name="T6" fmla="*/ 0 w 19"/>
                <a:gd name="T7" fmla="*/ 72 h 88"/>
                <a:gd name="T8" fmla="*/ 6 w 19"/>
                <a:gd name="T9" fmla="*/ 64 h 88"/>
                <a:gd name="T10" fmla="*/ 0 w 19"/>
                <a:gd name="T11" fmla="*/ 0 h 88"/>
                <a:gd name="T12" fmla="*/ 13 w 19"/>
                <a:gd name="T13" fmla="*/ 8 h 88"/>
                <a:gd name="T14" fmla="*/ 19 w 19"/>
                <a:gd name="T1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8">
                  <a:moveTo>
                    <a:pt x="19" y="0"/>
                  </a:moveTo>
                  <a:lnTo>
                    <a:pt x="19" y="40"/>
                  </a:lnTo>
                  <a:lnTo>
                    <a:pt x="6" y="88"/>
                  </a:lnTo>
                  <a:lnTo>
                    <a:pt x="0" y="72"/>
                  </a:lnTo>
                  <a:lnTo>
                    <a:pt x="6" y="64"/>
                  </a:lnTo>
                  <a:lnTo>
                    <a:pt x="0" y="0"/>
                  </a:lnTo>
                  <a:lnTo>
                    <a:pt x="13" y="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82" name="Freeform 110"/>
            <p:cNvSpPr>
              <a:spLocks/>
            </p:cNvSpPr>
            <p:nvPr/>
          </p:nvSpPr>
          <p:spPr bwMode="auto">
            <a:xfrm>
              <a:off x="2228" y="2871"/>
              <a:ext cx="136" cy="64"/>
            </a:xfrm>
            <a:custGeom>
              <a:avLst/>
              <a:gdLst>
                <a:gd name="T0" fmla="*/ 6 w 136"/>
                <a:gd name="T1" fmla="*/ 16 h 64"/>
                <a:gd name="T2" fmla="*/ 0 w 136"/>
                <a:gd name="T3" fmla="*/ 40 h 64"/>
                <a:gd name="T4" fmla="*/ 0 w 136"/>
                <a:gd name="T5" fmla="*/ 48 h 64"/>
                <a:gd name="T6" fmla="*/ 19 w 136"/>
                <a:gd name="T7" fmla="*/ 56 h 64"/>
                <a:gd name="T8" fmla="*/ 38 w 136"/>
                <a:gd name="T9" fmla="*/ 64 h 64"/>
                <a:gd name="T10" fmla="*/ 64 w 136"/>
                <a:gd name="T11" fmla="*/ 56 h 64"/>
                <a:gd name="T12" fmla="*/ 71 w 136"/>
                <a:gd name="T13" fmla="*/ 48 h 64"/>
                <a:gd name="T14" fmla="*/ 97 w 136"/>
                <a:gd name="T15" fmla="*/ 48 h 64"/>
                <a:gd name="T16" fmla="*/ 103 w 136"/>
                <a:gd name="T17" fmla="*/ 48 h 64"/>
                <a:gd name="T18" fmla="*/ 129 w 136"/>
                <a:gd name="T19" fmla="*/ 48 h 64"/>
                <a:gd name="T20" fmla="*/ 136 w 136"/>
                <a:gd name="T21" fmla="*/ 40 h 64"/>
                <a:gd name="T22" fmla="*/ 129 w 136"/>
                <a:gd name="T23" fmla="*/ 24 h 64"/>
                <a:gd name="T24" fmla="*/ 116 w 136"/>
                <a:gd name="T25" fmla="*/ 16 h 64"/>
                <a:gd name="T26" fmla="*/ 103 w 136"/>
                <a:gd name="T27" fmla="*/ 8 h 64"/>
                <a:gd name="T28" fmla="*/ 90 w 136"/>
                <a:gd name="T29" fmla="*/ 0 h 64"/>
                <a:gd name="T30" fmla="*/ 77 w 136"/>
                <a:gd name="T31" fmla="*/ 8 h 64"/>
                <a:gd name="T32" fmla="*/ 51 w 136"/>
                <a:gd name="T33" fmla="*/ 8 h 64"/>
                <a:gd name="T34" fmla="*/ 38 w 136"/>
                <a:gd name="T35" fmla="*/ 8 h 64"/>
                <a:gd name="T36" fmla="*/ 19 w 136"/>
                <a:gd name="T37" fmla="*/ 16 h 64"/>
                <a:gd name="T38" fmla="*/ 6 w 136"/>
                <a:gd name="T39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64">
                  <a:moveTo>
                    <a:pt x="6" y="16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19" y="56"/>
                  </a:lnTo>
                  <a:lnTo>
                    <a:pt x="38" y="64"/>
                  </a:lnTo>
                  <a:lnTo>
                    <a:pt x="64" y="56"/>
                  </a:lnTo>
                  <a:lnTo>
                    <a:pt x="71" y="48"/>
                  </a:lnTo>
                  <a:lnTo>
                    <a:pt x="97" y="48"/>
                  </a:lnTo>
                  <a:lnTo>
                    <a:pt x="103" y="48"/>
                  </a:lnTo>
                  <a:lnTo>
                    <a:pt x="129" y="48"/>
                  </a:lnTo>
                  <a:lnTo>
                    <a:pt x="136" y="40"/>
                  </a:lnTo>
                  <a:lnTo>
                    <a:pt x="129" y="24"/>
                  </a:lnTo>
                  <a:lnTo>
                    <a:pt x="116" y="16"/>
                  </a:lnTo>
                  <a:lnTo>
                    <a:pt x="103" y="8"/>
                  </a:lnTo>
                  <a:lnTo>
                    <a:pt x="90" y="0"/>
                  </a:lnTo>
                  <a:lnTo>
                    <a:pt x="77" y="8"/>
                  </a:lnTo>
                  <a:lnTo>
                    <a:pt x="51" y="8"/>
                  </a:lnTo>
                  <a:lnTo>
                    <a:pt x="38" y="8"/>
                  </a:lnTo>
                  <a:lnTo>
                    <a:pt x="19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83" name="Oval 111"/>
            <p:cNvSpPr>
              <a:spLocks noChangeArrowheads="1"/>
            </p:cNvSpPr>
            <p:nvPr/>
          </p:nvSpPr>
          <p:spPr bwMode="auto">
            <a:xfrm>
              <a:off x="2237" y="2890"/>
              <a:ext cx="1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84" name="Oval 112"/>
            <p:cNvSpPr>
              <a:spLocks noChangeArrowheads="1"/>
            </p:cNvSpPr>
            <p:nvPr/>
          </p:nvSpPr>
          <p:spPr bwMode="auto">
            <a:xfrm>
              <a:off x="2289" y="2882"/>
              <a:ext cx="0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85" name="Freeform 113"/>
            <p:cNvSpPr>
              <a:spLocks/>
            </p:cNvSpPr>
            <p:nvPr/>
          </p:nvSpPr>
          <p:spPr bwMode="auto">
            <a:xfrm>
              <a:off x="2279" y="2879"/>
              <a:ext cx="20" cy="40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4 h 40"/>
                <a:gd name="T4" fmla="*/ 13 w 20"/>
                <a:gd name="T5" fmla="*/ 16 h 40"/>
                <a:gd name="T6" fmla="*/ 0 w 20"/>
                <a:gd name="T7" fmla="*/ 16 h 40"/>
                <a:gd name="T8" fmla="*/ 0 w 20"/>
                <a:gd name="T9" fmla="*/ 0 h 40"/>
                <a:gd name="T10" fmla="*/ 20 w 20"/>
                <a:gd name="T1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0">
                  <a:moveTo>
                    <a:pt x="20" y="40"/>
                  </a:moveTo>
                  <a:lnTo>
                    <a:pt x="20" y="24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20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86" name="Freeform 114"/>
            <p:cNvSpPr>
              <a:spLocks/>
            </p:cNvSpPr>
            <p:nvPr/>
          </p:nvSpPr>
          <p:spPr bwMode="auto">
            <a:xfrm>
              <a:off x="2279" y="2879"/>
              <a:ext cx="20" cy="40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4 h 40"/>
                <a:gd name="T4" fmla="*/ 13 w 20"/>
                <a:gd name="T5" fmla="*/ 16 h 40"/>
                <a:gd name="T6" fmla="*/ 0 w 20"/>
                <a:gd name="T7" fmla="*/ 16 h 40"/>
                <a:gd name="T8" fmla="*/ 0 w 2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0">
                  <a:moveTo>
                    <a:pt x="20" y="40"/>
                  </a:moveTo>
                  <a:lnTo>
                    <a:pt x="20" y="24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87" name="Freeform 115"/>
            <p:cNvSpPr>
              <a:spLocks/>
            </p:cNvSpPr>
            <p:nvPr/>
          </p:nvSpPr>
          <p:spPr bwMode="auto">
            <a:xfrm>
              <a:off x="2215" y="2623"/>
              <a:ext cx="116" cy="264"/>
            </a:xfrm>
            <a:custGeom>
              <a:avLst/>
              <a:gdLst>
                <a:gd name="T0" fmla="*/ 6 w 116"/>
                <a:gd name="T1" fmla="*/ 0 h 264"/>
                <a:gd name="T2" fmla="*/ 0 w 116"/>
                <a:gd name="T3" fmla="*/ 40 h 264"/>
                <a:gd name="T4" fmla="*/ 6 w 116"/>
                <a:gd name="T5" fmla="*/ 80 h 264"/>
                <a:gd name="T6" fmla="*/ 13 w 116"/>
                <a:gd name="T7" fmla="*/ 184 h 264"/>
                <a:gd name="T8" fmla="*/ 13 w 116"/>
                <a:gd name="T9" fmla="*/ 248 h 264"/>
                <a:gd name="T10" fmla="*/ 19 w 116"/>
                <a:gd name="T11" fmla="*/ 264 h 264"/>
                <a:gd name="T12" fmla="*/ 32 w 116"/>
                <a:gd name="T13" fmla="*/ 264 h 264"/>
                <a:gd name="T14" fmla="*/ 58 w 116"/>
                <a:gd name="T15" fmla="*/ 256 h 264"/>
                <a:gd name="T16" fmla="*/ 64 w 116"/>
                <a:gd name="T17" fmla="*/ 248 h 264"/>
                <a:gd name="T18" fmla="*/ 90 w 116"/>
                <a:gd name="T19" fmla="*/ 256 h 264"/>
                <a:gd name="T20" fmla="*/ 103 w 116"/>
                <a:gd name="T21" fmla="*/ 256 h 264"/>
                <a:gd name="T22" fmla="*/ 110 w 116"/>
                <a:gd name="T23" fmla="*/ 240 h 264"/>
                <a:gd name="T24" fmla="*/ 116 w 116"/>
                <a:gd name="T25" fmla="*/ 176 h 264"/>
                <a:gd name="T26" fmla="*/ 116 w 116"/>
                <a:gd name="T27" fmla="*/ 136 h 264"/>
                <a:gd name="T28" fmla="*/ 110 w 116"/>
                <a:gd name="T29" fmla="*/ 0 h 264"/>
                <a:gd name="T30" fmla="*/ 97 w 116"/>
                <a:gd name="T31" fmla="*/ 8 h 264"/>
                <a:gd name="T32" fmla="*/ 64 w 116"/>
                <a:gd name="T33" fmla="*/ 16 h 264"/>
                <a:gd name="T34" fmla="*/ 32 w 116"/>
                <a:gd name="T35" fmla="*/ 16 h 264"/>
                <a:gd name="T36" fmla="*/ 6 w 116"/>
                <a:gd name="T3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" h="264">
                  <a:moveTo>
                    <a:pt x="6" y="0"/>
                  </a:moveTo>
                  <a:lnTo>
                    <a:pt x="0" y="40"/>
                  </a:lnTo>
                  <a:lnTo>
                    <a:pt x="6" y="80"/>
                  </a:lnTo>
                  <a:lnTo>
                    <a:pt x="13" y="184"/>
                  </a:lnTo>
                  <a:lnTo>
                    <a:pt x="13" y="248"/>
                  </a:lnTo>
                  <a:lnTo>
                    <a:pt x="19" y="264"/>
                  </a:lnTo>
                  <a:lnTo>
                    <a:pt x="32" y="264"/>
                  </a:lnTo>
                  <a:lnTo>
                    <a:pt x="58" y="256"/>
                  </a:lnTo>
                  <a:lnTo>
                    <a:pt x="64" y="248"/>
                  </a:lnTo>
                  <a:lnTo>
                    <a:pt x="90" y="256"/>
                  </a:lnTo>
                  <a:lnTo>
                    <a:pt x="103" y="256"/>
                  </a:lnTo>
                  <a:lnTo>
                    <a:pt x="110" y="240"/>
                  </a:lnTo>
                  <a:lnTo>
                    <a:pt x="116" y="176"/>
                  </a:lnTo>
                  <a:lnTo>
                    <a:pt x="116" y="136"/>
                  </a:lnTo>
                  <a:lnTo>
                    <a:pt x="110" y="0"/>
                  </a:lnTo>
                  <a:lnTo>
                    <a:pt x="97" y="8"/>
                  </a:lnTo>
                  <a:lnTo>
                    <a:pt x="64" y="16"/>
                  </a:lnTo>
                  <a:lnTo>
                    <a:pt x="32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88" name="Freeform 116"/>
            <p:cNvSpPr>
              <a:spLocks/>
            </p:cNvSpPr>
            <p:nvPr/>
          </p:nvSpPr>
          <p:spPr bwMode="auto">
            <a:xfrm>
              <a:off x="2279" y="2703"/>
              <a:ext cx="7" cy="168"/>
            </a:xfrm>
            <a:custGeom>
              <a:avLst/>
              <a:gdLst>
                <a:gd name="T0" fmla="*/ 0 w 7"/>
                <a:gd name="T1" fmla="*/ 168 h 168"/>
                <a:gd name="T2" fmla="*/ 7 w 7"/>
                <a:gd name="T3" fmla="*/ 64 h 168"/>
                <a:gd name="T4" fmla="*/ 7 w 7"/>
                <a:gd name="T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68">
                  <a:moveTo>
                    <a:pt x="0" y="168"/>
                  </a:moveTo>
                  <a:lnTo>
                    <a:pt x="7" y="64"/>
                  </a:lnTo>
                  <a:lnTo>
                    <a:pt x="7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89" name="Freeform 117"/>
            <p:cNvSpPr>
              <a:spLocks/>
            </p:cNvSpPr>
            <p:nvPr/>
          </p:nvSpPr>
          <p:spPr bwMode="auto">
            <a:xfrm>
              <a:off x="2228" y="2344"/>
              <a:ext cx="71" cy="96"/>
            </a:xfrm>
            <a:custGeom>
              <a:avLst/>
              <a:gdLst>
                <a:gd name="T0" fmla="*/ 13 w 71"/>
                <a:gd name="T1" fmla="*/ 40 h 96"/>
                <a:gd name="T2" fmla="*/ 6 w 71"/>
                <a:gd name="T3" fmla="*/ 40 h 96"/>
                <a:gd name="T4" fmla="*/ 0 w 71"/>
                <a:gd name="T5" fmla="*/ 48 h 96"/>
                <a:gd name="T6" fmla="*/ 0 w 71"/>
                <a:gd name="T7" fmla="*/ 56 h 96"/>
                <a:gd name="T8" fmla="*/ 13 w 71"/>
                <a:gd name="T9" fmla="*/ 64 h 96"/>
                <a:gd name="T10" fmla="*/ 19 w 71"/>
                <a:gd name="T11" fmla="*/ 80 h 96"/>
                <a:gd name="T12" fmla="*/ 38 w 71"/>
                <a:gd name="T13" fmla="*/ 96 h 96"/>
                <a:gd name="T14" fmla="*/ 58 w 71"/>
                <a:gd name="T15" fmla="*/ 96 h 96"/>
                <a:gd name="T16" fmla="*/ 64 w 71"/>
                <a:gd name="T17" fmla="*/ 80 h 96"/>
                <a:gd name="T18" fmla="*/ 71 w 71"/>
                <a:gd name="T19" fmla="*/ 64 h 96"/>
                <a:gd name="T20" fmla="*/ 71 w 71"/>
                <a:gd name="T21" fmla="*/ 32 h 96"/>
                <a:gd name="T22" fmla="*/ 64 w 71"/>
                <a:gd name="T23" fmla="*/ 0 h 96"/>
                <a:gd name="T24" fmla="*/ 25 w 71"/>
                <a:gd name="T25" fmla="*/ 24 h 96"/>
                <a:gd name="T26" fmla="*/ 13 w 71"/>
                <a:gd name="T27" fmla="*/ 24 h 96"/>
                <a:gd name="T28" fmla="*/ 13 w 71"/>
                <a:gd name="T29" fmla="*/ 4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96">
                  <a:moveTo>
                    <a:pt x="13" y="40"/>
                  </a:moveTo>
                  <a:lnTo>
                    <a:pt x="6" y="40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13" y="64"/>
                  </a:lnTo>
                  <a:lnTo>
                    <a:pt x="19" y="80"/>
                  </a:lnTo>
                  <a:lnTo>
                    <a:pt x="38" y="96"/>
                  </a:lnTo>
                  <a:lnTo>
                    <a:pt x="58" y="96"/>
                  </a:lnTo>
                  <a:lnTo>
                    <a:pt x="64" y="80"/>
                  </a:lnTo>
                  <a:lnTo>
                    <a:pt x="71" y="64"/>
                  </a:lnTo>
                  <a:lnTo>
                    <a:pt x="71" y="32"/>
                  </a:lnTo>
                  <a:lnTo>
                    <a:pt x="64" y="0"/>
                  </a:lnTo>
                  <a:lnTo>
                    <a:pt x="25" y="24"/>
                  </a:lnTo>
                  <a:lnTo>
                    <a:pt x="13" y="24"/>
                  </a:lnTo>
                  <a:lnTo>
                    <a:pt x="13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90" name="Freeform 118"/>
            <p:cNvSpPr>
              <a:spLocks/>
            </p:cNvSpPr>
            <p:nvPr/>
          </p:nvSpPr>
          <p:spPr bwMode="auto">
            <a:xfrm>
              <a:off x="2215" y="2320"/>
              <a:ext cx="90" cy="80"/>
            </a:xfrm>
            <a:custGeom>
              <a:avLst/>
              <a:gdLst>
                <a:gd name="T0" fmla="*/ 84 w 90"/>
                <a:gd name="T1" fmla="*/ 56 h 80"/>
                <a:gd name="T2" fmla="*/ 84 w 90"/>
                <a:gd name="T3" fmla="*/ 40 h 80"/>
                <a:gd name="T4" fmla="*/ 90 w 90"/>
                <a:gd name="T5" fmla="*/ 24 h 80"/>
                <a:gd name="T6" fmla="*/ 77 w 90"/>
                <a:gd name="T7" fmla="*/ 8 h 80"/>
                <a:gd name="T8" fmla="*/ 64 w 90"/>
                <a:gd name="T9" fmla="*/ 0 h 80"/>
                <a:gd name="T10" fmla="*/ 38 w 90"/>
                <a:gd name="T11" fmla="*/ 0 h 80"/>
                <a:gd name="T12" fmla="*/ 19 w 90"/>
                <a:gd name="T13" fmla="*/ 0 h 80"/>
                <a:gd name="T14" fmla="*/ 13 w 90"/>
                <a:gd name="T15" fmla="*/ 8 h 80"/>
                <a:gd name="T16" fmla="*/ 6 w 90"/>
                <a:gd name="T17" fmla="*/ 0 h 80"/>
                <a:gd name="T18" fmla="*/ 13 w 90"/>
                <a:gd name="T19" fmla="*/ 8 h 80"/>
                <a:gd name="T20" fmla="*/ 6 w 90"/>
                <a:gd name="T21" fmla="*/ 8 h 80"/>
                <a:gd name="T22" fmla="*/ 13 w 90"/>
                <a:gd name="T23" fmla="*/ 16 h 80"/>
                <a:gd name="T24" fmla="*/ 0 w 90"/>
                <a:gd name="T25" fmla="*/ 24 h 80"/>
                <a:gd name="T26" fmla="*/ 0 w 90"/>
                <a:gd name="T27" fmla="*/ 56 h 80"/>
                <a:gd name="T28" fmla="*/ 13 w 90"/>
                <a:gd name="T29" fmla="*/ 80 h 80"/>
                <a:gd name="T30" fmla="*/ 13 w 90"/>
                <a:gd name="T31" fmla="*/ 72 h 80"/>
                <a:gd name="T32" fmla="*/ 19 w 90"/>
                <a:gd name="T33" fmla="*/ 64 h 80"/>
                <a:gd name="T34" fmla="*/ 26 w 90"/>
                <a:gd name="T35" fmla="*/ 64 h 80"/>
                <a:gd name="T36" fmla="*/ 26 w 90"/>
                <a:gd name="T37" fmla="*/ 48 h 80"/>
                <a:gd name="T38" fmla="*/ 38 w 90"/>
                <a:gd name="T39" fmla="*/ 48 h 80"/>
                <a:gd name="T40" fmla="*/ 77 w 90"/>
                <a:gd name="T41" fmla="*/ 24 h 80"/>
                <a:gd name="T42" fmla="*/ 84 w 90"/>
                <a:gd name="T43" fmla="*/ 5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80">
                  <a:moveTo>
                    <a:pt x="84" y="56"/>
                  </a:moveTo>
                  <a:lnTo>
                    <a:pt x="84" y="40"/>
                  </a:lnTo>
                  <a:lnTo>
                    <a:pt x="90" y="24"/>
                  </a:lnTo>
                  <a:lnTo>
                    <a:pt x="77" y="8"/>
                  </a:lnTo>
                  <a:lnTo>
                    <a:pt x="64" y="0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13" y="16"/>
                  </a:lnTo>
                  <a:lnTo>
                    <a:pt x="0" y="24"/>
                  </a:lnTo>
                  <a:lnTo>
                    <a:pt x="0" y="56"/>
                  </a:lnTo>
                  <a:lnTo>
                    <a:pt x="13" y="80"/>
                  </a:lnTo>
                  <a:lnTo>
                    <a:pt x="13" y="72"/>
                  </a:lnTo>
                  <a:lnTo>
                    <a:pt x="19" y="64"/>
                  </a:lnTo>
                  <a:lnTo>
                    <a:pt x="26" y="64"/>
                  </a:lnTo>
                  <a:lnTo>
                    <a:pt x="26" y="48"/>
                  </a:lnTo>
                  <a:lnTo>
                    <a:pt x="38" y="48"/>
                  </a:lnTo>
                  <a:lnTo>
                    <a:pt x="77" y="24"/>
                  </a:lnTo>
                  <a:lnTo>
                    <a:pt x="84" y="5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91" name="Freeform 119"/>
            <p:cNvSpPr>
              <a:spLocks/>
            </p:cNvSpPr>
            <p:nvPr/>
          </p:nvSpPr>
          <p:spPr bwMode="auto">
            <a:xfrm>
              <a:off x="2234" y="2408"/>
              <a:ext cx="52" cy="48"/>
            </a:xfrm>
            <a:custGeom>
              <a:avLst/>
              <a:gdLst>
                <a:gd name="T0" fmla="*/ 7 w 52"/>
                <a:gd name="T1" fmla="*/ 0 h 48"/>
                <a:gd name="T2" fmla="*/ 0 w 52"/>
                <a:gd name="T3" fmla="*/ 32 h 48"/>
                <a:gd name="T4" fmla="*/ 19 w 52"/>
                <a:gd name="T5" fmla="*/ 48 h 48"/>
                <a:gd name="T6" fmla="*/ 32 w 52"/>
                <a:gd name="T7" fmla="*/ 48 h 48"/>
                <a:gd name="T8" fmla="*/ 45 w 52"/>
                <a:gd name="T9" fmla="*/ 40 h 48"/>
                <a:gd name="T10" fmla="*/ 52 w 52"/>
                <a:gd name="T11" fmla="*/ 40 h 48"/>
                <a:gd name="T12" fmla="*/ 45 w 52"/>
                <a:gd name="T13" fmla="*/ 32 h 48"/>
                <a:gd name="T14" fmla="*/ 32 w 52"/>
                <a:gd name="T15" fmla="*/ 32 h 48"/>
                <a:gd name="T16" fmla="*/ 13 w 52"/>
                <a:gd name="T17" fmla="*/ 16 h 48"/>
                <a:gd name="T18" fmla="*/ 7 w 52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48">
                  <a:moveTo>
                    <a:pt x="7" y="0"/>
                  </a:moveTo>
                  <a:lnTo>
                    <a:pt x="0" y="32"/>
                  </a:lnTo>
                  <a:lnTo>
                    <a:pt x="19" y="48"/>
                  </a:lnTo>
                  <a:lnTo>
                    <a:pt x="32" y="48"/>
                  </a:lnTo>
                  <a:lnTo>
                    <a:pt x="45" y="40"/>
                  </a:lnTo>
                  <a:lnTo>
                    <a:pt x="52" y="40"/>
                  </a:lnTo>
                  <a:lnTo>
                    <a:pt x="45" y="32"/>
                  </a:lnTo>
                  <a:lnTo>
                    <a:pt x="32" y="32"/>
                  </a:lnTo>
                  <a:lnTo>
                    <a:pt x="13" y="1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92" name="Freeform 120"/>
            <p:cNvSpPr>
              <a:spLocks/>
            </p:cNvSpPr>
            <p:nvPr/>
          </p:nvSpPr>
          <p:spPr bwMode="auto">
            <a:xfrm>
              <a:off x="2182" y="2440"/>
              <a:ext cx="162" cy="199"/>
            </a:xfrm>
            <a:custGeom>
              <a:avLst/>
              <a:gdLst>
                <a:gd name="T0" fmla="*/ 52 w 162"/>
                <a:gd name="T1" fmla="*/ 0 h 199"/>
                <a:gd name="T2" fmla="*/ 33 w 162"/>
                <a:gd name="T3" fmla="*/ 16 h 199"/>
                <a:gd name="T4" fmla="*/ 13 w 162"/>
                <a:gd name="T5" fmla="*/ 32 h 199"/>
                <a:gd name="T6" fmla="*/ 0 w 162"/>
                <a:gd name="T7" fmla="*/ 71 h 199"/>
                <a:gd name="T8" fmla="*/ 0 w 162"/>
                <a:gd name="T9" fmla="*/ 119 h 199"/>
                <a:gd name="T10" fmla="*/ 13 w 162"/>
                <a:gd name="T11" fmla="*/ 127 h 199"/>
                <a:gd name="T12" fmla="*/ 33 w 162"/>
                <a:gd name="T13" fmla="*/ 119 h 199"/>
                <a:gd name="T14" fmla="*/ 33 w 162"/>
                <a:gd name="T15" fmla="*/ 103 h 199"/>
                <a:gd name="T16" fmla="*/ 33 w 162"/>
                <a:gd name="T17" fmla="*/ 183 h 199"/>
                <a:gd name="T18" fmla="*/ 65 w 162"/>
                <a:gd name="T19" fmla="*/ 199 h 199"/>
                <a:gd name="T20" fmla="*/ 97 w 162"/>
                <a:gd name="T21" fmla="*/ 199 h 199"/>
                <a:gd name="T22" fmla="*/ 130 w 162"/>
                <a:gd name="T23" fmla="*/ 199 h 199"/>
                <a:gd name="T24" fmla="*/ 143 w 162"/>
                <a:gd name="T25" fmla="*/ 183 h 199"/>
                <a:gd name="T26" fmla="*/ 136 w 162"/>
                <a:gd name="T27" fmla="*/ 103 h 199"/>
                <a:gd name="T28" fmla="*/ 156 w 162"/>
                <a:gd name="T29" fmla="*/ 103 h 199"/>
                <a:gd name="T30" fmla="*/ 162 w 162"/>
                <a:gd name="T31" fmla="*/ 95 h 199"/>
                <a:gd name="T32" fmla="*/ 156 w 162"/>
                <a:gd name="T33" fmla="*/ 55 h 199"/>
                <a:gd name="T34" fmla="*/ 143 w 162"/>
                <a:gd name="T35" fmla="*/ 16 h 199"/>
                <a:gd name="T36" fmla="*/ 117 w 162"/>
                <a:gd name="T37" fmla="*/ 8 h 199"/>
                <a:gd name="T38" fmla="*/ 97 w 162"/>
                <a:gd name="T39" fmla="*/ 0 h 199"/>
                <a:gd name="T40" fmla="*/ 97 w 162"/>
                <a:gd name="T41" fmla="*/ 8 h 199"/>
                <a:gd name="T42" fmla="*/ 84 w 162"/>
                <a:gd name="T43" fmla="*/ 16 h 199"/>
                <a:gd name="T44" fmla="*/ 71 w 162"/>
                <a:gd name="T45" fmla="*/ 16 h 199"/>
                <a:gd name="T46" fmla="*/ 52 w 162"/>
                <a:gd name="T4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2" h="199">
                  <a:moveTo>
                    <a:pt x="52" y="0"/>
                  </a:moveTo>
                  <a:lnTo>
                    <a:pt x="33" y="16"/>
                  </a:lnTo>
                  <a:lnTo>
                    <a:pt x="13" y="32"/>
                  </a:lnTo>
                  <a:lnTo>
                    <a:pt x="0" y="71"/>
                  </a:lnTo>
                  <a:lnTo>
                    <a:pt x="0" y="119"/>
                  </a:lnTo>
                  <a:lnTo>
                    <a:pt x="13" y="127"/>
                  </a:lnTo>
                  <a:lnTo>
                    <a:pt x="33" y="119"/>
                  </a:lnTo>
                  <a:lnTo>
                    <a:pt x="33" y="103"/>
                  </a:lnTo>
                  <a:lnTo>
                    <a:pt x="33" y="183"/>
                  </a:lnTo>
                  <a:lnTo>
                    <a:pt x="65" y="199"/>
                  </a:lnTo>
                  <a:lnTo>
                    <a:pt x="97" y="199"/>
                  </a:lnTo>
                  <a:lnTo>
                    <a:pt x="130" y="199"/>
                  </a:lnTo>
                  <a:lnTo>
                    <a:pt x="143" y="183"/>
                  </a:lnTo>
                  <a:lnTo>
                    <a:pt x="136" y="103"/>
                  </a:lnTo>
                  <a:lnTo>
                    <a:pt x="156" y="103"/>
                  </a:lnTo>
                  <a:lnTo>
                    <a:pt x="162" y="95"/>
                  </a:lnTo>
                  <a:lnTo>
                    <a:pt x="156" y="55"/>
                  </a:lnTo>
                  <a:lnTo>
                    <a:pt x="143" y="16"/>
                  </a:lnTo>
                  <a:lnTo>
                    <a:pt x="117" y="8"/>
                  </a:lnTo>
                  <a:lnTo>
                    <a:pt x="97" y="0"/>
                  </a:lnTo>
                  <a:lnTo>
                    <a:pt x="97" y="8"/>
                  </a:lnTo>
                  <a:lnTo>
                    <a:pt x="84" y="16"/>
                  </a:lnTo>
                  <a:lnTo>
                    <a:pt x="71" y="16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93" name="Line 121"/>
            <p:cNvSpPr>
              <a:spLocks noChangeShapeType="1"/>
            </p:cNvSpPr>
            <p:nvPr/>
          </p:nvSpPr>
          <p:spPr bwMode="auto">
            <a:xfrm flipV="1">
              <a:off x="2318" y="2519"/>
              <a:ext cx="1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3194" name="Freeform 122"/>
            <p:cNvSpPr>
              <a:spLocks/>
            </p:cNvSpPr>
            <p:nvPr/>
          </p:nvSpPr>
          <p:spPr bwMode="auto">
            <a:xfrm>
              <a:off x="2182" y="2559"/>
              <a:ext cx="52" cy="104"/>
            </a:xfrm>
            <a:custGeom>
              <a:avLst/>
              <a:gdLst>
                <a:gd name="T0" fmla="*/ 26 w 52"/>
                <a:gd name="T1" fmla="*/ 0 h 104"/>
                <a:gd name="T2" fmla="*/ 33 w 52"/>
                <a:gd name="T3" fmla="*/ 48 h 104"/>
                <a:gd name="T4" fmla="*/ 52 w 52"/>
                <a:gd name="T5" fmla="*/ 88 h 104"/>
                <a:gd name="T6" fmla="*/ 46 w 52"/>
                <a:gd name="T7" fmla="*/ 104 h 104"/>
                <a:gd name="T8" fmla="*/ 7 w 52"/>
                <a:gd name="T9" fmla="*/ 48 h 104"/>
                <a:gd name="T10" fmla="*/ 0 w 52"/>
                <a:gd name="T11" fmla="*/ 0 h 104"/>
                <a:gd name="T12" fmla="*/ 13 w 52"/>
                <a:gd name="T13" fmla="*/ 8 h 104"/>
                <a:gd name="T14" fmla="*/ 26 w 52"/>
                <a:gd name="T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04">
                  <a:moveTo>
                    <a:pt x="26" y="0"/>
                  </a:moveTo>
                  <a:lnTo>
                    <a:pt x="33" y="48"/>
                  </a:lnTo>
                  <a:lnTo>
                    <a:pt x="52" y="88"/>
                  </a:lnTo>
                  <a:lnTo>
                    <a:pt x="46" y="104"/>
                  </a:lnTo>
                  <a:lnTo>
                    <a:pt x="7" y="48"/>
                  </a:lnTo>
                  <a:lnTo>
                    <a:pt x="0" y="0"/>
                  </a:lnTo>
                  <a:lnTo>
                    <a:pt x="1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95" name="Freeform 123"/>
            <p:cNvSpPr>
              <a:spLocks/>
            </p:cNvSpPr>
            <p:nvPr/>
          </p:nvSpPr>
          <p:spPr bwMode="auto">
            <a:xfrm>
              <a:off x="2318" y="2543"/>
              <a:ext cx="26" cy="112"/>
            </a:xfrm>
            <a:custGeom>
              <a:avLst/>
              <a:gdLst>
                <a:gd name="T0" fmla="*/ 26 w 26"/>
                <a:gd name="T1" fmla="*/ 0 h 112"/>
                <a:gd name="T2" fmla="*/ 26 w 26"/>
                <a:gd name="T3" fmla="*/ 40 h 112"/>
                <a:gd name="T4" fmla="*/ 7 w 26"/>
                <a:gd name="T5" fmla="*/ 112 h 112"/>
                <a:gd name="T6" fmla="*/ 7 w 26"/>
                <a:gd name="T7" fmla="*/ 88 h 112"/>
                <a:gd name="T8" fmla="*/ 7 w 26"/>
                <a:gd name="T9" fmla="*/ 80 h 112"/>
                <a:gd name="T10" fmla="*/ 0 w 26"/>
                <a:gd name="T11" fmla="*/ 0 h 112"/>
                <a:gd name="T12" fmla="*/ 20 w 26"/>
                <a:gd name="T13" fmla="*/ 0 h 112"/>
                <a:gd name="T14" fmla="*/ 26 w 26"/>
                <a:gd name="T1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12">
                  <a:moveTo>
                    <a:pt x="26" y="0"/>
                  </a:moveTo>
                  <a:lnTo>
                    <a:pt x="26" y="40"/>
                  </a:lnTo>
                  <a:lnTo>
                    <a:pt x="7" y="112"/>
                  </a:lnTo>
                  <a:lnTo>
                    <a:pt x="7" y="88"/>
                  </a:lnTo>
                  <a:lnTo>
                    <a:pt x="7" y="8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96" name="Freeform 124"/>
            <p:cNvSpPr>
              <a:spLocks/>
            </p:cNvSpPr>
            <p:nvPr/>
          </p:nvSpPr>
          <p:spPr bwMode="auto">
            <a:xfrm>
              <a:off x="2455" y="2895"/>
              <a:ext cx="77" cy="40"/>
            </a:xfrm>
            <a:custGeom>
              <a:avLst/>
              <a:gdLst>
                <a:gd name="T0" fmla="*/ 0 w 77"/>
                <a:gd name="T1" fmla="*/ 8 h 40"/>
                <a:gd name="T2" fmla="*/ 0 w 77"/>
                <a:gd name="T3" fmla="*/ 24 h 40"/>
                <a:gd name="T4" fmla="*/ 0 w 77"/>
                <a:gd name="T5" fmla="*/ 32 h 40"/>
                <a:gd name="T6" fmla="*/ 13 w 77"/>
                <a:gd name="T7" fmla="*/ 32 h 40"/>
                <a:gd name="T8" fmla="*/ 19 w 77"/>
                <a:gd name="T9" fmla="*/ 40 h 40"/>
                <a:gd name="T10" fmla="*/ 39 w 77"/>
                <a:gd name="T11" fmla="*/ 32 h 40"/>
                <a:gd name="T12" fmla="*/ 39 w 77"/>
                <a:gd name="T13" fmla="*/ 24 h 40"/>
                <a:gd name="T14" fmla="*/ 58 w 77"/>
                <a:gd name="T15" fmla="*/ 32 h 40"/>
                <a:gd name="T16" fmla="*/ 64 w 77"/>
                <a:gd name="T17" fmla="*/ 32 h 40"/>
                <a:gd name="T18" fmla="*/ 77 w 77"/>
                <a:gd name="T19" fmla="*/ 32 h 40"/>
                <a:gd name="T20" fmla="*/ 77 w 77"/>
                <a:gd name="T21" fmla="*/ 24 h 40"/>
                <a:gd name="T22" fmla="*/ 77 w 77"/>
                <a:gd name="T23" fmla="*/ 16 h 40"/>
                <a:gd name="T24" fmla="*/ 71 w 77"/>
                <a:gd name="T25" fmla="*/ 8 h 40"/>
                <a:gd name="T26" fmla="*/ 58 w 77"/>
                <a:gd name="T27" fmla="*/ 8 h 40"/>
                <a:gd name="T28" fmla="*/ 52 w 77"/>
                <a:gd name="T29" fmla="*/ 0 h 40"/>
                <a:gd name="T30" fmla="*/ 45 w 77"/>
                <a:gd name="T31" fmla="*/ 8 h 40"/>
                <a:gd name="T32" fmla="*/ 26 w 77"/>
                <a:gd name="T33" fmla="*/ 0 h 40"/>
                <a:gd name="T34" fmla="*/ 19 w 77"/>
                <a:gd name="T35" fmla="*/ 8 h 40"/>
                <a:gd name="T36" fmla="*/ 6 w 77"/>
                <a:gd name="T37" fmla="*/ 8 h 40"/>
                <a:gd name="T38" fmla="*/ 0 w 77"/>
                <a:gd name="T3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40">
                  <a:moveTo>
                    <a:pt x="0" y="8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13" y="32"/>
                  </a:lnTo>
                  <a:lnTo>
                    <a:pt x="19" y="40"/>
                  </a:lnTo>
                  <a:lnTo>
                    <a:pt x="39" y="32"/>
                  </a:lnTo>
                  <a:lnTo>
                    <a:pt x="39" y="24"/>
                  </a:lnTo>
                  <a:lnTo>
                    <a:pt x="58" y="32"/>
                  </a:lnTo>
                  <a:lnTo>
                    <a:pt x="64" y="32"/>
                  </a:lnTo>
                  <a:lnTo>
                    <a:pt x="77" y="32"/>
                  </a:lnTo>
                  <a:lnTo>
                    <a:pt x="77" y="24"/>
                  </a:lnTo>
                  <a:lnTo>
                    <a:pt x="77" y="16"/>
                  </a:lnTo>
                  <a:lnTo>
                    <a:pt x="71" y="8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9" y="8"/>
                  </a:lnTo>
                  <a:lnTo>
                    <a:pt x="6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97" name="Oval 125"/>
            <p:cNvSpPr>
              <a:spLocks noChangeArrowheads="1"/>
            </p:cNvSpPr>
            <p:nvPr/>
          </p:nvSpPr>
          <p:spPr bwMode="auto">
            <a:xfrm>
              <a:off x="2458" y="2906"/>
              <a:ext cx="0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98" name="Oval 126"/>
            <p:cNvSpPr>
              <a:spLocks noChangeArrowheads="1"/>
            </p:cNvSpPr>
            <p:nvPr/>
          </p:nvSpPr>
          <p:spPr bwMode="auto">
            <a:xfrm>
              <a:off x="2490" y="2906"/>
              <a:ext cx="1" cy="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199" name="Freeform 127"/>
            <p:cNvSpPr>
              <a:spLocks/>
            </p:cNvSpPr>
            <p:nvPr/>
          </p:nvSpPr>
          <p:spPr bwMode="auto">
            <a:xfrm>
              <a:off x="2481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13 w 13"/>
                <a:gd name="T5" fmla="*/ 8 h 24"/>
                <a:gd name="T6" fmla="*/ 6 w 13"/>
                <a:gd name="T7" fmla="*/ 8 h 24"/>
                <a:gd name="T8" fmla="*/ 0 w 13"/>
                <a:gd name="T9" fmla="*/ 0 h 24"/>
                <a:gd name="T10" fmla="*/ 13 w 13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13" y="8"/>
                  </a:lnTo>
                  <a:lnTo>
                    <a:pt x="6" y="8"/>
                  </a:lnTo>
                  <a:lnTo>
                    <a:pt x="0" y="0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200" name="Freeform 128"/>
            <p:cNvSpPr>
              <a:spLocks/>
            </p:cNvSpPr>
            <p:nvPr/>
          </p:nvSpPr>
          <p:spPr bwMode="auto">
            <a:xfrm>
              <a:off x="2481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13 w 13"/>
                <a:gd name="T5" fmla="*/ 8 h 24"/>
                <a:gd name="T6" fmla="*/ 6 w 13"/>
                <a:gd name="T7" fmla="*/ 8 h 24"/>
                <a:gd name="T8" fmla="*/ 0 w 1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13" y="8"/>
                  </a:lnTo>
                  <a:lnTo>
                    <a:pt x="6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201" name="Freeform 129"/>
            <p:cNvSpPr>
              <a:spLocks/>
            </p:cNvSpPr>
            <p:nvPr/>
          </p:nvSpPr>
          <p:spPr bwMode="auto">
            <a:xfrm>
              <a:off x="2448" y="2751"/>
              <a:ext cx="65" cy="152"/>
            </a:xfrm>
            <a:custGeom>
              <a:avLst/>
              <a:gdLst>
                <a:gd name="T0" fmla="*/ 0 w 65"/>
                <a:gd name="T1" fmla="*/ 0 h 152"/>
                <a:gd name="T2" fmla="*/ 0 w 65"/>
                <a:gd name="T3" fmla="*/ 16 h 152"/>
                <a:gd name="T4" fmla="*/ 0 w 65"/>
                <a:gd name="T5" fmla="*/ 40 h 152"/>
                <a:gd name="T6" fmla="*/ 0 w 65"/>
                <a:gd name="T7" fmla="*/ 104 h 152"/>
                <a:gd name="T8" fmla="*/ 0 w 65"/>
                <a:gd name="T9" fmla="*/ 144 h 152"/>
                <a:gd name="T10" fmla="*/ 7 w 65"/>
                <a:gd name="T11" fmla="*/ 152 h 152"/>
                <a:gd name="T12" fmla="*/ 20 w 65"/>
                <a:gd name="T13" fmla="*/ 152 h 152"/>
                <a:gd name="T14" fmla="*/ 33 w 65"/>
                <a:gd name="T15" fmla="*/ 152 h 152"/>
                <a:gd name="T16" fmla="*/ 39 w 65"/>
                <a:gd name="T17" fmla="*/ 144 h 152"/>
                <a:gd name="T18" fmla="*/ 52 w 65"/>
                <a:gd name="T19" fmla="*/ 152 h 152"/>
                <a:gd name="T20" fmla="*/ 59 w 65"/>
                <a:gd name="T21" fmla="*/ 152 h 152"/>
                <a:gd name="T22" fmla="*/ 65 w 65"/>
                <a:gd name="T23" fmla="*/ 144 h 152"/>
                <a:gd name="T24" fmla="*/ 65 w 65"/>
                <a:gd name="T25" fmla="*/ 96 h 152"/>
                <a:gd name="T26" fmla="*/ 65 w 65"/>
                <a:gd name="T27" fmla="*/ 80 h 152"/>
                <a:gd name="T28" fmla="*/ 59 w 65"/>
                <a:gd name="T29" fmla="*/ 0 h 152"/>
                <a:gd name="T30" fmla="*/ 59 w 65"/>
                <a:gd name="T31" fmla="*/ 0 h 152"/>
                <a:gd name="T32" fmla="*/ 39 w 65"/>
                <a:gd name="T33" fmla="*/ 8 h 152"/>
                <a:gd name="T34" fmla="*/ 20 w 65"/>
                <a:gd name="T35" fmla="*/ 8 h 152"/>
                <a:gd name="T36" fmla="*/ 0 w 65"/>
                <a:gd name="T3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" h="152">
                  <a:moveTo>
                    <a:pt x="0" y="0"/>
                  </a:moveTo>
                  <a:lnTo>
                    <a:pt x="0" y="16"/>
                  </a:lnTo>
                  <a:lnTo>
                    <a:pt x="0" y="40"/>
                  </a:lnTo>
                  <a:lnTo>
                    <a:pt x="0" y="104"/>
                  </a:lnTo>
                  <a:lnTo>
                    <a:pt x="0" y="144"/>
                  </a:lnTo>
                  <a:lnTo>
                    <a:pt x="7" y="152"/>
                  </a:lnTo>
                  <a:lnTo>
                    <a:pt x="20" y="152"/>
                  </a:lnTo>
                  <a:lnTo>
                    <a:pt x="33" y="152"/>
                  </a:lnTo>
                  <a:lnTo>
                    <a:pt x="39" y="144"/>
                  </a:lnTo>
                  <a:lnTo>
                    <a:pt x="52" y="152"/>
                  </a:lnTo>
                  <a:lnTo>
                    <a:pt x="59" y="152"/>
                  </a:lnTo>
                  <a:lnTo>
                    <a:pt x="65" y="144"/>
                  </a:lnTo>
                  <a:lnTo>
                    <a:pt x="65" y="96"/>
                  </a:lnTo>
                  <a:lnTo>
                    <a:pt x="65" y="8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39" y="8"/>
                  </a:lnTo>
                  <a:lnTo>
                    <a:pt x="2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202" name="Freeform 130"/>
            <p:cNvSpPr>
              <a:spLocks/>
            </p:cNvSpPr>
            <p:nvPr/>
          </p:nvSpPr>
          <p:spPr bwMode="auto">
            <a:xfrm>
              <a:off x="2487" y="2799"/>
              <a:ext cx="1" cy="96"/>
            </a:xfrm>
            <a:custGeom>
              <a:avLst/>
              <a:gdLst>
                <a:gd name="T0" fmla="*/ 96 h 96"/>
                <a:gd name="T1" fmla="*/ 32 h 96"/>
                <a:gd name="T2" fmla="*/ 0 h 9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96">
                  <a:moveTo>
                    <a:pt x="0" y="96"/>
                  </a:move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203" name="Freeform 131"/>
            <p:cNvSpPr>
              <a:spLocks/>
            </p:cNvSpPr>
            <p:nvPr/>
          </p:nvSpPr>
          <p:spPr bwMode="auto">
            <a:xfrm>
              <a:off x="2455" y="2583"/>
              <a:ext cx="39" cy="56"/>
            </a:xfrm>
            <a:custGeom>
              <a:avLst/>
              <a:gdLst>
                <a:gd name="T0" fmla="*/ 6 w 39"/>
                <a:gd name="T1" fmla="*/ 24 h 56"/>
                <a:gd name="T2" fmla="*/ 0 w 39"/>
                <a:gd name="T3" fmla="*/ 16 h 56"/>
                <a:gd name="T4" fmla="*/ 0 w 39"/>
                <a:gd name="T5" fmla="*/ 24 h 56"/>
                <a:gd name="T6" fmla="*/ 0 w 39"/>
                <a:gd name="T7" fmla="*/ 32 h 56"/>
                <a:gd name="T8" fmla="*/ 6 w 39"/>
                <a:gd name="T9" fmla="*/ 32 h 56"/>
                <a:gd name="T10" fmla="*/ 6 w 39"/>
                <a:gd name="T11" fmla="*/ 48 h 56"/>
                <a:gd name="T12" fmla="*/ 19 w 39"/>
                <a:gd name="T13" fmla="*/ 56 h 56"/>
                <a:gd name="T14" fmla="*/ 32 w 39"/>
                <a:gd name="T15" fmla="*/ 48 h 56"/>
                <a:gd name="T16" fmla="*/ 39 w 39"/>
                <a:gd name="T17" fmla="*/ 48 h 56"/>
                <a:gd name="T18" fmla="*/ 39 w 39"/>
                <a:gd name="T19" fmla="*/ 32 h 56"/>
                <a:gd name="T20" fmla="*/ 39 w 39"/>
                <a:gd name="T21" fmla="*/ 16 h 56"/>
                <a:gd name="T22" fmla="*/ 32 w 39"/>
                <a:gd name="T23" fmla="*/ 0 h 56"/>
                <a:gd name="T24" fmla="*/ 13 w 39"/>
                <a:gd name="T25" fmla="*/ 8 h 56"/>
                <a:gd name="T26" fmla="*/ 6 w 39"/>
                <a:gd name="T27" fmla="*/ 8 h 56"/>
                <a:gd name="T28" fmla="*/ 6 w 39"/>
                <a:gd name="T29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56">
                  <a:moveTo>
                    <a:pt x="6" y="24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6" y="48"/>
                  </a:lnTo>
                  <a:lnTo>
                    <a:pt x="19" y="56"/>
                  </a:lnTo>
                  <a:lnTo>
                    <a:pt x="32" y="48"/>
                  </a:lnTo>
                  <a:lnTo>
                    <a:pt x="39" y="48"/>
                  </a:lnTo>
                  <a:lnTo>
                    <a:pt x="39" y="32"/>
                  </a:lnTo>
                  <a:lnTo>
                    <a:pt x="39" y="16"/>
                  </a:lnTo>
                  <a:lnTo>
                    <a:pt x="32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204" name="Freeform 132"/>
            <p:cNvSpPr>
              <a:spLocks/>
            </p:cNvSpPr>
            <p:nvPr/>
          </p:nvSpPr>
          <p:spPr bwMode="auto">
            <a:xfrm>
              <a:off x="2442" y="2559"/>
              <a:ext cx="58" cy="56"/>
            </a:xfrm>
            <a:custGeom>
              <a:avLst/>
              <a:gdLst>
                <a:gd name="T0" fmla="*/ 52 w 58"/>
                <a:gd name="T1" fmla="*/ 40 h 56"/>
                <a:gd name="T2" fmla="*/ 52 w 58"/>
                <a:gd name="T3" fmla="*/ 32 h 56"/>
                <a:gd name="T4" fmla="*/ 58 w 58"/>
                <a:gd name="T5" fmla="*/ 16 h 56"/>
                <a:gd name="T6" fmla="*/ 52 w 58"/>
                <a:gd name="T7" fmla="*/ 8 h 56"/>
                <a:gd name="T8" fmla="*/ 45 w 58"/>
                <a:gd name="T9" fmla="*/ 8 h 56"/>
                <a:gd name="T10" fmla="*/ 26 w 58"/>
                <a:gd name="T11" fmla="*/ 0 h 56"/>
                <a:gd name="T12" fmla="*/ 13 w 58"/>
                <a:gd name="T13" fmla="*/ 8 h 56"/>
                <a:gd name="T14" fmla="*/ 13 w 58"/>
                <a:gd name="T15" fmla="*/ 8 h 56"/>
                <a:gd name="T16" fmla="*/ 6 w 58"/>
                <a:gd name="T17" fmla="*/ 8 h 56"/>
                <a:gd name="T18" fmla="*/ 13 w 58"/>
                <a:gd name="T19" fmla="*/ 8 h 56"/>
                <a:gd name="T20" fmla="*/ 6 w 58"/>
                <a:gd name="T21" fmla="*/ 8 h 56"/>
                <a:gd name="T22" fmla="*/ 6 w 58"/>
                <a:gd name="T23" fmla="*/ 16 h 56"/>
                <a:gd name="T24" fmla="*/ 6 w 58"/>
                <a:gd name="T25" fmla="*/ 16 h 56"/>
                <a:gd name="T26" fmla="*/ 0 w 58"/>
                <a:gd name="T27" fmla="*/ 40 h 56"/>
                <a:gd name="T28" fmla="*/ 13 w 58"/>
                <a:gd name="T29" fmla="*/ 56 h 56"/>
                <a:gd name="T30" fmla="*/ 13 w 58"/>
                <a:gd name="T31" fmla="*/ 48 h 56"/>
                <a:gd name="T32" fmla="*/ 13 w 58"/>
                <a:gd name="T33" fmla="*/ 40 h 56"/>
                <a:gd name="T34" fmla="*/ 19 w 58"/>
                <a:gd name="T35" fmla="*/ 48 h 56"/>
                <a:gd name="T36" fmla="*/ 19 w 58"/>
                <a:gd name="T37" fmla="*/ 32 h 56"/>
                <a:gd name="T38" fmla="*/ 26 w 58"/>
                <a:gd name="T39" fmla="*/ 32 h 56"/>
                <a:gd name="T40" fmla="*/ 45 w 58"/>
                <a:gd name="T41" fmla="*/ 24 h 56"/>
                <a:gd name="T42" fmla="*/ 52 w 58"/>
                <a:gd name="T43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56">
                  <a:moveTo>
                    <a:pt x="52" y="40"/>
                  </a:moveTo>
                  <a:lnTo>
                    <a:pt x="52" y="32"/>
                  </a:lnTo>
                  <a:lnTo>
                    <a:pt x="58" y="16"/>
                  </a:lnTo>
                  <a:lnTo>
                    <a:pt x="52" y="8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6" y="8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0" y="40"/>
                  </a:lnTo>
                  <a:lnTo>
                    <a:pt x="13" y="56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19" y="48"/>
                  </a:lnTo>
                  <a:lnTo>
                    <a:pt x="19" y="32"/>
                  </a:lnTo>
                  <a:lnTo>
                    <a:pt x="26" y="32"/>
                  </a:lnTo>
                  <a:lnTo>
                    <a:pt x="45" y="24"/>
                  </a:lnTo>
                  <a:lnTo>
                    <a:pt x="52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205" name="Freeform 133"/>
            <p:cNvSpPr>
              <a:spLocks/>
            </p:cNvSpPr>
            <p:nvPr/>
          </p:nvSpPr>
          <p:spPr bwMode="auto">
            <a:xfrm>
              <a:off x="2461" y="2615"/>
              <a:ext cx="26" cy="32"/>
            </a:xfrm>
            <a:custGeom>
              <a:avLst/>
              <a:gdLst>
                <a:gd name="T0" fmla="*/ 0 w 26"/>
                <a:gd name="T1" fmla="*/ 0 h 32"/>
                <a:gd name="T2" fmla="*/ 0 w 26"/>
                <a:gd name="T3" fmla="*/ 24 h 32"/>
                <a:gd name="T4" fmla="*/ 7 w 26"/>
                <a:gd name="T5" fmla="*/ 32 h 32"/>
                <a:gd name="T6" fmla="*/ 13 w 26"/>
                <a:gd name="T7" fmla="*/ 32 h 32"/>
                <a:gd name="T8" fmla="*/ 20 w 26"/>
                <a:gd name="T9" fmla="*/ 32 h 32"/>
                <a:gd name="T10" fmla="*/ 26 w 26"/>
                <a:gd name="T11" fmla="*/ 24 h 32"/>
                <a:gd name="T12" fmla="*/ 26 w 26"/>
                <a:gd name="T13" fmla="*/ 16 h 32"/>
                <a:gd name="T14" fmla="*/ 13 w 26"/>
                <a:gd name="T15" fmla="*/ 24 h 32"/>
                <a:gd name="T16" fmla="*/ 0 w 26"/>
                <a:gd name="T17" fmla="*/ 16 h 32"/>
                <a:gd name="T18" fmla="*/ 0 w 26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2">
                  <a:moveTo>
                    <a:pt x="0" y="0"/>
                  </a:moveTo>
                  <a:lnTo>
                    <a:pt x="0" y="24"/>
                  </a:lnTo>
                  <a:lnTo>
                    <a:pt x="7" y="32"/>
                  </a:lnTo>
                  <a:lnTo>
                    <a:pt x="13" y="32"/>
                  </a:lnTo>
                  <a:lnTo>
                    <a:pt x="20" y="32"/>
                  </a:lnTo>
                  <a:lnTo>
                    <a:pt x="26" y="24"/>
                  </a:lnTo>
                  <a:lnTo>
                    <a:pt x="26" y="16"/>
                  </a:lnTo>
                  <a:lnTo>
                    <a:pt x="13" y="24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206" name="Freeform 134"/>
            <p:cNvSpPr>
              <a:spLocks/>
            </p:cNvSpPr>
            <p:nvPr/>
          </p:nvSpPr>
          <p:spPr bwMode="auto">
            <a:xfrm>
              <a:off x="2422" y="2631"/>
              <a:ext cx="97" cy="128"/>
            </a:xfrm>
            <a:custGeom>
              <a:avLst/>
              <a:gdLst>
                <a:gd name="T0" fmla="*/ 39 w 97"/>
                <a:gd name="T1" fmla="*/ 8 h 128"/>
                <a:gd name="T2" fmla="*/ 20 w 97"/>
                <a:gd name="T3" fmla="*/ 16 h 128"/>
                <a:gd name="T4" fmla="*/ 13 w 97"/>
                <a:gd name="T5" fmla="*/ 24 h 128"/>
                <a:gd name="T6" fmla="*/ 7 w 97"/>
                <a:gd name="T7" fmla="*/ 48 h 128"/>
                <a:gd name="T8" fmla="*/ 0 w 97"/>
                <a:gd name="T9" fmla="*/ 72 h 128"/>
                <a:gd name="T10" fmla="*/ 13 w 97"/>
                <a:gd name="T11" fmla="*/ 80 h 128"/>
                <a:gd name="T12" fmla="*/ 20 w 97"/>
                <a:gd name="T13" fmla="*/ 80 h 128"/>
                <a:gd name="T14" fmla="*/ 26 w 97"/>
                <a:gd name="T15" fmla="*/ 64 h 128"/>
                <a:gd name="T16" fmla="*/ 26 w 97"/>
                <a:gd name="T17" fmla="*/ 120 h 128"/>
                <a:gd name="T18" fmla="*/ 46 w 97"/>
                <a:gd name="T19" fmla="*/ 128 h 128"/>
                <a:gd name="T20" fmla="*/ 65 w 97"/>
                <a:gd name="T21" fmla="*/ 128 h 128"/>
                <a:gd name="T22" fmla="*/ 85 w 97"/>
                <a:gd name="T23" fmla="*/ 120 h 128"/>
                <a:gd name="T24" fmla="*/ 91 w 97"/>
                <a:gd name="T25" fmla="*/ 120 h 128"/>
                <a:gd name="T26" fmla="*/ 85 w 97"/>
                <a:gd name="T27" fmla="*/ 72 h 128"/>
                <a:gd name="T28" fmla="*/ 97 w 97"/>
                <a:gd name="T29" fmla="*/ 72 h 128"/>
                <a:gd name="T30" fmla="*/ 97 w 97"/>
                <a:gd name="T31" fmla="*/ 64 h 128"/>
                <a:gd name="T32" fmla="*/ 97 w 97"/>
                <a:gd name="T33" fmla="*/ 40 h 128"/>
                <a:gd name="T34" fmla="*/ 85 w 97"/>
                <a:gd name="T35" fmla="*/ 16 h 128"/>
                <a:gd name="T36" fmla="*/ 72 w 97"/>
                <a:gd name="T37" fmla="*/ 8 h 128"/>
                <a:gd name="T38" fmla="*/ 65 w 97"/>
                <a:gd name="T39" fmla="*/ 0 h 128"/>
                <a:gd name="T40" fmla="*/ 59 w 97"/>
                <a:gd name="T41" fmla="*/ 16 h 128"/>
                <a:gd name="T42" fmla="*/ 52 w 97"/>
                <a:gd name="T43" fmla="*/ 16 h 128"/>
                <a:gd name="T44" fmla="*/ 46 w 97"/>
                <a:gd name="T45" fmla="*/ 16 h 128"/>
                <a:gd name="T46" fmla="*/ 39 w 97"/>
                <a:gd name="T47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7" h="128">
                  <a:moveTo>
                    <a:pt x="39" y="8"/>
                  </a:moveTo>
                  <a:lnTo>
                    <a:pt x="20" y="16"/>
                  </a:lnTo>
                  <a:lnTo>
                    <a:pt x="13" y="24"/>
                  </a:lnTo>
                  <a:lnTo>
                    <a:pt x="7" y="48"/>
                  </a:lnTo>
                  <a:lnTo>
                    <a:pt x="0" y="72"/>
                  </a:lnTo>
                  <a:lnTo>
                    <a:pt x="13" y="80"/>
                  </a:lnTo>
                  <a:lnTo>
                    <a:pt x="20" y="80"/>
                  </a:lnTo>
                  <a:lnTo>
                    <a:pt x="26" y="64"/>
                  </a:lnTo>
                  <a:lnTo>
                    <a:pt x="26" y="120"/>
                  </a:lnTo>
                  <a:lnTo>
                    <a:pt x="46" y="128"/>
                  </a:lnTo>
                  <a:lnTo>
                    <a:pt x="65" y="128"/>
                  </a:lnTo>
                  <a:lnTo>
                    <a:pt x="85" y="120"/>
                  </a:lnTo>
                  <a:lnTo>
                    <a:pt x="91" y="120"/>
                  </a:lnTo>
                  <a:lnTo>
                    <a:pt x="85" y="72"/>
                  </a:lnTo>
                  <a:lnTo>
                    <a:pt x="97" y="72"/>
                  </a:lnTo>
                  <a:lnTo>
                    <a:pt x="97" y="64"/>
                  </a:lnTo>
                  <a:lnTo>
                    <a:pt x="97" y="40"/>
                  </a:lnTo>
                  <a:lnTo>
                    <a:pt x="85" y="16"/>
                  </a:lnTo>
                  <a:lnTo>
                    <a:pt x="72" y="8"/>
                  </a:lnTo>
                  <a:lnTo>
                    <a:pt x="65" y="0"/>
                  </a:lnTo>
                  <a:lnTo>
                    <a:pt x="59" y="16"/>
                  </a:lnTo>
                  <a:lnTo>
                    <a:pt x="52" y="16"/>
                  </a:lnTo>
                  <a:lnTo>
                    <a:pt x="46" y="16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207" name="Line 135"/>
            <p:cNvSpPr>
              <a:spLocks noChangeShapeType="1"/>
            </p:cNvSpPr>
            <p:nvPr/>
          </p:nvSpPr>
          <p:spPr bwMode="auto">
            <a:xfrm flipV="1">
              <a:off x="2507" y="2679"/>
              <a:ext cx="1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3208" name="Freeform 136"/>
            <p:cNvSpPr>
              <a:spLocks/>
            </p:cNvSpPr>
            <p:nvPr/>
          </p:nvSpPr>
          <p:spPr bwMode="auto">
            <a:xfrm>
              <a:off x="2429" y="2711"/>
              <a:ext cx="26" cy="64"/>
            </a:xfrm>
            <a:custGeom>
              <a:avLst/>
              <a:gdLst>
                <a:gd name="T0" fmla="*/ 13 w 26"/>
                <a:gd name="T1" fmla="*/ 0 h 64"/>
                <a:gd name="T2" fmla="*/ 13 w 26"/>
                <a:gd name="T3" fmla="*/ 24 h 64"/>
                <a:gd name="T4" fmla="*/ 26 w 26"/>
                <a:gd name="T5" fmla="*/ 48 h 64"/>
                <a:gd name="T6" fmla="*/ 19 w 26"/>
                <a:gd name="T7" fmla="*/ 64 h 64"/>
                <a:gd name="T8" fmla="*/ 0 w 26"/>
                <a:gd name="T9" fmla="*/ 24 h 64"/>
                <a:gd name="T10" fmla="*/ 0 w 26"/>
                <a:gd name="T11" fmla="*/ 0 h 64"/>
                <a:gd name="T12" fmla="*/ 6 w 26"/>
                <a:gd name="T13" fmla="*/ 0 h 64"/>
                <a:gd name="T14" fmla="*/ 13 w 26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64">
                  <a:moveTo>
                    <a:pt x="13" y="0"/>
                  </a:moveTo>
                  <a:lnTo>
                    <a:pt x="13" y="24"/>
                  </a:lnTo>
                  <a:lnTo>
                    <a:pt x="26" y="48"/>
                  </a:lnTo>
                  <a:lnTo>
                    <a:pt x="19" y="6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209" name="Freeform 137"/>
            <p:cNvSpPr>
              <a:spLocks/>
            </p:cNvSpPr>
            <p:nvPr/>
          </p:nvSpPr>
          <p:spPr bwMode="auto">
            <a:xfrm>
              <a:off x="2507" y="2695"/>
              <a:ext cx="12" cy="72"/>
            </a:xfrm>
            <a:custGeom>
              <a:avLst/>
              <a:gdLst>
                <a:gd name="T0" fmla="*/ 12 w 12"/>
                <a:gd name="T1" fmla="*/ 0 h 72"/>
                <a:gd name="T2" fmla="*/ 12 w 12"/>
                <a:gd name="T3" fmla="*/ 32 h 72"/>
                <a:gd name="T4" fmla="*/ 6 w 12"/>
                <a:gd name="T5" fmla="*/ 72 h 72"/>
                <a:gd name="T6" fmla="*/ 0 w 12"/>
                <a:gd name="T7" fmla="*/ 56 h 72"/>
                <a:gd name="T8" fmla="*/ 6 w 12"/>
                <a:gd name="T9" fmla="*/ 56 h 72"/>
                <a:gd name="T10" fmla="*/ 0 w 12"/>
                <a:gd name="T11" fmla="*/ 8 h 72"/>
                <a:gd name="T12" fmla="*/ 12 w 12"/>
                <a:gd name="T13" fmla="*/ 8 h 72"/>
                <a:gd name="T14" fmla="*/ 12 w 12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72">
                  <a:moveTo>
                    <a:pt x="12" y="0"/>
                  </a:moveTo>
                  <a:lnTo>
                    <a:pt x="12" y="32"/>
                  </a:lnTo>
                  <a:lnTo>
                    <a:pt x="6" y="72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0" y="8"/>
                  </a:lnTo>
                  <a:lnTo>
                    <a:pt x="12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210" name="Freeform 138"/>
            <p:cNvSpPr>
              <a:spLocks/>
            </p:cNvSpPr>
            <p:nvPr/>
          </p:nvSpPr>
          <p:spPr bwMode="auto">
            <a:xfrm>
              <a:off x="2630" y="2903"/>
              <a:ext cx="71" cy="32"/>
            </a:xfrm>
            <a:custGeom>
              <a:avLst/>
              <a:gdLst>
                <a:gd name="T0" fmla="*/ 6 w 71"/>
                <a:gd name="T1" fmla="*/ 8 h 32"/>
                <a:gd name="T2" fmla="*/ 0 w 71"/>
                <a:gd name="T3" fmla="*/ 16 h 32"/>
                <a:gd name="T4" fmla="*/ 0 w 71"/>
                <a:gd name="T5" fmla="*/ 24 h 32"/>
                <a:gd name="T6" fmla="*/ 13 w 71"/>
                <a:gd name="T7" fmla="*/ 24 h 32"/>
                <a:gd name="T8" fmla="*/ 19 w 71"/>
                <a:gd name="T9" fmla="*/ 32 h 32"/>
                <a:gd name="T10" fmla="*/ 32 w 71"/>
                <a:gd name="T11" fmla="*/ 24 h 32"/>
                <a:gd name="T12" fmla="*/ 39 w 71"/>
                <a:gd name="T13" fmla="*/ 24 h 32"/>
                <a:gd name="T14" fmla="*/ 45 w 71"/>
                <a:gd name="T15" fmla="*/ 24 h 32"/>
                <a:gd name="T16" fmla="*/ 52 w 71"/>
                <a:gd name="T17" fmla="*/ 24 h 32"/>
                <a:gd name="T18" fmla="*/ 65 w 71"/>
                <a:gd name="T19" fmla="*/ 24 h 32"/>
                <a:gd name="T20" fmla="*/ 71 w 71"/>
                <a:gd name="T21" fmla="*/ 16 h 32"/>
                <a:gd name="T22" fmla="*/ 65 w 71"/>
                <a:gd name="T23" fmla="*/ 8 h 32"/>
                <a:gd name="T24" fmla="*/ 58 w 71"/>
                <a:gd name="T25" fmla="*/ 8 h 32"/>
                <a:gd name="T26" fmla="*/ 52 w 71"/>
                <a:gd name="T27" fmla="*/ 0 h 32"/>
                <a:gd name="T28" fmla="*/ 45 w 71"/>
                <a:gd name="T29" fmla="*/ 0 h 32"/>
                <a:gd name="T30" fmla="*/ 39 w 71"/>
                <a:gd name="T31" fmla="*/ 0 h 32"/>
                <a:gd name="T32" fmla="*/ 26 w 71"/>
                <a:gd name="T33" fmla="*/ 0 h 32"/>
                <a:gd name="T34" fmla="*/ 19 w 71"/>
                <a:gd name="T35" fmla="*/ 0 h 32"/>
                <a:gd name="T36" fmla="*/ 13 w 71"/>
                <a:gd name="T37" fmla="*/ 8 h 32"/>
                <a:gd name="T38" fmla="*/ 6 w 71"/>
                <a:gd name="T3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2">
                  <a:moveTo>
                    <a:pt x="6" y="8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13" y="24"/>
                  </a:lnTo>
                  <a:lnTo>
                    <a:pt x="19" y="32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5" y="24"/>
                  </a:lnTo>
                  <a:lnTo>
                    <a:pt x="52" y="24"/>
                  </a:lnTo>
                  <a:lnTo>
                    <a:pt x="65" y="24"/>
                  </a:lnTo>
                  <a:lnTo>
                    <a:pt x="71" y="16"/>
                  </a:lnTo>
                  <a:lnTo>
                    <a:pt x="65" y="8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211" name="Freeform 139"/>
            <p:cNvSpPr>
              <a:spLocks/>
            </p:cNvSpPr>
            <p:nvPr/>
          </p:nvSpPr>
          <p:spPr bwMode="auto">
            <a:xfrm>
              <a:off x="2656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6 w 13"/>
                <a:gd name="T5" fmla="*/ 8 h 24"/>
                <a:gd name="T6" fmla="*/ 0 w 13"/>
                <a:gd name="T7" fmla="*/ 8 h 24"/>
                <a:gd name="T8" fmla="*/ 0 w 13"/>
                <a:gd name="T9" fmla="*/ 0 h 24"/>
                <a:gd name="T10" fmla="*/ 13 w 13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212" name="Freeform 140"/>
            <p:cNvSpPr>
              <a:spLocks/>
            </p:cNvSpPr>
            <p:nvPr/>
          </p:nvSpPr>
          <p:spPr bwMode="auto">
            <a:xfrm>
              <a:off x="2656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6 w 13"/>
                <a:gd name="T5" fmla="*/ 8 h 24"/>
                <a:gd name="T6" fmla="*/ 0 w 13"/>
                <a:gd name="T7" fmla="*/ 8 h 24"/>
                <a:gd name="T8" fmla="*/ 0 w 1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213" name="Freeform 141"/>
            <p:cNvSpPr>
              <a:spLocks/>
            </p:cNvSpPr>
            <p:nvPr/>
          </p:nvSpPr>
          <p:spPr bwMode="auto">
            <a:xfrm>
              <a:off x="2623" y="2775"/>
              <a:ext cx="59" cy="136"/>
            </a:xfrm>
            <a:custGeom>
              <a:avLst/>
              <a:gdLst>
                <a:gd name="T0" fmla="*/ 0 w 59"/>
                <a:gd name="T1" fmla="*/ 0 h 136"/>
                <a:gd name="T2" fmla="*/ 0 w 59"/>
                <a:gd name="T3" fmla="*/ 24 h 136"/>
                <a:gd name="T4" fmla="*/ 7 w 59"/>
                <a:gd name="T5" fmla="*/ 40 h 136"/>
                <a:gd name="T6" fmla="*/ 7 w 59"/>
                <a:gd name="T7" fmla="*/ 96 h 136"/>
                <a:gd name="T8" fmla="*/ 7 w 59"/>
                <a:gd name="T9" fmla="*/ 128 h 136"/>
                <a:gd name="T10" fmla="*/ 13 w 59"/>
                <a:gd name="T11" fmla="*/ 136 h 136"/>
                <a:gd name="T12" fmla="*/ 20 w 59"/>
                <a:gd name="T13" fmla="*/ 136 h 136"/>
                <a:gd name="T14" fmla="*/ 26 w 59"/>
                <a:gd name="T15" fmla="*/ 128 h 136"/>
                <a:gd name="T16" fmla="*/ 33 w 59"/>
                <a:gd name="T17" fmla="*/ 128 h 136"/>
                <a:gd name="T18" fmla="*/ 46 w 59"/>
                <a:gd name="T19" fmla="*/ 136 h 136"/>
                <a:gd name="T20" fmla="*/ 52 w 59"/>
                <a:gd name="T21" fmla="*/ 128 h 136"/>
                <a:gd name="T22" fmla="*/ 59 w 59"/>
                <a:gd name="T23" fmla="*/ 120 h 136"/>
                <a:gd name="T24" fmla="*/ 59 w 59"/>
                <a:gd name="T25" fmla="*/ 88 h 136"/>
                <a:gd name="T26" fmla="*/ 59 w 59"/>
                <a:gd name="T27" fmla="*/ 72 h 136"/>
                <a:gd name="T28" fmla="*/ 52 w 59"/>
                <a:gd name="T29" fmla="*/ 0 h 136"/>
                <a:gd name="T30" fmla="*/ 52 w 59"/>
                <a:gd name="T31" fmla="*/ 8 h 136"/>
                <a:gd name="T32" fmla="*/ 33 w 59"/>
                <a:gd name="T33" fmla="*/ 8 h 136"/>
                <a:gd name="T34" fmla="*/ 20 w 59"/>
                <a:gd name="T35" fmla="*/ 8 h 136"/>
                <a:gd name="T36" fmla="*/ 0 w 59"/>
                <a:gd name="T3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136">
                  <a:moveTo>
                    <a:pt x="0" y="0"/>
                  </a:moveTo>
                  <a:lnTo>
                    <a:pt x="0" y="24"/>
                  </a:lnTo>
                  <a:lnTo>
                    <a:pt x="7" y="40"/>
                  </a:lnTo>
                  <a:lnTo>
                    <a:pt x="7" y="96"/>
                  </a:lnTo>
                  <a:lnTo>
                    <a:pt x="7" y="128"/>
                  </a:lnTo>
                  <a:lnTo>
                    <a:pt x="13" y="136"/>
                  </a:lnTo>
                  <a:lnTo>
                    <a:pt x="20" y="136"/>
                  </a:lnTo>
                  <a:lnTo>
                    <a:pt x="26" y="128"/>
                  </a:lnTo>
                  <a:lnTo>
                    <a:pt x="33" y="128"/>
                  </a:lnTo>
                  <a:lnTo>
                    <a:pt x="46" y="136"/>
                  </a:lnTo>
                  <a:lnTo>
                    <a:pt x="52" y="128"/>
                  </a:lnTo>
                  <a:lnTo>
                    <a:pt x="59" y="120"/>
                  </a:lnTo>
                  <a:lnTo>
                    <a:pt x="59" y="88"/>
                  </a:lnTo>
                  <a:lnTo>
                    <a:pt x="59" y="72"/>
                  </a:lnTo>
                  <a:lnTo>
                    <a:pt x="52" y="0"/>
                  </a:lnTo>
                  <a:lnTo>
                    <a:pt x="52" y="8"/>
                  </a:lnTo>
                  <a:lnTo>
                    <a:pt x="33" y="8"/>
                  </a:lnTo>
                  <a:lnTo>
                    <a:pt x="2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214" name="Freeform 142"/>
            <p:cNvSpPr>
              <a:spLocks/>
            </p:cNvSpPr>
            <p:nvPr/>
          </p:nvSpPr>
          <p:spPr bwMode="auto">
            <a:xfrm>
              <a:off x="2656" y="2815"/>
              <a:ext cx="6" cy="88"/>
            </a:xfrm>
            <a:custGeom>
              <a:avLst/>
              <a:gdLst>
                <a:gd name="T0" fmla="*/ 0 w 6"/>
                <a:gd name="T1" fmla="*/ 88 h 88"/>
                <a:gd name="T2" fmla="*/ 6 w 6"/>
                <a:gd name="T3" fmla="*/ 32 h 88"/>
                <a:gd name="T4" fmla="*/ 6 w 6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88">
                  <a:moveTo>
                    <a:pt x="0" y="88"/>
                  </a:moveTo>
                  <a:lnTo>
                    <a:pt x="6" y="32"/>
                  </a:lnTo>
                  <a:lnTo>
                    <a:pt x="6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215" name="Freeform 143"/>
            <p:cNvSpPr>
              <a:spLocks/>
            </p:cNvSpPr>
            <p:nvPr/>
          </p:nvSpPr>
          <p:spPr bwMode="auto">
            <a:xfrm>
              <a:off x="2630" y="2639"/>
              <a:ext cx="32" cy="48"/>
            </a:xfrm>
            <a:custGeom>
              <a:avLst/>
              <a:gdLst>
                <a:gd name="T0" fmla="*/ 6 w 32"/>
                <a:gd name="T1" fmla="*/ 16 h 48"/>
                <a:gd name="T2" fmla="*/ 6 w 32"/>
                <a:gd name="T3" fmla="*/ 16 h 48"/>
                <a:gd name="T4" fmla="*/ 0 w 32"/>
                <a:gd name="T5" fmla="*/ 24 h 48"/>
                <a:gd name="T6" fmla="*/ 0 w 32"/>
                <a:gd name="T7" fmla="*/ 24 h 48"/>
                <a:gd name="T8" fmla="*/ 6 w 32"/>
                <a:gd name="T9" fmla="*/ 32 h 48"/>
                <a:gd name="T10" fmla="*/ 6 w 32"/>
                <a:gd name="T11" fmla="*/ 40 h 48"/>
                <a:gd name="T12" fmla="*/ 19 w 32"/>
                <a:gd name="T13" fmla="*/ 48 h 48"/>
                <a:gd name="T14" fmla="*/ 32 w 32"/>
                <a:gd name="T15" fmla="*/ 48 h 48"/>
                <a:gd name="T16" fmla="*/ 32 w 32"/>
                <a:gd name="T17" fmla="*/ 40 h 48"/>
                <a:gd name="T18" fmla="*/ 32 w 32"/>
                <a:gd name="T19" fmla="*/ 32 h 48"/>
                <a:gd name="T20" fmla="*/ 32 w 32"/>
                <a:gd name="T21" fmla="*/ 16 h 48"/>
                <a:gd name="T22" fmla="*/ 32 w 32"/>
                <a:gd name="T23" fmla="*/ 0 h 48"/>
                <a:gd name="T24" fmla="*/ 13 w 32"/>
                <a:gd name="T25" fmla="*/ 8 h 48"/>
                <a:gd name="T26" fmla="*/ 6 w 32"/>
                <a:gd name="T27" fmla="*/ 8 h 48"/>
                <a:gd name="T28" fmla="*/ 6 w 32"/>
                <a:gd name="T29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48">
                  <a:moveTo>
                    <a:pt x="6" y="16"/>
                  </a:moveTo>
                  <a:lnTo>
                    <a:pt x="6" y="1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6" y="32"/>
                  </a:lnTo>
                  <a:lnTo>
                    <a:pt x="6" y="40"/>
                  </a:lnTo>
                  <a:lnTo>
                    <a:pt x="19" y="48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216" name="Freeform 144"/>
            <p:cNvSpPr>
              <a:spLocks/>
            </p:cNvSpPr>
            <p:nvPr/>
          </p:nvSpPr>
          <p:spPr bwMode="auto">
            <a:xfrm>
              <a:off x="2623" y="2623"/>
              <a:ext cx="46" cy="40"/>
            </a:xfrm>
            <a:custGeom>
              <a:avLst/>
              <a:gdLst>
                <a:gd name="T0" fmla="*/ 39 w 46"/>
                <a:gd name="T1" fmla="*/ 32 h 40"/>
                <a:gd name="T2" fmla="*/ 46 w 46"/>
                <a:gd name="T3" fmla="*/ 24 h 40"/>
                <a:gd name="T4" fmla="*/ 46 w 46"/>
                <a:gd name="T5" fmla="*/ 16 h 40"/>
                <a:gd name="T6" fmla="*/ 39 w 46"/>
                <a:gd name="T7" fmla="*/ 8 h 40"/>
                <a:gd name="T8" fmla="*/ 33 w 46"/>
                <a:gd name="T9" fmla="*/ 0 h 40"/>
                <a:gd name="T10" fmla="*/ 20 w 46"/>
                <a:gd name="T11" fmla="*/ 0 h 40"/>
                <a:gd name="T12" fmla="*/ 13 w 46"/>
                <a:gd name="T13" fmla="*/ 0 h 40"/>
                <a:gd name="T14" fmla="*/ 7 w 46"/>
                <a:gd name="T15" fmla="*/ 8 h 40"/>
                <a:gd name="T16" fmla="*/ 7 w 46"/>
                <a:gd name="T17" fmla="*/ 0 h 40"/>
                <a:gd name="T18" fmla="*/ 7 w 46"/>
                <a:gd name="T19" fmla="*/ 8 h 40"/>
                <a:gd name="T20" fmla="*/ 0 w 46"/>
                <a:gd name="T21" fmla="*/ 8 h 40"/>
                <a:gd name="T22" fmla="*/ 7 w 46"/>
                <a:gd name="T23" fmla="*/ 8 h 40"/>
                <a:gd name="T24" fmla="*/ 0 w 46"/>
                <a:gd name="T25" fmla="*/ 16 h 40"/>
                <a:gd name="T26" fmla="*/ 0 w 46"/>
                <a:gd name="T27" fmla="*/ 32 h 40"/>
                <a:gd name="T28" fmla="*/ 7 w 46"/>
                <a:gd name="T29" fmla="*/ 40 h 40"/>
                <a:gd name="T30" fmla="*/ 7 w 46"/>
                <a:gd name="T31" fmla="*/ 40 h 40"/>
                <a:gd name="T32" fmla="*/ 13 w 46"/>
                <a:gd name="T33" fmla="*/ 32 h 40"/>
                <a:gd name="T34" fmla="*/ 13 w 46"/>
                <a:gd name="T35" fmla="*/ 32 h 40"/>
                <a:gd name="T36" fmla="*/ 13 w 46"/>
                <a:gd name="T37" fmla="*/ 24 h 40"/>
                <a:gd name="T38" fmla="*/ 20 w 46"/>
                <a:gd name="T39" fmla="*/ 24 h 40"/>
                <a:gd name="T40" fmla="*/ 39 w 46"/>
                <a:gd name="T41" fmla="*/ 16 h 40"/>
                <a:gd name="T42" fmla="*/ 39 w 46"/>
                <a:gd name="T43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40">
                  <a:moveTo>
                    <a:pt x="39" y="32"/>
                  </a:moveTo>
                  <a:lnTo>
                    <a:pt x="46" y="24"/>
                  </a:lnTo>
                  <a:lnTo>
                    <a:pt x="46" y="16"/>
                  </a:lnTo>
                  <a:lnTo>
                    <a:pt x="39" y="8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8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39" y="16"/>
                  </a:lnTo>
                  <a:lnTo>
                    <a:pt x="39" y="32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217" name="Freeform 145"/>
            <p:cNvSpPr>
              <a:spLocks/>
            </p:cNvSpPr>
            <p:nvPr/>
          </p:nvSpPr>
          <p:spPr bwMode="auto">
            <a:xfrm>
              <a:off x="2636" y="2671"/>
              <a:ext cx="20" cy="24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16 h 24"/>
                <a:gd name="T4" fmla="*/ 7 w 20"/>
                <a:gd name="T5" fmla="*/ 24 h 24"/>
                <a:gd name="T6" fmla="*/ 13 w 20"/>
                <a:gd name="T7" fmla="*/ 24 h 24"/>
                <a:gd name="T8" fmla="*/ 20 w 20"/>
                <a:gd name="T9" fmla="*/ 24 h 24"/>
                <a:gd name="T10" fmla="*/ 20 w 20"/>
                <a:gd name="T11" fmla="*/ 16 h 24"/>
                <a:gd name="T12" fmla="*/ 20 w 20"/>
                <a:gd name="T13" fmla="*/ 16 h 24"/>
                <a:gd name="T14" fmla="*/ 13 w 20"/>
                <a:gd name="T15" fmla="*/ 16 h 24"/>
                <a:gd name="T16" fmla="*/ 0 w 20"/>
                <a:gd name="T17" fmla="*/ 8 h 24"/>
                <a:gd name="T18" fmla="*/ 0 w 20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4">
                  <a:moveTo>
                    <a:pt x="0" y="0"/>
                  </a:moveTo>
                  <a:lnTo>
                    <a:pt x="0" y="16"/>
                  </a:lnTo>
                  <a:lnTo>
                    <a:pt x="7" y="24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13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218" name="Freeform 146"/>
            <p:cNvSpPr>
              <a:spLocks/>
            </p:cNvSpPr>
            <p:nvPr/>
          </p:nvSpPr>
          <p:spPr bwMode="auto">
            <a:xfrm>
              <a:off x="2610" y="2687"/>
              <a:ext cx="78" cy="96"/>
            </a:xfrm>
            <a:custGeom>
              <a:avLst/>
              <a:gdLst>
                <a:gd name="T0" fmla="*/ 26 w 78"/>
                <a:gd name="T1" fmla="*/ 0 h 96"/>
                <a:gd name="T2" fmla="*/ 13 w 78"/>
                <a:gd name="T3" fmla="*/ 8 h 96"/>
                <a:gd name="T4" fmla="*/ 7 w 78"/>
                <a:gd name="T5" fmla="*/ 16 h 96"/>
                <a:gd name="T6" fmla="*/ 0 w 78"/>
                <a:gd name="T7" fmla="*/ 32 h 96"/>
                <a:gd name="T8" fmla="*/ 0 w 78"/>
                <a:gd name="T9" fmla="*/ 56 h 96"/>
                <a:gd name="T10" fmla="*/ 7 w 78"/>
                <a:gd name="T11" fmla="*/ 64 h 96"/>
                <a:gd name="T12" fmla="*/ 13 w 78"/>
                <a:gd name="T13" fmla="*/ 56 h 96"/>
                <a:gd name="T14" fmla="*/ 13 w 78"/>
                <a:gd name="T15" fmla="*/ 48 h 96"/>
                <a:gd name="T16" fmla="*/ 13 w 78"/>
                <a:gd name="T17" fmla="*/ 88 h 96"/>
                <a:gd name="T18" fmla="*/ 33 w 78"/>
                <a:gd name="T19" fmla="*/ 96 h 96"/>
                <a:gd name="T20" fmla="*/ 46 w 78"/>
                <a:gd name="T21" fmla="*/ 96 h 96"/>
                <a:gd name="T22" fmla="*/ 65 w 78"/>
                <a:gd name="T23" fmla="*/ 96 h 96"/>
                <a:gd name="T24" fmla="*/ 72 w 78"/>
                <a:gd name="T25" fmla="*/ 88 h 96"/>
                <a:gd name="T26" fmla="*/ 65 w 78"/>
                <a:gd name="T27" fmla="*/ 48 h 96"/>
                <a:gd name="T28" fmla="*/ 72 w 78"/>
                <a:gd name="T29" fmla="*/ 48 h 96"/>
                <a:gd name="T30" fmla="*/ 78 w 78"/>
                <a:gd name="T31" fmla="*/ 48 h 96"/>
                <a:gd name="T32" fmla="*/ 78 w 78"/>
                <a:gd name="T33" fmla="*/ 24 h 96"/>
                <a:gd name="T34" fmla="*/ 65 w 78"/>
                <a:gd name="T35" fmla="*/ 8 h 96"/>
                <a:gd name="T36" fmla="*/ 59 w 78"/>
                <a:gd name="T37" fmla="*/ 0 h 96"/>
                <a:gd name="T38" fmla="*/ 46 w 78"/>
                <a:gd name="T39" fmla="*/ 0 h 96"/>
                <a:gd name="T40" fmla="*/ 46 w 78"/>
                <a:gd name="T41" fmla="*/ 8 h 96"/>
                <a:gd name="T42" fmla="*/ 39 w 78"/>
                <a:gd name="T43" fmla="*/ 8 h 96"/>
                <a:gd name="T44" fmla="*/ 33 w 78"/>
                <a:gd name="T45" fmla="*/ 8 h 96"/>
                <a:gd name="T46" fmla="*/ 26 w 78"/>
                <a:gd name="T4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" h="96">
                  <a:moveTo>
                    <a:pt x="26" y="0"/>
                  </a:moveTo>
                  <a:lnTo>
                    <a:pt x="13" y="8"/>
                  </a:lnTo>
                  <a:lnTo>
                    <a:pt x="7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7" y="64"/>
                  </a:lnTo>
                  <a:lnTo>
                    <a:pt x="13" y="56"/>
                  </a:lnTo>
                  <a:lnTo>
                    <a:pt x="13" y="48"/>
                  </a:lnTo>
                  <a:lnTo>
                    <a:pt x="13" y="88"/>
                  </a:lnTo>
                  <a:lnTo>
                    <a:pt x="33" y="96"/>
                  </a:lnTo>
                  <a:lnTo>
                    <a:pt x="46" y="96"/>
                  </a:lnTo>
                  <a:lnTo>
                    <a:pt x="65" y="96"/>
                  </a:lnTo>
                  <a:lnTo>
                    <a:pt x="72" y="88"/>
                  </a:lnTo>
                  <a:lnTo>
                    <a:pt x="65" y="48"/>
                  </a:lnTo>
                  <a:lnTo>
                    <a:pt x="72" y="48"/>
                  </a:lnTo>
                  <a:lnTo>
                    <a:pt x="78" y="48"/>
                  </a:lnTo>
                  <a:lnTo>
                    <a:pt x="78" y="24"/>
                  </a:lnTo>
                  <a:lnTo>
                    <a:pt x="65" y="8"/>
                  </a:lnTo>
                  <a:lnTo>
                    <a:pt x="59" y="0"/>
                  </a:lnTo>
                  <a:lnTo>
                    <a:pt x="46" y="0"/>
                  </a:lnTo>
                  <a:lnTo>
                    <a:pt x="46" y="8"/>
                  </a:lnTo>
                  <a:lnTo>
                    <a:pt x="39" y="8"/>
                  </a:lnTo>
                  <a:lnTo>
                    <a:pt x="3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219" name="Line 147"/>
            <p:cNvSpPr>
              <a:spLocks noChangeShapeType="1"/>
            </p:cNvSpPr>
            <p:nvPr/>
          </p:nvSpPr>
          <p:spPr bwMode="auto">
            <a:xfrm flipV="1">
              <a:off x="2675" y="2727"/>
              <a:ext cx="1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3220" name="Freeform 148"/>
            <p:cNvSpPr>
              <a:spLocks/>
            </p:cNvSpPr>
            <p:nvPr/>
          </p:nvSpPr>
          <p:spPr bwMode="auto">
            <a:xfrm>
              <a:off x="2610" y="2743"/>
              <a:ext cx="26" cy="56"/>
            </a:xfrm>
            <a:custGeom>
              <a:avLst/>
              <a:gdLst>
                <a:gd name="T0" fmla="*/ 13 w 26"/>
                <a:gd name="T1" fmla="*/ 0 h 56"/>
                <a:gd name="T2" fmla="*/ 13 w 26"/>
                <a:gd name="T3" fmla="*/ 24 h 56"/>
                <a:gd name="T4" fmla="*/ 26 w 26"/>
                <a:gd name="T5" fmla="*/ 48 h 56"/>
                <a:gd name="T6" fmla="*/ 20 w 26"/>
                <a:gd name="T7" fmla="*/ 56 h 56"/>
                <a:gd name="T8" fmla="*/ 0 w 26"/>
                <a:gd name="T9" fmla="*/ 24 h 56"/>
                <a:gd name="T10" fmla="*/ 0 w 26"/>
                <a:gd name="T11" fmla="*/ 0 h 56"/>
                <a:gd name="T12" fmla="*/ 7 w 26"/>
                <a:gd name="T13" fmla="*/ 8 h 56"/>
                <a:gd name="T14" fmla="*/ 13 w 26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56">
                  <a:moveTo>
                    <a:pt x="13" y="0"/>
                  </a:moveTo>
                  <a:lnTo>
                    <a:pt x="13" y="24"/>
                  </a:lnTo>
                  <a:lnTo>
                    <a:pt x="26" y="48"/>
                  </a:lnTo>
                  <a:lnTo>
                    <a:pt x="20" y="56"/>
                  </a:lnTo>
                  <a:lnTo>
                    <a:pt x="0" y="24"/>
                  </a:lnTo>
                  <a:lnTo>
                    <a:pt x="0" y="0"/>
                  </a:lnTo>
                  <a:lnTo>
                    <a:pt x="7" y="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221" name="Freeform 149"/>
            <p:cNvSpPr>
              <a:spLocks/>
            </p:cNvSpPr>
            <p:nvPr/>
          </p:nvSpPr>
          <p:spPr bwMode="auto">
            <a:xfrm>
              <a:off x="2675" y="2735"/>
              <a:ext cx="13" cy="56"/>
            </a:xfrm>
            <a:custGeom>
              <a:avLst/>
              <a:gdLst>
                <a:gd name="T0" fmla="*/ 13 w 13"/>
                <a:gd name="T1" fmla="*/ 0 h 56"/>
                <a:gd name="T2" fmla="*/ 13 w 13"/>
                <a:gd name="T3" fmla="*/ 24 h 56"/>
                <a:gd name="T4" fmla="*/ 0 w 13"/>
                <a:gd name="T5" fmla="*/ 56 h 56"/>
                <a:gd name="T6" fmla="*/ 0 w 13"/>
                <a:gd name="T7" fmla="*/ 48 h 56"/>
                <a:gd name="T8" fmla="*/ 7 w 13"/>
                <a:gd name="T9" fmla="*/ 40 h 56"/>
                <a:gd name="T10" fmla="*/ 0 w 13"/>
                <a:gd name="T11" fmla="*/ 0 h 56"/>
                <a:gd name="T12" fmla="*/ 7 w 13"/>
                <a:gd name="T13" fmla="*/ 0 h 56"/>
                <a:gd name="T14" fmla="*/ 13 w 13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56">
                  <a:moveTo>
                    <a:pt x="13" y="0"/>
                  </a:moveTo>
                  <a:lnTo>
                    <a:pt x="13" y="24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7" y="4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</p:grpSp>
      <p:grpSp>
        <p:nvGrpSpPr>
          <p:cNvPr id="3229" name="Group 157"/>
          <p:cNvGrpSpPr>
            <a:grpSpLocks/>
          </p:cNvGrpSpPr>
          <p:nvPr/>
        </p:nvGrpSpPr>
        <p:grpSpPr bwMode="auto">
          <a:xfrm>
            <a:off x="4600575" y="3505200"/>
            <a:ext cx="1114425" cy="1119188"/>
            <a:chOff x="3110" y="2304"/>
            <a:chExt cx="702" cy="705"/>
          </a:xfrm>
        </p:grpSpPr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3110" y="2304"/>
              <a:ext cx="702" cy="705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grpSp>
          <p:nvGrpSpPr>
            <p:cNvPr id="3222" name="Group 150"/>
            <p:cNvGrpSpPr>
              <a:grpSpLocks/>
            </p:cNvGrpSpPr>
            <p:nvPr/>
          </p:nvGrpSpPr>
          <p:grpSpPr bwMode="auto">
            <a:xfrm flipH="1">
              <a:off x="3216" y="2421"/>
              <a:ext cx="432" cy="411"/>
              <a:chOff x="1632" y="1248"/>
              <a:chExt cx="2682" cy="2286"/>
            </a:xfrm>
          </p:grpSpPr>
          <p:sp>
            <p:nvSpPr>
              <p:cNvPr id="3223" name="Gear"/>
              <p:cNvSpPr>
                <a:spLocks noEditPoints="1" noChangeArrowheads="1"/>
              </p:cNvSpPr>
              <p:nvPr/>
            </p:nvSpPr>
            <p:spPr bwMode="auto">
              <a:xfrm>
                <a:off x="3119" y="1248"/>
                <a:ext cx="1195" cy="1048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endParaRPr lang="en-PH"/>
              </a:p>
            </p:txBody>
          </p:sp>
          <p:sp>
            <p:nvSpPr>
              <p:cNvPr id="3224" name="AutoShape 152"/>
              <p:cNvSpPr>
                <a:spLocks noEditPoints="1" noChangeArrowheads="1"/>
              </p:cNvSpPr>
              <p:nvPr/>
            </p:nvSpPr>
            <p:spPr bwMode="auto">
              <a:xfrm>
                <a:off x="1632" y="1680"/>
                <a:ext cx="1429" cy="1253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endParaRPr lang="en-PH"/>
              </a:p>
            </p:txBody>
          </p:sp>
          <p:sp>
            <p:nvSpPr>
              <p:cNvPr id="3225" name="AutoShape 153"/>
              <p:cNvSpPr>
                <a:spLocks noEditPoints="1" noChangeArrowheads="1"/>
              </p:cNvSpPr>
              <p:nvPr/>
            </p:nvSpPr>
            <p:spPr bwMode="auto">
              <a:xfrm>
                <a:off x="2559" y="2142"/>
                <a:ext cx="1588" cy="1392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endParaRPr lang="en-PH"/>
              </a:p>
            </p:txBody>
          </p:sp>
        </p:grpSp>
      </p:grpSp>
      <p:sp>
        <p:nvSpPr>
          <p:cNvPr id="3226" name="AutoShape 154"/>
          <p:cNvSpPr>
            <a:spLocks noChangeArrowheads="1"/>
          </p:cNvSpPr>
          <p:nvPr/>
        </p:nvSpPr>
        <p:spPr bwMode="auto">
          <a:xfrm>
            <a:off x="4095750" y="39497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3227" name="AutoShape 155"/>
          <p:cNvSpPr>
            <a:spLocks noChangeArrowheads="1"/>
          </p:cNvSpPr>
          <p:nvPr/>
        </p:nvSpPr>
        <p:spPr bwMode="auto">
          <a:xfrm>
            <a:off x="5837238" y="3951288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E4BB0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3231" name="Text Box 159"/>
          <p:cNvSpPr txBox="1">
            <a:spLocks noChangeArrowheads="1"/>
          </p:cNvSpPr>
          <p:nvPr/>
        </p:nvSpPr>
        <p:spPr bwMode="auto">
          <a:xfrm>
            <a:off x="1557338" y="5502275"/>
            <a:ext cx="63674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An </a:t>
            </a:r>
            <a:r>
              <a:rPr lang="en-US" altLang="en-US" b="1"/>
              <a:t>algorithm</a:t>
            </a:r>
            <a:r>
              <a:rPr lang="en-US" altLang="en-US"/>
              <a:t> is a step-by-step procedure for</a:t>
            </a:r>
          </a:p>
          <a:p>
            <a:r>
              <a:rPr lang="en-US" altLang="en-US"/>
              <a:t>solving a problem in a finite amount of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Analysis of Algorithms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88A6-4DC9-4586-A64F-4274F9C0CF2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Primitive Operations</a:t>
            </a:r>
          </a:p>
        </p:txBody>
      </p:sp>
      <p:sp>
        <p:nvSpPr>
          <p:cNvPr id="17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4876800" cy="4343400"/>
          </a:xfrm>
        </p:spPr>
        <p:txBody>
          <a:bodyPr/>
          <a:lstStyle/>
          <a:p>
            <a:r>
              <a:rPr lang="en-US" altLang="en-US" sz="2600"/>
              <a:t>Basic computations performed by an algorithm</a:t>
            </a:r>
          </a:p>
          <a:p>
            <a:r>
              <a:rPr lang="en-US" altLang="en-US" sz="2600"/>
              <a:t>Identifiable in pseudocode</a:t>
            </a:r>
          </a:p>
          <a:p>
            <a:r>
              <a:rPr lang="en-US" altLang="en-US" sz="2600"/>
              <a:t>Largely independent from the programming language</a:t>
            </a:r>
          </a:p>
          <a:p>
            <a:r>
              <a:rPr lang="en-US" altLang="en-US" sz="2600"/>
              <a:t>Exact definition not important (we will see why later)</a:t>
            </a:r>
          </a:p>
          <a:p>
            <a:r>
              <a:rPr lang="en-US" altLang="en-US" sz="2600"/>
              <a:t>Assumed to take a constant amount of time in the RAM model</a:t>
            </a:r>
            <a:endParaRPr lang="en-US" altLang="en-US" sz="3000"/>
          </a:p>
        </p:txBody>
      </p:sp>
      <p:sp>
        <p:nvSpPr>
          <p:cNvPr id="1741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5486400" y="1905000"/>
            <a:ext cx="3124200" cy="4114800"/>
          </a:xfrm>
        </p:spPr>
        <p:txBody>
          <a:bodyPr/>
          <a:lstStyle/>
          <a:p>
            <a:r>
              <a:rPr lang="en-US" altLang="en-US" sz="2400"/>
              <a:t>Examples:</a:t>
            </a:r>
          </a:p>
          <a:p>
            <a:pPr lvl="1"/>
            <a:r>
              <a:rPr lang="en-US" altLang="en-US" sz="2000"/>
              <a:t>Evaluating an expression</a:t>
            </a:r>
          </a:p>
          <a:p>
            <a:pPr lvl="1"/>
            <a:r>
              <a:rPr lang="en-US" altLang="en-US" sz="2000"/>
              <a:t>Assigning a value to a variable</a:t>
            </a:r>
          </a:p>
          <a:p>
            <a:pPr lvl="1"/>
            <a:r>
              <a:rPr lang="en-US" altLang="en-US" sz="2000"/>
              <a:t>Indexing into an array</a:t>
            </a:r>
          </a:p>
          <a:p>
            <a:pPr lvl="1"/>
            <a:r>
              <a:rPr lang="en-US" altLang="en-US" sz="2000"/>
              <a:t>Calling a method</a:t>
            </a:r>
          </a:p>
          <a:p>
            <a:pPr lvl="1"/>
            <a:r>
              <a:rPr lang="en-US" altLang="en-US" sz="2000"/>
              <a:t>Returning from a method</a:t>
            </a: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6400800" y="381000"/>
          <a:ext cx="2058988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6" name="Clip" r:id="rId3" imgW="4117680" imgH="3468960" progId="MS_ClipArt_Gallery.2">
                  <p:embed/>
                </p:oleObj>
              </mc:Choice>
              <mc:Fallback>
                <p:oleObj name="Clip" r:id="rId3" imgW="4117680" imgH="3468960" progId="MS_ClipArt_Gallery.2">
                  <p:embed/>
                  <p:pic>
                    <p:nvPicPr>
                      <p:cNvPr id="174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81000"/>
                        <a:ext cx="2058988" cy="173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012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3796-79DF-4D84-ADB6-13A73B06C55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696200" cy="1143000"/>
          </a:xfrm>
        </p:spPr>
        <p:txBody>
          <a:bodyPr/>
          <a:lstStyle/>
          <a:p>
            <a:r>
              <a:rPr lang="en-US" altLang="en-US" dirty="0"/>
              <a:t>Counting Primitive </a:t>
            </a:r>
            <a:r>
              <a:rPr lang="en-US" altLang="en-US" dirty="0" smtClean="0"/>
              <a:t>Operations</a:t>
            </a:r>
            <a:endParaRPr lang="en-US" altLang="en-US" dirty="0"/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8153400" cy="99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By inspecting the pseudocode, we can determine the maximum number of primitive operations executed by an algorithm, as a function of the input size</a:t>
            </a:r>
          </a:p>
        </p:txBody>
      </p:sp>
      <p:sp>
        <p:nvSpPr>
          <p:cNvPr id="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1371600" y="2971800"/>
            <a:ext cx="7010400" cy="3276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 rtlCol="0">
            <a:norm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TW" sz="2400" b="1" smtClean="0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 altLang="zh-TW" sz="2400" smtClean="0">
                <a:latin typeface="Times New Roman" pitchFamily="18" charset="0"/>
              </a:rPr>
              <a:t> </a:t>
            </a:r>
            <a:r>
              <a:rPr lang="en-US" altLang="zh-TW" sz="2400" b="1" i="1" smtClean="0">
                <a:solidFill>
                  <a:schemeClr val="tx2"/>
                </a:solidFill>
                <a:latin typeface="Times New Roman" pitchFamily="18" charset="0"/>
              </a:rPr>
              <a:t>arrayMax</a:t>
            </a:r>
            <a:r>
              <a:rPr lang="en-US" altLang="zh-TW" sz="240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zh-TW" sz="2400" b="1" i="1" smtClean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altLang="zh-TW" sz="2400" smtClean="0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en-US" altLang="zh-TW" sz="2400" b="1" i="1" smtClean="0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en-US" altLang="zh-TW" sz="2400" smtClean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eaLnBrk="1" fontAlgn="auto" hangingPunct="1">
              <a:lnSpc>
                <a:spcPct val="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TW" sz="2400" b="1" smtClean="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altLang="zh-TW" sz="2400" b="1" smtClean="0">
                <a:solidFill>
                  <a:srgbClr val="000000"/>
                </a:solidFill>
                <a:latin typeface="Times New Roman" pitchFamily="18" charset="0"/>
              </a:rPr>
              <a:t>				</a:t>
            </a:r>
            <a:r>
              <a:rPr lang="en-US" altLang="zh-TW" sz="2400" b="1" i="1" smtClean="0">
                <a:solidFill>
                  <a:schemeClr val="accent2"/>
                </a:solidFill>
                <a:latin typeface="Times New Roman" pitchFamily="18" charset="0"/>
              </a:rPr>
              <a:t>	     </a:t>
            </a:r>
            <a:r>
              <a:rPr lang="en-US" altLang="zh-TW" sz="2400" smtClean="0"/>
              <a:t># operations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TW" sz="2400" smtClean="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altLang="zh-TW" sz="2400" b="1" i="1" smtClean="0">
                <a:solidFill>
                  <a:schemeClr val="accent2"/>
                </a:solidFill>
                <a:latin typeface="Times New Roman" pitchFamily="18" charset="0"/>
              </a:rPr>
              <a:t>currentMax</a:t>
            </a:r>
            <a:r>
              <a:rPr lang="en-US" altLang="zh-TW" sz="240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TW" sz="240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zh-TW" sz="240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2400" b="1" i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40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[0]			     </a:t>
            </a:r>
            <a:r>
              <a:rPr lang="en-US" altLang="zh-TW" sz="2400" smtClean="0">
                <a:latin typeface="Times New Roman" pitchFamily="18" charset="0"/>
                <a:sym typeface="Symbol" pitchFamily="18" charset="2"/>
              </a:rPr>
              <a:t>2</a:t>
            </a:r>
            <a:endParaRPr lang="en-US" altLang="zh-TW" sz="2400" smtClean="0">
              <a:latin typeface="Times New Roman" pitchFamily="18" charset="0"/>
            </a:endParaRP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TW" sz="2400" smtClean="0">
                <a:latin typeface="Times New Roman" pitchFamily="18" charset="0"/>
              </a:rPr>
              <a:t>	</a:t>
            </a:r>
            <a:r>
              <a:rPr lang="en-US" altLang="zh-TW" sz="2400" b="1" smtClean="0">
                <a:solidFill>
                  <a:srgbClr val="000000"/>
                </a:solidFill>
                <a:latin typeface="Times New Roman" pitchFamily="18" charset="0"/>
              </a:rPr>
              <a:t>for</a:t>
            </a:r>
            <a:r>
              <a:rPr lang="en-US" altLang="zh-TW" sz="2400" smtClean="0">
                <a:latin typeface="Times New Roman" pitchFamily="18" charset="0"/>
              </a:rPr>
              <a:t> (</a:t>
            </a:r>
            <a:r>
              <a:rPr lang="en-US" altLang="zh-TW" sz="2400" b="1" i="1" smtClean="0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en-US" altLang="zh-TW" sz="2400" smtClean="0">
                <a:solidFill>
                  <a:schemeClr val="tx2"/>
                </a:solidFill>
                <a:latin typeface="Times New Roman" pitchFamily="18" charset="0"/>
              </a:rPr>
              <a:t> =1; i&lt;n; i++)           </a:t>
            </a:r>
            <a:r>
              <a:rPr lang="en-US" altLang="zh-TW" sz="2400" b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    </a:t>
            </a:r>
            <a:r>
              <a:rPr lang="en-US" altLang="zh-TW" sz="240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TW" sz="2400" b="1" i="1" smtClean="0">
                <a:latin typeface="Times New Roman" pitchFamily="18" charset="0"/>
                <a:sym typeface="Symbol" pitchFamily="18" charset="2"/>
              </a:rPr>
              <a:t>n 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TW" sz="2400" b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                                    </a:t>
            </a:r>
            <a:r>
              <a:rPr lang="en-US" altLang="zh-TW" sz="2000" smtClean="0">
                <a:solidFill>
                  <a:srgbClr val="32AA22"/>
                </a:solidFill>
                <a:latin typeface="Times New Roman" pitchFamily="18" charset="0"/>
                <a:sym typeface="Symbol" pitchFamily="18" charset="2"/>
              </a:rPr>
              <a:t>(i=1 once, i&lt;n  n times, i++ (n-1) times)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TW" sz="2400" smtClean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zh-TW" sz="2400" b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if</a:t>
            </a:r>
            <a:r>
              <a:rPr lang="en-US" altLang="zh-TW" sz="240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2400" b="1" i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40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zh-TW" sz="2400" i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TW" sz="240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]  </a:t>
            </a:r>
            <a:r>
              <a:rPr lang="en-US" altLang="zh-TW" sz="2400" b="1" i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altLang="zh-TW" sz="240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2400" b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then		</a:t>
            </a:r>
            <a:r>
              <a:rPr lang="en-US" altLang="zh-TW" sz="2400" smtClean="0">
                <a:latin typeface="Times New Roman" pitchFamily="18" charset="0"/>
                <a:sym typeface="Symbol" pitchFamily="18" charset="2"/>
              </a:rPr>
              <a:t>2(</a:t>
            </a:r>
            <a:r>
              <a:rPr lang="en-US" altLang="zh-TW" sz="2400" b="1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TW" sz="240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2400" smtClean="0">
                <a:latin typeface="Symbol" pitchFamily="18" charset="2"/>
                <a:sym typeface="Symbol" pitchFamily="18" charset="2"/>
              </a:rPr>
              <a:t></a:t>
            </a:r>
            <a:r>
              <a:rPr lang="en-US" altLang="zh-TW" sz="2400" smtClean="0">
                <a:latin typeface="Times New Roman" pitchFamily="18" charset="0"/>
                <a:sym typeface="Symbol" pitchFamily="18" charset="2"/>
              </a:rPr>
              <a:t> 1)</a:t>
            </a:r>
            <a:endParaRPr lang="en-US" altLang="zh-TW" sz="2400" b="1" smtClean="0">
              <a:latin typeface="Times New Roman" pitchFamily="18" charset="0"/>
              <a:sym typeface="Symbol" pitchFamily="18" charset="2"/>
            </a:endParaRP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TW" sz="2400" smtClean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altLang="zh-TW" sz="2400" b="1" i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altLang="zh-TW" sz="240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240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zh-TW" sz="240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2400" b="1" i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40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zh-TW" sz="2400" b="1" i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TW" sz="240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]		</a:t>
            </a:r>
            <a:r>
              <a:rPr lang="en-US" altLang="zh-TW" sz="2400" smtClean="0">
                <a:latin typeface="Times New Roman" pitchFamily="18" charset="0"/>
                <a:sym typeface="Symbol" pitchFamily="18" charset="2"/>
              </a:rPr>
              <a:t>2(</a:t>
            </a:r>
            <a:r>
              <a:rPr lang="en-US" altLang="zh-TW" sz="2400" b="1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TW" sz="240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2400" smtClean="0">
                <a:latin typeface="Symbol" pitchFamily="18" charset="2"/>
                <a:sym typeface="Symbol" pitchFamily="18" charset="2"/>
              </a:rPr>
              <a:t></a:t>
            </a:r>
            <a:r>
              <a:rPr lang="en-US" altLang="zh-TW" sz="2400" smtClean="0">
                <a:latin typeface="Times New Roman" pitchFamily="18" charset="0"/>
                <a:sym typeface="Symbol" pitchFamily="18" charset="2"/>
              </a:rPr>
              <a:t> 1)</a:t>
            </a:r>
            <a:endParaRPr lang="en-US" altLang="zh-TW" sz="2400" smtClean="0">
              <a:solidFill>
                <a:schemeClr val="accent2"/>
              </a:solidFill>
              <a:latin typeface="Times New Roman" pitchFamily="18" charset="0"/>
              <a:sym typeface="Symbol" pitchFamily="18" charset="2"/>
            </a:endParaRP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TW" sz="2400" smtClean="0">
                <a:latin typeface="Times New Roman" pitchFamily="18" charset="0"/>
                <a:sym typeface="Symbol" pitchFamily="18" charset="2"/>
              </a:rPr>
              <a:t>	</a:t>
            </a:r>
            <a:r>
              <a:rPr lang="en-US" altLang="zh-TW" sz="2400" b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return</a:t>
            </a:r>
            <a:r>
              <a:rPr lang="en-US" altLang="zh-TW" sz="240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2400" b="1" i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currentMax			      </a:t>
            </a:r>
            <a:r>
              <a:rPr lang="en-US" altLang="zh-TW" sz="2400" smtClean="0">
                <a:latin typeface="Times New Roman" pitchFamily="18" charset="0"/>
                <a:sym typeface="Symbol" pitchFamily="18" charset="2"/>
              </a:rPr>
              <a:t>1</a:t>
            </a:r>
          </a:p>
          <a:p>
            <a:pPr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TW" sz="2400" smtClean="0">
                <a:latin typeface="Times New Roman" pitchFamily="18" charset="0"/>
                <a:sym typeface="Symbol" pitchFamily="18" charset="2"/>
              </a:rPr>
              <a:t>						</a:t>
            </a:r>
            <a:r>
              <a:rPr lang="en-US" altLang="zh-TW" sz="2400" smtClean="0">
                <a:sym typeface="Symbol" pitchFamily="18" charset="2"/>
              </a:rPr>
              <a:t>Total</a:t>
            </a:r>
            <a:r>
              <a:rPr lang="en-US" altLang="zh-TW" sz="2400" smtClean="0">
                <a:latin typeface="Times New Roman" pitchFamily="18" charset="0"/>
                <a:sym typeface="Symbol" pitchFamily="18" charset="2"/>
              </a:rPr>
              <a:t>	 6</a:t>
            </a:r>
            <a:r>
              <a:rPr lang="en-US" altLang="zh-TW" sz="2400" b="1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TW" sz="240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2400" smtClean="0">
                <a:latin typeface="Symbol" pitchFamily="18" charset="2"/>
                <a:sym typeface="Symbol" pitchFamily="18" charset="2"/>
              </a:rPr>
              <a:t>1</a:t>
            </a:r>
            <a:endParaRPr lang="en-US" altLang="zh-TW" sz="2400" smtClean="0"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9461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16F3-CBCF-4134-B3CD-40D75466457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Estimating Running Time</a:t>
            </a:r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752600"/>
            <a:ext cx="8305800" cy="4648200"/>
          </a:xfrm>
        </p:spPr>
        <p:txBody>
          <a:bodyPr/>
          <a:lstStyle/>
          <a:p>
            <a:r>
              <a:rPr lang="en-US" altLang="en-US" sz="2800" dirty="0"/>
              <a:t>Algorithm </a:t>
            </a:r>
            <a:r>
              <a:rPr lang="en-US" altLang="en-US" sz="2800" b="1" i="1" dirty="0" err="1">
                <a:latin typeface="Times New Roman" panose="02020603050405020304" pitchFamily="18" charset="0"/>
              </a:rPr>
              <a:t>arrayMax</a:t>
            </a:r>
            <a:r>
              <a:rPr lang="en-US" altLang="en-US" sz="2800" dirty="0"/>
              <a:t> executes </a:t>
            </a:r>
            <a:r>
              <a:rPr lang="en-US" altLang="en-US" sz="2800" dirty="0" smtClean="0"/>
              <a:t>6</a:t>
            </a:r>
            <a:r>
              <a:rPr lang="en-US" altLang="en-US" sz="28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1 </a:t>
            </a:r>
            <a:r>
              <a:rPr lang="en-US" altLang="en-US" sz="2800" dirty="0"/>
              <a:t>primitive operations in the worst case.  Define:</a:t>
            </a:r>
          </a:p>
          <a:p>
            <a:pPr lvl="1">
              <a:buSzTx/>
              <a:buFont typeface="Times New Roman" panose="02020603050405020304" pitchFamily="18" charset="0"/>
              <a:buNone/>
            </a:pPr>
            <a:r>
              <a:rPr lang="en-US" altLang="en-US" sz="2400" b="1" i="1" dirty="0">
                <a:latin typeface="Times New Roman" panose="02020603050405020304" pitchFamily="18" charset="0"/>
              </a:rPr>
              <a:t>a</a:t>
            </a:r>
            <a:r>
              <a:rPr lang="en-US" altLang="en-US" sz="2400" dirty="0"/>
              <a:t>	= Time taken by the fastest primitive operation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b="1" i="1" dirty="0">
                <a:latin typeface="Times New Roman" panose="02020603050405020304" pitchFamily="18" charset="0"/>
              </a:rPr>
              <a:t>b</a:t>
            </a:r>
            <a:r>
              <a:rPr lang="en-US" altLang="en-US" sz="2400" dirty="0"/>
              <a:t> 	= Time taken by the slowest primitive operation</a:t>
            </a:r>
          </a:p>
          <a:p>
            <a:r>
              <a:rPr lang="en-US" altLang="en-US" sz="2800" dirty="0"/>
              <a:t>Let </a:t>
            </a:r>
            <a:r>
              <a:rPr lang="en-US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800" dirty="0"/>
              <a:t> be worst-case time of </a:t>
            </a:r>
            <a:r>
              <a:rPr lang="en-US" altLang="en-US" sz="2800" b="1" i="1" dirty="0" err="1">
                <a:latin typeface="Times New Roman" panose="02020603050405020304" pitchFamily="18" charset="0"/>
              </a:rPr>
              <a:t>arrayMax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.</a:t>
            </a:r>
            <a:r>
              <a:rPr lang="en-US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/>
              <a:t>Then</a:t>
            </a:r>
            <a:br>
              <a:rPr lang="en-US" altLang="en-US" sz="2800" dirty="0"/>
            </a:br>
            <a:r>
              <a:rPr lang="en-US" altLang="en-US" sz="2800" dirty="0"/>
              <a:t>		</a:t>
            </a:r>
            <a:r>
              <a:rPr lang="en-US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en-US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(6</a:t>
            </a:r>
            <a:r>
              <a:rPr lang="en-US" altLang="en-US" sz="28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1) </a:t>
            </a:r>
            <a:r>
              <a:rPr lang="en-US" altLang="en-US" sz="2800" dirty="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800" dirty="0"/>
              <a:t> </a:t>
            </a:r>
            <a:r>
              <a:rPr lang="en-US" altLang="en-US" sz="2800" dirty="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2800" dirty="0"/>
              <a:t> </a:t>
            </a:r>
            <a:r>
              <a:rPr lang="en-US" altLang="en-US" sz="28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en-US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(6</a:t>
            </a:r>
            <a:r>
              <a:rPr lang="en-US" altLang="en-US" sz="28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1)</a:t>
            </a:r>
          </a:p>
          <a:p>
            <a:r>
              <a:rPr lang="en-US" altLang="en-US" sz="2800" dirty="0"/>
              <a:t>Hence, the running time </a:t>
            </a:r>
            <a:r>
              <a:rPr lang="en-US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800" dirty="0"/>
              <a:t> is bounded by two linear functions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graphicFrame>
        <p:nvGraphicFramePr>
          <p:cNvPr id="19573" name="Object 117"/>
          <p:cNvGraphicFramePr>
            <a:graphicFrameLocks noChangeAspect="1"/>
          </p:cNvGraphicFramePr>
          <p:nvPr/>
        </p:nvGraphicFramePr>
        <p:xfrm>
          <a:off x="7038975" y="152400"/>
          <a:ext cx="1724025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1" name="Clip" r:id="rId3" imgW="2942640" imgH="2628360" progId="MS_ClipArt_Gallery.2">
                  <p:embed/>
                </p:oleObj>
              </mc:Choice>
              <mc:Fallback>
                <p:oleObj name="Clip" r:id="rId3" imgW="2942640" imgH="2628360" progId="MS_ClipArt_Gallery.2">
                  <p:embed/>
                  <p:pic>
                    <p:nvPicPr>
                      <p:cNvPr id="19573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8975" y="152400"/>
                        <a:ext cx="1724025" cy="154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309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Analysis of Algorithms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A673-4FD6-4D21-9A5E-F31E00F616D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Growth Rate of Running Time</a:t>
            </a:r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620000" cy="4419600"/>
          </a:xfrm>
        </p:spPr>
        <p:txBody>
          <a:bodyPr/>
          <a:lstStyle/>
          <a:p>
            <a:r>
              <a:rPr lang="en-US" altLang="en-US"/>
              <a:t>Changing the hardware/ software environment </a:t>
            </a:r>
          </a:p>
          <a:p>
            <a:pPr lvl="1"/>
            <a:r>
              <a:rPr lang="en-US" altLang="en-US"/>
              <a:t>Affects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/>
              <a:t> by a constant factor, but</a:t>
            </a:r>
          </a:p>
          <a:p>
            <a:pPr lvl="1"/>
            <a:r>
              <a:rPr lang="en-US" altLang="en-US"/>
              <a:t>Does not alter the growth rate of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en-US"/>
          </a:p>
          <a:p>
            <a:r>
              <a:rPr lang="en-US" altLang="en-US"/>
              <a:t>The linear growth rate of the running time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/>
              <a:t> is an intrinsic property of algorithm </a:t>
            </a:r>
            <a:r>
              <a:rPr lang="en-US" altLang="en-US" b="1" i="1">
                <a:latin typeface="Times New Roman" panose="02020603050405020304" pitchFamily="18" charset="0"/>
              </a:rPr>
              <a:t>arrayMax</a:t>
            </a:r>
            <a:endParaRPr lang="en-US" altLang="en-US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6629400" y="4800600"/>
          <a:ext cx="2057400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4" name="Clip" r:id="rId3" imgW="3660480" imgH="3423600" progId="MS_ClipArt_Gallery.2">
                  <p:embed/>
                </p:oleObj>
              </mc:Choice>
              <mc:Fallback>
                <p:oleObj name="Clip" r:id="rId3" imgW="3660480" imgH="3423600" progId="MS_ClipArt_Gallery.2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800600"/>
                        <a:ext cx="2057400" cy="17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877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Analysis of Algorithms</a:t>
            </a:r>
            <a:endParaRPr lang="en-US" altLang="zh-TW"/>
          </a:p>
        </p:txBody>
      </p:sp>
      <p:sp>
        <p:nvSpPr>
          <p:cNvPr id="8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B56D3BD-75B4-4247-BC1D-D7BCBC9EBBD5}" type="slidenum">
              <a:rPr lang="zh-TW" altLang="en-US" sz="1200">
                <a:solidFill>
                  <a:srgbClr val="898989"/>
                </a:solidFill>
              </a:rPr>
              <a:pPr eaLnBrk="1" hangingPunct="1"/>
              <a:t>14</a:t>
            </a:fld>
            <a:endParaRPr lang="en-US" altLang="zh-TW" sz="1200">
              <a:solidFill>
                <a:srgbClr val="898989"/>
              </a:solidFill>
            </a:endParaRPr>
          </a:p>
        </p:txBody>
      </p:sp>
      <p:graphicFrame>
        <p:nvGraphicFramePr>
          <p:cNvPr id="56400" name="Group 80"/>
          <p:cNvGraphicFramePr>
            <a:graphicFrameLocks noGrp="1"/>
          </p:cNvGraphicFramePr>
          <p:nvPr/>
        </p:nvGraphicFramePr>
        <p:xfrm>
          <a:off x="395288" y="549275"/>
          <a:ext cx="8497887" cy="5226052"/>
        </p:xfrm>
        <a:graphic>
          <a:graphicData uri="http://schemas.openxmlformats.org/drawingml/2006/table">
            <a:tbl>
              <a:tblPr/>
              <a:tblGrid>
                <a:gridCol w="100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794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log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log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64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64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512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256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64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256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4,096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65,536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1,024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32,768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4,294,967,296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64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64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384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4,094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262,144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1.84 * 10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128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128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896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16,384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2,097,152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3.40 * 10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38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256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256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2,048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65,536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16,777,216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1.15 * 10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77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512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512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4,608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262,144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134,217,728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1.34 * 10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154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1024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1,024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10,240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1,048,576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1,073,741,824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1.79 * 10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308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465" name="Text Box 79"/>
          <p:cNvSpPr txBox="1">
            <a:spLocks noChangeArrowheads="1"/>
          </p:cNvSpPr>
          <p:nvPr/>
        </p:nvSpPr>
        <p:spPr bwMode="auto">
          <a:xfrm>
            <a:off x="457200" y="60960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ahoma" panose="020B0604030504040204" pitchFamily="34" charset="0"/>
              </a:rPr>
              <a:t>The Growth Rate of the Six  Popular  functions</a:t>
            </a:r>
          </a:p>
        </p:txBody>
      </p:sp>
    </p:spTree>
    <p:extLst>
      <p:ext uri="{BB962C8B-B14F-4D97-AF65-F5344CB8AC3E}">
        <p14:creationId xmlns:p14="http://schemas.microsoft.com/office/powerpoint/2010/main" val="22125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mtClean="0"/>
              <a:t>Common growth rates</a:t>
            </a:r>
          </a:p>
        </p:txBody>
      </p:sp>
      <p:graphicFrame>
        <p:nvGraphicFramePr>
          <p:cNvPr id="174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910576"/>
              </p:ext>
            </p:extLst>
          </p:nvPr>
        </p:nvGraphicFramePr>
        <p:xfrm>
          <a:off x="949818" y="1676400"/>
          <a:ext cx="7432182" cy="494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6" name="Bitmap Image" r:id="rId3" imgW="0" imgH="0" progId="Paint.Picture">
                  <p:embed/>
                </p:oleObj>
              </mc:Choice>
              <mc:Fallback>
                <p:oleObj name="Bitmap Image" r:id="rId3" imgW="0" imgH="0" progId="Paint.Picture">
                  <p:embed/>
                  <p:pic>
                    <p:nvPicPr>
                      <p:cNvPr id="1741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818" y="1676400"/>
                        <a:ext cx="7432182" cy="494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597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Big-Oh Notation</a:t>
            </a:r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Analysis of Algorithms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4158-8F15-4D99-B325-8A00CC8AA050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To simplify the running time estimation, for a function </a:t>
            </a:r>
            <a:r>
              <a:rPr lang="en-PH" i="1" dirty="0" smtClean="0"/>
              <a:t>f(n)</a:t>
            </a:r>
            <a:r>
              <a:rPr lang="en-PH" dirty="0" smtClean="0"/>
              <a:t>, we drop the leading constants and delete lower order terms.</a:t>
            </a:r>
          </a:p>
          <a:p>
            <a:endParaRPr lang="en-PH" dirty="0"/>
          </a:p>
          <a:p>
            <a:r>
              <a:rPr lang="en-US" altLang="zh-TW" dirty="0" smtClean="0"/>
              <a:t>Example: </a:t>
            </a:r>
            <a:r>
              <a:rPr lang="en-US" altLang="zh-TW" i="1" dirty="0" smtClean="0"/>
              <a:t>10n</a:t>
            </a:r>
            <a:r>
              <a:rPr lang="en-US" altLang="zh-TW" i="1" baseline="30000" dirty="0" smtClean="0"/>
              <a:t>3</a:t>
            </a:r>
            <a:r>
              <a:rPr lang="en-US" altLang="zh-TW" i="1" dirty="0" smtClean="0"/>
              <a:t>+4n</a:t>
            </a:r>
            <a:r>
              <a:rPr lang="en-US" altLang="zh-TW" i="1" baseline="30000" dirty="0" smtClean="0"/>
              <a:t>2</a:t>
            </a:r>
            <a:r>
              <a:rPr lang="en-US" altLang="zh-TW" i="1" dirty="0" smtClean="0"/>
              <a:t>-4n+5</a:t>
            </a:r>
            <a:r>
              <a:rPr lang="en-US" altLang="zh-TW" dirty="0" smtClean="0"/>
              <a:t>  is </a:t>
            </a:r>
            <a:r>
              <a:rPr lang="en-US" altLang="zh-TW" i="1" dirty="0" smtClean="0"/>
              <a:t>O(n</a:t>
            </a:r>
            <a:r>
              <a:rPr lang="en-US" altLang="zh-TW" i="1" baseline="30000" dirty="0" smtClean="0"/>
              <a:t>3</a:t>
            </a:r>
            <a:r>
              <a:rPr lang="en-US" altLang="zh-TW" i="1" dirty="0" smtClean="0"/>
              <a:t>).</a:t>
            </a:r>
            <a:r>
              <a:rPr lang="en-US" altLang="zh-TW" dirty="0" smtClean="0"/>
              <a:t>  </a:t>
            </a:r>
          </a:p>
          <a:p>
            <a:endParaRPr lang="en-PH" dirty="0" smtClean="0"/>
          </a:p>
          <a:p>
            <a:endParaRPr lang="en-PH" dirty="0"/>
          </a:p>
          <a:p>
            <a:endParaRPr lang="en-PH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8503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Big-Oh Notation</a:t>
            </a:r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Analysis of Algorithms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4158-8F15-4D99-B325-8A00CC8AA050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66" y="1752600"/>
            <a:ext cx="7547548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8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Is it best to always use Big-Oh Notation?</a:t>
            </a:r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Analysis of Algorithms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4158-8F15-4D99-B325-8A00CC8AA050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80772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Most </a:t>
            </a:r>
            <a:r>
              <a:rPr lang="en-US" altLang="en-US" sz="2400" dirty="0" smtClean="0"/>
              <a:t>of the time, YES.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 smtClean="0"/>
              <a:t>However…</a:t>
            </a:r>
            <a:endParaRPr lang="en-US" alt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3019595"/>
            <a:ext cx="7924800" cy="200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2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 1</a:t>
            </a:r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Analysis of Algorithms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4158-8F15-4D99-B325-8A00CC8AA050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66" y="1752600"/>
            <a:ext cx="4769734" cy="19812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656114" y="2436167"/>
            <a:ext cx="5333819" cy="461665"/>
            <a:chOff x="2656114" y="2436167"/>
            <a:chExt cx="5333819" cy="461665"/>
          </a:xfrm>
        </p:grpSpPr>
        <p:cxnSp>
          <p:nvCxnSpPr>
            <p:cNvPr id="11" name="Straight Arrow Connector 10"/>
            <p:cNvCxnSpPr/>
            <p:nvPr/>
          </p:nvCxnSpPr>
          <p:spPr bwMode="auto">
            <a:xfrm flipH="1">
              <a:off x="2656114" y="2667000"/>
              <a:ext cx="2525486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TextBox 12"/>
            <p:cNvSpPr txBox="1"/>
            <p:nvPr/>
          </p:nvSpPr>
          <p:spPr>
            <a:xfrm>
              <a:off x="5181600" y="2436167"/>
              <a:ext cx="28083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 smtClean="0"/>
                <a:t>Constant Operation</a:t>
              </a:r>
              <a:endParaRPr lang="en-PH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95800" y="1258278"/>
            <a:ext cx="4419600" cy="951522"/>
            <a:chOff x="3799024" y="2436167"/>
            <a:chExt cx="4419600" cy="951522"/>
          </a:xfrm>
        </p:grpSpPr>
        <p:cxnSp>
          <p:nvCxnSpPr>
            <p:cNvPr id="16" name="Straight Arrow Connector 15"/>
            <p:cNvCxnSpPr/>
            <p:nvPr/>
          </p:nvCxnSpPr>
          <p:spPr bwMode="auto">
            <a:xfrm flipH="1">
              <a:off x="3799024" y="2856522"/>
              <a:ext cx="1222891" cy="531167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TextBox 16"/>
            <p:cNvSpPr txBox="1"/>
            <p:nvPr/>
          </p:nvSpPr>
          <p:spPr>
            <a:xfrm>
              <a:off x="5021915" y="2436167"/>
              <a:ext cx="3196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 smtClean="0"/>
                <a:t>Loop happens </a:t>
              </a:r>
              <a:r>
                <a:rPr lang="en-PH" b="1" i="1" dirty="0" smtClean="0"/>
                <a:t>n </a:t>
              </a:r>
              <a:r>
                <a:rPr lang="en-PH" dirty="0" smtClean="0"/>
                <a:t>times</a:t>
              </a:r>
              <a:endParaRPr lang="en-PH" b="1" i="1" dirty="0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6502" y="3834684"/>
            <a:ext cx="5530995" cy="136868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2023" y="5239472"/>
            <a:ext cx="2670691" cy="100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3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Ultimate Goal in Algorithm Design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Complete Tasks Efficiently</a:t>
            </a:r>
          </a:p>
          <a:p>
            <a:r>
              <a:rPr lang="en-PH" dirty="0" smtClean="0"/>
              <a:t>Efficiency is measured in terms of time and space</a:t>
            </a:r>
          </a:p>
          <a:p>
            <a:pPr marL="0" indent="0">
              <a:buNone/>
            </a:pPr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Analysis of Algorithms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3818-F6A4-4D3E-B6EB-55A7EE2BFC68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388" y="3290887"/>
            <a:ext cx="3293623" cy="284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4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" y="1584552"/>
            <a:ext cx="6008915" cy="2073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 2</a:t>
            </a:r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Analysis of Algorithms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4158-8F15-4D99-B325-8A00CC8AA050}" type="slidenum">
              <a:rPr lang="en-US" altLang="en-US" smtClean="0"/>
              <a:pPr/>
              <a:t>20</a:t>
            </a:fld>
            <a:endParaRPr lang="en-US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581581" y="2346552"/>
            <a:ext cx="5333819" cy="461665"/>
            <a:chOff x="2656114" y="2436167"/>
            <a:chExt cx="5333819" cy="461665"/>
          </a:xfrm>
        </p:grpSpPr>
        <p:cxnSp>
          <p:nvCxnSpPr>
            <p:cNvPr id="11" name="Straight Arrow Connector 10"/>
            <p:cNvCxnSpPr/>
            <p:nvPr/>
          </p:nvCxnSpPr>
          <p:spPr bwMode="auto">
            <a:xfrm flipH="1">
              <a:off x="2656114" y="2667000"/>
              <a:ext cx="2525486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TextBox 12"/>
            <p:cNvSpPr txBox="1"/>
            <p:nvPr/>
          </p:nvSpPr>
          <p:spPr>
            <a:xfrm>
              <a:off x="5181600" y="2436167"/>
              <a:ext cx="28083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 smtClean="0"/>
                <a:t>Constant Operation</a:t>
              </a:r>
              <a:endParaRPr lang="en-PH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91001" y="898614"/>
            <a:ext cx="4713207" cy="951522"/>
            <a:chOff x="3799025" y="2436167"/>
            <a:chExt cx="4713207" cy="951522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 bwMode="auto">
            <a:xfrm flipH="1">
              <a:off x="3799025" y="2667000"/>
              <a:ext cx="1142999" cy="720689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TextBox 16"/>
            <p:cNvSpPr txBox="1"/>
            <p:nvPr/>
          </p:nvSpPr>
          <p:spPr>
            <a:xfrm>
              <a:off x="4942024" y="2436167"/>
              <a:ext cx="3570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 smtClean="0"/>
                <a:t>Loop happens </a:t>
              </a:r>
              <a:r>
                <a:rPr lang="en-PH" b="1" i="1" dirty="0" smtClean="0"/>
                <a:t>n/2 </a:t>
              </a:r>
              <a:r>
                <a:rPr lang="en-PH" dirty="0" smtClean="0"/>
                <a:t>times</a:t>
              </a:r>
              <a:endParaRPr lang="en-PH" b="1" i="1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431" y="3692489"/>
            <a:ext cx="5392673" cy="15978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2020" y="5290318"/>
            <a:ext cx="2077961" cy="95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0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0" y="1396771"/>
            <a:ext cx="5997593" cy="22948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 3</a:t>
            </a:r>
            <a:br>
              <a:rPr lang="en-PH" dirty="0" smtClean="0"/>
            </a:br>
            <a:r>
              <a:rPr lang="en-PH" dirty="0" smtClean="0"/>
              <a:t>Nested Loops</a:t>
            </a:r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Analysis of Algorithms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4158-8F15-4D99-B325-8A00CC8AA050}" type="slidenum">
              <a:rPr lang="en-US" altLang="en-US" smtClean="0"/>
              <a:pPr/>
              <a:t>21</a:t>
            </a:fld>
            <a:endParaRPr lang="en-US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895783" y="2286000"/>
            <a:ext cx="6226446" cy="461665"/>
            <a:chOff x="1970316" y="2299415"/>
            <a:chExt cx="6226446" cy="461665"/>
          </a:xfrm>
        </p:grpSpPr>
        <p:cxnSp>
          <p:nvCxnSpPr>
            <p:cNvPr id="11" name="Straight Arrow Connector 10"/>
            <p:cNvCxnSpPr>
              <a:stCxn id="13" idx="1"/>
            </p:cNvCxnSpPr>
            <p:nvPr/>
          </p:nvCxnSpPr>
          <p:spPr bwMode="auto">
            <a:xfrm flipH="1" flipV="1">
              <a:off x="1970316" y="2528015"/>
              <a:ext cx="3418113" cy="2233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TextBox 12"/>
            <p:cNvSpPr txBox="1"/>
            <p:nvPr/>
          </p:nvSpPr>
          <p:spPr>
            <a:xfrm>
              <a:off x="5388429" y="2299415"/>
              <a:ext cx="28083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 smtClean="0"/>
                <a:t>Constant Operation</a:t>
              </a:r>
              <a:endParaRPr lang="en-PH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502514" y="1600200"/>
            <a:ext cx="2977457" cy="707886"/>
            <a:chOff x="5110538" y="3257181"/>
            <a:chExt cx="2977457" cy="707886"/>
          </a:xfrm>
        </p:grpSpPr>
        <p:cxnSp>
          <p:nvCxnSpPr>
            <p:cNvPr id="16" name="Straight Arrow Connector 15"/>
            <p:cNvCxnSpPr/>
            <p:nvPr/>
          </p:nvCxnSpPr>
          <p:spPr bwMode="auto">
            <a:xfrm flipH="1">
              <a:off x="5110538" y="3659832"/>
              <a:ext cx="1142998" cy="340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TextBox 16"/>
            <p:cNvSpPr txBox="1"/>
            <p:nvPr/>
          </p:nvSpPr>
          <p:spPr>
            <a:xfrm>
              <a:off x="6275704" y="3257181"/>
              <a:ext cx="18122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000" dirty="0" smtClean="0"/>
                <a:t>Inside Loop happens </a:t>
              </a:r>
              <a:r>
                <a:rPr lang="en-PH" sz="2000" b="1" i="1" dirty="0" smtClean="0"/>
                <a:t>n</a:t>
              </a:r>
              <a:endParaRPr lang="en-PH" sz="2000" b="1" i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6800" y="598122"/>
            <a:ext cx="4060371" cy="1154478"/>
            <a:chOff x="4808387" y="3257181"/>
            <a:chExt cx="4060371" cy="1154478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 flipH="1">
              <a:off x="4808387" y="3802059"/>
              <a:ext cx="1143000" cy="60960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TextBox 22"/>
            <p:cNvSpPr txBox="1"/>
            <p:nvPr/>
          </p:nvSpPr>
          <p:spPr>
            <a:xfrm>
              <a:off x="5951388" y="3257181"/>
              <a:ext cx="29173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000" dirty="0" smtClean="0"/>
                <a:t>Outside Loop has inside happen </a:t>
              </a:r>
              <a:r>
                <a:rPr lang="en-PH" sz="2000" b="1" i="1" dirty="0" smtClean="0"/>
                <a:t>n </a:t>
              </a:r>
              <a:r>
                <a:rPr lang="en-PH" sz="2000" dirty="0" smtClean="0"/>
                <a:t>times!</a:t>
              </a:r>
              <a:endParaRPr lang="en-PH" sz="2000" dirty="0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544" y="3692488"/>
            <a:ext cx="5249636" cy="125604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2474" y="5364565"/>
            <a:ext cx="65817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9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2" y="1447800"/>
            <a:ext cx="6530551" cy="3589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 4</a:t>
            </a:r>
            <a:br>
              <a:rPr lang="en-PH" dirty="0" smtClean="0"/>
            </a:br>
            <a:r>
              <a:rPr lang="en-PH" dirty="0" smtClean="0"/>
              <a:t>Consecutive Statements</a:t>
            </a:r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Analysis of Algorithms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4158-8F15-4D99-B325-8A00CC8AA050}" type="slidenum">
              <a:rPr lang="en-US" altLang="en-US" smtClean="0"/>
              <a:pPr/>
              <a:t>22</a:t>
            </a:fld>
            <a:endParaRPr lang="en-US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000204" y="2786271"/>
            <a:ext cx="2977457" cy="406051"/>
            <a:chOff x="5110538" y="3257181"/>
            <a:chExt cx="2977457" cy="406051"/>
          </a:xfrm>
        </p:grpSpPr>
        <p:cxnSp>
          <p:nvCxnSpPr>
            <p:cNvPr id="16" name="Straight Arrow Connector 15"/>
            <p:cNvCxnSpPr/>
            <p:nvPr/>
          </p:nvCxnSpPr>
          <p:spPr bwMode="auto">
            <a:xfrm flipH="1">
              <a:off x="5110538" y="3659832"/>
              <a:ext cx="1142998" cy="340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TextBox 16"/>
            <p:cNvSpPr txBox="1"/>
            <p:nvPr/>
          </p:nvSpPr>
          <p:spPr>
            <a:xfrm>
              <a:off x="6275704" y="3257181"/>
              <a:ext cx="18122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000" dirty="0" smtClean="0"/>
                <a:t>Nested Loops</a:t>
              </a:r>
              <a:endParaRPr lang="en-PH" sz="2000" b="1" i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257800" y="1143000"/>
            <a:ext cx="3798235" cy="1110294"/>
            <a:chOff x="5004328" y="3834734"/>
            <a:chExt cx="3798235" cy="1110294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 flipH="1">
              <a:off x="5004328" y="4237820"/>
              <a:ext cx="1849694" cy="70720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TextBox 22"/>
            <p:cNvSpPr txBox="1"/>
            <p:nvPr/>
          </p:nvSpPr>
          <p:spPr>
            <a:xfrm>
              <a:off x="6854022" y="3834734"/>
              <a:ext cx="19485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000" dirty="0" smtClean="0"/>
                <a:t>Single Loop </a:t>
              </a:r>
            </a:p>
            <a:p>
              <a:r>
                <a:rPr lang="en-PH" sz="2000" dirty="0" smtClean="0"/>
                <a:t>Operation</a:t>
              </a:r>
              <a:endParaRPr lang="en-PH" sz="2000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056" y="3331555"/>
            <a:ext cx="2597750" cy="5195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087" y="3749632"/>
            <a:ext cx="2373496" cy="128794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9800" y="5383071"/>
            <a:ext cx="2514600" cy="61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6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1546086"/>
            <a:ext cx="5799755" cy="3763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 5</a:t>
            </a:r>
            <a:br>
              <a:rPr lang="en-PH" dirty="0" smtClean="0"/>
            </a:br>
            <a:r>
              <a:rPr lang="en-PH" dirty="0" smtClean="0"/>
              <a:t>If-Then-Else</a:t>
            </a:r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Analysis of Algorithms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4158-8F15-4D99-B325-8A00CC8AA050}" type="slidenum">
              <a:rPr lang="en-US" altLang="en-US" smtClean="0"/>
              <a:pPr/>
              <a:t>23</a:t>
            </a:fld>
            <a:endParaRPr lang="en-US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438400" y="652920"/>
            <a:ext cx="3798235" cy="1110294"/>
            <a:chOff x="5004328" y="3834734"/>
            <a:chExt cx="3798235" cy="1110294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 flipH="1">
              <a:off x="5004328" y="4237820"/>
              <a:ext cx="1849694" cy="70720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TextBox 22"/>
            <p:cNvSpPr txBox="1"/>
            <p:nvPr/>
          </p:nvSpPr>
          <p:spPr>
            <a:xfrm>
              <a:off x="6854022" y="3834734"/>
              <a:ext cx="19485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000" dirty="0" smtClean="0"/>
                <a:t>Constant</a:t>
              </a:r>
              <a:endParaRPr lang="en-PH" sz="20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037365" y="5224920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f(n)=</a:t>
            </a:r>
            <a:endParaRPr lang="en-PH" dirty="0"/>
          </a:p>
        </p:txBody>
      </p:sp>
      <p:sp>
        <p:nvSpPr>
          <p:cNvPr id="20" name="TextBox 19"/>
          <p:cNvSpPr txBox="1"/>
          <p:nvPr/>
        </p:nvSpPr>
        <p:spPr>
          <a:xfrm>
            <a:off x="4953000" y="5224920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C</a:t>
            </a:r>
            <a:r>
              <a:rPr lang="en-PH" baseline="-25000" dirty="0" smtClean="0"/>
              <a:t>0</a:t>
            </a:r>
            <a:endParaRPr lang="en-PH" baseline="-250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2514600" y="1099506"/>
            <a:ext cx="3798235" cy="1110294"/>
            <a:chOff x="5004328" y="3834734"/>
            <a:chExt cx="3798235" cy="1110294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 flipH="1">
              <a:off x="5004328" y="4237820"/>
              <a:ext cx="1849694" cy="70720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TextBox 25"/>
            <p:cNvSpPr txBox="1"/>
            <p:nvPr/>
          </p:nvSpPr>
          <p:spPr>
            <a:xfrm>
              <a:off x="6854022" y="3834734"/>
              <a:ext cx="19485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000" dirty="0" smtClean="0"/>
                <a:t>Constant</a:t>
              </a:r>
              <a:endParaRPr lang="en-PH" sz="2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434222" y="5224920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+ C</a:t>
            </a:r>
            <a:r>
              <a:rPr lang="en-PH" baseline="-25000" dirty="0"/>
              <a:t>1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953000" y="1676400"/>
            <a:ext cx="3798235" cy="1110294"/>
            <a:chOff x="5004328" y="3834734"/>
            <a:chExt cx="3798235" cy="1110294"/>
          </a:xfrm>
        </p:grpSpPr>
        <p:cxnSp>
          <p:nvCxnSpPr>
            <p:cNvPr id="29" name="Straight Arrow Connector 28"/>
            <p:cNvCxnSpPr/>
            <p:nvPr/>
          </p:nvCxnSpPr>
          <p:spPr bwMode="auto">
            <a:xfrm flipH="1">
              <a:off x="5004328" y="4237820"/>
              <a:ext cx="1849694" cy="70720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TextBox 29"/>
            <p:cNvSpPr txBox="1"/>
            <p:nvPr/>
          </p:nvSpPr>
          <p:spPr>
            <a:xfrm>
              <a:off x="6854022" y="3834734"/>
              <a:ext cx="19485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000" dirty="0" smtClean="0"/>
                <a:t>Outer Loop</a:t>
              </a:r>
              <a:endParaRPr lang="en-PH" sz="20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106454" y="5224920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+ n</a:t>
            </a:r>
            <a:endParaRPr lang="en-PH" baseline="-25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5606582" y="2586639"/>
            <a:ext cx="3144653" cy="654957"/>
            <a:chOff x="5004328" y="4290071"/>
            <a:chExt cx="3144653" cy="654957"/>
          </a:xfrm>
        </p:grpSpPr>
        <p:cxnSp>
          <p:nvCxnSpPr>
            <p:cNvPr id="36" name="Straight Arrow Connector 35"/>
            <p:cNvCxnSpPr/>
            <p:nvPr/>
          </p:nvCxnSpPr>
          <p:spPr bwMode="auto">
            <a:xfrm flipH="1">
              <a:off x="5004328" y="4528481"/>
              <a:ext cx="1176660" cy="416547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TextBox 36"/>
            <p:cNvSpPr txBox="1"/>
            <p:nvPr/>
          </p:nvSpPr>
          <p:spPr>
            <a:xfrm>
              <a:off x="6200440" y="4290071"/>
              <a:ext cx="19485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000" dirty="0" smtClean="0"/>
                <a:t>Inner Loop</a:t>
              </a:r>
              <a:endParaRPr lang="en-PH" sz="2000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782065" y="5224920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x</a:t>
            </a:r>
            <a:r>
              <a:rPr lang="en-PH" dirty="0" smtClean="0"/>
              <a:t> n</a:t>
            </a:r>
            <a:endParaRPr lang="en-PH" baseline="-250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2994014" y="3276600"/>
            <a:ext cx="5489203" cy="400110"/>
            <a:chOff x="2659778" y="4186814"/>
            <a:chExt cx="5489203" cy="400110"/>
          </a:xfrm>
        </p:grpSpPr>
        <p:cxnSp>
          <p:nvCxnSpPr>
            <p:cNvPr id="40" name="Straight Arrow Connector 39"/>
            <p:cNvCxnSpPr/>
            <p:nvPr/>
          </p:nvCxnSpPr>
          <p:spPr bwMode="auto">
            <a:xfrm flipH="1">
              <a:off x="2659778" y="4441759"/>
              <a:ext cx="3318821" cy="491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TextBox 40"/>
            <p:cNvSpPr txBox="1"/>
            <p:nvPr/>
          </p:nvSpPr>
          <p:spPr>
            <a:xfrm>
              <a:off x="6200440" y="4186814"/>
              <a:ext cx="19485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000" dirty="0" smtClean="0"/>
                <a:t>Constant</a:t>
              </a:r>
              <a:endParaRPr lang="en-PH" sz="2000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7386718" y="5224919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x</a:t>
            </a:r>
            <a:r>
              <a:rPr lang="en-PH" dirty="0" smtClean="0"/>
              <a:t> C</a:t>
            </a:r>
            <a:r>
              <a:rPr lang="en-PH" baseline="-25000" dirty="0"/>
              <a:t>2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1787" y="5660035"/>
            <a:ext cx="4658213" cy="116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7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/>
      <p:bldP spid="27" grpId="0"/>
      <p:bldP spid="31" grpId="0"/>
      <p:bldP spid="38" grpId="0"/>
      <p:bldP spid="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Analysis of Algorithms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6647-EB5C-45C7-83D0-BC7DAA18B2C4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3962400" cy="1143000"/>
          </a:xfrm>
        </p:spPr>
        <p:txBody>
          <a:bodyPr/>
          <a:lstStyle/>
          <a:p>
            <a:r>
              <a:rPr lang="en-US" altLang="en-US"/>
              <a:t>Big-Oh Rules</a:t>
            </a:r>
          </a:p>
        </p:txBody>
      </p:sp>
      <p:sp>
        <p:nvSpPr>
          <p:cNvPr id="28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2209800"/>
            <a:ext cx="7924800" cy="4114800"/>
          </a:xfrm>
        </p:spPr>
        <p:txBody>
          <a:bodyPr/>
          <a:lstStyle/>
          <a:p>
            <a:pPr>
              <a:tabLst>
                <a:tab pos="1028700" algn="l"/>
              </a:tabLst>
            </a:pPr>
            <a:r>
              <a:rPr lang="en-US" altLang="en-US" sz="2800"/>
              <a:t>If is 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800"/>
              <a:t> a polynomial of degree 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en-US" sz="2800"/>
              <a:t>, then 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800"/>
              <a:t> is 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800"/>
              <a:t>, i.e.,</a:t>
            </a:r>
          </a:p>
          <a:p>
            <a:pPr marL="1028700" lvl="1">
              <a:buFont typeface="Wingdings" panose="05000000000000000000" pitchFamily="2" charset="2"/>
              <a:buAutoNum type="arabicPeriod"/>
              <a:tabLst>
                <a:tab pos="1028700" algn="l"/>
              </a:tabLst>
            </a:pPr>
            <a:r>
              <a:rPr lang="en-US" altLang="en-US" sz="2400"/>
              <a:t>Drop lower-order terms</a:t>
            </a:r>
          </a:p>
          <a:p>
            <a:pPr marL="1028700" lvl="1">
              <a:buFont typeface="Wingdings" panose="05000000000000000000" pitchFamily="2" charset="2"/>
              <a:buAutoNum type="arabicPeriod"/>
              <a:tabLst>
                <a:tab pos="1028700" algn="l"/>
              </a:tabLst>
            </a:pPr>
            <a:r>
              <a:rPr lang="en-US" altLang="en-US" sz="2400"/>
              <a:t>Drop constant factors</a:t>
            </a:r>
          </a:p>
          <a:p>
            <a:pPr>
              <a:tabLst>
                <a:tab pos="1028700" algn="l"/>
              </a:tabLst>
            </a:pPr>
            <a:r>
              <a:rPr lang="en-US" altLang="en-US" sz="2800"/>
              <a:t>Use the smallest possible class of functions</a:t>
            </a:r>
          </a:p>
          <a:p>
            <a:pPr marL="1028700" lvl="1">
              <a:tabLst>
                <a:tab pos="1028700" algn="l"/>
              </a:tabLst>
            </a:pPr>
            <a:r>
              <a:rPr lang="en-US" altLang="en-US" sz="2400"/>
              <a:t>Say “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sym typeface="Symbol" panose="05050102010706020507" pitchFamily="18" charset="2"/>
              </a:rPr>
              <a:t> is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>
                <a:sym typeface="Symbol" panose="05050102010706020507" pitchFamily="18" charset="2"/>
              </a:rPr>
              <a:t>”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/>
              <a:t>instead of “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sym typeface="Symbol" panose="05050102010706020507" pitchFamily="18" charset="2"/>
              </a:rPr>
              <a:t> is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>
                <a:sym typeface="Symbol" panose="05050102010706020507" pitchFamily="18" charset="2"/>
              </a:rPr>
              <a:t>”</a:t>
            </a:r>
          </a:p>
          <a:p>
            <a:pPr>
              <a:tabLst>
                <a:tab pos="1028700" algn="l"/>
              </a:tabLst>
            </a:pPr>
            <a:r>
              <a:rPr lang="en-US" altLang="en-US" sz="2800">
                <a:sym typeface="Symbol" panose="05050102010706020507" pitchFamily="18" charset="2"/>
              </a:rPr>
              <a:t>Use the simplest expression of the class</a:t>
            </a:r>
          </a:p>
          <a:p>
            <a:pPr marL="1028700" lvl="1">
              <a:tabLst>
                <a:tab pos="1028700" algn="l"/>
              </a:tabLst>
            </a:pPr>
            <a:r>
              <a:rPr lang="en-US" altLang="en-US" sz="2400"/>
              <a:t>Say “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en-US" sz="2400">
                <a:sym typeface="Symbol" panose="05050102010706020507" pitchFamily="18" charset="2"/>
              </a:rPr>
              <a:t> is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>
                <a:sym typeface="Symbol" panose="05050102010706020507" pitchFamily="18" charset="2"/>
              </a:rPr>
              <a:t>”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/>
              <a:t>instead of “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en-US" sz="2400">
                <a:sym typeface="Symbol" panose="05050102010706020507" pitchFamily="18" charset="2"/>
              </a:rPr>
              <a:t> is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(3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>
                <a:sym typeface="Symbol" panose="05050102010706020507" pitchFamily="18" charset="2"/>
              </a:rPr>
              <a:t>”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7024688" y="152400"/>
          <a:ext cx="1662112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Clip" r:id="rId3" imgW="1593720" imgH="1798560" progId="MS_ClipArt_Gallery.2">
                  <p:embed/>
                </p:oleObj>
              </mc:Choice>
              <mc:Fallback>
                <p:oleObj name="Clip" r:id="rId3" imgW="1593720" imgH="179856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4688" y="152400"/>
                        <a:ext cx="1662112" cy="187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Tips when analyzing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Be mindful of where loops start and end. Especially for nested loops</a:t>
            </a:r>
          </a:p>
          <a:p>
            <a:r>
              <a:rPr lang="en-PH" dirty="0" smtClean="0"/>
              <a:t>If the best case, average case, and worse case are equal, use Theta!</a:t>
            </a:r>
          </a:p>
          <a:p>
            <a:r>
              <a:rPr lang="en-PH" dirty="0" smtClean="0"/>
              <a:t>Know your orders when looking for the highest order!</a:t>
            </a:r>
          </a:p>
          <a:p>
            <a:pPr marL="0" indent="0">
              <a:buNone/>
            </a:pPr>
            <a:endParaRPr lang="en-PH" dirty="0" smtClean="0"/>
          </a:p>
          <a:p>
            <a:endParaRPr lang="en-PH" dirty="0" smtClean="0"/>
          </a:p>
          <a:p>
            <a:pPr marL="0" indent="0">
              <a:buNone/>
            </a:pPr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Analysis of Algorithms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3818-F6A4-4D3E-B6EB-55A7EE2BFC68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00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End of Presentation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Analysis of Algorithms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3818-F6A4-4D3E-B6EB-55A7EE2BFC68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1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Running Time Analysis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Determine the running time increases related to the size of the input.</a:t>
            </a:r>
          </a:p>
          <a:p>
            <a:endParaRPr lang="en-PH" dirty="0"/>
          </a:p>
          <a:p>
            <a:r>
              <a:rPr lang="en-PH" dirty="0" smtClean="0"/>
              <a:t>Input = </a:t>
            </a:r>
            <a:r>
              <a:rPr lang="en-PH" b="1" i="1" dirty="0" smtClean="0"/>
              <a:t>n</a:t>
            </a:r>
            <a:r>
              <a:rPr lang="en-PH" i="1" dirty="0" smtClean="0"/>
              <a:t> </a:t>
            </a:r>
            <a:r>
              <a:rPr lang="en-PH" dirty="0" smtClean="0"/>
              <a:t>values</a:t>
            </a:r>
          </a:p>
          <a:p>
            <a:pPr marL="0" indent="0">
              <a:buNone/>
            </a:pPr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Analysis of Algorithms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3818-F6A4-4D3E-B6EB-55A7EE2BFC68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78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Definitions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RATE OF GROWTH</a:t>
            </a:r>
          </a:p>
          <a:p>
            <a:pPr lvl="2"/>
            <a:r>
              <a:rPr lang="en-PH" dirty="0" smtClean="0"/>
              <a:t>The rate at which running time increases as a function of input.</a:t>
            </a:r>
          </a:p>
          <a:p>
            <a:r>
              <a:rPr lang="en-PH" dirty="0" smtClean="0"/>
              <a:t>LOWER ORDER TERMS</a:t>
            </a:r>
          </a:p>
          <a:p>
            <a:pPr lvl="2"/>
            <a:r>
              <a:rPr lang="en-PH" dirty="0" smtClean="0"/>
              <a:t>When given an approximation of the rate of growth of a function, we tend to drop the lower order terms as they are less significant to higher order terms.</a:t>
            </a:r>
          </a:p>
          <a:p>
            <a:pPr marL="0" indent="0">
              <a:buNone/>
            </a:pPr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Analysis of Algorithms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3818-F6A4-4D3E-B6EB-55A7EE2BFC68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5448981"/>
            <a:ext cx="2415170" cy="8538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261" y="5127099"/>
            <a:ext cx="2257939" cy="149761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 bwMode="auto">
          <a:xfrm>
            <a:off x="3790644" y="5448980"/>
            <a:ext cx="1676400" cy="79941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Types of Analysis</a:t>
            </a:r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Analysis of Algorithms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3818-F6A4-4D3E-B6EB-55A7EE2BFC68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92" y="1600199"/>
            <a:ext cx="8076607" cy="442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0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FA0E-F19F-483C-97B5-EE9D450337B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Running </a:t>
            </a:r>
            <a:r>
              <a:rPr lang="en-US" altLang="en-US" dirty="0" smtClean="0"/>
              <a:t>Time</a:t>
            </a:r>
            <a:endParaRPr lang="en-US" altLang="en-US" dirty="0"/>
          </a:p>
        </p:txBody>
      </p:sp>
      <p:sp>
        <p:nvSpPr>
          <p:cNvPr id="71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44196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Most algorithms transform input objects into output objects.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 running time of an algorithm typically grows with the input size.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Average case time is often difficult to determine.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We focus on the worst case running time.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Easier to analyze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Crucial to applications such as games, finance and robotics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>
            <p:ph type="chart" sz="half" idx="2"/>
          </p:nvPr>
        </p:nvGraphicFramePr>
        <p:xfrm>
          <a:off x="4724400" y="1676400"/>
          <a:ext cx="3943350" cy="420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Chart" r:id="rId3" imgW="3943731" imgH="4200957" progId="MSGraph.Chart.8">
                  <p:embed followColorScheme="full"/>
                </p:oleObj>
              </mc:Choice>
              <mc:Fallback>
                <p:oleObj name="Chart" r:id="rId3" imgW="3943731" imgH="4200957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3943350" cy="420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Analysis of Algorithms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32F1-F1A9-4950-96A4-7DB0CE3CA14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Pseudocode</a:t>
            </a:r>
            <a:endParaRPr lang="en-US" altLang="en-US" dirty="0"/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3657600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High-level description of an algorithm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More structured than English prose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Less detailed than a program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Preferred notation for describing algorithms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Hides program design issues</a:t>
            </a:r>
          </a:p>
        </p:txBody>
      </p:sp>
      <p:sp>
        <p:nvSpPr>
          <p:cNvPr id="11270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5410200"/>
            <a:ext cx="3810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	</a:t>
            </a:r>
          </a:p>
        </p:txBody>
      </p:sp>
      <p:grpSp>
        <p:nvGrpSpPr>
          <p:cNvPr id="11274" name="Group 10"/>
          <p:cNvGrpSpPr>
            <a:grpSpLocks/>
          </p:cNvGrpSpPr>
          <p:nvPr/>
        </p:nvGrpSpPr>
        <p:grpSpPr bwMode="auto">
          <a:xfrm>
            <a:off x="4343400" y="1595438"/>
            <a:ext cx="4495800" cy="4119562"/>
            <a:chOff x="2688" y="1056"/>
            <a:chExt cx="2832" cy="2595"/>
          </a:xfrm>
        </p:grpSpPr>
        <p:sp>
          <p:nvSpPr>
            <p:cNvPr id="11271" name="Text Box 7"/>
            <p:cNvSpPr txBox="1">
              <a:spLocks noChangeArrowheads="1"/>
            </p:cNvSpPr>
            <p:nvPr/>
          </p:nvSpPr>
          <p:spPr bwMode="auto">
            <a:xfrm>
              <a:off x="2688" y="1632"/>
              <a:ext cx="2832" cy="2019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defTabSz="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defTabSz="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defTabSz="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defTabSz="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>
                  <a:solidFill>
                    <a:srgbClr val="000000"/>
                  </a:solidFill>
                </a:rPr>
                <a:t>Algorithm</a:t>
              </a:r>
              <a:r>
                <a:rPr lang="en-US" altLang="en-US"/>
                <a:t> </a:t>
              </a:r>
              <a:r>
                <a:rPr lang="en-US" altLang="en-US" b="1" i="1">
                  <a:solidFill>
                    <a:schemeClr val="tx2"/>
                  </a:solidFill>
                </a:rPr>
                <a:t>arrayMax</a:t>
              </a:r>
              <a:r>
                <a:rPr lang="en-US" altLang="en-US">
                  <a:solidFill>
                    <a:schemeClr val="tx2"/>
                  </a:solidFill>
                </a:rPr>
                <a:t>(</a:t>
              </a:r>
              <a:r>
                <a:rPr lang="en-US" altLang="en-US" b="1" i="1">
                  <a:solidFill>
                    <a:schemeClr val="tx2"/>
                  </a:solidFill>
                </a:rPr>
                <a:t>A</a:t>
              </a:r>
              <a:r>
                <a:rPr lang="en-US" altLang="en-US">
                  <a:solidFill>
                    <a:schemeClr val="tx2"/>
                  </a:solidFill>
                </a:rPr>
                <a:t>, </a:t>
              </a:r>
              <a:r>
                <a:rPr lang="en-US" altLang="en-US" b="1" i="1">
                  <a:solidFill>
                    <a:schemeClr val="tx2"/>
                  </a:solidFill>
                </a:rPr>
                <a:t>n</a:t>
              </a:r>
              <a:r>
                <a:rPr lang="en-US" altLang="en-US">
                  <a:solidFill>
                    <a:schemeClr val="tx2"/>
                  </a:solidFill>
                </a:rPr>
                <a:t>)</a:t>
              </a:r>
            </a:p>
            <a:p>
              <a:r>
                <a:rPr lang="en-US" altLang="en-US" b="1">
                  <a:solidFill>
                    <a:schemeClr val="tx2"/>
                  </a:solidFill>
                </a:rPr>
                <a:t>	</a:t>
              </a:r>
              <a:r>
                <a:rPr lang="en-US" altLang="en-US" b="1">
                  <a:solidFill>
                    <a:srgbClr val="000000"/>
                  </a:solidFill>
                </a:rPr>
                <a:t>Input</a:t>
              </a:r>
              <a:r>
                <a:rPr lang="en-US" altLang="en-US"/>
                <a:t> </a:t>
              </a:r>
              <a:r>
                <a:rPr lang="en-US" altLang="en-US">
                  <a:solidFill>
                    <a:schemeClr val="accent2"/>
                  </a:solidFill>
                </a:rPr>
                <a:t>array </a:t>
              </a:r>
              <a:r>
                <a:rPr lang="en-US" altLang="en-US" b="1" i="1">
                  <a:solidFill>
                    <a:schemeClr val="accent2"/>
                  </a:solidFill>
                </a:rPr>
                <a:t>A</a:t>
              </a:r>
              <a:r>
                <a:rPr lang="en-US" altLang="en-US">
                  <a:solidFill>
                    <a:schemeClr val="accent2"/>
                  </a:solidFill>
                </a:rPr>
                <a:t> of </a:t>
              </a:r>
              <a:r>
                <a:rPr lang="en-US" altLang="en-US" b="1" i="1">
                  <a:solidFill>
                    <a:schemeClr val="accent2"/>
                  </a:solidFill>
                </a:rPr>
                <a:t>n</a:t>
              </a:r>
              <a:r>
                <a:rPr lang="en-US" altLang="en-US">
                  <a:solidFill>
                    <a:schemeClr val="accent2"/>
                  </a:solidFill>
                </a:rPr>
                <a:t> integers</a:t>
              </a:r>
            </a:p>
            <a:p>
              <a:r>
                <a:rPr lang="en-US" altLang="en-US" b="1">
                  <a:solidFill>
                    <a:schemeClr val="tx2"/>
                  </a:solidFill>
                </a:rPr>
                <a:t>	</a:t>
              </a:r>
              <a:r>
                <a:rPr lang="en-US" altLang="en-US" b="1">
                  <a:solidFill>
                    <a:srgbClr val="000000"/>
                  </a:solidFill>
                </a:rPr>
                <a:t>Output</a:t>
              </a:r>
              <a:r>
                <a:rPr lang="en-US" altLang="en-US"/>
                <a:t> </a:t>
              </a:r>
              <a:r>
                <a:rPr lang="en-US" altLang="en-US">
                  <a:solidFill>
                    <a:schemeClr val="accent2"/>
                  </a:solidFill>
                </a:rPr>
                <a:t>maximum element of </a:t>
              </a:r>
              <a:r>
                <a:rPr lang="en-US" altLang="en-US" b="1" i="1">
                  <a:solidFill>
                    <a:schemeClr val="accent2"/>
                  </a:solidFill>
                </a:rPr>
                <a:t>A</a:t>
              </a:r>
            </a:p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chemeClr val="tx2"/>
                  </a:solidFill>
                </a:rPr>
                <a:t>	</a:t>
              </a:r>
              <a:r>
                <a:rPr lang="en-US" altLang="en-US" b="1" i="1">
                  <a:solidFill>
                    <a:schemeClr val="accent2"/>
                  </a:solidFill>
                </a:rPr>
                <a:t>currentMax</a:t>
              </a:r>
              <a:r>
                <a:rPr lang="en-US" altLang="en-US">
                  <a:solidFill>
                    <a:schemeClr val="tx2"/>
                  </a:solidFill>
                </a:rPr>
                <a:t> </a:t>
              </a:r>
              <a:r>
                <a:rPr lang="en-US" altLang="en-US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en-US">
                  <a:solidFill>
                    <a:schemeClr val="tx2"/>
                  </a:solidFill>
                  <a:sym typeface="Symbol" panose="05050102010706020507" pitchFamily="18" charset="2"/>
                </a:rPr>
                <a:t> </a:t>
              </a:r>
              <a:r>
                <a:rPr lang="en-US" altLang="en-US" b="1" i="1">
                  <a:solidFill>
                    <a:schemeClr val="accent2"/>
                  </a:solidFill>
                  <a:sym typeface="Symbol" panose="05050102010706020507" pitchFamily="18" charset="2"/>
                </a:rPr>
                <a:t>A</a:t>
              </a:r>
              <a:r>
                <a:rPr lang="en-US" altLang="en-US">
                  <a:solidFill>
                    <a:schemeClr val="accent2"/>
                  </a:solidFill>
                  <a:sym typeface="Symbol" panose="05050102010706020507" pitchFamily="18" charset="2"/>
                </a:rPr>
                <a:t>[0]</a:t>
              </a:r>
              <a:endParaRPr lang="en-US" altLang="en-US">
                <a:solidFill>
                  <a:schemeClr val="accent2"/>
                </a:solidFill>
              </a:endParaRPr>
            </a:p>
            <a:p>
              <a:r>
                <a:rPr lang="en-US" altLang="en-US"/>
                <a:t>	</a:t>
              </a:r>
              <a:r>
                <a:rPr lang="en-US" altLang="en-US" b="1">
                  <a:solidFill>
                    <a:srgbClr val="000000"/>
                  </a:solidFill>
                </a:rPr>
                <a:t>for</a:t>
              </a:r>
              <a:r>
                <a:rPr lang="en-US" altLang="en-US"/>
                <a:t> </a:t>
              </a:r>
              <a:r>
                <a:rPr lang="en-US" altLang="en-US" b="1" i="1">
                  <a:solidFill>
                    <a:schemeClr val="accent2"/>
                  </a:solidFill>
                </a:rPr>
                <a:t>i</a:t>
              </a:r>
              <a:r>
                <a:rPr lang="en-US" altLang="en-US">
                  <a:solidFill>
                    <a:schemeClr val="tx2"/>
                  </a:solidFill>
                </a:rPr>
                <a:t> </a:t>
              </a:r>
              <a:r>
                <a:rPr lang="en-US" altLang="en-US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en-US">
                  <a:solidFill>
                    <a:schemeClr val="tx2"/>
                  </a:solidFill>
                  <a:sym typeface="Symbol" panose="05050102010706020507" pitchFamily="18" charset="2"/>
                </a:rPr>
                <a:t> </a:t>
              </a:r>
              <a:r>
                <a:rPr lang="en-US" altLang="en-US">
                  <a:solidFill>
                    <a:schemeClr val="accent2"/>
                  </a:solidFill>
                  <a:sym typeface="Symbol" panose="05050102010706020507" pitchFamily="18" charset="2"/>
                </a:rPr>
                <a:t>1</a:t>
              </a:r>
              <a:r>
                <a:rPr lang="en-US" altLang="en-US">
                  <a:sym typeface="Symbol" panose="05050102010706020507" pitchFamily="18" charset="2"/>
                </a:rPr>
                <a:t> </a:t>
              </a:r>
              <a:r>
                <a:rPr lang="en-US" altLang="en-US" b="1">
                  <a:solidFill>
                    <a:srgbClr val="000000"/>
                  </a:solidFill>
                  <a:sym typeface="Symbol" panose="05050102010706020507" pitchFamily="18" charset="2"/>
                </a:rPr>
                <a:t>to</a:t>
              </a:r>
              <a:r>
                <a:rPr lang="en-US" altLang="en-US">
                  <a:sym typeface="Symbol" panose="05050102010706020507" pitchFamily="18" charset="2"/>
                </a:rPr>
                <a:t> </a:t>
              </a:r>
              <a:r>
                <a:rPr lang="en-US" altLang="en-US" b="1" i="1">
                  <a:solidFill>
                    <a:schemeClr val="accent2"/>
                  </a:solidFill>
                  <a:sym typeface="Symbol" panose="05050102010706020507" pitchFamily="18" charset="2"/>
                </a:rPr>
                <a:t>n</a:t>
              </a:r>
              <a:r>
                <a:rPr lang="en-US" altLang="en-US">
                  <a:solidFill>
                    <a:schemeClr val="accent2"/>
                  </a:solidFill>
                  <a:sym typeface="Symbol" panose="05050102010706020507" pitchFamily="18" charset="2"/>
                </a:rPr>
                <a:t>  1</a:t>
              </a:r>
              <a:r>
                <a:rPr lang="en-US" altLang="en-US">
                  <a:sym typeface="Symbol" panose="05050102010706020507" pitchFamily="18" charset="2"/>
                </a:rPr>
                <a:t> </a:t>
              </a:r>
              <a:r>
                <a:rPr lang="en-US" altLang="en-US" b="1">
                  <a:solidFill>
                    <a:srgbClr val="000000"/>
                  </a:solidFill>
                  <a:sym typeface="Symbol" panose="05050102010706020507" pitchFamily="18" charset="2"/>
                </a:rPr>
                <a:t>do</a:t>
              </a:r>
            </a:p>
            <a:p>
              <a:r>
                <a:rPr lang="en-US" altLang="en-US">
                  <a:sym typeface="Symbol" panose="05050102010706020507" pitchFamily="18" charset="2"/>
                </a:rPr>
                <a:t>		</a:t>
              </a:r>
              <a:r>
                <a:rPr lang="en-US" altLang="en-US" b="1">
                  <a:solidFill>
                    <a:srgbClr val="000000"/>
                  </a:solidFill>
                  <a:sym typeface="Symbol" panose="05050102010706020507" pitchFamily="18" charset="2"/>
                </a:rPr>
                <a:t>if</a:t>
              </a:r>
              <a:r>
                <a:rPr lang="en-US" altLang="en-US">
                  <a:sym typeface="Symbol" panose="05050102010706020507" pitchFamily="18" charset="2"/>
                </a:rPr>
                <a:t> </a:t>
              </a:r>
              <a:r>
                <a:rPr lang="en-US" altLang="en-US" b="1" i="1">
                  <a:solidFill>
                    <a:schemeClr val="accent2"/>
                  </a:solidFill>
                  <a:sym typeface="Symbol" panose="05050102010706020507" pitchFamily="18" charset="2"/>
                </a:rPr>
                <a:t>A</a:t>
              </a:r>
              <a:r>
                <a:rPr lang="en-US" altLang="en-US">
                  <a:solidFill>
                    <a:schemeClr val="accent2"/>
                  </a:solidFill>
                  <a:sym typeface="Symbol" panose="05050102010706020507" pitchFamily="18" charset="2"/>
                </a:rPr>
                <a:t>[</a:t>
              </a:r>
              <a:r>
                <a:rPr lang="en-US" altLang="en-US" i="1">
                  <a:solidFill>
                    <a:schemeClr val="accent2"/>
                  </a:solidFill>
                  <a:sym typeface="Symbol" panose="05050102010706020507" pitchFamily="18" charset="2"/>
                </a:rPr>
                <a:t>i</a:t>
              </a:r>
              <a:r>
                <a:rPr lang="en-US" altLang="en-US">
                  <a:solidFill>
                    <a:schemeClr val="accent2"/>
                  </a:solidFill>
                  <a:sym typeface="Symbol" panose="05050102010706020507" pitchFamily="18" charset="2"/>
                </a:rPr>
                <a:t>]  </a:t>
              </a:r>
              <a:r>
                <a:rPr lang="en-US" altLang="en-US" b="1" i="1">
                  <a:solidFill>
                    <a:schemeClr val="accent2"/>
                  </a:solidFill>
                  <a:sym typeface="Symbol" panose="05050102010706020507" pitchFamily="18" charset="2"/>
                </a:rPr>
                <a:t>currentMax</a:t>
              </a:r>
              <a:r>
                <a:rPr lang="en-US" altLang="en-US">
                  <a:sym typeface="Symbol" panose="05050102010706020507" pitchFamily="18" charset="2"/>
                </a:rPr>
                <a:t> </a:t>
              </a:r>
              <a:r>
                <a:rPr lang="en-US" altLang="en-US" b="1">
                  <a:solidFill>
                    <a:srgbClr val="000000"/>
                  </a:solidFill>
                  <a:sym typeface="Symbol" panose="05050102010706020507" pitchFamily="18" charset="2"/>
                </a:rPr>
                <a:t>then</a:t>
              </a:r>
            </a:p>
            <a:p>
              <a:r>
                <a:rPr lang="en-US" altLang="en-US">
                  <a:sym typeface="Symbol" panose="05050102010706020507" pitchFamily="18" charset="2"/>
                </a:rPr>
                <a:t>			</a:t>
              </a:r>
              <a:r>
                <a:rPr lang="en-US" altLang="en-US" b="1" i="1">
                  <a:solidFill>
                    <a:schemeClr val="accent2"/>
                  </a:solidFill>
                  <a:sym typeface="Symbol" panose="05050102010706020507" pitchFamily="18" charset="2"/>
                </a:rPr>
                <a:t>currentMax</a:t>
              </a:r>
              <a:r>
                <a:rPr lang="en-US" altLang="en-US">
                  <a:solidFill>
                    <a:schemeClr val="tx2"/>
                  </a:solidFill>
                  <a:sym typeface="Symbol" panose="05050102010706020507" pitchFamily="18" charset="2"/>
                </a:rPr>
                <a:t> </a:t>
              </a:r>
              <a:r>
                <a:rPr lang="en-US" altLang="en-US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en-US">
                  <a:solidFill>
                    <a:schemeClr val="accent2"/>
                  </a:solidFill>
                  <a:sym typeface="Symbol" panose="05050102010706020507" pitchFamily="18" charset="2"/>
                </a:rPr>
                <a:t> </a:t>
              </a:r>
              <a:r>
                <a:rPr lang="en-US" altLang="en-US" b="1" i="1">
                  <a:solidFill>
                    <a:schemeClr val="accent2"/>
                  </a:solidFill>
                  <a:sym typeface="Symbol" panose="05050102010706020507" pitchFamily="18" charset="2"/>
                </a:rPr>
                <a:t>A</a:t>
              </a:r>
              <a:r>
                <a:rPr lang="en-US" altLang="en-US">
                  <a:solidFill>
                    <a:schemeClr val="accent2"/>
                  </a:solidFill>
                  <a:sym typeface="Symbol" panose="05050102010706020507" pitchFamily="18" charset="2"/>
                </a:rPr>
                <a:t>[</a:t>
              </a:r>
              <a:r>
                <a:rPr lang="en-US" altLang="en-US" b="1" i="1">
                  <a:solidFill>
                    <a:schemeClr val="accent2"/>
                  </a:solidFill>
                  <a:sym typeface="Symbol" panose="05050102010706020507" pitchFamily="18" charset="2"/>
                </a:rPr>
                <a:t>i</a:t>
              </a:r>
              <a:r>
                <a:rPr lang="en-US" altLang="en-US">
                  <a:solidFill>
                    <a:schemeClr val="accent2"/>
                  </a:solidFill>
                  <a:sym typeface="Symbol" panose="05050102010706020507" pitchFamily="18" charset="2"/>
                </a:rPr>
                <a:t>]</a:t>
              </a:r>
            </a:p>
            <a:p>
              <a:r>
                <a:rPr lang="en-US" altLang="en-US">
                  <a:sym typeface="Symbol" panose="05050102010706020507" pitchFamily="18" charset="2"/>
                </a:rPr>
                <a:t>	</a:t>
              </a:r>
              <a:r>
                <a:rPr lang="en-US" altLang="en-US" b="1">
                  <a:solidFill>
                    <a:srgbClr val="000000"/>
                  </a:solidFill>
                  <a:sym typeface="Symbol" panose="05050102010706020507" pitchFamily="18" charset="2"/>
                </a:rPr>
                <a:t>return</a:t>
              </a:r>
              <a:r>
                <a:rPr lang="en-US" altLang="en-US">
                  <a:sym typeface="Symbol" panose="05050102010706020507" pitchFamily="18" charset="2"/>
                </a:rPr>
                <a:t> </a:t>
              </a:r>
              <a:r>
                <a:rPr lang="en-US" altLang="en-US" b="1" i="1">
                  <a:solidFill>
                    <a:schemeClr val="accent2"/>
                  </a:solidFill>
                  <a:sym typeface="Symbol" panose="05050102010706020507" pitchFamily="18" charset="2"/>
                </a:rPr>
                <a:t>currentMax</a:t>
              </a:r>
              <a:r>
                <a:rPr lang="en-US" altLang="en-US">
                  <a:sym typeface="Symbol" panose="05050102010706020507" pitchFamily="18" charset="2"/>
                </a:rPr>
                <a:t> </a:t>
              </a:r>
              <a:endParaRPr lang="en-US" altLang="en-US"/>
            </a:p>
          </p:txBody>
        </p:sp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3192" y="1056"/>
              <a:ext cx="182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Example: find max element of an array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722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Analysis of Algorithms</a:t>
            </a:r>
          </a:p>
        </p:txBody>
      </p:sp>
      <p:sp>
        <p:nvSpPr>
          <p:cNvPr id="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DF55-6796-4C1E-A29E-13BB5949CAAD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Pseudocode Details</a:t>
            </a:r>
          </a:p>
        </p:txBody>
      </p:sp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00100" y="1905000"/>
            <a:ext cx="4267200" cy="4114800"/>
          </a:xfrm>
        </p:spPr>
        <p:txBody>
          <a:bodyPr/>
          <a:lstStyle/>
          <a:p>
            <a:r>
              <a:rPr lang="en-US" altLang="en-US" sz="2400"/>
              <a:t>Control flow</a:t>
            </a:r>
          </a:p>
          <a:p>
            <a:pPr lvl="1"/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[</a:t>
            </a: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…]</a:t>
            </a:r>
          </a:p>
          <a:p>
            <a:pPr lvl="1"/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do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</a:p>
          <a:p>
            <a:pPr lvl="1"/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repeat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until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</a:p>
          <a:p>
            <a:pPr lvl="1"/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do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</a:p>
          <a:p>
            <a:pPr lvl="1"/>
            <a:r>
              <a:rPr lang="en-US" altLang="en-US" sz="2000"/>
              <a:t>Indentation replaces braces </a:t>
            </a:r>
          </a:p>
          <a:p>
            <a:r>
              <a:rPr lang="en-US" altLang="en-US" sz="2400"/>
              <a:t>Method declaration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 </a:t>
            </a: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method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arg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 [, </a:t>
            </a: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arg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…])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</a:t>
            </a: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</a:t>
            </a: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331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905000"/>
            <a:ext cx="3657600" cy="4038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Method/Function call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var.method 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arg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 [,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arg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…])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Return value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expression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Expressions</a:t>
            </a:r>
          </a:p>
          <a:p>
            <a:pPr lvl="1">
              <a:lnSpc>
                <a:spcPct val="90000"/>
              </a:lnSpc>
              <a:buClr>
                <a:srgbClr val="000000"/>
              </a:buClr>
              <a:buSzTx/>
              <a:buFont typeface="Symbol" panose="05050102010706020507" pitchFamily="18" charset="2"/>
              <a:buChar char="¬"/>
            </a:pPr>
            <a:r>
              <a:rPr lang="en-US" altLang="en-US" sz="2000">
                <a:sym typeface="Symbol" panose="05050102010706020507" pitchFamily="18" charset="2"/>
              </a:rPr>
              <a:t>Assignment</a:t>
            </a:r>
            <a:br>
              <a:rPr lang="en-US" altLang="en-US" sz="2000">
                <a:sym typeface="Symbol" panose="05050102010706020507" pitchFamily="18" charset="2"/>
              </a:rPr>
            </a:br>
            <a:r>
              <a:rPr lang="en-US" altLang="en-US" sz="2000">
                <a:sym typeface="Symbol" panose="05050102010706020507" pitchFamily="18" charset="2"/>
              </a:rPr>
              <a:t>(like  in C++)</a:t>
            </a:r>
          </a:p>
          <a:p>
            <a:pPr lvl="1">
              <a:lnSpc>
                <a:spcPct val="90000"/>
              </a:lnSpc>
              <a:buClr>
                <a:srgbClr val="000000"/>
              </a:buClr>
              <a:buSzTx/>
              <a:buFont typeface="Symbol" panose="05050102010706020507" pitchFamily="18" charset="2"/>
              <a:buChar char="="/>
            </a:pPr>
            <a:r>
              <a:rPr lang="en-US" altLang="en-US" sz="2000">
                <a:sym typeface="Symbol" panose="05050102010706020507" pitchFamily="18" charset="2"/>
              </a:rPr>
              <a:t>Equality testing</a:t>
            </a:r>
            <a:br>
              <a:rPr lang="en-US" altLang="en-US" sz="2000">
                <a:sym typeface="Symbol" panose="05050102010706020507" pitchFamily="18" charset="2"/>
              </a:rPr>
            </a:br>
            <a:r>
              <a:rPr lang="en-US" altLang="en-US" sz="2000">
                <a:sym typeface="Symbol" panose="05050102010706020507" pitchFamily="18" charset="2"/>
              </a:rPr>
              <a:t>(like  in C++)</a:t>
            </a:r>
          </a:p>
          <a:p>
            <a:pPr lvl="1">
              <a:lnSpc>
                <a:spcPct val="90000"/>
              </a:lnSpc>
              <a:buClr>
                <a:srgbClr val="000000"/>
              </a:buClr>
              <a:buSzTx/>
              <a:buFont typeface="Symbol" panose="05050102010706020507" pitchFamily="18" charset="2"/>
              <a:buNone/>
            </a:pP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300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	</a:t>
            </a:r>
            <a:r>
              <a:rPr lang="en-US" altLang="en-US" sz="2000">
                <a:sym typeface="Symbol" panose="05050102010706020507" pitchFamily="18" charset="2"/>
              </a:rPr>
              <a:t>Superscripts and other mathematical formatting allowed</a:t>
            </a:r>
            <a:endParaRPr lang="en-US" altLang="en-US" sz="2000" baseline="3000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grpSp>
        <p:nvGrpSpPr>
          <p:cNvPr id="13378" name="Group 66"/>
          <p:cNvGrpSpPr>
            <a:grpSpLocks/>
          </p:cNvGrpSpPr>
          <p:nvPr/>
        </p:nvGrpSpPr>
        <p:grpSpPr bwMode="auto">
          <a:xfrm flipH="1">
            <a:off x="6096000" y="381000"/>
            <a:ext cx="2057400" cy="1600200"/>
            <a:chOff x="148" y="195"/>
            <a:chExt cx="1107" cy="1001"/>
          </a:xfrm>
        </p:grpSpPr>
        <p:grpSp>
          <p:nvGrpSpPr>
            <p:cNvPr id="13333" name="Group 21"/>
            <p:cNvGrpSpPr>
              <a:grpSpLocks/>
            </p:cNvGrpSpPr>
            <p:nvPr/>
          </p:nvGrpSpPr>
          <p:grpSpPr bwMode="auto">
            <a:xfrm>
              <a:off x="746" y="434"/>
              <a:ext cx="509" cy="285"/>
              <a:chOff x="746" y="434"/>
              <a:chExt cx="509" cy="285"/>
            </a:xfrm>
          </p:grpSpPr>
          <p:grpSp>
            <p:nvGrpSpPr>
              <p:cNvPr id="13321" name="Group 9"/>
              <p:cNvGrpSpPr>
                <a:grpSpLocks/>
              </p:cNvGrpSpPr>
              <p:nvPr/>
            </p:nvGrpSpPr>
            <p:grpSpPr bwMode="auto">
              <a:xfrm>
                <a:off x="746" y="548"/>
                <a:ext cx="235" cy="171"/>
                <a:chOff x="746" y="548"/>
                <a:chExt cx="235" cy="171"/>
              </a:xfrm>
            </p:grpSpPr>
            <p:sp>
              <p:nvSpPr>
                <p:cNvPr id="13318" name="Freeform 6"/>
                <p:cNvSpPr>
                  <a:spLocks/>
                </p:cNvSpPr>
                <p:nvPr/>
              </p:nvSpPr>
              <p:spPr bwMode="auto">
                <a:xfrm>
                  <a:off x="746" y="548"/>
                  <a:ext cx="235" cy="170"/>
                </a:xfrm>
                <a:custGeom>
                  <a:avLst/>
                  <a:gdLst>
                    <a:gd name="T0" fmla="*/ 194 w 469"/>
                    <a:gd name="T1" fmla="*/ 0 h 510"/>
                    <a:gd name="T2" fmla="*/ 350 w 469"/>
                    <a:gd name="T3" fmla="*/ 88 h 510"/>
                    <a:gd name="T4" fmla="*/ 423 w 469"/>
                    <a:gd name="T5" fmla="*/ 141 h 510"/>
                    <a:gd name="T6" fmla="*/ 457 w 469"/>
                    <a:gd name="T7" fmla="*/ 185 h 510"/>
                    <a:gd name="T8" fmla="*/ 469 w 469"/>
                    <a:gd name="T9" fmla="*/ 264 h 510"/>
                    <a:gd name="T10" fmla="*/ 461 w 469"/>
                    <a:gd name="T11" fmla="*/ 343 h 510"/>
                    <a:gd name="T12" fmla="*/ 430 w 469"/>
                    <a:gd name="T13" fmla="*/ 423 h 510"/>
                    <a:gd name="T14" fmla="*/ 380 w 469"/>
                    <a:gd name="T15" fmla="*/ 470 h 510"/>
                    <a:gd name="T16" fmla="*/ 357 w 469"/>
                    <a:gd name="T17" fmla="*/ 510 h 510"/>
                    <a:gd name="T18" fmla="*/ 278 w 469"/>
                    <a:gd name="T19" fmla="*/ 456 h 510"/>
                    <a:gd name="T20" fmla="*/ 218 w 469"/>
                    <a:gd name="T21" fmla="*/ 428 h 510"/>
                    <a:gd name="T22" fmla="*/ 164 w 469"/>
                    <a:gd name="T23" fmla="*/ 388 h 510"/>
                    <a:gd name="T24" fmla="*/ 115 w 469"/>
                    <a:gd name="T25" fmla="*/ 335 h 510"/>
                    <a:gd name="T26" fmla="*/ 69 w 469"/>
                    <a:gd name="T27" fmla="*/ 286 h 510"/>
                    <a:gd name="T28" fmla="*/ 34 w 469"/>
                    <a:gd name="T29" fmla="*/ 228 h 510"/>
                    <a:gd name="T30" fmla="*/ 0 w 469"/>
                    <a:gd name="T31" fmla="*/ 177 h 510"/>
                    <a:gd name="T32" fmla="*/ 118 w 469"/>
                    <a:gd name="T33" fmla="*/ 88 h 510"/>
                    <a:gd name="T34" fmla="*/ 194 w 469"/>
                    <a:gd name="T35" fmla="*/ 0 h 5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69" h="510">
                      <a:moveTo>
                        <a:pt x="194" y="0"/>
                      </a:moveTo>
                      <a:lnTo>
                        <a:pt x="350" y="88"/>
                      </a:lnTo>
                      <a:lnTo>
                        <a:pt x="423" y="141"/>
                      </a:lnTo>
                      <a:lnTo>
                        <a:pt x="457" y="185"/>
                      </a:lnTo>
                      <a:lnTo>
                        <a:pt x="469" y="264"/>
                      </a:lnTo>
                      <a:lnTo>
                        <a:pt x="461" y="343"/>
                      </a:lnTo>
                      <a:lnTo>
                        <a:pt x="430" y="423"/>
                      </a:lnTo>
                      <a:lnTo>
                        <a:pt x="380" y="470"/>
                      </a:lnTo>
                      <a:lnTo>
                        <a:pt x="357" y="510"/>
                      </a:lnTo>
                      <a:lnTo>
                        <a:pt x="278" y="456"/>
                      </a:lnTo>
                      <a:lnTo>
                        <a:pt x="218" y="428"/>
                      </a:lnTo>
                      <a:lnTo>
                        <a:pt x="164" y="388"/>
                      </a:lnTo>
                      <a:lnTo>
                        <a:pt x="115" y="335"/>
                      </a:lnTo>
                      <a:lnTo>
                        <a:pt x="69" y="286"/>
                      </a:lnTo>
                      <a:lnTo>
                        <a:pt x="34" y="228"/>
                      </a:lnTo>
                      <a:lnTo>
                        <a:pt x="0" y="177"/>
                      </a:lnTo>
                      <a:lnTo>
                        <a:pt x="118" y="88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PH"/>
                </a:p>
              </p:txBody>
            </p:sp>
            <p:sp>
              <p:nvSpPr>
                <p:cNvPr id="13319" name="Freeform 7"/>
                <p:cNvSpPr>
                  <a:spLocks/>
                </p:cNvSpPr>
                <p:nvPr/>
              </p:nvSpPr>
              <p:spPr bwMode="auto">
                <a:xfrm>
                  <a:off x="911" y="611"/>
                  <a:ext cx="66" cy="86"/>
                </a:xfrm>
                <a:custGeom>
                  <a:avLst/>
                  <a:gdLst>
                    <a:gd name="T0" fmla="*/ 55 w 132"/>
                    <a:gd name="T1" fmla="*/ 36 h 257"/>
                    <a:gd name="T2" fmla="*/ 88 w 132"/>
                    <a:gd name="T3" fmla="*/ 6 h 257"/>
                    <a:gd name="T4" fmla="*/ 116 w 132"/>
                    <a:gd name="T5" fmla="*/ 0 h 257"/>
                    <a:gd name="T6" fmla="*/ 132 w 132"/>
                    <a:gd name="T7" fmla="*/ 8 h 257"/>
                    <a:gd name="T8" fmla="*/ 99 w 132"/>
                    <a:gd name="T9" fmla="*/ 56 h 257"/>
                    <a:gd name="T10" fmla="*/ 81 w 132"/>
                    <a:gd name="T11" fmla="*/ 102 h 257"/>
                    <a:gd name="T12" fmla="*/ 72 w 132"/>
                    <a:gd name="T13" fmla="*/ 157 h 257"/>
                    <a:gd name="T14" fmla="*/ 78 w 132"/>
                    <a:gd name="T15" fmla="*/ 182 h 257"/>
                    <a:gd name="T16" fmla="*/ 105 w 132"/>
                    <a:gd name="T17" fmla="*/ 217 h 257"/>
                    <a:gd name="T18" fmla="*/ 69 w 132"/>
                    <a:gd name="T19" fmla="*/ 242 h 257"/>
                    <a:gd name="T20" fmla="*/ 39 w 132"/>
                    <a:gd name="T21" fmla="*/ 241 h 257"/>
                    <a:gd name="T22" fmla="*/ 5 w 132"/>
                    <a:gd name="T23" fmla="*/ 257 h 257"/>
                    <a:gd name="T24" fmla="*/ 0 w 132"/>
                    <a:gd name="T25" fmla="*/ 201 h 257"/>
                    <a:gd name="T26" fmla="*/ 7 w 132"/>
                    <a:gd name="T27" fmla="*/ 154 h 257"/>
                    <a:gd name="T28" fmla="*/ 30 w 132"/>
                    <a:gd name="T29" fmla="*/ 87 h 257"/>
                    <a:gd name="T30" fmla="*/ 55 w 132"/>
                    <a:gd name="T31" fmla="*/ 36 h 2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2" h="257">
                      <a:moveTo>
                        <a:pt x="55" y="36"/>
                      </a:moveTo>
                      <a:lnTo>
                        <a:pt x="88" y="6"/>
                      </a:lnTo>
                      <a:lnTo>
                        <a:pt x="116" y="0"/>
                      </a:lnTo>
                      <a:lnTo>
                        <a:pt x="132" y="8"/>
                      </a:lnTo>
                      <a:lnTo>
                        <a:pt x="99" y="56"/>
                      </a:lnTo>
                      <a:lnTo>
                        <a:pt x="81" y="102"/>
                      </a:lnTo>
                      <a:lnTo>
                        <a:pt x="72" y="157"/>
                      </a:lnTo>
                      <a:lnTo>
                        <a:pt x="78" y="182"/>
                      </a:lnTo>
                      <a:lnTo>
                        <a:pt x="105" y="217"/>
                      </a:lnTo>
                      <a:lnTo>
                        <a:pt x="69" y="242"/>
                      </a:lnTo>
                      <a:lnTo>
                        <a:pt x="39" y="241"/>
                      </a:lnTo>
                      <a:lnTo>
                        <a:pt x="5" y="257"/>
                      </a:lnTo>
                      <a:lnTo>
                        <a:pt x="0" y="201"/>
                      </a:lnTo>
                      <a:lnTo>
                        <a:pt x="7" y="154"/>
                      </a:lnTo>
                      <a:lnTo>
                        <a:pt x="30" y="87"/>
                      </a:lnTo>
                      <a:lnTo>
                        <a:pt x="55" y="36"/>
                      </a:lnTo>
                      <a:close/>
                    </a:path>
                  </a:pathLst>
                </a:custGeom>
                <a:solidFill>
                  <a:srgbClr val="E0E0F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PH"/>
                </a:p>
              </p:txBody>
            </p:sp>
            <p:sp>
              <p:nvSpPr>
                <p:cNvPr id="13320" name="Freeform 8"/>
                <p:cNvSpPr>
                  <a:spLocks/>
                </p:cNvSpPr>
                <p:nvPr/>
              </p:nvSpPr>
              <p:spPr bwMode="auto">
                <a:xfrm>
                  <a:off x="909" y="609"/>
                  <a:ext cx="66" cy="110"/>
                </a:xfrm>
                <a:custGeom>
                  <a:avLst/>
                  <a:gdLst>
                    <a:gd name="T0" fmla="*/ 30 w 131"/>
                    <a:gd name="T1" fmla="*/ 329 h 329"/>
                    <a:gd name="T2" fmla="*/ 13 w 131"/>
                    <a:gd name="T3" fmla="*/ 290 h 329"/>
                    <a:gd name="T4" fmla="*/ 0 w 131"/>
                    <a:gd name="T5" fmla="*/ 227 h 329"/>
                    <a:gd name="T6" fmla="*/ 9 w 131"/>
                    <a:gd name="T7" fmla="*/ 157 h 329"/>
                    <a:gd name="T8" fmla="*/ 30 w 131"/>
                    <a:gd name="T9" fmla="*/ 88 h 329"/>
                    <a:gd name="T10" fmla="*/ 62 w 131"/>
                    <a:gd name="T11" fmla="*/ 35 h 329"/>
                    <a:gd name="T12" fmla="*/ 95 w 131"/>
                    <a:gd name="T13" fmla="*/ 5 h 329"/>
                    <a:gd name="T14" fmla="*/ 131 w 131"/>
                    <a:gd name="T15" fmla="*/ 0 h 3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1" h="329">
                      <a:moveTo>
                        <a:pt x="30" y="329"/>
                      </a:moveTo>
                      <a:lnTo>
                        <a:pt x="13" y="290"/>
                      </a:lnTo>
                      <a:lnTo>
                        <a:pt x="0" y="227"/>
                      </a:lnTo>
                      <a:lnTo>
                        <a:pt x="9" y="157"/>
                      </a:lnTo>
                      <a:lnTo>
                        <a:pt x="30" y="88"/>
                      </a:lnTo>
                      <a:lnTo>
                        <a:pt x="62" y="35"/>
                      </a:lnTo>
                      <a:lnTo>
                        <a:pt x="95" y="5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PH"/>
                </a:p>
              </p:txBody>
            </p:sp>
          </p:grpSp>
          <p:grpSp>
            <p:nvGrpSpPr>
              <p:cNvPr id="13332" name="Group 20"/>
              <p:cNvGrpSpPr>
                <a:grpSpLocks/>
              </p:cNvGrpSpPr>
              <p:nvPr/>
            </p:nvGrpSpPr>
            <p:grpSpPr bwMode="auto">
              <a:xfrm>
                <a:off x="943" y="434"/>
                <a:ext cx="312" cy="269"/>
                <a:chOff x="943" y="434"/>
                <a:chExt cx="312" cy="269"/>
              </a:xfrm>
            </p:grpSpPr>
            <p:sp>
              <p:nvSpPr>
                <p:cNvPr id="13322" name="Freeform 10"/>
                <p:cNvSpPr>
                  <a:spLocks/>
                </p:cNvSpPr>
                <p:nvPr/>
              </p:nvSpPr>
              <p:spPr bwMode="auto">
                <a:xfrm>
                  <a:off x="943" y="542"/>
                  <a:ext cx="140" cy="152"/>
                </a:xfrm>
                <a:custGeom>
                  <a:avLst/>
                  <a:gdLst>
                    <a:gd name="T0" fmla="*/ 11 w 280"/>
                    <a:gd name="T1" fmla="*/ 297 h 456"/>
                    <a:gd name="T2" fmla="*/ 22 w 280"/>
                    <a:gd name="T3" fmla="*/ 270 h 456"/>
                    <a:gd name="T4" fmla="*/ 32 w 280"/>
                    <a:gd name="T5" fmla="*/ 250 h 456"/>
                    <a:gd name="T6" fmla="*/ 46 w 280"/>
                    <a:gd name="T7" fmla="*/ 238 h 456"/>
                    <a:gd name="T8" fmla="*/ 66 w 280"/>
                    <a:gd name="T9" fmla="*/ 220 h 456"/>
                    <a:gd name="T10" fmla="*/ 82 w 280"/>
                    <a:gd name="T11" fmla="*/ 203 h 456"/>
                    <a:gd name="T12" fmla="*/ 96 w 280"/>
                    <a:gd name="T13" fmla="*/ 183 h 456"/>
                    <a:gd name="T14" fmla="*/ 106 w 280"/>
                    <a:gd name="T15" fmla="*/ 164 h 456"/>
                    <a:gd name="T16" fmla="*/ 124 w 280"/>
                    <a:gd name="T17" fmla="*/ 148 h 456"/>
                    <a:gd name="T18" fmla="*/ 147 w 280"/>
                    <a:gd name="T19" fmla="*/ 136 h 456"/>
                    <a:gd name="T20" fmla="*/ 165 w 280"/>
                    <a:gd name="T21" fmla="*/ 118 h 456"/>
                    <a:gd name="T22" fmla="*/ 173 w 280"/>
                    <a:gd name="T23" fmla="*/ 84 h 456"/>
                    <a:gd name="T24" fmla="*/ 189 w 280"/>
                    <a:gd name="T25" fmla="*/ 61 h 456"/>
                    <a:gd name="T26" fmla="*/ 212 w 280"/>
                    <a:gd name="T27" fmla="*/ 3 h 456"/>
                    <a:gd name="T28" fmla="*/ 225 w 280"/>
                    <a:gd name="T29" fmla="*/ 0 h 456"/>
                    <a:gd name="T30" fmla="*/ 237 w 280"/>
                    <a:gd name="T31" fmla="*/ 11 h 456"/>
                    <a:gd name="T32" fmla="*/ 245 w 280"/>
                    <a:gd name="T33" fmla="*/ 25 h 456"/>
                    <a:gd name="T34" fmla="*/ 247 w 280"/>
                    <a:gd name="T35" fmla="*/ 52 h 456"/>
                    <a:gd name="T36" fmla="*/ 239 w 280"/>
                    <a:gd name="T37" fmla="*/ 86 h 456"/>
                    <a:gd name="T38" fmla="*/ 228 w 280"/>
                    <a:gd name="T39" fmla="*/ 101 h 456"/>
                    <a:gd name="T40" fmla="*/ 219 w 280"/>
                    <a:gd name="T41" fmla="*/ 118 h 456"/>
                    <a:gd name="T42" fmla="*/ 208 w 280"/>
                    <a:gd name="T43" fmla="*/ 148 h 456"/>
                    <a:gd name="T44" fmla="*/ 221 w 280"/>
                    <a:gd name="T45" fmla="*/ 142 h 456"/>
                    <a:gd name="T46" fmla="*/ 241 w 280"/>
                    <a:gd name="T47" fmla="*/ 142 h 456"/>
                    <a:gd name="T48" fmla="*/ 249 w 280"/>
                    <a:gd name="T49" fmla="*/ 148 h 456"/>
                    <a:gd name="T50" fmla="*/ 271 w 280"/>
                    <a:gd name="T51" fmla="*/ 166 h 456"/>
                    <a:gd name="T52" fmla="*/ 279 w 280"/>
                    <a:gd name="T53" fmla="*/ 195 h 456"/>
                    <a:gd name="T54" fmla="*/ 280 w 280"/>
                    <a:gd name="T55" fmla="*/ 238 h 456"/>
                    <a:gd name="T56" fmla="*/ 275 w 280"/>
                    <a:gd name="T57" fmla="*/ 290 h 456"/>
                    <a:gd name="T58" fmla="*/ 262 w 280"/>
                    <a:gd name="T59" fmla="*/ 324 h 456"/>
                    <a:gd name="T60" fmla="*/ 248 w 280"/>
                    <a:gd name="T61" fmla="*/ 366 h 456"/>
                    <a:gd name="T62" fmla="*/ 225 w 280"/>
                    <a:gd name="T63" fmla="*/ 412 h 456"/>
                    <a:gd name="T64" fmla="*/ 211 w 280"/>
                    <a:gd name="T65" fmla="*/ 439 h 456"/>
                    <a:gd name="T66" fmla="*/ 194 w 280"/>
                    <a:gd name="T67" fmla="*/ 452 h 456"/>
                    <a:gd name="T68" fmla="*/ 173 w 280"/>
                    <a:gd name="T69" fmla="*/ 456 h 456"/>
                    <a:gd name="T70" fmla="*/ 150 w 280"/>
                    <a:gd name="T71" fmla="*/ 452 h 456"/>
                    <a:gd name="T72" fmla="*/ 130 w 280"/>
                    <a:gd name="T73" fmla="*/ 443 h 456"/>
                    <a:gd name="T74" fmla="*/ 117 w 280"/>
                    <a:gd name="T75" fmla="*/ 433 h 456"/>
                    <a:gd name="T76" fmla="*/ 105 w 280"/>
                    <a:gd name="T77" fmla="*/ 422 h 456"/>
                    <a:gd name="T78" fmla="*/ 93 w 280"/>
                    <a:gd name="T79" fmla="*/ 428 h 456"/>
                    <a:gd name="T80" fmla="*/ 76 w 280"/>
                    <a:gd name="T81" fmla="*/ 431 h 456"/>
                    <a:gd name="T82" fmla="*/ 58 w 280"/>
                    <a:gd name="T83" fmla="*/ 434 h 456"/>
                    <a:gd name="T84" fmla="*/ 34 w 280"/>
                    <a:gd name="T85" fmla="*/ 428 h 456"/>
                    <a:gd name="T86" fmla="*/ 19 w 280"/>
                    <a:gd name="T87" fmla="*/ 414 h 456"/>
                    <a:gd name="T88" fmla="*/ 5 w 280"/>
                    <a:gd name="T89" fmla="*/ 387 h 456"/>
                    <a:gd name="T90" fmla="*/ 0 w 280"/>
                    <a:gd name="T91" fmla="*/ 347 h 456"/>
                    <a:gd name="T92" fmla="*/ 7 w 280"/>
                    <a:gd name="T93" fmla="*/ 304 h 456"/>
                    <a:gd name="T94" fmla="*/ 11 w 280"/>
                    <a:gd name="T95" fmla="*/ 297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80" h="456">
                      <a:moveTo>
                        <a:pt x="11" y="297"/>
                      </a:moveTo>
                      <a:lnTo>
                        <a:pt x="22" y="270"/>
                      </a:lnTo>
                      <a:lnTo>
                        <a:pt x="32" y="250"/>
                      </a:lnTo>
                      <a:lnTo>
                        <a:pt x="46" y="238"/>
                      </a:lnTo>
                      <a:lnTo>
                        <a:pt x="66" y="220"/>
                      </a:lnTo>
                      <a:lnTo>
                        <a:pt x="82" y="203"/>
                      </a:lnTo>
                      <a:lnTo>
                        <a:pt x="96" y="183"/>
                      </a:lnTo>
                      <a:lnTo>
                        <a:pt x="106" y="164"/>
                      </a:lnTo>
                      <a:lnTo>
                        <a:pt x="124" y="148"/>
                      </a:lnTo>
                      <a:lnTo>
                        <a:pt x="147" y="136"/>
                      </a:lnTo>
                      <a:lnTo>
                        <a:pt x="165" y="118"/>
                      </a:lnTo>
                      <a:lnTo>
                        <a:pt x="173" y="84"/>
                      </a:lnTo>
                      <a:lnTo>
                        <a:pt x="189" y="61"/>
                      </a:lnTo>
                      <a:lnTo>
                        <a:pt x="212" y="3"/>
                      </a:lnTo>
                      <a:lnTo>
                        <a:pt x="225" y="0"/>
                      </a:lnTo>
                      <a:lnTo>
                        <a:pt x="237" y="11"/>
                      </a:lnTo>
                      <a:lnTo>
                        <a:pt x="245" y="25"/>
                      </a:lnTo>
                      <a:lnTo>
                        <a:pt x="247" y="52"/>
                      </a:lnTo>
                      <a:lnTo>
                        <a:pt x="239" y="86"/>
                      </a:lnTo>
                      <a:lnTo>
                        <a:pt x="228" y="101"/>
                      </a:lnTo>
                      <a:lnTo>
                        <a:pt x="219" y="118"/>
                      </a:lnTo>
                      <a:lnTo>
                        <a:pt x="208" y="148"/>
                      </a:lnTo>
                      <a:lnTo>
                        <a:pt x="221" y="142"/>
                      </a:lnTo>
                      <a:lnTo>
                        <a:pt x="241" y="142"/>
                      </a:lnTo>
                      <a:lnTo>
                        <a:pt x="249" y="148"/>
                      </a:lnTo>
                      <a:lnTo>
                        <a:pt x="271" y="166"/>
                      </a:lnTo>
                      <a:lnTo>
                        <a:pt x="279" y="195"/>
                      </a:lnTo>
                      <a:lnTo>
                        <a:pt x="280" y="238"/>
                      </a:lnTo>
                      <a:lnTo>
                        <a:pt x="275" y="290"/>
                      </a:lnTo>
                      <a:lnTo>
                        <a:pt x="262" y="324"/>
                      </a:lnTo>
                      <a:lnTo>
                        <a:pt x="248" y="366"/>
                      </a:lnTo>
                      <a:lnTo>
                        <a:pt x="225" y="412"/>
                      </a:lnTo>
                      <a:lnTo>
                        <a:pt x="211" y="439"/>
                      </a:lnTo>
                      <a:lnTo>
                        <a:pt x="194" y="452"/>
                      </a:lnTo>
                      <a:lnTo>
                        <a:pt x="173" y="456"/>
                      </a:lnTo>
                      <a:lnTo>
                        <a:pt x="150" y="452"/>
                      </a:lnTo>
                      <a:lnTo>
                        <a:pt x="130" y="443"/>
                      </a:lnTo>
                      <a:lnTo>
                        <a:pt x="117" y="433"/>
                      </a:lnTo>
                      <a:lnTo>
                        <a:pt x="105" y="422"/>
                      </a:lnTo>
                      <a:lnTo>
                        <a:pt x="93" y="428"/>
                      </a:lnTo>
                      <a:lnTo>
                        <a:pt x="76" y="431"/>
                      </a:lnTo>
                      <a:lnTo>
                        <a:pt x="58" y="434"/>
                      </a:lnTo>
                      <a:lnTo>
                        <a:pt x="34" y="428"/>
                      </a:lnTo>
                      <a:lnTo>
                        <a:pt x="19" y="414"/>
                      </a:lnTo>
                      <a:lnTo>
                        <a:pt x="5" y="387"/>
                      </a:lnTo>
                      <a:lnTo>
                        <a:pt x="0" y="347"/>
                      </a:lnTo>
                      <a:lnTo>
                        <a:pt x="7" y="304"/>
                      </a:lnTo>
                      <a:lnTo>
                        <a:pt x="11" y="297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PH"/>
                </a:p>
              </p:txBody>
            </p:sp>
            <p:grpSp>
              <p:nvGrpSpPr>
                <p:cNvPr id="13331" name="Group 19"/>
                <p:cNvGrpSpPr>
                  <a:grpSpLocks/>
                </p:cNvGrpSpPr>
                <p:nvPr/>
              </p:nvGrpSpPr>
              <p:grpSpPr bwMode="auto">
                <a:xfrm>
                  <a:off x="974" y="434"/>
                  <a:ext cx="281" cy="269"/>
                  <a:chOff x="974" y="434"/>
                  <a:chExt cx="281" cy="269"/>
                </a:xfrm>
              </p:grpSpPr>
              <p:grpSp>
                <p:nvGrpSpPr>
                  <p:cNvPr id="13325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974" y="434"/>
                    <a:ext cx="281" cy="235"/>
                    <a:chOff x="974" y="434"/>
                    <a:chExt cx="281" cy="235"/>
                  </a:xfrm>
                </p:grpSpPr>
                <p:sp>
                  <p:nvSpPr>
                    <p:cNvPr id="13323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974" y="434"/>
                      <a:ext cx="281" cy="235"/>
                    </a:xfrm>
                    <a:custGeom>
                      <a:avLst/>
                      <a:gdLst>
                        <a:gd name="T0" fmla="*/ 7 w 560"/>
                        <a:gd name="T1" fmla="*/ 627 h 705"/>
                        <a:gd name="T2" fmla="*/ 35 w 560"/>
                        <a:gd name="T3" fmla="*/ 580 h 705"/>
                        <a:gd name="T4" fmla="*/ 77 w 560"/>
                        <a:gd name="T5" fmla="*/ 515 h 705"/>
                        <a:gd name="T6" fmla="*/ 128 w 560"/>
                        <a:gd name="T7" fmla="*/ 453 h 705"/>
                        <a:gd name="T8" fmla="*/ 166 w 560"/>
                        <a:gd name="T9" fmla="*/ 414 h 705"/>
                        <a:gd name="T10" fmla="*/ 197 w 560"/>
                        <a:gd name="T11" fmla="*/ 400 h 705"/>
                        <a:gd name="T12" fmla="*/ 218 w 560"/>
                        <a:gd name="T13" fmla="*/ 392 h 705"/>
                        <a:gd name="T14" fmla="*/ 232 w 560"/>
                        <a:gd name="T15" fmla="*/ 373 h 705"/>
                        <a:gd name="T16" fmla="*/ 227 w 560"/>
                        <a:gd name="T17" fmla="*/ 329 h 705"/>
                        <a:gd name="T18" fmla="*/ 235 w 560"/>
                        <a:gd name="T19" fmla="*/ 280 h 705"/>
                        <a:gd name="T20" fmla="*/ 255 w 560"/>
                        <a:gd name="T21" fmla="*/ 233 h 705"/>
                        <a:gd name="T22" fmla="*/ 285 w 560"/>
                        <a:gd name="T23" fmla="*/ 181 h 705"/>
                        <a:gd name="T24" fmla="*/ 329 w 560"/>
                        <a:gd name="T25" fmla="*/ 127 h 705"/>
                        <a:gd name="T26" fmla="*/ 376 w 560"/>
                        <a:gd name="T27" fmla="*/ 76 h 705"/>
                        <a:gd name="T28" fmla="*/ 421 w 560"/>
                        <a:gd name="T29" fmla="*/ 35 h 705"/>
                        <a:gd name="T30" fmla="*/ 470 w 560"/>
                        <a:gd name="T31" fmla="*/ 7 h 705"/>
                        <a:gd name="T32" fmla="*/ 504 w 560"/>
                        <a:gd name="T33" fmla="*/ 0 h 705"/>
                        <a:gd name="T34" fmla="*/ 534 w 560"/>
                        <a:gd name="T35" fmla="*/ 13 h 705"/>
                        <a:gd name="T36" fmla="*/ 552 w 560"/>
                        <a:gd name="T37" fmla="*/ 38 h 705"/>
                        <a:gd name="T38" fmla="*/ 560 w 560"/>
                        <a:gd name="T39" fmla="*/ 72 h 705"/>
                        <a:gd name="T40" fmla="*/ 557 w 560"/>
                        <a:gd name="T41" fmla="*/ 121 h 705"/>
                        <a:gd name="T42" fmla="*/ 541 w 560"/>
                        <a:gd name="T43" fmla="*/ 174 h 705"/>
                        <a:gd name="T44" fmla="*/ 521 w 560"/>
                        <a:gd name="T45" fmla="*/ 220 h 705"/>
                        <a:gd name="T46" fmla="*/ 492 w 560"/>
                        <a:gd name="T47" fmla="*/ 270 h 705"/>
                        <a:gd name="T48" fmla="*/ 459 w 560"/>
                        <a:gd name="T49" fmla="*/ 311 h 705"/>
                        <a:gd name="T50" fmla="*/ 414 w 560"/>
                        <a:gd name="T51" fmla="*/ 358 h 705"/>
                        <a:gd name="T52" fmla="*/ 371 w 560"/>
                        <a:gd name="T53" fmla="*/ 397 h 705"/>
                        <a:gd name="T54" fmla="*/ 335 w 560"/>
                        <a:gd name="T55" fmla="*/ 419 h 705"/>
                        <a:gd name="T56" fmla="*/ 302 w 560"/>
                        <a:gd name="T57" fmla="*/ 422 h 705"/>
                        <a:gd name="T58" fmla="*/ 272 w 560"/>
                        <a:gd name="T59" fmla="*/ 417 h 705"/>
                        <a:gd name="T60" fmla="*/ 252 w 560"/>
                        <a:gd name="T61" fmla="*/ 426 h 705"/>
                        <a:gd name="T62" fmla="*/ 239 w 560"/>
                        <a:gd name="T63" fmla="*/ 450 h 705"/>
                        <a:gd name="T64" fmla="*/ 228 w 560"/>
                        <a:gd name="T65" fmla="*/ 491 h 705"/>
                        <a:gd name="T66" fmla="*/ 201 w 560"/>
                        <a:gd name="T67" fmla="*/ 537 h 705"/>
                        <a:gd name="T68" fmla="*/ 160 w 560"/>
                        <a:gd name="T69" fmla="*/ 587 h 705"/>
                        <a:gd name="T70" fmla="*/ 129 w 560"/>
                        <a:gd name="T71" fmla="*/ 630 h 705"/>
                        <a:gd name="T72" fmla="*/ 99 w 560"/>
                        <a:gd name="T73" fmla="*/ 668 h 705"/>
                        <a:gd name="T74" fmla="*/ 74 w 560"/>
                        <a:gd name="T75" fmla="*/ 692 h 705"/>
                        <a:gd name="T76" fmla="*/ 46 w 560"/>
                        <a:gd name="T77" fmla="*/ 704 h 705"/>
                        <a:gd name="T78" fmla="*/ 21 w 560"/>
                        <a:gd name="T79" fmla="*/ 705 h 705"/>
                        <a:gd name="T80" fmla="*/ 1 w 560"/>
                        <a:gd name="T81" fmla="*/ 692 h 705"/>
                        <a:gd name="T82" fmla="*/ 0 w 560"/>
                        <a:gd name="T83" fmla="*/ 659 h 705"/>
                        <a:gd name="T84" fmla="*/ 7 w 560"/>
                        <a:gd name="T85" fmla="*/ 627 h 7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</a:cxnLst>
                      <a:rect l="0" t="0" r="r" b="b"/>
                      <a:pathLst>
                        <a:path w="560" h="705">
                          <a:moveTo>
                            <a:pt x="7" y="627"/>
                          </a:moveTo>
                          <a:lnTo>
                            <a:pt x="35" y="580"/>
                          </a:lnTo>
                          <a:lnTo>
                            <a:pt x="77" y="515"/>
                          </a:lnTo>
                          <a:lnTo>
                            <a:pt x="128" y="453"/>
                          </a:lnTo>
                          <a:lnTo>
                            <a:pt x="166" y="414"/>
                          </a:lnTo>
                          <a:lnTo>
                            <a:pt x="197" y="400"/>
                          </a:lnTo>
                          <a:lnTo>
                            <a:pt x="218" y="392"/>
                          </a:lnTo>
                          <a:lnTo>
                            <a:pt x="232" y="373"/>
                          </a:lnTo>
                          <a:lnTo>
                            <a:pt x="227" y="329"/>
                          </a:lnTo>
                          <a:lnTo>
                            <a:pt x="235" y="280"/>
                          </a:lnTo>
                          <a:lnTo>
                            <a:pt x="255" y="233"/>
                          </a:lnTo>
                          <a:lnTo>
                            <a:pt x="285" y="181"/>
                          </a:lnTo>
                          <a:lnTo>
                            <a:pt x="329" y="127"/>
                          </a:lnTo>
                          <a:lnTo>
                            <a:pt x="376" y="76"/>
                          </a:lnTo>
                          <a:lnTo>
                            <a:pt x="421" y="35"/>
                          </a:lnTo>
                          <a:lnTo>
                            <a:pt x="470" y="7"/>
                          </a:lnTo>
                          <a:lnTo>
                            <a:pt x="504" y="0"/>
                          </a:lnTo>
                          <a:lnTo>
                            <a:pt x="534" y="13"/>
                          </a:lnTo>
                          <a:lnTo>
                            <a:pt x="552" y="38"/>
                          </a:lnTo>
                          <a:lnTo>
                            <a:pt x="560" y="72"/>
                          </a:lnTo>
                          <a:lnTo>
                            <a:pt x="557" y="121"/>
                          </a:lnTo>
                          <a:lnTo>
                            <a:pt x="541" y="174"/>
                          </a:lnTo>
                          <a:lnTo>
                            <a:pt x="521" y="220"/>
                          </a:lnTo>
                          <a:lnTo>
                            <a:pt x="492" y="270"/>
                          </a:lnTo>
                          <a:lnTo>
                            <a:pt x="459" y="311"/>
                          </a:lnTo>
                          <a:lnTo>
                            <a:pt x="414" y="358"/>
                          </a:lnTo>
                          <a:lnTo>
                            <a:pt x="371" y="397"/>
                          </a:lnTo>
                          <a:lnTo>
                            <a:pt x="335" y="419"/>
                          </a:lnTo>
                          <a:lnTo>
                            <a:pt x="302" y="422"/>
                          </a:lnTo>
                          <a:lnTo>
                            <a:pt x="272" y="417"/>
                          </a:lnTo>
                          <a:lnTo>
                            <a:pt x="252" y="426"/>
                          </a:lnTo>
                          <a:lnTo>
                            <a:pt x="239" y="450"/>
                          </a:lnTo>
                          <a:lnTo>
                            <a:pt x="228" y="491"/>
                          </a:lnTo>
                          <a:lnTo>
                            <a:pt x="201" y="537"/>
                          </a:lnTo>
                          <a:lnTo>
                            <a:pt x="160" y="587"/>
                          </a:lnTo>
                          <a:lnTo>
                            <a:pt x="129" y="630"/>
                          </a:lnTo>
                          <a:lnTo>
                            <a:pt x="99" y="668"/>
                          </a:lnTo>
                          <a:lnTo>
                            <a:pt x="74" y="692"/>
                          </a:lnTo>
                          <a:lnTo>
                            <a:pt x="46" y="704"/>
                          </a:lnTo>
                          <a:lnTo>
                            <a:pt x="21" y="705"/>
                          </a:lnTo>
                          <a:lnTo>
                            <a:pt x="1" y="692"/>
                          </a:lnTo>
                          <a:lnTo>
                            <a:pt x="0" y="659"/>
                          </a:lnTo>
                          <a:lnTo>
                            <a:pt x="7" y="627"/>
                          </a:lnTo>
                          <a:close/>
                        </a:path>
                      </a:pathLst>
                    </a:custGeom>
                    <a:solidFill>
                      <a:srgbClr val="A0A0C0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PH"/>
                    </a:p>
                  </p:txBody>
                </p:sp>
                <p:sp>
                  <p:nvSpPr>
                    <p:cNvPr id="13324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1105" y="448"/>
                      <a:ext cx="134" cy="112"/>
                    </a:xfrm>
                    <a:custGeom>
                      <a:avLst/>
                      <a:gdLst>
                        <a:gd name="T0" fmla="*/ 0 w 269"/>
                        <a:gd name="T1" fmla="*/ 273 h 336"/>
                        <a:gd name="T2" fmla="*/ 11 w 269"/>
                        <a:gd name="T3" fmla="*/ 233 h 336"/>
                        <a:gd name="T4" fmla="*/ 28 w 269"/>
                        <a:gd name="T5" fmla="*/ 196 h 336"/>
                        <a:gd name="T6" fmla="*/ 64 w 269"/>
                        <a:gd name="T7" fmla="*/ 145 h 336"/>
                        <a:gd name="T8" fmla="*/ 96 w 269"/>
                        <a:gd name="T9" fmla="*/ 103 h 336"/>
                        <a:gd name="T10" fmla="*/ 139 w 269"/>
                        <a:gd name="T11" fmla="*/ 62 h 336"/>
                        <a:gd name="T12" fmla="*/ 180 w 269"/>
                        <a:gd name="T13" fmla="*/ 28 h 336"/>
                        <a:gd name="T14" fmla="*/ 214 w 269"/>
                        <a:gd name="T15" fmla="*/ 4 h 336"/>
                        <a:gd name="T16" fmla="*/ 242 w 269"/>
                        <a:gd name="T17" fmla="*/ 0 h 336"/>
                        <a:gd name="T18" fmla="*/ 263 w 269"/>
                        <a:gd name="T19" fmla="*/ 10 h 336"/>
                        <a:gd name="T20" fmla="*/ 269 w 269"/>
                        <a:gd name="T21" fmla="*/ 44 h 336"/>
                        <a:gd name="T22" fmla="*/ 259 w 269"/>
                        <a:gd name="T23" fmla="*/ 83 h 336"/>
                        <a:gd name="T24" fmla="*/ 242 w 269"/>
                        <a:gd name="T25" fmla="*/ 127 h 336"/>
                        <a:gd name="T26" fmla="*/ 208 w 269"/>
                        <a:gd name="T27" fmla="*/ 183 h 336"/>
                        <a:gd name="T28" fmla="*/ 175 w 269"/>
                        <a:gd name="T29" fmla="*/ 224 h 336"/>
                        <a:gd name="T30" fmla="*/ 139 w 269"/>
                        <a:gd name="T31" fmla="*/ 264 h 336"/>
                        <a:gd name="T32" fmla="*/ 101 w 269"/>
                        <a:gd name="T33" fmla="*/ 304 h 336"/>
                        <a:gd name="T34" fmla="*/ 53 w 269"/>
                        <a:gd name="T35" fmla="*/ 336 h 336"/>
                        <a:gd name="T36" fmla="*/ 21 w 269"/>
                        <a:gd name="T37" fmla="*/ 332 h 336"/>
                        <a:gd name="T38" fmla="*/ 4 w 269"/>
                        <a:gd name="T39" fmla="*/ 313 h 336"/>
                        <a:gd name="T40" fmla="*/ 0 w 269"/>
                        <a:gd name="T41" fmla="*/ 273 h 3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269" h="336">
                          <a:moveTo>
                            <a:pt x="0" y="273"/>
                          </a:moveTo>
                          <a:lnTo>
                            <a:pt x="11" y="233"/>
                          </a:lnTo>
                          <a:lnTo>
                            <a:pt x="28" y="196"/>
                          </a:lnTo>
                          <a:lnTo>
                            <a:pt x="64" y="145"/>
                          </a:lnTo>
                          <a:lnTo>
                            <a:pt x="96" y="103"/>
                          </a:lnTo>
                          <a:lnTo>
                            <a:pt x="139" y="62"/>
                          </a:lnTo>
                          <a:lnTo>
                            <a:pt x="180" y="28"/>
                          </a:lnTo>
                          <a:lnTo>
                            <a:pt x="214" y="4"/>
                          </a:lnTo>
                          <a:lnTo>
                            <a:pt x="242" y="0"/>
                          </a:lnTo>
                          <a:lnTo>
                            <a:pt x="263" y="10"/>
                          </a:lnTo>
                          <a:lnTo>
                            <a:pt x="269" y="44"/>
                          </a:lnTo>
                          <a:lnTo>
                            <a:pt x="259" y="83"/>
                          </a:lnTo>
                          <a:lnTo>
                            <a:pt x="242" y="127"/>
                          </a:lnTo>
                          <a:lnTo>
                            <a:pt x="208" y="183"/>
                          </a:lnTo>
                          <a:lnTo>
                            <a:pt x="175" y="224"/>
                          </a:lnTo>
                          <a:lnTo>
                            <a:pt x="139" y="264"/>
                          </a:lnTo>
                          <a:lnTo>
                            <a:pt x="101" y="304"/>
                          </a:lnTo>
                          <a:lnTo>
                            <a:pt x="53" y="336"/>
                          </a:lnTo>
                          <a:lnTo>
                            <a:pt x="21" y="332"/>
                          </a:lnTo>
                          <a:lnTo>
                            <a:pt x="4" y="313"/>
                          </a:lnTo>
                          <a:lnTo>
                            <a:pt x="0" y="273"/>
                          </a:lnTo>
                          <a:close/>
                        </a:path>
                      </a:pathLst>
                    </a:custGeom>
                    <a:solidFill>
                      <a:srgbClr val="E0E0FF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PH"/>
                    </a:p>
                  </p:txBody>
                </p:sp>
              </p:grpSp>
              <p:sp>
                <p:nvSpPr>
                  <p:cNvPr id="13326" name="Freeform 14"/>
                  <p:cNvSpPr>
                    <a:spLocks/>
                  </p:cNvSpPr>
                  <p:nvPr/>
                </p:nvSpPr>
                <p:spPr bwMode="auto">
                  <a:xfrm>
                    <a:off x="1015" y="602"/>
                    <a:ext cx="90" cy="101"/>
                  </a:xfrm>
                  <a:custGeom>
                    <a:avLst/>
                    <a:gdLst>
                      <a:gd name="T0" fmla="*/ 136 w 180"/>
                      <a:gd name="T1" fmla="*/ 0 h 302"/>
                      <a:gd name="T2" fmla="*/ 153 w 180"/>
                      <a:gd name="T3" fmla="*/ 6 h 302"/>
                      <a:gd name="T4" fmla="*/ 164 w 180"/>
                      <a:gd name="T5" fmla="*/ 23 h 302"/>
                      <a:gd name="T6" fmla="*/ 165 w 180"/>
                      <a:gd name="T7" fmla="*/ 41 h 302"/>
                      <a:gd name="T8" fmla="*/ 159 w 180"/>
                      <a:gd name="T9" fmla="*/ 56 h 302"/>
                      <a:gd name="T10" fmla="*/ 169 w 180"/>
                      <a:gd name="T11" fmla="*/ 63 h 302"/>
                      <a:gd name="T12" fmla="*/ 179 w 180"/>
                      <a:gd name="T13" fmla="*/ 82 h 302"/>
                      <a:gd name="T14" fmla="*/ 180 w 180"/>
                      <a:gd name="T15" fmla="*/ 105 h 302"/>
                      <a:gd name="T16" fmla="*/ 170 w 180"/>
                      <a:gd name="T17" fmla="*/ 119 h 302"/>
                      <a:gd name="T18" fmla="*/ 153 w 180"/>
                      <a:gd name="T19" fmla="*/ 130 h 302"/>
                      <a:gd name="T20" fmla="*/ 164 w 180"/>
                      <a:gd name="T21" fmla="*/ 152 h 302"/>
                      <a:gd name="T22" fmla="*/ 165 w 180"/>
                      <a:gd name="T23" fmla="*/ 177 h 302"/>
                      <a:gd name="T24" fmla="*/ 154 w 180"/>
                      <a:gd name="T25" fmla="*/ 196 h 302"/>
                      <a:gd name="T26" fmla="*/ 133 w 180"/>
                      <a:gd name="T27" fmla="*/ 205 h 302"/>
                      <a:gd name="T28" fmla="*/ 101 w 180"/>
                      <a:gd name="T29" fmla="*/ 199 h 302"/>
                      <a:gd name="T30" fmla="*/ 102 w 180"/>
                      <a:gd name="T31" fmla="*/ 220 h 302"/>
                      <a:gd name="T32" fmla="*/ 101 w 180"/>
                      <a:gd name="T33" fmla="*/ 251 h 302"/>
                      <a:gd name="T34" fmla="*/ 95 w 180"/>
                      <a:gd name="T35" fmla="*/ 274 h 302"/>
                      <a:gd name="T36" fmla="*/ 85 w 180"/>
                      <a:gd name="T37" fmla="*/ 291 h 302"/>
                      <a:gd name="T38" fmla="*/ 72 w 180"/>
                      <a:gd name="T39" fmla="*/ 301 h 302"/>
                      <a:gd name="T40" fmla="*/ 54 w 180"/>
                      <a:gd name="T41" fmla="*/ 302 h 302"/>
                      <a:gd name="T42" fmla="*/ 31 w 180"/>
                      <a:gd name="T43" fmla="*/ 292 h 302"/>
                      <a:gd name="T44" fmla="*/ 18 w 180"/>
                      <a:gd name="T45" fmla="*/ 273 h 302"/>
                      <a:gd name="T46" fmla="*/ 3 w 180"/>
                      <a:gd name="T47" fmla="*/ 239 h 302"/>
                      <a:gd name="T48" fmla="*/ 0 w 180"/>
                      <a:gd name="T49" fmla="*/ 214 h 302"/>
                      <a:gd name="T50" fmla="*/ 7 w 180"/>
                      <a:gd name="T51" fmla="*/ 199 h 302"/>
                      <a:gd name="T52" fmla="*/ 18 w 180"/>
                      <a:gd name="T53" fmla="*/ 192 h 302"/>
                      <a:gd name="T54" fmla="*/ 28 w 180"/>
                      <a:gd name="T55" fmla="*/ 189 h 302"/>
                      <a:gd name="T56" fmla="*/ 24 w 180"/>
                      <a:gd name="T57" fmla="*/ 171 h 302"/>
                      <a:gd name="T58" fmla="*/ 11 w 180"/>
                      <a:gd name="T59" fmla="*/ 158 h 302"/>
                      <a:gd name="T60" fmla="*/ 7 w 180"/>
                      <a:gd name="T61" fmla="*/ 142 h 302"/>
                      <a:gd name="T62" fmla="*/ 13 w 180"/>
                      <a:gd name="T63" fmla="*/ 124 h 302"/>
                      <a:gd name="T64" fmla="*/ 30 w 180"/>
                      <a:gd name="T65" fmla="*/ 113 h 302"/>
                      <a:gd name="T66" fmla="*/ 22 w 180"/>
                      <a:gd name="T67" fmla="*/ 100 h 302"/>
                      <a:gd name="T68" fmla="*/ 22 w 180"/>
                      <a:gd name="T69" fmla="*/ 81 h 302"/>
                      <a:gd name="T70" fmla="*/ 35 w 180"/>
                      <a:gd name="T71" fmla="*/ 71 h 302"/>
                      <a:gd name="T72" fmla="*/ 29 w 180"/>
                      <a:gd name="T73" fmla="*/ 53 h 302"/>
                      <a:gd name="T74" fmla="*/ 37 w 180"/>
                      <a:gd name="T75" fmla="*/ 32 h 302"/>
                      <a:gd name="T76" fmla="*/ 49 w 180"/>
                      <a:gd name="T77" fmla="*/ 22 h 302"/>
                      <a:gd name="T78" fmla="*/ 68 w 180"/>
                      <a:gd name="T79" fmla="*/ 19 h 302"/>
                      <a:gd name="T80" fmla="*/ 77 w 180"/>
                      <a:gd name="T81" fmla="*/ 22 h 302"/>
                      <a:gd name="T82" fmla="*/ 88 w 180"/>
                      <a:gd name="T83" fmla="*/ 23 h 302"/>
                      <a:gd name="T84" fmla="*/ 105 w 180"/>
                      <a:gd name="T85" fmla="*/ 15 h 302"/>
                      <a:gd name="T86" fmla="*/ 136 w 180"/>
                      <a:gd name="T87" fmla="*/ 0 h 3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180" h="302">
                        <a:moveTo>
                          <a:pt x="136" y="0"/>
                        </a:moveTo>
                        <a:lnTo>
                          <a:pt x="153" y="6"/>
                        </a:lnTo>
                        <a:lnTo>
                          <a:pt x="164" y="23"/>
                        </a:lnTo>
                        <a:lnTo>
                          <a:pt x="165" y="41"/>
                        </a:lnTo>
                        <a:lnTo>
                          <a:pt x="159" y="56"/>
                        </a:lnTo>
                        <a:lnTo>
                          <a:pt x="169" y="63"/>
                        </a:lnTo>
                        <a:lnTo>
                          <a:pt x="179" y="82"/>
                        </a:lnTo>
                        <a:lnTo>
                          <a:pt x="180" y="105"/>
                        </a:lnTo>
                        <a:lnTo>
                          <a:pt x="170" y="119"/>
                        </a:lnTo>
                        <a:lnTo>
                          <a:pt x="153" y="130"/>
                        </a:lnTo>
                        <a:lnTo>
                          <a:pt x="164" y="152"/>
                        </a:lnTo>
                        <a:lnTo>
                          <a:pt x="165" y="177"/>
                        </a:lnTo>
                        <a:lnTo>
                          <a:pt x="154" y="196"/>
                        </a:lnTo>
                        <a:lnTo>
                          <a:pt x="133" y="205"/>
                        </a:lnTo>
                        <a:lnTo>
                          <a:pt x="101" y="199"/>
                        </a:lnTo>
                        <a:lnTo>
                          <a:pt x="102" y="220"/>
                        </a:lnTo>
                        <a:lnTo>
                          <a:pt x="101" y="251"/>
                        </a:lnTo>
                        <a:lnTo>
                          <a:pt x="95" y="274"/>
                        </a:lnTo>
                        <a:lnTo>
                          <a:pt x="85" y="291"/>
                        </a:lnTo>
                        <a:lnTo>
                          <a:pt x="72" y="301"/>
                        </a:lnTo>
                        <a:lnTo>
                          <a:pt x="54" y="302"/>
                        </a:lnTo>
                        <a:lnTo>
                          <a:pt x="31" y="292"/>
                        </a:lnTo>
                        <a:lnTo>
                          <a:pt x="18" y="273"/>
                        </a:lnTo>
                        <a:lnTo>
                          <a:pt x="3" y="239"/>
                        </a:lnTo>
                        <a:lnTo>
                          <a:pt x="0" y="214"/>
                        </a:lnTo>
                        <a:lnTo>
                          <a:pt x="7" y="199"/>
                        </a:lnTo>
                        <a:lnTo>
                          <a:pt x="18" y="192"/>
                        </a:lnTo>
                        <a:lnTo>
                          <a:pt x="28" y="189"/>
                        </a:lnTo>
                        <a:lnTo>
                          <a:pt x="24" y="171"/>
                        </a:lnTo>
                        <a:lnTo>
                          <a:pt x="11" y="158"/>
                        </a:lnTo>
                        <a:lnTo>
                          <a:pt x="7" y="142"/>
                        </a:lnTo>
                        <a:lnTo>
                          <a:pt x="13" y="124"/>
                        </a:lnTo>
                        <a:lnTo>
                          <a:pt x="30" y="113"/>
                        </a:lnTo>
                        <a:lnTo>
                          <a:pt x="22" y="100"/>
                        </a:lnTo>
                        <a:lnTo>
                          <a:pt x="22" y="81"/>
                        </a:lnTo>
                        <a:lnTo>
                          <a:pt x="35" y="71"/>
                        </a:lnTo>
                        <a:lnTo>
                          <a:pt x="29" y="53"/>
                        </a:lnTo>
                        <a:lnTo>
                          <a:pt x="37" y="32"/>
                        </a:lnTo>
                        <a:lnTo>
                          <a:pt x="49" y="22"/>
                        </a:lnTo>
                        <a:lnTo>
                          <a:pt x="68" y="19"/>
                        </a:lnTo>
                        <a:lnTo>
                          <a:pt x="77" y="22"/>
                        </a:lnTo>
                        <a:lnTo>
                          <a:pt x="88" y="23"/>
                        </a:lnTo>
                        <a:lnTo>
                          <a:pt x="105" y="15"/>
                        </a:lnTo>
                        <a:lnTo>
                          <a:pt x="136" y="0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PH"/>
                  </a:p>
                </p:txBody>
              </p:sp>
              <p:sp>
                <p:nvSpPr>
                  <p:cNvPr id="13327" name="Freeform 15"/>
                  <p:cNvSpPr>
                    <a:spLocks/>
                  </p:cNvSpPr>
                  <p:nvPr/>
                </p:nvSpPr>
                <p:spPr bwMode="auto">
                  <a:xfrm>
                    <a:off x="1047" y="645"/>
                    <a:ext cx="45" cy="6"/>
                  </a:xfrm>
                  <a:custGeom>
                    <a:avLst/>
                    <a:gdLst>
                      <a:gd name="T0" fmla="*/ 0 w 91"/>
                      <a:gd name="T1" fmla="*/ 4 h 20"/>
                      <a:gd name="T2" fmla="*/ 14 w 91"/>
                      <a:gd name="T3" fmla="*/ 13 h 20"/>
                      <a:gd name="T4" fmla="*/ 36 w 91"/>
                      <a:gd name="T5" fmla="*/ 20 h 20"/>
                      <a:gd name="T6" fmla="*/ 57 w 91"/>
                      <a:gd name="T7" fmla="*/ 16 h 20"/>
                      <a:gd name="T8" fmla="*/ 79 w 91"/>
                      <a:gd name="T9" fmla="*/ 9 h 20"/>
                      <a:gd name="T10" fmla="*/ 91 w 91"/>
                      <a:gd name="T11" fmla="*/ 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91" h="20">
                        <a:moveTo>
                          <a:pt x="0" y="4"/>
                        </a:moveTo>
                        <a:lnTo>
                          <a:pt x="14" y="13"/>
                        </a:lnTo>
                        <a:lnTo>
                          <a:pt x="36" y="20"/>
                        </a:lnTo>
                        <a:lnTo>
                          <a:pt x="57" y="16"/>
                        </a:lnTo>
                        <a:lnTo>
                          <a:pt x="79" y="9"/>
                        </a:lnTo>
                        <a:lnTo>
                          <a:pt x="91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PH"/>
                  </a:p>
                </p:txBody>
              </p:sp>
              <p:sp>
                <p:nvSpPr>
                  <p:cNvPr id="13328" name="Freeform 16"/>
                  <p:cNvSpPr>
                    <a:spLocks/>
                  </p:cNvSpPr>
                  <p:nvPr/>
                </p:nvSpPr>
                <p:spPr bwMode="auto">
                  <a:xfrm>
                    <a:off x="1038" y="662"/>
                    <a:ext cx="27" cy="7"/>
                  </a:xfrm>
                  <a:custGeom>
                    <a:avLst/>
                    <a:gdLst>
                      <a:gd name="T0" fmla="*/ 56 w 56"/>
                      <a:gd name="T1" fmla="*/ 21 h 21"/>
                      <a:gd name="T2" fmla="*/ 39 w 56"/>
                      <a:gd name="T3" fmla="*/ 19 h 21"/>
                      <a:gd name="T4" fmla="*/ 20 w 56"/>
                      <a:gd name="T5" fmla="*/ 13 h 21"/>
                      <a:gd name="T6" fmla="*/ 0 w 56"/>
                      <a:gd name="T7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6" h="21">
                        <a:moveTo>
                          <a:pt x="56" y="21"/>
                        </a:moveTo>
                        <a:lnTo>
                          <a:pt x="39" y="19"/>
                        </a:lnTo>
                        <a:lnTo>
                          <a:pt x="20" y="1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PH"/>
                  </a:p>
                </p:txBody>
              </p:sp>
              <p:sp>
                <p:nvSpPr>
                  <p:cNvPr id="13329" name="Freeform 17"/>
                  <p:cNvSpPr>
                    <a:spLocks/>
                  </p:cNvSpPr>
                  <p:nvPr/>
                </p:nvSpPr>
                <p:spPr bwMode="auto">
                  <a:xfrm>
                    <a:off x="1035" y="670"/>
                    <a:ext cx="26" cy="10"/>
                  </a:xfrm>
                  <a:custGeom>
                    <a:avLst/>
                    <a:gdLst>
                      <a:gd name="T0" fmla="*/ 50 w 50"/>
                      <a:gd name="T1" fmla="*/ 29 h 29"/>
                      <a:gd name="T2" fmla="*/ 36 w 50"/>
                      <a:gd name="T3" fmla="*/ 20 h 29"/>
                      <a:gd name="T4" fmla="*/ 23 w 50"/>
                      <a:gd name="T5" fmla="*/ 20 h 29"/>
                      <a:gd name="T6" fmla="*/ 10 w 50"/>
                      <a:gd name="T7" fmla="*/ 29 h 29"/>
                      <a:gd name="T8" fmla="*/ 7 w 50"/>
                      <a:gd name="T9" fmla="*/ 14 h 29"/>
                      <a:gd name="T10" fmla="*/ 0 w 50"/>
                      <a:gd name="T11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0" h="29">
                        <a:moveTo>
                          <a:pt x="50" y="29"/>
                        </a:moveTo>
                        <a:lnTo>
                          <a:pt x="36" y="20"/>
                        </a:lnTo>
                        <a:lnTo>
                          <a:pt x="23" y="20"/>
                        </a:lnTo>
                        <a:lnTo>
                          <a:pt x="10" y="29"/>
                        </a:lnTo>
                        <a:lnTo>
                          <a:pt x="7" y="1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PH"/>
                  </a:p>
                </p:txBody>
              </p:sp>
              <p:sp>
                <p:nvSpPr>
                  <p:cNvPr id="13330" name="Freeform 18"/>
                  <p:cNvSpPr>
                    <a:spLocks/>
                  </p:cNvSpPr>
                  <p:nvPr/>
                </p:nvSpPr>
                <p:spPr bwMode="auto">
                  <a:xfrm>
                    <a:off x="1047" y="622"/>
                    <a:ext cx="46" cy="9"/>
                  </a:xfrm>
                  <a:custGeom>
                    <a:avLst/>
                    <a:gdLst>
                      <a:gd name="T0" fmla="*/ 92 w 92"/>
                      <a:gd name="T1" fmla="*/ 0 h 27"/>
                      <a:gd name="T2" fmla="*/ 79 w 92"/>
                      <a:gd name="T3" fmla="*/ 5 h 27"/>
                      <a:gd name="T4" fmla="*/ 66 w 92"/>
                      <a:gd name="T5" fmla="*/ 9 h 27"/>
                      <a:gd name="T6" fmla="*/ 56 w 92"/>
                      <a:gd name="T7" fmla="*/ 15 h 27"/>
                      <a:gd name="T8" fmla="*/ 46 w 92"/>
                      <a:gd name="T9" fmla="*/ 22 h 27"/>
                      <a:gd name="T10" fmla="*/ 33 w 92"/>
                      <a:gd name="T11" fmla="*/ 27 h 27"/>
                      <a:gd name="T12" fmla="*/ 21 w 92"/>
                      <a:gd name="T13" fmla="*/ 24 h 27"/>
                      <a:gd name="T14" fmla="*/ 10 w 92"/>
                      <a:gd name="T15" fmla="*/ 18 h 27"/>
                      <a:gd name="T16" fmla="*/ 0 w 92"/>
                      <a:gd name="T17" fmla="*/ 12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2" h="27">
                        <a:moveTo>
                          <a:pt x="92" y="0"/>
                        </a:moveTo>
                        <a:lnTo>
                          <a:pt x="79" y="5"/>
                        </a:lnTo>
                        <a:lnTo>
                          <a:pt x="66" y="9"/>
                        </a:lnTo>
                        <a:lnTo>
                          <a:pt x="56" y="15"/>
                        </a:lnTo>
                        <a:lnTo>
                          <a:pt x="46" y="22"/>
                        </a:lnTo>
                        <a:lnTo>
                          <a:pt x="33" y="27"/>
                        </a:lnTo>
                        <a:lnTo>
                          <a:pt x="21" y="24"/>
                        </a:lnTo>
                        <a:lnTo>
                          <a:pt x="10" y="18"/>
                        </a:lnTo>
                        <a:lnTo>
                          <a:pt x="0" y="12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PH"/>
                  </a:p>
                </p:txBody>
              </p:sp>
            </p:grpSp>
          </p:grpSp>
        </p:grpSp>
        <p:grpSp>
          <p:nvGrpSpPr>
            <p:cNvPr id="13347" name="Group 35"/>
            <p:cNvGrpSpPr>
              <a:grpSpLocks/>
            </p:cNvGrpSpPr>
            <p:nvPr/>
          </p:nvGrpSpPr>
          <p:grpSpPr bwMode="auto">
            <a:xfrm>
              <a:off x="933" y="270"/>
              <a:ext cx="224" cy="306"/>
              <a:chOff x="933" y="270"/>
              <a:chExt cx="224" cy="306"/>
            </a:xfrm>
          </p:grpSpPr>
          <p:grpSp>
            <p:nvGrpSpPr>
              <p:cNvPr id="13345" name="Group 33"/>
              <p:cNvGrpSpPr>
                <a:grpSpLocks/>
              </p:cNvGrpSpPr>
              <p:nvPr/>
            </p:nvGrpSpPr>
            <p:grpSpPr bwMode="auto">
              <a:xfrm>
                <a:off x="933" y="318"/>
                <a:ext cx="189" cy="258"/>
                <a:chOff x="933" y="318"/>
                <a:chExt cx="189" cy="258"/>
              </a:xfrm>
            </p:grpSpPr>
            <p:sp>
              <p:nvSpPr>
                <p:cNvPr id="13334" name="Freeform 22"/>
                <p:cNvSpPr>
                  <a:spLocks/>
                </p:cNvSpPr>
                <p:nvPr/>
              </p:nvSpPr>
              <p:spPr bwMode="auto">
                <a:xfrm>
                  <a:off x="933" y="318"/>
                  <a:ext cx="189" cy="258"/>
                </a:xfrm>
                <a:custGeom>
                  <a:avLst/>
                  <a:gdLst>
                    <a:gd name="T0" fmla="*/ 12 w 377"/>
                    <a:gd name="T1" fmla="*/ 209 h 773"/>
                    <a:gd name="T2" fmla="*/ 3 w 377"/>
                    <a:gd name="T3" fmla="*/ 257 h 773"/>
                    <a:gd name="T4" fmla="*/ 0 w 377"/>
                    <a:gd name="T5" fmla="*/ 304 h 773"/>
                    <a:gd name="T6" fmla="*/ 9 w 377"/>
                    <a:gd name="T7" fmla="*/ 409 h 773"/>
                    <a:gd name="T8" fmla="*/ 16 w 377"/>
                    <a:gd name="T9" fmla="*/ 499 h 773"/>
                    <a:gd name="T10" fmla="*/ 34 w 377"/>
                    <a:gd name="T11" fmla="*/ 553 h 773"/>
                    <a:gd name="T12" fmla="*/ 53 w 377"/>
                    <a:gd name="T13" fmla="*/ 620 h 773"/>
                    <a:gd name="T14" fmla="*/ 64 w 377"/>
                    <a:gd name="T15" fmla="*/ 654 h 773"/>
                    <a:gd name="T16" fmla="*/ 80 w 377"/>
                    <a:gd name="T17" fmla="*/ 698 h 773"/>
                    <a:gd name="T18" fmla="*/ 91 w 377"/>
                    <a:gd name="T19" fmla="*/ 733 h 773"/>
                    <a:gd name="T20" fmla="*/ 104 w 377"/>
                    <a:gd name="T21" fmla="*/ 758 h 773"/>
                    <a:gd name="T22" fmla="*/ 116 w 377"/>
                    <a:gd name="T23" fmla="*/ 770 h 773"/>
                    <a:gd name="T24" fmla="*/ 130 w 377"/>
                    <a:gd name="T25" fmla="*/ 773 h 773"/>
                    <a:gd name="T26" fmla="*/ 144 w 377"/>
                    <a:gd name="T27" fmla="*/ 767 h 773"/>
                    <a:gd name="T28" fmla="*/ 155 w 377"/>
                    <a:gd name="T29" fmla="*/ 769 h 773"/>
                    <a:gd name="T30" fmla="*/ 163 w 377"/>
                    <a:gd name="T31" fmla="*/ 764 h 773"/>
                    <a:gd name="T32" fmla="*/ 174 w 377"/>
                    <a:gd name="T33" fmla="*/ 744 h 773"/>
                    <a:gd name="T34" fmla="*/ 191 w 377"/>
                    <a:gd name="T35" fmla="*/ 699 h 773"/>
                    <a:gd name="T36" fmla="*/ 205 w 377"/>
                    <a:gd name="T37" fmla="*/ 646 h 773"/>
                    <a:gd name="T38" fmla="*/ 215 w 377"/>
                    <a:gd name="T39" fmla="*/ 599 h 773"/>
                    <a:gd name="T40" fmla="*/ 220 w 377"/>
                    <a:gd name="T41" fmla="*/ 556 h 773"/>
                    <a:gd name="T42" fmla="*/ 228 w 377"/>
                    <a:gd name="T43" fmla="*/ 525 h 773"/>
                    <a:gd name="T44" fmla="*/ 242 w 377"/>
                    <a:gd name="T45" fmla="*/ 487 h 773"/>
                    <a:gd name="T46" fmla="*/ 258 w 377"/>
                    <a:gd name="T47" fmla="*/ 459 h 773"/>
                    <a:gd name="T48" fmla="*/ 244 w 377"/>
                    <a:gd name="T49" fmla="*/ 441 h 773"/>
                    <a:gd name="T50" fmla="*/ 226 w 377"/>
                    <a:gd name="T51" fmla="*/ 429 h 773"/>
                    <a:gd name="T52" fmla="*/ 240 w 377"/>
                    <a:gd name="T53" fmla="*/ 407 h 773"/>
                    <a:gd name="T54" fmla="*/ 242 w 377"/>
                    <a:gd name="T55" fmla="*/ 385 h 773"/>
                    <a:gd name="T56" fmla="*/ 247 w 377"/>
                    <a:gd name="T57" fmla="*/ 370 h 773"/>
                    <a:gd name="T58" fmla="*/ 256 w 377"/>
                    <a:gd name="T59" fmla="*/ 354 h 773"/>
                    <a:gd name="T60" fmla="*/ 264 w 377"/>
                    <a:gd name="T61" fmla="*/ 361 h 773"/>
                    <a:gd name="T62" fmla="*/ 272 w 377"/>
                    <a:gd name="T63" fmla="*/ 366 h 773"/>
                    <a:gd name="T64" fmla="*/ 280 w 377"/>
                    <a:gd name="T65" fmla="*/ 382 h 773"/>
                    <a:gd name="T66" fmla="*/ 283 w 377"/>
                    <a:gd name="T67" fmla="*/ 403 h 773"/>
                    <a:gd name="T68" fmla="*/ 289 w 377"/>
                    <a:gd name="T69" fmla="*/ 410 h 773"/>
                    <a:gd name="T70" fmla="*/ 301 w 377"/>
                    <a:gd name="T71" fmla="*/ 412 h 773"/>
                    <a:gd name="T72" fmla="*/ 309 w 377"/>
                    <a:gd name="T73" fmla="*/ 406 h 773"/>
                    <a:gd name="T74" fmla="*/ 315 w 377"/>
                    <a:gd name="T75" fmla="*/ 391 h 773"/>
                    <a:gd name="T76" fmla="*/ 323 w 377"/>
                    <a:gd name="T77" fmla="*/ 348 h 773"/>
                    <a:gd name="T78" fmla="*/ 340 w 377"/>
                    <a:gd name="T79" fmla="*/ 322 h 773"/>
                    <a:gd name="T80" fmla="*/ 350 w 377"/>
                    <a:gd name="T81" fmla="*/ 305 h 773"/>
                    <a:gd name="T82" fmla="*/ 354 w 377"/>
                    <a:gd name="T83" fmla="*/ 286 h 773"/>
                    <a:gd name="T84" fmla="*/ 344 w 377"/>
                    <a:gd name="T85" fmla="*/ 245 h 773"/>
                    <a:gd name="T86" fmla="*/ 337 w 377"/>
                    <a:gd name="T87" fmla="*/ 221 h 773"/>
                    <a:gd name="T88" fmla="*/ 346 w 377"/>
                    <a:gd name="T89" fmla="*/ 193 h 773"/>
                    <a:gd name="T90" fmla="*/ 364 w 377"/>
                    <a:gd name="T91" fmla="*/ 168 h 773"/>
                    <a:gd name="T92" fmla="*/ 377 w 377"/>
                    <a:gd name="T93" fmla="*/ 146 h 773"/>
                    <a:gd name="T94" fmla="*/ 368 w 377"/>
                    <a:gd name="T95" fmla="*/ 94 h 773"/>
                    <a:gd name="T96" fmla="*/ 347 w 377"/>
                    <a:gd name="T97" fmla="*/ 51 h 773"/>
                    <a:gd name="T98" fmla="*/ 295 w 377"/>
                    <a:gd name="T99" fmla="*/ 16 h 773"/>
                    <a:gd name="T100" fmla="*/ 241 w 377"/>
                    <a:gd name="T101" fmla="*/ 0 h 773"/>
                    <a:gd name="T102" fmla="*/ 186 w 377"/>
                    <a:gd name="T103" fmla="*/ 6 h 773"/>
                    <a:gd name="T104" fmla="*/ 125 w 377"/>
                    <a:gd name="T105" fmla="*/ 32 h 773"/>
                    <a:gd name="T106" fmla="*/ 106 w 377"/>
                    <a:gd name="T107" fmla="*/ 59 h 773"/>
                    <a:gd name="T108" fmla="*/ 97 w 377"/>
                    <a:gd name="T109" fmla="*/ 85 h 773"/>
                    <a:gd name="T110" fmla="*/ 89 w 377"/>
                    <a:gd name="T111" fmla="*/ 122 h 773"/>
                    <a:gd name="T112" fmla="*/ 82 w 377"/>
                    <a:gd name="T113" fmla="*/ 140 h 773"/>
                    <a:gd name="T114" fmla="*/ 41 w 377"/>
                    <a:gd name="T115" fmla="*/ 170 h 773"/>
                    <a:gd name="T116" fmla="*/ 23 w 377"/>
                    <a:gd name="T117" fmla="*/ 189 h 773"/>
                    <a:gd name="T118" fmla="*/ 12 w 377"/>
                    <a:gd name="T119" fmla="*/ 209 h 7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377" h="773">
                      <a:moveTo>
                        <a:pt x="12" y="209"/>
                      </a:moveTo>
                      <a:lnTo>
                        <a:pt x="3" y="257"/>
                      </a:lnTo>
                      <a:lnTo>
                        <a:pt x="0" y="304"/>
                      </a:lnTo>
                      <a:lnTo>
                        <a:pt x="9" y="409"/>
                      </a:lnTo>
                      <a:lnTo>
                        <a:pt x="16" y="499"/>
                      </a:lnTo>
                      <a:lnTo>
                        <a:pt x="34" y="553"/>
                      </a:lnTo>
                      <a:lnTo>
                        <a:pt x="53" y="620"/>
                      </a:lnTo>
                      <a:lnTo>
                        <a:pt x="64" y="654"/>
                      </a:lnTo>
                      <a:lnTo>
                        <a:pt x="80" y="698"/>
                      </a:lnTo>
                      <a:lnTo>
                        <a:pt x="91" y="733"/>
                      </a:lnTo>
                      <a:lnTo>
                        <a:pt x="104" y="758"/>
                      </a:lnTo>
                      <a:lnTo>
                        <a:pt x="116" y="770"/>
                      </a:lnTo>
                      <a:lnTo>
                        <a:pt x="130" y="773"/>
                      </a:lnTo>
                      <a:lnTo>
                        <a:pt x="144" y="767"/>
                      </a:lnTo>
                      <a:lnTo>
                        <a:pt x="155" y="769"/>
                      </a:lnTo>
                      <a:lnTo>
                        <a:pt x="163" y="764"/>
                      </a:lnTo>
                      <a:lnTo>
                        <a:pt x="174" y="744"/>
                      </a:lnTo>
                      <a:lnTo>
                        <a:pt x="191" y="699"/>
                      </a:lnTo>
                      <a:lnTo>
                        <a:pt x="205" y="646"/>
                      </a:lnTo>
                      <a:lnTo>
                        <a:pt x="215" y="599"/>
                      </a:lnTo>
                      <a:lnTo>
                        <a:pt x="220" y="556"/>
                      </a:lnTo>
                      <a:lnTo>
                        <a:pt x="228" y="525"/>
                      </a:lnTo>
                      <a:lnTo>
                        <a:pt x="242" y="487"/>
                      </a:lnTo>
                      <a:lnTo>
                        <a:pt x="258" y="459"/>
                      </a:lnTo>
                      <a:lnTo>
                        <a:pt x="244" y="441"/>
                      </a:lnTo>
                      <a:lnTo>
                        <a:pt x="226" y="429"/>
                      </a:lnTo>
                      <a:lnTo>
                        <a:pt x="240" y="407"/>
                      </a:lnTo>
                      <a:lnTo>
                        <a:pt x="242" y="385"/>
                      </a:lnTo>
                      <a:lnTo>
                        <a:pt x="247" y="370"/>
                      </a:lnTo>
                      <a:lnTo>
                        <a:pt x="256" y="354"/>
                      </a:lnTo>
                      <a:lnTo>
                        <a:pt x="264" y="361"/>
                      </a:lnTo>
                      <a:lnTo>
                        <a:pt x="272" y="366"/>
                      </a:lnTo>
                      <a:lnTo>
                        <a:pt x="280" y="382"/>
                      </a:lnTo>
                      <a:lnTo>
                        <a:pt x="283" y="403"/>
                      </a:lnTo>
                      <a:lnTo>
                        <a:pt x="289" y="410"/>
                      </a:lnTo>
                      <a:lnTo>
                        <a:pt x="301" y="412"/>
                      </a:lnTo>
                      <a:lnTo>
                        <a:pt x="309" y="406"/>
                      </a:lnTo>
                      <a:lnTo>
                        <a:pt x="315" y="391"/>
                      </a:lnTo>
                      <a:lnTo>
                        <a:pt x="323" y="348"/>
                      </a:lnTo>
                      <a:lnTo>
                        <a:pt x="340" y="322"/>
                      </a:lnTo>
                      <a:lnTo>
                        <a:pt x="350" y="305"/>
                      </a:lnTo>
                      <a:lnTo>
                        <a:pt x="354" y="286"/>
                      </a:lnTo>
                      <a:lnTo>
                        <a:pt x="344" y="245"/>
                      </a:lnTo>
                      <a:lnTo>
                        <a:pt x="337" y="221"/>
                      </a:lnTo>
                      <a:lnTo>
                        <a:pt x="346" y="193"/>
                      </a:lnTo>
                      <a:lnTo>
                        <a:pt x="364" y="168"/>
                      </a:lnTo>
                      <a:lnTo>
                        <a:pt x="377" y="146"/>
                      </a:lnTo>
                      <a:lnTo>
                        <a:pt x="368" y="94"/>
                      </a:lnTo>
                      <a:lnTo>
                        <a:pt x="347" y="51"/>
                      </a:lnTo>
                      <a:lnTo>
                        <a:pt x="295" y="16"/>
                      </a:lnTo>
                      <a:lnTo>
                        <a:pt x="241" y="0"/>
                      </a:lnTo>
                      <a:lnTo>
                        <a:pt x="186" y="6"/>
                      </a:lnTo>
                      <a:lnTo>
                        <a:pt x="125" y="32"/>
                      </a:lnTo>
                      <a:lnTo>
                        <a:pt x="106" y="59"/>
                      </a:lnTo>
                      <a:lnTo>
                        <a:pt x="97" y="85"/>
                      </a:lnTo>
                      <a:lnTo>
                        <a:pt x="89" y="122"/>
                      </a:lnTo>
                      <a:lnTo>
                        <a:pt x="82" y="140"/>
                      </a:lnTo>
                      <a:lnTo>
                        <a:pt x="41" y="170"/>
                      </a:lnTo>
                      <a:lnTo>
                        <a:pt x="23" y="189"/>
                      </a:lnTo>
                      <a:lnTo>
                        <a:pt x="12" y="209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PH"/>
                </a:p>
              </p:txBody>
            </p:sp>
            <p:grpSp>
              <p:nvGrpSpPr>
                <p:cNvPr id="13344" name="Group 32"/>
                <p:cNvGrpSpPr>
                  <a:grpSpLocks/>
                </p:cNvGrpSpPr>
                <p:nvPr/>
              </p:nvGrpSpPr>
              <p:grpSpPr bwMode="auto">
                <a:xfrm>
                  <a:off x="956" y="356"/>
                  <a:ext cx="146" cy="137"/>
                  <a:chOff x="956" y="356"/>
                  <a:chExt cx="146" cy="137"/>
                </a:xfrm>
              </p:grpSpPr>
              <p:grpSp>
                <p:nvGrpSpPr>
                  <p:cNvPr id="13342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956" y="356"/>
                    <a:ext cx="146" cy="137"/>
                    <a:chOff x="956" y="356"/>
                    <a:chExt cx="146" cy="137"/>
                  </a:xfrm>
                </p:grpSpPr>
                <p:sp>
                  <p:nvSpPr>
                    <p:cNvPr id="13335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956" y="371"/>
                      <a:ext cx="44" cy="122"/>
                    </a:xfrm>
                    <a:custGeom>
                      <a:avLst/>
                      <a:gdLst>
                        <a:gd name="T0" fmla="*/ 3 w 88"/>
                        <a:gd name="T1" fmla="*/ 367 h 367"/>
                        <a:gd name="T2" fmla="*/ 14 w 88"/>
                        <a:gd name="T3" fmla="*/ 332 h 367"/>
                        <a:gd name="T4" fmla="*/ 21 w 88"/>
                        <a:gd name="T5" fmla="*/ 307 h 367"/>
                        <a:gd name="T6" fmla="*/ 18 w 88"/>
                        <a:gd name="T7" fmla="*/ 262 h 367"/>
                        <a:gd name="T8" fmla="*/ 7 w 88"/>
                        <a:gd name="T9" fmla="*/ 223 h 367"/>
                        <a:gd name="T10" fmla="*/ 0 w 88"/>
                        <a:gd name="T11" fmla="*/ 177 h 367"/>
                        <a:gd name="T12" fmla="*/ 3 w 88"/>
                        <a:gd name="T13" fmla="*/ 140 h 367"/>
                        <a:gd name="T14" fmla="*/ 20 w 88"/>
                        <a:gd name="T15" fmla="*/ 102 h 367"/>
                        <a:gd name="T16" fmla="*/ 38 w 88"/>
                        <a:gd name="T17" fmla="*/ 76 h 367"/>
                        <a:gd name="T18" fmla="*/ 64 w 88"/>
                        <a:gd name="T19" fmla="*/ 53 h 367"/>
                        <a:gd name="T20" fmla="*/ 88 w 88"/>
                        <a:gd name="T21" fmla="*/ 41 h 367"/>
                        <a:gd name="T22" fmla="*/ 74 w 88"/>
                        <a:gd name="T23" fmla="*/ 40 h 367"/>
                        <a:gd name="T24" fmla="*/ 65 w 88"/>
                        <a:gd name="T25" fmla="*/ 35 h 367"/>
                        <a:gd name="T26" fmla="*/ 59 w 88"/>
                        <a:gd name="T27" fmla="*/ 26 h 367"/>
                        <a:gd name="T28" fmla="*/ 54 w 88"/>
                        <a:gd name="T29" fmla="*/ 10 h 367"/>
                        <a:gd name="T30" fmla="*/ 57 w 88"/>
                        <a:gd name="T31" fmla="*/ 0 h 3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88" h="367">
                          <a:moveTo>
                            <a:pt x="3" y="367"/>
                          </a:moveTo>
                          <a:lnTo>
                            <a:pt x="14" y="332"/>
                          </a:lnTo>
                          <a:lnTo>
                            <a:pt x="21" y="307"/>
                          </a:lnTo>
                          <a:lnTo>
                            <a:pt x="18" y="262"/>
                          </a:lnTo>
                          <a:lnTo>
                            <a:pt x="7" y="223"/>
                          </a:lnTo>
                          <a:lnTo>
                            <a:pt x="0" y="177"/>
                          </a:lnTo>
                          <a:lnTo>
                            <a:pt x="3" y="140"/>
                          </a:lnTo>
                          <a:lnTo>
                            <a:pt x="20" y="102"/>
                          </a:lnTo>
                          <a:lnTo>
                            <a:pt x="38" y="76"/>
                          </a:lnTo>
                          <a:lnTo>
                            <a:pt x="64" y="53"/>
                          </a:lnTo>
                          <a:lnTo>
                            <a:pt x="88" y="41"/>
                          </a:lnTo>
                          <a:lnTo>
                            <a:pt x="74" y="40"/>
                          </a:lnTo>
                          <a:lnTo>
                            <a:pt x="65" y="35"/>
                          </a:lnTo>
                          <a:lnTo>
                            <a:pt x="59" y="26"/>
                          </a:lnTo>
                          <a:lnTo>
                            <a:pt x="54" y="10"/>
                          </a:lnTo>
                          <a:lnTo>
                            <a:pt x="57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PH"/>
                    </a:p>
                  </p:txBody>
                </p:sp>
                <p:sp>
                  <p:nvSpPr>
                    <p:cNvPr id="13336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1018" y="391"/>
                      <a:ext cx="51" cy="17"/>
                    </a:xfrm>
                    <a:custGeom>
                      <a:avLst/>
                      <a:gdLst>
                        <a:gd name="T0" fmla="*/ 0 w 103"/>
                        <a:gd name="T1" fmla="*/ 27 h 52"/>
                        <a:gd name="T2" fmla="*/ 20 w 103"/>
                        <a:gd name="T3" fmla="*/ 42 h 52"/>
                        <a:gd name="T4" fmla="*/ 39 w 103"/>
                        <a:gd name="T5" fmla="*/ 50 h 52"/>
                        <a:gd name="T6" fmla="*/ 62 w 103"/>
                        <a:gd name="T7" fmla="*/ 52 h 52"/>
                        <a:gd name="T8" fmla="*/ 78 w 103"/>
                        <a:gd name="T9" fmla="*/ 50 h 52"/>
                        <a:gd name="T10" fmla="*/ 93 w 103"/>
                        <a:gd name="T11" fmla="*/ 45 h 52"/>
                        <a:gd name="T12" fmla="*/ 103 w 103"/>
                        <a:gd name="T13" fmla="*/ 30 h 52"/>
                        <a:gd name="T14" fmla="*/ 103 w 103"/>
                        <a:gd name="T15" fmla="*/ 12 h 52"/>
                        <a:gd name="T16" fmla="*/ 91 w 103"/>
                        <a:gd name="T17" fmla="*/ 3 h 52"/>
                        <a:gd name="T18" fmla="*/ 77 w 103"/>
                        <a:gd name="T19" fmla="*/ 0 h 52"/>
                        <a:gd name="T20" fmla="*/ 58 w 103"/>
                        <a:gd name="T21" fmla="*/ 6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103" h="52">
                          <a:moveTo>
                            <a:pt x="0" y="27"/>
                          </a:moveTo>
                          <a:lnTo>
                            <a:pt x="20" y="42"/>
                          </a:lnTo>
                          <a:lnTo>
                            <a:pt x="39" y="50"/>
                          </a:lnTo>
                          <a:lnTo>
                            <a:pt x="62" y="52"/>
                          </a:lnTo>
                          <a:lnTo>
                            <a:pt x="78" y="50"/>
                          </a:lnTo>
                          <a:lnTo>
                            <a:pt x="93" y="45"/>
                          </a:lnTo>
                          <a:lnTo>
                            <a:pt x="103" y="30"/>
                          </a:lnTo>
                          <a:lnTo>
                            <a:pt x="103" y="12"/>
                          </a:lnTo>
                          <a:lnTo>
                            <a:pt x="91" y="3"/>
                          </a:lnTo>
                          <a:lnTo>
                            <a:pt x="77" y="0"/>
                          </a:lnTo>
                          <a:lnTo>
                            <a:pt x="58" y="6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PH"/>
                    </a:p>
                  </p:txBody>
                </p:sp>
                <p:sp>
                  <p:nvSpPr>
                    <p:cNvPr id="13337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1005" y="430"/>
                      <a:ext cx="23" cy="25"/>
                    </a:xfrm>
                    <a:custGeom>
                      <a:avLst/>
                      <a:gdLst>
                        <a:gd name="T0" fmla="*/ 47 w 47"/>
                        <a:gd name="T1" fmla="*/ 0 h 77"/>
                        <a:gd name="T2" fmla="*/ 28 w 47"/>
                        <a:gd name="T3" fmla="*/ 10 h 77"/>
                        <a:gd name="T4" fmla="*/ 13 w 47"/>
                        <a:gd name="T5" fmla="*/ 28 h 77"/>
                        <a:gd name="T6" fmla="*/ 3 w 47"/>
                        <a:gd name="T7" fmla="*/ 53 h 77"/>
                        <a:gd name="T8" fmla="*/ 0 w 47"/>
                        <a:gd name="T9" fmla="*/ 77 h 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7" h="77">
                          <a:moveTo>
                            <a:pt x="47" y="0"/>
                          </a:moveTo>
                          <a:lnTo>
                            <a:pt x="28" y="10"/>
                          </a:lnTo>
                          <a:lnTo>
                            <a:pt x="13" y="28"/>
                          </a:lnTo>
                          <a:lnTo>
                            <a:pt x="3" y="53"/>
                          </a:lnTo>
                          <a:lnTo>
                            <a:pt x="0" y="77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PH"/>
                    </a:p>
                  </p:txBody>
                </p:sp>
                <p:sp>
                  <p:nvSpPr>
                    <p:cNvPr id="13338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1057" y="367"/>
                      <a:ext cx="19" cy="20"/>
                    </a:xfrm>
                    <a:custGeom>
                      <a:avLst/>
                      <a:gdLst>
                        <a:gd name="T0" fmla="*/ 0 w 38"/>
                        <a:gd name="T1" fmla="*/ 0 h 59"/>
                        <a:gd name="T2" fmla="*/ 18 w 38"/>
                        <a:gd name="T3" fmla="*/ 59 h 59"/>
                        <a:gd name="T4" fmla="*/ 20 w 38"/>
                        <a:gd name="T5" fmla="*/ 45 h 59"/>
                        <a:gd name="T6" fmla="*/ 27 w 38"/>
                        <a:gd name="T7" fmla="*/ 36 h 59"/>
                        <a:gd name="T8" fmla="*/ 38 w 38"/>
                        <a:gd name="T9" fmla="*/ 37 h 5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8" h="59">
                          <a:moveTo>
                            <a:pt x="0" y="0"/>
                          </a:moveTo>
                          <a:lnTo>
                            <a:pt x="18" y="59"/>
                          </a:lnTo>
                          <a:lnTo>
                            <a:pt x="20" y="45"/>
                          </a:lnTo>
                          <a:lnTo>
                            <a:pt x="27" y="36"/>
                          </a:lnTo>
                          <a:lnTo>
                            <a:pt x="38" y="37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PH"/>
                    </a:p>
                  </p:txBody>
                </p:sp>
                <p:sp>
                  <p:nvSpPr>
                    <p:cNvPr id="13339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1071" y="383"/>
                      <a:ext cx="9" cy="8"/>
                    </a:xfrm>
                    <a:custGeom>
                      <a:avLst/>
                      <a:gdLst>
                        <a:gd name="T0" fmla="*/ 7 w 18"/>
                        <a:gd name="T1" fmla="*/ 19 h 22"/>
                        <a:gd name="T2" fmla="*/ 3 w 18"/>
                        <a:gd name="T3" fmla="*/ 15 h 22"/>
                        <a:gd name="T4" fmla="*/ 0 w 18"/>
                        <a:gd name="T5" fmla="*/ 10 h 22"/>
                        <a:gd name="T6" fmla="*/ 0 w 18"/>
                        <a:gd name="T7" fmla="*/ 5 h 22"/>
                        <a:gd name="T8" fmla="*/ 4 w 18"/>
                        <a:gd name="T9" fmla="*/ 0 h 22"/>
                        <a:gd name="T10" fmla="*/ 8 w 18"/>
                        <a:gd name="T11" fmla="*/ 0 h 22"/>
                        <a:gd name="T12" fmla="*/ 13 w 18"/>
                        <a:gd name="T13" fmla="*/ 3 h 22"/>
                        <a:gd name="T14" fmla="*/ 15 w 18"/>
                        <a:gd name="T15" fmla="*/ 7 h 22"/>
                        <a:gd name="T16" fmla="*/ 15 w 18"/>
                        <a:gd name="T17" fmla="*/ 13 h 22"/>
                        <a:gd name="T18" fmla="*/ 17 w 18"/>
                        <a:gd name="T19" fmla="*/ 19 h 22"/>
                        <a:gd name="T20" fmla="*/ 18 w 18"/>
                        <a:gd name="T21" fmla="*/ 22 h 22"/>
                        <a:gd name="T22" fmla="*/ 13 w 18"/>
                        <a:gd name="T23" fmla="*/ 21 h 22"/>
                        <a:gd name="T24" fmla="*/ 7 w 18"/>
                        <a:gd name="T25" fmla="*/ 19 h 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18" h="22">
                          <a:moveTo>
                            <a:pt x="7" y="19"/>
                          </a:moveTo>
                          <a:lnTo>
                            <a:pt x="3" y="15"/>
                          </a:ln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4" y="0"/>
                          </a:lnTo>
                          <a:lnTo>
                            <a:pt x="8" y="0"/>
                          </a:lnTo>
                          <a:lnTo>
                            <a:pt x="13" y="3"/>
                          </a:lnTo>
                          <a:lnTo>
                            <a:pt x="15" y="7"/>
                          </a:lnTo>
                          <a:lnTo>
                            <a:pt x="15" y="13"/>
                          </a:lnTo>
                          <a:lnTo>
                            <a:pt x="17" y="19"/>
                          </a:lnTo>
                          <a:lnTo>
                            <a:pt x="18" y="22"/>
                          </a:lnTo>
                          <a:lnTo>
                            <a:pt x="13" y="21"/>
                          </a:lnTo>
                          <a:lnTo>
                            <a:pt x="7" y="19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PH"/>
                    </a:p>
                  </p:txBody>
                </p:sp>
                <p:sp>
                  <p:nvSpPr>
                    <p:cNvPr id="13340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1077" y="356"/>
                      <a:ext cx="25" cy="35"/>
                    </a:xfrm>
                    <a:custGeom>
                      <a:avLst/>
                      <a:gdLst>
                        <a:gd name="T0" fmla="*/ 50 w 50"/>
                        <a:gd name="T1" fmla="*/ 103 h 103"/>
                        <a:gd name="T2" fmla="*/ 49 w 50"/>
                        <a:gd name="T3" fmla="*/ 71 h 103"/>
                        <a:gd name="T4" fmla="*/ 40 w 50"/>
                        <a:gd name="T5" fmla="*/ 43 h 103"/>
                        <a:gd name="T6" fmla="*/ 21 w 50"/>
                        <a:gd name="T7" fmla="*/ 34 h 103"/>
                        <a:gd name="T8" fmla="*/ 2 w 50"/>
                        <a:gd name="T9" fmla="*/ 19 h 103"/>
                        <a:gd name="T10" fmla="*/ 0 w 50"/>
                        <a:gd name="T11" fmla="*/ 0 h 10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50" h="103">
                          <a:moveTo>
                            <a:pt x="50" y="103"/>
                          </a:moveTo>
                          <a:lnTo>
                            <a:pt x="49" y="71"/>
                          </a:lnTo>
                          <a:lnTo>
                            <a:pt x="40" y="43"/>
                          </a:lnTo>
                          <a:lnTo>
                            <a:pt x="21" y="34"/>
                          </a:lnTo>
                          <a:lnTo>
                            <a:pt x="2" y="1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PH"/>
                    </a:p>
                  </p:txBody>
                </p:sp>
                <p:sp>
                  <p:nvSpPr>
                    <p:cNvPr id="13341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1044" y="405"/>
                      <a:ext cx="33" cy="32"/>
                    </a:xfrm>
                    <a:custGeom>
                      <a:avLst/>
                      <a:gdLst>
                        <a:gd name="T0" fmla="*/ 35 w 67"/>
                        <a:gd name="T1" fmla="*/ 93 h 97"/>
                        <a:gd name="T2" fmla="*/ 21 w 67"/>
                        <a:gd name="T3" fmla="*/ 97 h 97"/>
                        <a:gd name="T4" fmla="*/ 8 w 67"/>
                        <a:gd name="T5" fmla="*/ 96 h 97"/>
                        <a:gd name="T6" fmla="*/ 0 w 67"/>
                        <a:gd name="T7" fmla="*/ 84 h 97"/>
                        <a:gd name="T8" fmla="*/ 1 w 67"/>
                        <a:gd name="T9" fmla="*/ 65 h 97"/>
                        <a:gd name="T10" fmla="*/ 12 w 67"/>
                        <a:gd name="T11" fmla="*/ 52 h 97"/>
                        <a:gd name="T12" fmla="*/ 33 w 67"/>
                        <a:gd name="T13" fmla="*/ 40 h 97"/>
                        <a:gd name="T14" fmla="*/ 49 w 67"/>
                        <a:gd name="T15" fmla="*/ 27 h 97"/>
                        <a:gd name="T16" fmla="*/ 60 w 67"/>
                        <a:gd name="T17" fmla="*/ 18 h 97"/>
                        <a:gd name="T18" fmla="*/ 67 w 67"/>
                        <a:gd name="T19" fmla="*/ 0 h 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67" h="97">
                          <a:moveTo>
                            <a:pt x="35" y="93"/>
                          </a:moveTo>
                          <a:lnTo>
                            <a:pt x="21" y="97"/>
                          </a:lnTo>
                          <a:lnTo>
                            <a:pt x="8" y="96"/>
                          </a:lnTo>
                          <a:lnTo>
                            <a:pt x="0" y="84"/>
                          </a:lnTo>
                          <a:lnTo>
                            <a:pt x="1" y="65"/>
                          </a:lnTo>
                          <a:lnTo>
                            <a:pt x="12" y="52"/>
                          </a:lnTo>
                          <a:lnTo>
                            <a:pt x="33" y="40"/>
                          </a:lnTo>
                          <a:lnTo>
                            <a:pt x="49" y="27"/>
                          </a:lnTo>
                          <a:lnTo>
                            <a:pt x="60" y="18"/>
                          </a:lnTo>
                          <a:lnTo>
                            <a:pt x="67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PH"/>
                    </a:p>
                  </p:txBody>
                </p:sp>
              </p:grpSp>
              <p:sp>
                <p:nvSpPr>
                  <p:cNvPr id="13343" name="Line 3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015" y="440"/>
                    <a:ext cx="37" cy="23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PH"/>
                  </a:p>
                </p:txBody>
              </p:sp>
            </p:grpSp>
          </p:grpSp>
          <p:sp>
            <p:nvSpPr>
              <p:cNvPr id="13346" name="Freeform 34"/>
              <p:cNvSpPr>
                <a:spLocks/>
              </p:cNvSpPr>
              <p:nvPr/>
            </p:nvSpPr>
            <p:spPr bwMode="auto">
              <a:xfrm>
                <a:off x="954" y="270"/>
                <a:ext cx="203" cy="108"/>
              </a:xfrm>
              <a:custGeom>
                <a:avLst/>
                <a:gdLst>
                  <a:gd name="T0" fmla="*/ 14 w 405"/>
                  <a:gd name="T1" fmla="*/ 326 h 326"/>
                  <a:gd name="T2" fmla="*/ 41 w 405"/>
                  <a:gd name="T3" fmla="*/ 309 h 326"/>
                  <a:gd name="T4" fmla="*/ 56 w 405"/>
                  <a:gd name="T5" fmla="*/ 285 h 326"/>
                  <a:gd name="T6" fmla="*/ 65 w 405"/>
                  <a:gd name="T7" fmla="*/ 251 h 326"/>
                  <a:gd name="T8" fmla="*/ 71 w 405"/>
                  <a:gd name="T9" fmla="*/ 220 h 326"/>
                  <a:gd name="T10" fmla="*/ 81 w 405"/>
                  <a:gd name="T11" fmla="*/ 198 h 326"/>
                  <a:gd name="T12" fmla="*/ 97 w 405"/>
                  <a:gd name="T13" fmla="*/ 183 h 326"/>
                  <a:gd name="T14" fmla="*/ 115 w 405"/>
                  <a:gd name="T15" fmla="*/ 176 h 326"/>
                  <a:gd name="T16" fmla="*/ 132 w 405"/>
                  <a:gd name="T17" fmla="*/ 180 h 326"/>
                  <a:gd name="T18" fmla="*/ 148 w 405"/>
                  <a:gd name="T19" fmla="*/ 196 h 326"/>
                  <a:gd name="T20" fmla="*/ 157 w 405"/>
                  <a:gd name="T21" fmla="*/ 222 h 326"/>
                  <a:gd name="T22" fmla="*/ 151 w 405"/>
                  <a:gd name="T23" fmla="*/ 253 h 326"/>
                  <a:gd name="T24" fmla="*/ 137 w 405"/>
                  <a:gd name="T25" fmla="*/ 294 h 326"/>
                  <a:gd name="T26" fmla="*/ 169 w 405"/>
                  <a:gd name="T27" fmla="*/ 304 h 326"/>
                  <a:gd name="T28" fmla="*/ 172 w 405"/>
                  <a:gd name="T29" fmla="*/ 285 h 326"/>
                  <a:gd name="T30" fmla="*/ 189 w 405"/>
                  <a:gd name="T31" fmla="*/ 267 h 326"/>
                  <a:gd name="T32" fmla="*/ 201 w 405"/>
                  <a:gd name="T33" fmla="*/ 247 h 326"/>
                  <a:gd name="T34" fmla="*/ 208 w 405"/>
                  <a:gd name="T35" fmla="*/ 229 h 326"/>
                  <a:gd name="T36" fmla="*/ 212 w 405"/>
                  <a:gd name="T37" fmla="*/ 211 h 326"/>
                  <a:gd name="T38" fmla="*/ 223 w 405"/>
                  <a:gd name="T39" fmla="*/ 220 h 326"/>
                  <a:gd name="T40" fmla="*/ 237 w 405"/>
                  <a:gd name="T41" fmla="*/ 225 h 326"/>
                  <a:gd name="T42" fmla="*/ 249 w 405"/>
                  <a:gd name="T43" fmla="*/ 227 h 326"/>
                  <a:gd name="T44" fmla="*/ 261 w 405"/>
                  <a:gd name="T45" fmla="*/ 225 h 326"/>
                  <a:gd name="T46" fmla="*/ 272 w 405"/>
                  <a:gd name="T47" fmla="*/ 222 h 326"/>
                  <a:gd name="T48" fmla="*/ 281 w 405"/>
                  <a:gd name="T49" fmla="*/ 239 h 326"/>
                  <a:gd name="T50" fmla="*/ 294 w 405"/>
                  <a:gd name="T51" fmla="*/ 261 h 326"/>
                  <a:gd name="T52" fmla="*/ 313 w 405"/>
                  <a:gd name="T53" fmla="*/ 281 h 326"/>
                  <a:gd name="T54" fmla="*/ 328 w 405"/>
                  <a:gd name="T55" fmla="*/ 292 h 326"/>
                  <a:gd name="T56" fmla="*/ 348 w 405"/>
                  <a:gd name="T57" fmla="*/ 303 h 326"/>
                  <a:gd name="T58" fmla="*/ 370 w 405"/>
                  <a:gd name="T59" fmla="*/ 306 h 326"/>
                  <a:gd name="T60" fmla="*/ 388 w 405"/>
                  <a:gd name="T61" fmla="*/ 298 h 326"/>
                  <a:gd name="T62" fmla="*/ 402 w 405"/>
                  <a:gd name="T63" fmla="*/ 278 h 326"/>
                  <a:gd name="T64" fmla="*/ 405 w 405"/>
                  <a:gd name="T65" fmla="*/ 254 h 326"/>
                  <a:gd name="T66" fmla="*/ 400 w 405"/>
                  <a:gd name="T67" fmla="*/ 233 h 326"/>
                  <a:gd name="T68" fmla="*/ 390 w 405"/>
                  <a:gd name="T69" fmla="*/ 204 h 326"/>
                  <a:gd name="T70" fmla="*/ 383 w 405"/>
                  <a:gd name="T71" fmla="*/ 177 h 326"/>
                  <a:gd name="T72" fmla="*/ 376 w 405"/>
                  <a:gd name="T73" fmla="*/ 160 h 326"/>
                  <a:gd name="T74" fmla="*/ 357 w 405"/>
                  <a:gd name="T75" fmla="*/ 137 h 326"/>
                  <a:gd name="T76" fmla="*/ 340 w 405"/>
                  <a:gd name="T77" fmla="*/ 130 h 326"/>
                  <a:gd name="T78" fmla="*/ 322 w 405"/>
                  <a:gd name="T79" fmla="*/ 126 h 326"/>
                  <a:gd name="T80" fmla="*/ 310 w 405"/>
                  <a:gd name="T81" fmla="*/ 129 h 326"/>
                  <a:gd name="T82" fmla="*/ 296 w 405"/>
                  <a:gd name="T83" fmla="*/ 95 h 326"/>
                  <a:gd name="T84" fmla="*/ 275 w 405"/>
                  <a:gd name="T85" fmla="*/ 67 h 326"/>
                  <a:gd name="T86" fmla="*/ 240 w 405"/>
                  <a:gd name="T87" fmla="*/ 37 h 326"/>
                  <a:gd name="T88" fmla="*/ 194 w 405"/>
                  <a:gd name="T89" fmla="*/ 13 h 326"/>
                  <a:gd name="T90" fmla="*/ 149 w 405"/>
                  <a:gd name="T91" fmla="*/ 0 h 326"/>
                  <a:gd name="T92" fmla="*/ 116 w 405"/>
                  <a:gd name="T93" fmla="*/ 6 h 326"/>
                  <a:gd name="T94" fmla="*/ 109 w 405"/>
                  <a:gd name="T95" fmla="*/ 19 h 326"/>
                  <a:gd name="T96" fmla="*/ 101 w 405"/>
                  <a:gd name="T97" fmla="*/ 33 h 326"/>
                  <a:gd name="T98" fmla="*/ 84 w 405"/>
                  <a:gd name="T99" fmla="*/ 46 h 326"/>
                  <a:gd name="T100" fmla="*/ 63 w 405"/>
                  <a:gd name="T101" fmla="*/ 59 h 326"/>
                  <a:gd name="T102" fmla="*/ 47 w 405"/>
                  <a:gd name="T103" fmla="*/ 71 h 326"/>
                  <a:gd name="T104" fmla="*/ 35 w 405"/>
                  <a:gd name="T105" fmla="*/ 84 h 326"/>
                  <a:gd name="T106" fmla="*/ 24 w 405"/>
                  <a:gd name="T107" fmla="*/ 106 h 326"/>
                  <a:gd name="T108" fmla="*/ 16 w 405"/>
                  <a:gd name="T109" fmla="*/ 129 h 326"/>
                  <a:gd name="T110" fmla="*/ 14 w 405"/>
                  <a:gd name="T111" fmla="*/ 152 h 326"/>
                  <a:gd name="T112" fmla="*/ 8 w 405"/>
                  <a:gd name="T113" fmla="*/ 180 h 326"/>
                  <a:gd name="T114" fmla="*/ 2 w 405"/>
                  <a:gd name="T115" fmla="*/ 211 h 326"/>
                  <a:gd name="T116" fmla="*/ 0 w 405"/>
                  <a:gd name="T117" fmla="*/ 248 h 326"/>
                  <a:gd name="T118" fmla="*/ 1 w 405"/>
                  <a:gd name="T119" fmla="*/ 276 h 326"/>
                  <a:gd name="T120" fmla="*/ 6 w 405"/>
                  <a:gd name="T121" fmla="*/ 304 h 326"/>
                  <a:gd name="T122" fmla="*/ 14 w 405"/>
                  <a:gd name="T123" fmla="*/ 32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05" h="326">
                    <a:moveTo>
                      <a:pt x="14" y="326"/>
                    </a:moveTo>
                    <a:lnTo>
                      <a:pt x="41" y="309"/>
                    </a:lnTo>
                    <a:lnTo>
                      <a:pt x="56" y="285"/>
                    </a:lnTo>
                    <a:lnTo>
                      <a:pt x="65" y="251"/>
                    </a:lnTo>
                    <a:lnTo>
                      <a:pt x="71" y="220"/>
                    </a:lnTo>
                    <a:lnTo>
                      <a:pt x="81" y="198"/>
                    </a:lnTo>
                    <a:lnTo>
                      <a:pt x="97" y="183"/>
                    </a:lnTo>
                    <a:lnTo>
                      <a:pt x="115" y="176"/>
                    </a:lnTo>
                    <a:lnTo>
                      <a:pt x="132" y="180"/>
                    </a:lnTo>
                    <a:lnTo>
                      <a:pt x="148" y="196"/>
                    </a:lnTo>
                    <a:lnTo>
                      <a:pt x="157" y="222"/>
                    </a:lnTo>
                    <a:lnTo>
                      <a:pt x="151" y="253"/>
                    </a:lnTo>
                    <a:lnTo>
                      <a:pt x="137" y="294"/>
                    </a:lnTo>
                    <a:lnTo>
                      <a:pt x="169" y="304"/>
                    </a:lnTo>
                    <a:lnTo>
                      <a:pt x="172" y="285"/>
                    </a:lnTo>
                    <a:lnTo>
                      <a:pt x="189" y="267"/>
                    </a:lnTo>
                    <a:lnTo>
                      <a:pt x="201" y="247"/>
                    </a:lnTo>
                    <a:lnTo>
                      <a:pt x="208" y="229"/>
                    </a:lnTo>
                    <a:lnTo>
                      <a:pt x="212" y="211"/>
                    </a:lnTo>
                    <a:lnTo>
                      <a:pt x="223" y="220"/>
                    </a:lnTo>
                    <a:lnTo>
                      <a:pt x="237" y="225"/>
                    </a:lnTo>
                    <a:lnTo>
                      <a:pt x="249" y="227"/>
                    </a:lnTo>
                    <a:lnTo>
                      <a:pt x="261" y="225"/>
                    </a:lnTo>
                    <a:lnTo>
                      <a:pt x="272" y="222"/>
                    </a:lnTo>
                    <a:lnTo>
                      <a:pt x="281" y="239"/>
                    </a:lnTo>
                    <a:lnTo>
                      <a:pt x="294" y="261"/>
                    </a:lnTo>
                    <a:lnTo>
                      <a:pt x="313" y="281"/>
                    </a:lnTo>
                    <a:lnTo>
                      <a:pt x="328" y="292"/>
                    </a:lnTo>
                    <a:lnTo>
                      <a:pt x="348" y="303"/>
                    </a:lnTo>
                    <a:lnTo>
                      <a:pt x="370" y="306"/>
                    </a:lnTo>
                    <a:lnTo>
                      <a:pt x="388" y="298"/>
                    </a:lnTo>
                    <a:lnTo>
                      <a:pt x="402" y="278"/>
                    </a:lnTo>
                    <a:lnTo>
                      <a:pt x="405" y="254"/>
                    </a:lnTo>
                    <a:lnTo>
                      <a:pt x="400" y="233"/>
                    </a:lnTo>
                    <a:lnTo>
                      <a:pt x="390" y="204"/>
                    </a:lnTo>
                    <a:lnTo>
                      <a:pt x="383" y="177"/>
                    </a:lnTo>
                    <a:lnTo>
                      <a:pt x="376" y="160"/>
                    </a:lnTo>
                    <a:lnTo>
                      <a:pt x="357" y="137"/>
                    </a:lnTo>
                    <a:lnTo>
                      <a:pt x="340" y="130"/>
                    </a:lnTo>
                    <a:lnTo>
                      <a:pt x="322" y="126"/>
                    </a:lnTo>
                    <a:lnTo>
                      <a:pt x="310" y="129"/>
                    </a:lnTo>
                    <a:lnTo>
                      <a:pt x="296" y="95"/>
                    </a:lnTo>
                    <a:lnTo>
                      <a:pt x="275" y="67"/>
                    </a:lnTo>
                    <a:lnTo>
                      <a:pt x="240" y="37"/>
                    </a:lnTo>
                    <a:lnTo>
                      <a:pt x="194" y="13"/>
                    </a:lnTo>
                    <a:lnTo>
                      <a:pt x="149" y="0"/>
                    </a:lnTo>
                    <a:lnTo>
                      <a:pt x="116" y="6"/>
                    </a:lnTo>
                    <a:lnTo>
                      <a:pt x="109" y="19"/>
                    </a:lnTo>
                    <a:lnTo>
                      <a:pt x="101" y="33"/>
                    </a:lnTo>
                    <a:lnTo>
                      <a:pt x="84" y="46"/>
                    </a:lnTo>
                    <a:lnTo>
                      <a:pt x="63" y="59"/>
                    </a:lnTo>
                    <a:lnTo>
                      <a:pt x="47" y="71"/>
                    </a:lnTo>
                    <a:lnTo>
                      <a:pt x="35" y="84"/>
                    </a:lnTo>
                    <a:lnTo>
                      <a:pt x="24" y="106"/>
                    </a:lnTo>
                    <a:lnTo>
                      <a:pt x="16" y="129"/>
                    </a:lnTo>
                    <a:lnTo>
                      <a:pt x="14" y="152"/>
                    </a:lnTo>
                    <a:lnTo>
                      <a:pt x="8" y="180"/>
                    </a:lnTo>
                    <a:lnTo>
                      <a:pt x="2" y="211"/>
                    </a:lnTo>
                    <a:lnTo>
                      <a:pt x="0" y="248"/>
                    </a:lnTo>
                    <a:lnTo>
                      <a:pt x="1" y="276"/>
                    </a:lnTo>
                    <a:lnTo>
                      <a:pt x="6" y="304"/>
                    </a:lnTo>
                    <a:lnTo>
                      <a:pt x="14" y="326"/>
                    </a:lnTo>
                    <a:close/>
                  </a:path>
                </a:pathLst>
              </a:custGeom>
              <a:solidFill>
                <a:srgbClr val="A0A0A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PH"/>
              </a:p>
            </p:txBody>
          </p:sp>
        </p:grpSp>
        <p:grpSp>
          <p:nvGrpSpPr>
            <p:cNvPr id="13350" name="Group 38"/>
            <p:cNvGrpSpPr>
              <a:grpSpLocks/>
            </p:cNvGrpSpPr>
            <p:nvPr/>
          </p:nvGrpSpPr>
          <p:grpSpPr bwMode="auto">
            <a:xfrm>
              <a:off x="256" y="1100"/>
              <a:ext cx="377" cy="96"/>
              <a:chOff x="256" y="1100"/>
              <a:chExt cx="377" cy="96"/>
            </a:xfrm>
          </p:grpSpPr>
          <p:sp>
            <p:nvSpPr>
              <p:cNvPr id="13348" name="Freeform 36"/>
              <p:cNvSpPr>
                <a:spLocks/>
              </p:cNvSpPr>
              <p:nvPr/>
            </p:nvSpPr>
            <p:spPr bwMode="auto">
              <a:xfrm>
                <a:off x="256" y="1100"/>
                <a:ext cx="372" cy="73"/>
              </a:xfrm>
              <a:custGeom>
                <a:avLst/>
                <a:gdLst>
                  <a:gd name="T0" fmla="*/ 355 w 744"/>
                  <a:gd name="T1" fmla="*/ 0 h 221"/>
                  <a:gd name="T2" fmla="*/ 403 w 744"/>
                  <a:gd name="T3" fmla="*/ 9 h 221"/>
                  <a:gd name="T4" fmla="*/ 442 w 744"/>
                  <a:gd name="T5" fmla="*/ 26 h 221"/>
                  <a:gd name="T6" fmla="*/ 483 w 744"/>
                  <a:gd name="T7" fmla="*/ 49 h 221"/>
                  <a:gd name="T8" fmla="*/ 543 w 744"/>
                  <a:gd name="T9" fmla="*/ 71 h 221"/>
                  <a:gd name="T10" fmla="*/ 585 w 744"/>
                  <a:gd name="T11" fmla="*/ 71 h 221"/>
                  <a:gd name="T12" fmla="*/ 642 w 744"/>
                  <a:gd name="T13" fmla="*/ 87 h 221"/>
                  <a:gd name="T14" fmla="*/ 690 w 744"/>
                  <a:gd name="T15" fmla="*/ 105 h 221"/>
                  <a:gd name="T16" fmla="*/ 741 w 744"/>
                  <a:gd name="T17" fmla="*/ 130 h 221"/>
                  <a:gd name="T18" fmla="*/ 744 w 744"/>
                  <a:gd name="T19" fmla="*/ 161 h 221"/>
                  <a:gd name="T20" fmla="*/ 723 w 744"/>
                  <a:gd name="T21" fmla="*/ 193 h 221"/>
                  <a:gd name="T22" fmla="*/ 680 w 744"/>
                  <a:gd name="T23" fmla="*/ 215 h 221"/>
                  <a:gd name="T24" fmla="*/ 626 w 744"/>
                  <a:gd name="T25" fmla="*/ 220 h 221"/>
                  <a:gd name="T26" fmla="*/ 444 w 744"/>
                  <a:gd name="T27" fmla="*/ 221 h 221"/>
                  <a:gd name="T28" fmla="*/ 376 w 744"/>
                  <a:gd name="T29" fmla="*/ 215 h 221"/>
                  <a:gd name="T30" fmla="*/ 309 w 744"/>
                  <a:gd name="T31" fmla="*/ 208 h 221"/>
                  <a:gd name="T32" fmla="*/ 247 w 744"/>
                  <a:gd name="T33" fmla="*/ 186 h 221"/>
                  <a:gd name="T34" fmla="*/ 211 w 744"/>
                  <a:gd name="T35" fmla="*/ 176 h 221"/>
                  <a:gd name="T36" fmla="*/ 211 w 744"/>
                  <a:gd name="T37" fmla="*/ 204 h 221"/>
                  <a:gd name="T38" fmla="*/ 44 w 744"/>
                  <a:gd name="T39" fmla="*/ 205 h 221"/>
                  <a:gd name="T40" fmla="*/ 19 w 744"/>
                  <a:gd name="T41" fmla="*/ 177 h 221"/>
                  <a:gd name="T42" fmla="*/ 3 w 744"/>
                  <a:gd name="T43" fmla="*/ 130 h 221"/>
                  <a:gd name="T44" fmla="*/ 0 w 744"/>
                  <a:gd name="T45" fmla="*/ 94 h 221"/>
                  <a:gd name="T46" fmla="*/ 3 w 744"/>
                  <a:gd name="T47" fmla="*/ 44 h 221"/>
                  <a:gd name="T48" fmla="*/ 9 w 744"/>
                  <a:gd name="T49" fmla="*/ 7 h 221"/>
                  <a:gd name="T50" fmla="*/ 49 w 744"/>
                  <a:gd name="T51" fmla="*/ 7 h 221"/>
                  <a:gd name="T52" fmla="*/ 101 w 744"/>
                  <a:gd name="T53" fmla="*/ 31 h 221"/>
                  <a:gd name="T54" fmla="*/ 156 w 744"/>
                  <a:gd name="T55" fmla="*/ 53 h 221"/>
                  <a:gd name="T56" fmla="*/ 196 w 744"/>
                  <a:gd name="T57" fmla="*/ 55 h 221"/>
                  <a:gd name="T58" fmla="*/ 239 w 744"/>
                  <a:gd name="T59" fmla="*/ 44 h 221"/>
                  <a:gd name="T60" fmla="*/ 288 w 744"/>
                  <a:gd name="T61" fmla="*/ 31 h 221"/>
                  <a:gd name="T62" fmla="*/ 378 w 744"/>
                  <a:gd name="T63" fmla="*/ 47 h 221"/>
                  <a:gd name="T64" fmla="*/ 355 w 744"/>
                  <a:gd name="T65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4" h="221">
                    <a:moveTo>
                      <a:pt x="355" y="0"/>
                    </a:moveTo>
                    <a:lnTo>
                      <a:pt x="403" y="9"/>
                    </a:lnTo>
                    <a:lnTo>
                      <a:pt x="442" y="26"/>
                    </a:lnTo>
                    <a:lnTo>
                      <a:pt x="483" y="49"/>
                    </a:lnTo>
                    <a:lnTo>
                      <a:pt x="543" y="71"/>
                    </a:lnTo>
                    <a:lnTo>
                      <a:pt x="585" y="71"/>
                    </a:lnTo>
                    <a:lnTo>
                      <a:pt x="642" y="87"/>
                    </a:lnTo>
                    <a:lnTo>
                      <a:pt x="690" y="105"/>
                    </a:lnTo>
                    <a:lnTo>
                      <a:pt x="741" y="130"/>
                    </a:lnTo>
                    <a:lnTo>
                      <a:pt x="744" y="161"/>
                    </a:lnTo>
                    <a:lnTo>
                      <a:pt x="723" y="193"/>
                    </a:lnTo>
                    <a:lnTo>
                      <a:pt x="680" y="215"/>
                    </a:lnTo>
                    <a:lnTo>
                      <a:pt x="626" y="220"/>
                    </a:lnTo>
                    <a:lnTo>
                      <a:pt x="444" y="221"/>
                    </a:lnTo>
                    <a:lnTo>
                      <a:pt x="376" y="215"/>
                    </a:lnTo>
                    <a:lnTo>
                      <a:pt x="309" y="208"/>
                    </a:lnTo>
                    <a:lnTo>
                      <a:pt x="247" y="186"/>
                    </a:lnTo>
                    <a:lnTo>
                      <a:pt x="211" y="176"/>
                    </a:lnTo>
                    <a:lnTo>
                      <a:pt x="211" y="204"/>
                    </a:lnTo>
                    <a:lnTo>
                      <a:pt x="44" y="205"/>
                    </a:lnTo>
                    <a:lnTo>
                      <a:pt x="19" y="177"/>
                    </a:lnTo>
                    <a:lnTo>
                      <a:pt x="3" y="130"/>
                    </a:lnTo>
                    <a:lnTo>
                      <a:pt x="0" y="94"/>
                    </a:lnTo>
                    <a:lnTo>
                      <a:pt x="3" y="44"/>
                    </a:lnTo>
                    <a:lnTo>
                      <a:pt x="9" y="7"/>
                    </a:lnTo>
                    <a:lnTo>
                      <a:pt x="49" y="7"/>
                    </a:lnTo>
                    <a:lnTo>
                      <a:pt x="101" y="31"/>
                    </a:lnTo>
                    <a:lnTo>
                      <a:pt x="156" y="53"/>
                    </a:lnTo>
                    <a:lnTo>
                      <a:pt x="196" y="55"/>
                    </a:lnTo>
                    <a:lnTo>
                      <a:pt x="239" y="44"/>
                    </a:lnTo>
                    <a:lnTo>
                      <a:pt x="288" y="31"/>
                    </a:lnTo>
                    <a:lnTo>
                      <a:pt x="378" y="47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60606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PH"/>
              </a:p>
            </p:txBody>
          </p:sp>
          <p:sp>
            <p:nvSpPr>
              <p:cNvPr id="13349" name="Freeform 37"/>
              <p:cNvSpPr>
                <a:spLocks/>
              </p:cNvSpPr>
              <p:nvPr/>
            </p:nvSpPr>
            <p:spPr bwMode="auto">
              <a:xfrm>
                <a:off x="261" y="1123"/>
                <a:ext cx="372" cy="73"/>
              </a:xfrm>
              <a:custGeom>
                <a:avLst/>
                <a:gdLst>
                  <a:gd name="T0" fmla="*/ 355 w 745"/>
                  <a:gd name="T1" fmla="*/ 0 h 220"/>
                  <a:gd name="T2" fmla="*/ 403 w 745"/>
                  <a:gd name="T3" fmla="*/ 9 h 220"/>
                  <a:gd name="T4" fmla="*/ 442 w 745"/>
                  <a:gd name="T5" fmla="*/ 27 h 220"/>
                  <a:gd name="T6" fmla="*/ 483 w 745"/>
                  <a:gd name="T7" fmla="*/ 49 h 220"/>
                  <a:gd name="T8" fmla="*/ 543 w 745"/>
                  <a:gd name="T9" fmla="*/ 71 h 220"/>
                  <a:gd name="T10" fmla="*/ 584 w 745"/>
                  <a:gd name="T11" fmla="*/ 71 h 220"/>
                  <a:gd name="T12" fmla="*/ 643 w 745"/>
                  <a:gd name="T13" fmla="*/ 87 h 220"/>
                  <a:gd name="T14" fmla="*/ 691 w 745"/>
                  <a:gd name="T15" fmla="*/ 105 h 220"/>
                  <a:gd name="T16" fmla="*/ 741 w 745"/>
                  <a:gd name="T17" fmla="*/ 130 h 220"/>
                  <a:gd name="T18" fmla="*/ 745 w 745"/>
                  <a:gd name="T19" fmla="*/ 160 h 220"/>
                  <a:gd name="T20" fmla="*/ 723 w 745"/>
                  <a:gd name="T21" fmla="*/ 192 h 220"/>
                  <a:gd name="T22" fmla="*/ 680 w 745"/>
                  <a:gd name="T23" fmla="*/ 213 h 220"/>
                  <a:gd name="T24" fmla="*/ 626 w 745"/>
                  <a:gd name="T25" fmla="*/ 219 h 220"/>
                  <a:gd name="T26" fmla="*/ 444 w 745"/>
                  <a:gd name="T27" fmla="*/ 220 h 220"/>
                  <a:gd name="T28" fmla="*/ 375 w 745"/>
                  <a:gd name="T29" fmla="*/ 214 h 220"/>
                  <a:gd name="T30" fmla="*/ 310 w 745"/>
                  <a:gd name="T31" fmla="*/ 205 h 220"/>
                  <a:gd name="T32" fmla="*/ 248 w 745"/>
                  <a:gd name="T33" fmla="*/ 185 h 220"/>
                  <a:gd name="T34" fmla="*/ 211 w 745"/>
                  <a:gd name="T35" fmla="*/ 174 h 220"/>
                  <a:gd name="T36" fmla="*/ 211 w 745"/>
                  <a:gd name="T37" fmla="*/ 201 h 220"/>
                  <a:gd name="T38" fmla="*/ 45 w 745"/>
                  <a:gd name="T39" fmla="*/ 202 h 220"/>
                  <a:gd name="T40" fmla="*/ 19 w 745"/>
                  <a:gd name="T41" fmla="*/ 176 h 220"/>
                  <a:gd name="T42" fmla="*/ 4 w 745"/>
                  <a:gd name="T43" fmla="*/ 130 h 220"/>
                  <a:gd name="T44" fmla="*/ 0 w 745"/>
                  <a:gd name="T45" fmla="*/ 95 h 220"/>
                  <a:gd name="T46" fmla="*/ 4 w 745"/>
                  <a:gd name="T47" fmla="*/ 45 h 220"/>
                  <a:gd name="T48" fmla="*/ 10 w 745"/>
                  <a:gd name="T49" fmla="*/ 8 h 220"/>
                  <a:gd name="T50" fmla="*/ 49 w 745"/>
                  <a:gd name="T51" fmla="*/ 8 h 220"/>
                  <a:gd name="T52" fmla="*/ 101 w 745"/>
                  <a:gd name="T53" fmla="*/ 31 h 220"/>
                  <a:gd name="T54" fmla="*/ 156 w 745"/>
                  <a:gd name="T55" fmla="*/ 53 h 220"/>
                  <a:gd name="T56" fmla="*/ 196 w 745"/>
                  <a:gd name="T57" fmla="*/ 55 h 220"/>
                  <a:gd name="T58" fmla="*/ 239 w 745"/>
                  <a:gd name="T59" fmla="*/ 45 h 220"/>
                  <a:gd name="T60" fmla="*/ 289 w 745"/>
                  <a:gd name="T61" fmla="*/ 31 h 220"/>
                  <a:gd name="T62" fmla="*/ 378 w 745"/>
                  <a:gd name="T63" fmla="*/ 48 h 220"/>
                  <a:gd name="T64" fmla="*/ 355 w 745"/>
                  <a:gd name="T65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5" h="220">
                    <a:moveTo>
                      <a:pt x="355" y="0"/>
                    </a:moveTo>
                    <a:lnTo>
                      <a:pt x="403" y="9"/>
                    </a:lnTo>
                    <a:lnTo>
                      <a:pt x="442" y="27"/>
                    </a:lnTo>
                    <a:lnTo>
                      <a:pt x="483" y="49"/>
                    </a:lnTo>
                    <a:lnTo>
                      <a:pt x="543" y="71"/>
                    </a:lnTo>
                    <a:lnTo>
                      <a:pt x="584" y="71"/>
                    </a:lnTo>
                    <a:lnTo>
                      <a:pt x="643" y="87"/>
                    </a:lnTo>
                    <a:lnTo>
                      <a:pt x="691" y="105"/>
                    </a:lnTo>
                    <a:lnTo>
                      <a:pt x="741" y="130"/>
                    </a:lnTo>
                    <a:lnTo>
                      <a:pt x="745" y="160"/>
                    </a:lnTo>
                    <a:lnTo>
                      <a:pt x="723" y="192"/>
                    </a:lnTo>
                    <a:lnTo>
                      <a:pt x="680" y="213"/>
                    </a:lnTo>
                    <a:lnTo>
                      <a:pt x="626" y="219"/>
                    </a:lnTo>
                    <a:lnTo>
                      <a:pt x="444" y="220"/>
                    </a:lnTo>
                    <a:lnTo>
                      <a:pt x="375" y="214"/>
                    </a:lnTo>
                    <a:lnTo>
                      <a:pt x="310" y="205"/>
                    </a:lnTo>
                    <a:lnTo>
                      <a:pt x="248" y="185"/>
                    </a:lnTo>
                    <a:lnTo>
                      <a:pt x="211" y="174"/>
                    </a:lnTo>
                    <a:lnTo>
                      <a:pt x="211" y="201"/>
                    </a:lnTo>
                    <a:lnTo>
                      <a:pt x="45" y="202"/>
                    </a:lnTo>
                    <a:lnTo>
                      <a:pt x="19" y="176"/>
                    </a:lnTo>
                    <a:lnTo>
                      <a:pt x="4" y="130"/>
                    </a:lnTo>
                    <a:lnTo>
                      <a:pt x="0" y="95"/>
                    </a:lnTo>
                    <a:lnTo>
                      <a:pt x="4" y="45"/>
                    </a:lnTo>
                    <a:lnTo>
                      <a:pt x="10" y="8"/>
                    </a:lnTo>
                    <a:lnTo>
                      <a:pt x="49" y="8"/>
                    </a:lnTo>
                    <a:lnTo>
                      <a:pt x="101" y="31"/>
                    </a:lnTo>
                    <a:lnTo>
                      <a:pt x="156" y="53"/>
                    </a:lnTo>
                    <a:lnTo>
                      <a:pt x="196" y="55"/>
                    </a:lnTo>
                    <a:lnTo>
                      <a:pt x="239" y="45"/>
                    </a:lnTo>
                    <a:lnTo>
                      <a:pt x="289" y="31"/>
                    </a:lnTo>
                    <a:lnTo>
                      <a:pt x="378" y="4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PH"/>
              </a:p>
            </p:txBody>
          </p:sp>
        </p:grpSp>
        <p:grpSp>
          <p:nvGrpSpPr>
            <p:cNvPr id="13353" name="Group 41"/>
            <p:cNvGrpSpPr>
              <a:grpSpLocks/>
            </p:cNvGrpSpPr>
            <p:nvPr/>
          </p:nvGrpSpPr>
          <p:grpSpPr bwMode="auto">
            <a:xfrm>
              <a:off x="148" y="246"/>
              <a:ext cx="296" cy="902"/>
              <a:chOff x="148" y="246"/>
              <a:chExt cx="296" cy="902"/>
            </a:xfrm>
          </p:grpSpPr>
          <p:sp>
            <p:nvSpPr>
              <p:cNvPr id="13351" name="Freeform 39"/>
              <p:cNvSpPr>
                <a:spLocks/>
              </p:cNvSpPr>
              <p:nvPr/>
            </p:nvSpPr>
            <p:spPr bwMode="auto">
              <a:xfrm>
                <a:off x="148" y="246"/>
                <a:ext cx="296" cy="902"/>
              </a:xfrm>
              <a:custGeom>
                <a:avLst/>
                <a:gdLst>
                  <a:gd name="T0" fmla="*/ 168 w 592"/>
                  <a:gd name="T1" fmla="*/ 0 h 2708"/>
                  <a:gd name="T2" fmla="*/ 230 w 592"/>
                  <a:gd name="T3" fmla="*/ 115 h 2708"/>
                  <a:gd name="T4" fmla="*/ 278 w 592"/>
                  <a:gd name="T5" fmla="*/ 221 h 2708"/>
                  <a:gd name="T6" fmla="*/ 299 w 592"/>
                  <a:gd name="T7" fmla="*/ 299 h 2708"/>
                  <a:gd name="T8" fmla="*/ 423 w 592"/>
                  <a:gd name="T9" fmla="*/ 636 h 2708"/>
                  <a:gd name="T10" fmla="*/ 473 w 592"/>
                  <a:gd name="T11" fmla="*/ 838 h 2708"/>
                  <a:gd name="T12" fmla="*/ 480 w 592"/>
                  <a:gd name="T13" fmla="*/ 1031 h 2708"/>
                  <a:gd name="T14" fmla="*/ 487 w 592"/>
                  <a:gd name="T15" fmla="*/ 1305 h 2708"/>
                  <a:gd name="T16" fmla="*/ 494 w 592"/>
                  <a:gd name="T17" fmla="*/ 1457 h 2708"/>
                  <a:gd name="T18" fmla="*/ 518 w 592"/>
                  <a:gd name="T19" fmla="*/ 1575 h 2708"/>
                  <a:gd name="T20" fmla="*/ 531 w 592"/>
                  <a:gd name="T21" fmla="*/ 1676 h 2708"/>
                  <a:gd name="T22" fmla="*/ 529 w 592"/>
                  <a:gd name="T23" fmla="*/ 1774 h 2708"/>
                  <a:gd name="T24" fmla="*/ 510 w 592"/>
                  <a:gd name="T25" fmla="*/ 1845 h 2708"/>
                  <a:gd name="T26" fmla="*/ 501 w 592"/>
                  <a:gd name="T27" fmla="*/ 1932 h 2708"/>
                  <a:gd name="T28" fmla="*/ 508 w 592"/>
                  <a:gd name="T29" fmla="*/ 2072 h 2708"/>
                  <a:gd name="T30" fmla="*/ 511 w 592"/>
                  <a:gd name="T31" fmla="*/ 2313 h 2708"/>
                  <a:gd name="T32" fmla="*/ 522 w 592"/>
                  <a:gd name="T33" fmla="*/ 2426 h 2708"/>
                  <a:gd name="T34" fmla="*/ 551 w 592"/>
                  <a:gd name="T35" fmla="*/ 2531 h 2708"/>
                  <a:gd name="T36" fmla="*/ 592 w 592"/>
                  <a:gd name="T37" fmla="*/ 2637 h 2708"/>
                  <a:gd name="T38" fmla="*/ 515 w 592"/>
                  <a:gd name="T39" fmla="*/ 2673 h 2708"/>
                  <a:gd name="T40" fmla="*/ 430 w 592"/>
                  <a:gd name="T41" fmla="*/ 2708 h 2708"/>
                  <a:gd name="T42" fmla="*/ 368 w 592"/>
                  <a:gd name="T43" fmla="*/ 2699 h 2708"/>
                  <a:gd name="T44" fmla="*/ 242 w 592"/>
                  <a:gd name="T45" fmla="*/ 2664 h 2708"/>
                  <a:gd name="T46" fmla="*/ 226 w 592"/>
                  <a:gd name="T47" fmla="*/ 2535 h 2708"/>
                  <a:gd name="T48" fmla="*/ 216 w 592"/>
                  <a:gd name="T49" fmla="*/ 2425 h 2708"/>
                  <a:gd name="T50" fmla="*/ 223 w 592"/>
                  <a:gd name="T51" fmla="*/ 2348 h 2708"/>
                  <a:gd name="T52" fmla="*/ 232 w 592"/>
                  <a:gd name="T53" fmla="*/ 2242 h 2708"/>
                  <a:gd name="T54" fmla="*/ 223 w 592"/>
                  <a:gd name="T55" fmla="*/ 2144 h 2708"/>
                  <a:gd name="T56" fmla="*/ 195 w 592"/>
                  <a:gd name="T57" fmla="*/ 2047 h 2708"/>
                  <a:gd name="T58" fmla="*/ 175 w 592"/>
                  <a:gd name="T59" fmla="*/ 1976 h 2708"/>
                  <a:gd name="T60" fmla="*/ 168 w 592"/>
                  <a:gd name="T61" fmla="*/ 1861 h 2708"/>
                  <a:gd name="T62" fmla="*/ 154 w 592"/>
                  <a:gd name="T63" fmla="*/ 1800 h 2708"/>
                  <a:gd name="T64" fmla="*/ 140 w 592"/>
                  <a:gd name="T65" fmla="*/ 1579 h 2708"/>
                  <a:gd name="T66" fmla="*/ 119 w 592"/>
                  <a:gd name="T67" fmla="*/ 1403 h 2708"/>
                  <a:gd name="T68" fmla="*/ 105 w 592"/>
                  <a:gd name="T69" fmla="*/ 1269 h 2708"/>
                  <a:gd name="T70" fmla="*/ 83 w 592"/>
                  <a:gd name="T71" fmla="*/ 1216 h 2708"/>
                  <a:gd name="T72" fmla="*/ 61 w 592"/>
                  <a:gd name="T73" fmla="*/ 1071 h 2708"/>
                  <a:gd name="T74" fmla="*/ 46 w 592"/>
                  <a:gd name="T75" fmla="*/ 902 h 2708"/>
                  <a:gd name="T76" fmla="*/ 52 w 592"/>
                  <a:gd name="T77" fmla="*/ 750 h 2708"/>
                  <a:gd name="T78" fmla="*/ 47 w 592"/>
                  <a:gd name="T79" fmla="*/ 652 h 2708"/>
                  <a:gd name="T80" fmla="*/ 27 w 592"/>
                  <a:gd name="T81" fmla="*/ 528 h 2708"/>
                  <a:gd name="T82" fmla="*/ 20 w 592"/>
                  <a:gd name="T83" fmla="*/ 413 h 2708"/>
                  <a:gd name="T84" fmla="*/ 11 w 592"/>
                  <a:gd name="T85" fmla="*/ 276 h 2708"/>
                  <a:gd name="T86" fmla="*/ 0 w 592"/>
                  <a:gd name="T87" fmla="*/ 159 h 2708"/>
                  <a:gd name="T88" fmla="*/ 17 w 592"/>
                  <a:gd name="T89" fmla="*/ 94 h 2708"/>
                  <a:gd name="T90" fmla="*/ 48 w 592"/>
                  <a:gd name="T91" fmla="*/ 49 h 2708"/>
                  <a:gd name="T92" fmla="*/ 100 w 592"/>
                  <a:gd name="T93" fmla="*/ 13 h 2708"/>
                  <a:gd name="T94" fmla="*/ 168 w 592"/>
                  <a:gd name="T95" fmla="*/ 0 h 27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92" h="2708">
                    <a:moveTo>
                      <a:pt x="168" y="0"/>
                    </a:moveTo>
                    <a:lnTo>
                      <a:pt x="230" y="115"/>
                    </a:lnTo>
                    <a:lnTo>
                      <a:pt x="278" y="221"/>
                    </a:lnTo>
                    <a:lnTo>
                      <a:pt x="299" y="299"/>
                    </a:lnTo>
                    <a:lnTo>
                      <a:pt x="423" y="636"/>
                    </a:lnTo>
                    <a:lnTo>
                      <a:pt x="473" y="838"/>
                    </a:lnTo>
                    <a:lnTo>
                      <a:pt x="480" y="1031"/>
                    </a:lnTo>
                    <a:lnTo>
                      <a:pt x="487" y="1305"/>
                    </a:lnTo>
                    <a:lnTo>
                      <a:pt x="494" y="1457"/>
                    </a:lnTo>
                    <a:lnTo>
                      <a:pt x="518" y="1575"/>
                    </a:lnTo>
                    <a:lnTo>
                      <a:pt x="531" y="1676"/>
                    </a:lnTo>
                    <a:lnTo>
                      <a:pt x="529" y="1774"/>
                    </a:lnTo>
                    <a:lnTo>
                      <a:pt x="510" y="1845"/>
                    </a:lnTo>
                    <a:lnTo>
                      <a:pt x="501" y="1932"/>
                    </a:lnTo>
                    <a:lnTo>
                      <a:pt x="508" y="2072"/>
                    </a:lnTo>
                    <a:lnTo>
                      <a:pt x="511" y="2313"/>
                    </a:lnTo>
                    <a:lnTo>
                      <a:pt x="522" y="2426"/>
                    </a:lnTo>
                    <a:lnTo>
                      <a:pt x="551" y="2531"/>
                    </a:lnTo>
                    <a:lnTo>
                      <a:pt x="592" y="2637"/>
                    </a:lnTo>
                    <a:lnTo>
                      <a:pt x="515" y="2673"/>
                    </a:lnTo>
                    <a:lnTo>
                      <a:pt x="430" y="2708"/>
                    </a:lnTo>
                    <a:lnTo>
                      <a:pt x="368" y="2699"/>
                    </a:lnTo>
                    <a:lnTo>
                      <a:pt x="242" y="2664"/>
                    </a:lnTo>
                    <a:lnTo>
                      <a:pt x="226" y="2535"/>
                    </a:lnTo>
                    <a:lnTo>
                      <a:pt x="216" y="2425"/>
                    </a:lnTo>
                    <a:lnTo>
                      <a:pt x="223" y="2348"/>
                    </a:lnTo>
                    <a:lnTo>
                      <a:pt x="232" y="2242"/>
                    </a:lnTo>
                    <a:lnTo>
                      <a:pt x="223" y="2144"/>
                    </a:lnTo>
                    <a:lnTo>
                      <a:pt x="195" y="2047"/>
                    </a:lnTo>
                    <a:lnTo>
                      <a:pt x="175" y="1976"/>
                    </a:lnTo>
                    <a:lnTo>
                      <a:pt x="168" y="1861"/>
                    </a:lnTo>
                    <a:lnTo>
                      <a:pt x="154" y="1800"/>
                    </a:lnTo>
                    <a:lnTo>
                      <a:pt x="140" y="1579"/>
                    </a:lnTo>
                    <a:lnTo>
                      <a:pt x="119" y="1403"/>
                    </a:lnTo>
                    <a:lnTo>
                      <a:pt x="105" y="1269"/>
                    </a:lnTo>
                    <a:lnTo>
                      <a:pt x="83" y="1216"/>
                    </a:lnTo>
                    <a:lnTo>
                      <a:pt x="61" y="1071"/>
                    </a:lnTo>
                    <a:lnTo>
                      <a:pt x="46" y="902"/>
                    </a:lnTo>
                    <a:lnTo>
                      <a:pt x="52" y="750"/>
                    </a:lnTo>
                    <a:lnTo>
                      <a:pt x="47" y="652"/>
                    </a:lnTo>
                    <a:lnTo>
                      <a:pt x="27" y="528"/>
                    </a:lnTo>
                    <a:lnTo>
                      <a:pt x="20" y="413"/>
                    </a:lnTo>
                    <a:lnTo>
                      <a:pt x="11" y="276"/>
                    </a:lnTo>
                    <a:lnTo>
                      <a:pt x="0" y="159"/>
                    </a:lnTo>
                    <a:lnTo>
                      <a:pt x="17" y="94"/>
                    </a:lnTo>
                    <a:lnTo>
                      <a:pt x="48" y="49"/>
                    </a:lnTo>
                    <a:lnTo>
                      <a:pt x="100" y="13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0000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PH"/>
              </a:p>
            </p:txBody>
          </p:sp>
          <p:sp>
            <p:nvSpPr>
              <p:cNvPr id="13352" name="Freeform 40"/>
              <p:cNvSpPr>
                <a:spLocks/>
              </p:cNvSpPr>
              <p:nvPr/>
            </p:nvSpPr>
            <p:spPr bwMode="auto">
              <a:xfrm>
                <a:off x="186" y="496"/>
                <a:ext cx="73" cy="373"/>
              </a:xfrm>
              <a:custGeom>
                <a:avLst/>
                <a:gdLst>
                  <a:gd name="T0" fmla="*/ 113 w 147"/>
                  <a:gd name="T1" fmla="*/ 1120 h 1120"/>
                  <a:gd name="T2" fmla="*/ 113 w 147"/>
                  <a:gd name="T3" fmla="*/ 971 h 1120"/>
                  <a:gd name="T4" fmla="*/ 133 w 147"/>
                  <a:gd name="T5" fmla="*/ 891 h 1120"/>
                  <a:gd name="T6" fmla="*/ 147 w 147"/>
                  <a:gd name="T7" fmla="*/ 820 h 1120"/>
                  <a:gd name="T8" fmla="*/ 113 w 147"/>
                  <a:gd name="T9" fmla="*/ 742 h 1120"/>
                  <a:gd name="T10" fmla="*/ 113 w 147"/>
                  <a:gd name="T11" fmla="*/ 707 h 1120"/>
                  <a:gd name="T12" fmla="*/ 99 w 147"/>
                  <a:gd name="T13" fmla="*/ 645 h 1120"/>
                  <a:gd name="T14" fmla="*/ 78 w 147"/>
                  <a:gd name="T15" fmla="*/ 590 h 1120"/>
                  <a:gd name="T16" fmla="*/ 85 w 147"/>
                  <a:gd name="T17" fmla="*/ 510 h 1120"/>
                  <a:gd name="T18" fmla="*/ 57 w 147"/>
                  <a:gd name="T19" fmla="*/ 466 h 1120"/>
                  <a:gd name="T20" fmla="*/ 43 w 147"/>
                  <a:gd name="T21" fmla="*/ 386 h 1120"/>
                  <a:gd name="T22" fmla="*/ 43 w 147"/>
                  <a:gd name="T23" fmla="*/ 299 h 1120"/>
                  <a:gd name="T24" fmla="*/ 36 w 147"/>
                  <a:gd name="T25" fmla="*/ 211 h 1120"/>
                  <a:gd name="T26" fmla="*/ 14 w 147"/>
                  <a:gd name="T27" fmla="*/ 122 h 1120"/>
                  <a:gd name="T28" fmla="*/ 0 w 147"/>
                  <a:gd name="T29" fmla="*/ 26 h 1120"/>
                  <a:gd name="T30" fmla="*/ 0 w 147"/>
                  <a:gd name="T31" fmla="*/ 0 h 1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7" h="1120">
                    <a:moveTo>
                      <a:pt x="113" y="1120"/>
                    </a:moveTo>
                    <a:lnTo>
                      <a:pt x="113" y="971"/>
                    </a:lnTo>
                    <a:lnTo>
                      <a:pt x="133" y="891"/>
                    </a:lnTo>
                    <a:lnTo>
                      <a:pt x="147" y="820"/>
                    </a:lnTo>
                    <a:lnTo>
                      <a:pt x="113" y="742"/>
                    </a:lnTo>
                    <a:lnTo>
                      <a:pt x="113" y="707"/>
                    </a:lnTo>
                    <a:lnTo>
                      <a:pt x="99" y="645"/>
                    </a:lnTo>
                    <a:lnTo>
                      <a:pt x="78" y="590"/>
                    </a:lnTo>
                    <a:lnTo>
                      <a:pt x="85" y="510"/>
                    </a:lnTo>
                    <a:lnTo>
                      <a:pt x="57" y="466"/>
                    </a:lnTo>
                    <a:lnTo>
                      <a:pt x="43" y="386"/>
                    </a:lnTo>
                    <a:lnTo>
                      <a:pt x="43" y="299"/>
                    </a:lnTo>
                    <a:lnTo>
                      <a:pt x="36" y="211"/>
                    </a:lnTo>
                    <a:lnTo>
                      <a:pt x="14" y="122"/>
                    </a:lnTo>
                    <a:lnTo>
                      <a:pt x="0" y="26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PH"/>
              </a:p>
            </p:txBody>
          </p:sp>
        </p:grpSp>
        <p:grpSp>
          <p:nvGrpSpPr>
            <p:cNvPr id="13377" name="Group 65"/>
            <p:cNvGrpSpPr>
              <a:grpSpLocks/>
            </p:cNvGrpSpPr>
            <p:nvPr/>
          </p:nvGrpSpPr>
          <p:grpSpPr bwMode="auto">
            <a:xfrm>
              <a:off x="207" y="195"/>
              <a:ext cx="758" cy="491"/>
              <a:chOff x="207" y="195"/>
              <a:chExt cx="758" cy="491"/>
            </a:xfrm>
          </p:grpSpPr>
          <p:sp>
            <p:nvSpPr>
              <p:cNvPr id="13354" name="Freeform 42"/>
              <p:cNvSpPr>
                <a:spLocks/>
              </p:cNvSpPr>
              <p:nvPr/>
            </p:nvSpPr>
            <p:spPr bwMode="auto">
              <a:xfrm>
                <a:off x="666" y="516"/>
                <a:ext cx="279" cy="131"/>
              </a:xfrm>
              <a:custGeom>
                <a:avLst/>
                <a:gdLst>
                  <a:gd name="T0" fmla="*/ 473 w 557"/>
                  <a:gd name="T1" fmla="*/ 0 h 391"/>
                  <a:gd name="T2" fmla="*/ 550 w 557"/>
                  <a:gd name="T3" fmla="*/ 69 h 391"/>
                  <a:gd name="T4" fmla="*/ 557 w 557"/>
                  <a:gd name="T5" fmla="*/ 104 h 391"/>
                  <a:gd name="T6" fmla="*/ 552 w 557"/>
                  <a:gd name="T7" fmla="*/ 157 h 391"/>
                  <a:gd name="T8" fmla="*/ 538 w 557"/>
                  <a:gd name="T9" fmla="*/ 202 h 391"/>
                  <a:gd name="T10" fmla="*/ 515 w 557"/>
                  <a:gd name="T11" fmla="*/ 243 h 391"/>
                  <a:gd name="T12" fmla="*/ 472 w 557"/>
                  <a:gd name="T13" fmla="*/ 286 h 391"/>
                  <a:gd name="T14" fmla="*/ 414 w 557"/>
                  <a:gd name="T15" fmla="*/ 324 h 391"/>
                  <a:gd name="T16" fmla="*/ 343 w 557"/>
                  <a:gd name="T17" fmla="*/ 361 h 391"/>
                  <a:gd name="T18" fmla="*/ 272 w 557"/>
                  <a:gd name="T19" fmla="*/ 385 h 391"/>
                  <a:gd name="T20" fmla="*/ 195 w 557"/>
                  <a:gd name="T21" fmla="*/ 391 h 391"/>
                  <a:gd name="T22" fmla="*/ 133 w 557"/>
                  <a:gd name="T23" fmla="*/ 386 h 391"/>
                  <a:gd name="T24" fmla="*/ 69 w 557"/>
                  <a:gd name="T25" fmla="*/ 351 h 391"/>
                  <a:gd name="T26" fmla="*/ 0 w 557"/>
                  <a:gd name="T27" fmla="*/ 308 h 391"/>
                  <a:gd name="T28" fmla="*/ 98 w 557"/>
                  <a:gd name="T29" fmla="*/ 333 h 391"/>
                  <a:gd name="T30" fmla="*/ 202 w 557"/>
                  <a:gd name="T31" fmla="*/ 342 h 391"/>
                  <a:gd name="T32" fmla="*/ 279 w 557"/>
                  <a:gd name="T33" fmla="*/ 308 h 391"/>
                  <a:gd name="T34" fmla="*/ 370 w 557"/>
                  <a:gd name="T35" fmla="*/ 255 h 391"/>
                  <a:gd name="T36" fmla="*/ 432 w 557"/>
                  <a:gd name="T37" fmla="*/ 175 h 391"/>
                  <a:gd name="T38" fmla="*/ 473 w 557"/>
                  <a:gd name="T39" fmla="*/ 0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57" h="391">
                    <a:moveTo>
                      <a:pt x="473" y="0"/>
                    </a:moveTo>
                    <a:lnTo>
                      <a:pt x="550" y="69"/>
                    </a:lnTo>
                    <a:lnTo>
                      <a:pt x="557" y="104"/>
                    </a:lnTo>
                    <a:lnTo>
                      <a:pt x="552" y="157"/>
                    </a:lnTo>
                    <a:lnTo>
                      <a:pt x="538" y="202"/>
                    </a:lnTo>
                    <a:lnTo>
                      <a:pt x="515" y="243"/>
                    </a:lnTo>
                    <a:lnTo>
                      <a:pt x="472" y="286"/>
                    </a:lnTo>
                    <a:lnTo>
                      <a:pt x="414" y="324"/>
                    </a:lnTo>
                    <a:lnTo>
                      <a:pt x="343" y="361"/>
                    </a:lnTo>
                    <a:lnTo>
                      <a:pt x="272" y="385"/>
                    </a:lnTo>
                    <a:lnTo>
                      <a:pt x="195" y="391"/>
                    </a:lnTo>
                    <a:lnTo>
                      <a:pt x="133" y="386"/>
                    </a:lnTo>
                    <a:lnTo>
                      <a:pt x="69" y="351"/>
                    </a:lnTo>
                    <a:lnTo>
                      <a:pt x="0" y="308"/>
                    </a:lnTo>
                    <a:lnTo>
                      <a:pt x="98" y="333"/>
                    </a:lnTo>
                    <a:lnTo>
                      <a:pt x="202" y="342"/>
                    </a:lnTo>
                    <a:lnTo>
                      <a:pt x="279" y="308"/>
                    </a:lnTo>
                    <a:lnTo>
                      <a:pt x="370" y="255"/>
                    </a:lnTo>
                    <a:lnTo>
                      <a:pt x="432" y="175"/>
                    </a:lnTo>
                    <a:lnTo>
                      <a:pt x="473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PH"/>
              </a:p>
            </p:txBody>
          </p:sp>
          <p:sp>
            <p:nvSpPr>
              <p:cNvPr id="13355" name="Freeform 43"/>
              <p:cNvSpPr>
                <a:spLocks/>
              </p:cNvSpPr>
              <p:nvPr/>
            </p:nvSpPr>
            <p:spPr bwMode="auto">
              <a:xfrm>
                <a:off x="847" y="516"/>
                <a:ext cx="118" cy="100"/>
              </a:xfrm>
              <a:custGeom>
                <a:avLst/>
                <a:gdLst>
                  <a:gd name="T0" fmla="*/ 183 w 237"/>
                  <a:gd name="T1" fmla="*/ 7 h 298"/>
                  <a:gd name="T2" fmla="*/ 222 w 237"/>
                  <a:gd name="T3" fmla="*/ 0 h 298"/>
                  <a:gd name="T4" fmla="*/ 234 w 237"/>
                  <a:gd name="T5" fmla="*/ 16 h 298"/>
                  <a:gd name="T6" fmla="*/ 237 w 237"/>
                  <a:gd name="T7" fmla="*/ 45 h 298"/>
                  <a:gd name="T8" fmla="*/ 227 w 237"/>
                  <a:gd name="T9" fmla="*/ 85 h 298"/>
                  <a:gd name="T10" fmla="*/ 202 w 237"/>
                  <a:gd name="T11" fmla="*/ 104 h 298"/>
                  <a:gd name="T12" fmla="*/ 174 w 237"/>
                  <a:gd name="T13" fmla="*/ 109 h 298"/>
                  <a:gd name="T14" fmla="*/ 146 w 237"/>
                  <a:gd name="T15" fmla="*/ 193 h 298"/>
                  <a:gd name="T16" fmla="*/ 82 w 237"/>
                  <a:gd name="T17" fmla="*/ 248 h 298"/>
                  <a:gd name="T18" fmla="*/ 40 w 237"/>
                  <a:gd name="T19" fmla="*/ 280 h 298"/>
                  <a:gd name="T20" fmla="*/ 0 w 237"/>
                  <a:gd name="T21" fmla="*/ 298 h 298"/>
                  <a:gd name="T22" fmla="*/ 48 w 237"/>
                  <a:gd name="T23" fmla="*/ 227 h 298"/>
                  <a:gd name="T24" fmla="*/ 79 w 237"/>
                  <a:gd name="T25" fmla="*/ 187 h 298"/>
                  <a:gd name="T26" fmla="*/ 106 w 237"/>
                  <a:gd name="T27" fmla="*/ 137 h 298"/>
                  <a:gd name="T28" fmla="*/ 149 w 237"/>
                  <a:gd name="T29" fmla="*/ 70 h 298"/>
                  <a:gd name="T30" fmla="*/ 162 w 237"/>
                  <a:gd name="T31" fmla="*/ 57 h 298"/>
                  <a:gd name="T32" fmla="*/ 168 w 237"/>
                  <a:gd name="T33" fmla="*/ 39 h 298"/>
                  <a:gd name="T34" fmla="*/ 171 w 237"/>
                  <a:gd name="T35" fmla="*/ 25 h 298"/>
                  <a:gd name="T36" fmla="*/ 183 w 237"/>
                  <a:gd name="T37" fmla="*/ 7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7" h="298">
                    <a:moveTo>
                      <a:pt x="183" y="7"/>
                    </a:moveTo>
                    <a:lnTo>
                      <a:pt x="222" y="0"/>
                    </a:lnTo>
                    <a:lnTo>
                      <a:pt x="234" y="16"/>
                    </a:lnTo>
                    <a:lnTo>
                      <a:pt x="237" y="45"/>
                    </a:lnTo>
                    <a:lnTo>
                      <a:pt x="227" y="85"/>
                    </a:lnTo>
                    <a:lnTo>
                      <a:pt x="202" y="104"/>
                    </a:lnTo>
                    <a:lnTo>
                      <a:pt x="174" y="109"/>
                    </a:lnTo>
                    <a:lnTo>
                      <a:pt x="146" y="193"/>
                    </a:lnTo>
                    <a:lnTo>
                      <a:pt x="82" y="248"/>
                    </a:lnTo>
                    <a:lnTo>
                      <a:pt x="40" y="280"/>
                    </a:lnTo>
                    <a:lnTo>
                      <a:pt x="0" y="298"/>
                    </a:lnTo>
                    <a:lnTo>
                      <a:pt x="48" y="227"/>
                    </a:lnTo>
                    <a:lnTo>
                      <a:pt x="79" y="187"/>
                    </a:lnTo>
                    <a:lnTo>
                      <a:pt x="106" y="137"/>
                    </a:lnTo>
                    <a:lnTo>
                      <a:pt x="149" y="70"/>
                    </a:lnTo>
                    <a:lnTo>
                      <a:pt x="162" y="57"/>
                    </a:lnTo>
                    <a:lnTo>
                      <a:pt x="168" y="39"/>
                    </a:lnTo>
                    <a:lnTo>
                      <a:pt x="171" y="25"/>
                    </a:lnTo>
                    <a:lnTo>
                      <a:pt x="183" y="7"/>
                    </a:ln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PH"/>
              </a:p>
            </p:txBody>
          </p:sp>
          <p:grpSp>
            <p:nvGrpSpPr>
              <p:cNvPr id="13376" name="Group 64"/>
              <p:cNvGrpSpPr>
                <a:grpSpLocks/>
              </p:cNvGrpSpPr>
              <p:nvPr/>
            </p:nvGrpSpPr>
            <p:grpSpPr bwMode="auto">
              <a:xfrm>
                <a:off x="207" y="195"/>
                <a:ext cx="751" cy="491"/>
                <a:chOff x="207" y="195"/>
                <a:chExt cx="751" cy="491"/>
              </a:xfrm>
            </p:grpSpPr>
            <p:grpSp>
              <p:nvGrpSpPr>
                <p:cNvPr id="13364" name="Group 52"/>
                <p:cNvGrpSpPr>
                  <a:grpSpLocks/>
                </p:cNvGrpSpPr>
                <p:nvPr/>
              </p:nvGrpSpPr>
              <p:grpSpPr bwMode="auto">
                <a:xfrm>
                  <a:off x="207" y="195"/>
                  <a:ext cx="751" cy="491"/>
                  <a:chOff x="207" y="195"/>
                  <a:chExt cx="751" cy="491"/>
                </a:xfrm>
              </p:grpSpPr>
              <p:grpSp>
                <p:nvGrpSpPr>
                  <p:cNvPr id="13362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207" y="195"/>
                    <a:ext cx="751" cy="491"/>
                    <a:chOff x="207" y="195"/>
                    <a:chExt cx="751" cy="491"/>
                  </a:xfrm>
                </p:grpSpPr>
                <p:grpSp>
                  <p:nvGrpSpPr>
                    <p:cNvPr id="13360" name="Group 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7" y="195"/>
                      <a:ext cx="124" cy="146"/>
                      <a:chOff x="337" y="195"/>
                      <a:chExt cx="124" cy="146"/>
                    </a:xfrm>
                  </p:grpSpPr>
                  <p:sp>
                    <p:nvSpPr>
                      <p:cNvPr id="13356" name="Freeform 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7" y="195"/>
                        <a:ext cx="124" cy="146"/>
                      </a:xfrm>
                      <a:custGeom>
                        <a:avLst/>
                        <a:gdLst>
                          <a:gd name="T0" fmla="*/ 248 w 248"/>
                          <a:gd name="T1" fmla="*/ 269 h 436"/>
                          <a:gd name="T2" fmla="*/ 209 w 248"/>
                          <a:gd name="T3" fmla="*/ 231 h 436"/>
                          <a:gd name="T4" fmla="*/ 193 w 248"/>
                          <a:gd name="T5" fmla="*/ 200 h 436"/>
                          <a:gd name="T6" fmla="*/ 199 w 248"/>
                          <a:gd name="T7" fmla="*/ 172 h 436"/>
                          <a:gd name="T8" fmla="*/ 200 w 248"/>
                          <a:gd name="T9" fmla="*/ 149 h 436"/>
                          <a:gd name="T10" fmla="*/ 194 w 248"/>
                          <a:gd name="T11" fmla="*/ 132 h 436"/>
                          <a:gd name="T12" fmla="*/ 182 w 248"/>
                          <a:gd name="T13" fmla="*/ 124 h 436"/>
                          <a:gd name="T14" fmla="*/ 192 w 248"/>
                          <a:gd name="T15" fmla="*/ 107 h 436"/>
                          <a:gd name="T16" fmla="*/ 189 w 248"/>
                          <a:gd name="T17" fmla="*/ 86 h 436"/>
                          <a:gd name="T18" fmla="*/ 180 w 248"/>
                          <a:gd name="T19" fmla="*/ 70 h 436"/>
                          <a:gd name="T20" fmla="*/ 167 w 248"/>
                          <a:gd name="T21" fmla="*/ 62 h 436"/>
                          <a:gd name="T22" fmla="*/ 154 w 248"/>
                          <a:gd name="T23" fmla="*/ 58 h 436"/>
                          <a:gd name="T24" fmla="*/ 140 w 248"/>
                          <a:gd name="T25" fmla="*/ 61 h 436"/>
                          <a:gd name="T26" fmla="*/ 146 w 248"/>
                          <a:gd name="T27" fmla="*/ 45 h 436"/>
                          <a:gd name="T28" fmla="*/ 143 w 248"/>
                          <a:gd name="T29" fmla="*/ 25 h 436"/>
                          <a:gd name="T30" fmla="*/ 136 w 248"/>
                          <a:gd name="T31" fmla="*/ 18 h 436"/>
                          <a:gd name="T32" fmla="*/ 124 w 248"/>
                          <a:gd name="T33" fmla="*/ 14 h 436"/>
                          <a:gd name="T34" fmla="*/ 112 w 248"/>
                          <a:gd name="T35" fmla="*/ 15 h 436"/>
                          <a:gd name="T36" fmla="*/ 100 w 248"/>
                          <a:gd name="T37" fmla="*/ 22 h 436"/>
                          <a:gd name="T38" fmla="*/ 91 w 248"/>
                          <a:gd name="T39" fmla="*/ 5 h 436"/>
                          <a:gd name="T40" fmla="*/ 73 w 248"/>
                          <a:gd name="T41" fmla="*/ 0 h 436"/>
                          <a:gd name="T42" fmla="*/ 51 w 248"/>
                          <a:gd name="T43" fmla="*/ 0 h 436"/>
                          <a:gd name="T44" fmla="*/ 27 w 248"/>
                          <a:gd name="T45" fmla="*/ 11 h 436"/>
                          <a:gd name="T46" fmla="*/ 11 w 248"/>
                          <a:gd name="T47" fmla="*/ 28 h 436"/>
                          <a:gd name="T48" fmla="*/ 2 w 248"/>
                          <a:gd name="T49" fmla="*/ 46 h 436"/>
                          <a:gd name="T50" fmla="*/ 0 w 248"/>
                          <a:gd name="T51" fmla="*/ 71 h 436"/>
                          <a:gd name="T52" fmla="*/ 3 w 248"/>
                          <a:gd name="T53" fmla="*/ 98 h 436"/>
                          <a:gd name="T54" fmla="*/ 11 w 248"/>
                          <a:gd name="T55" fmla="*/ 127 h 436"/>
                          <a:gd name="T56" fmla="*/ 18 w 248"/>
                          <a:gd name="T57" fmla="*/ 161 h 436"/>
                          <a:gd name="T58" fmla="*/ 30 w 248"/>
                          <a:gd name="T59" fmla="*/ 195 h 436"/>
                          <a:gd name="T60" fmla="*/ 51 w 248"/>
                          <a:gd name="T61" fmla="*/ 222 h 436"/>
                          <a:gd name="T62" fmla="*/ 90 w 248"/>
                          <a:gd name="T63" fmla="*/ 257 h 436"/>
                          <a:gd name="T64" fmla="*/ 131 w 248"/>
                          <a:gd name="T65" fmla="*/ 279 h 436"/>
                          <a:gd name="T66" fmla="*/ 173 w 248"/>
                          <a:gd name="T67" fmla="*/ 295 h 436"/>
                          <a:gd name="T68" fmla="*/ 221 w 248"/>
                          <a:gd name="T69" fmla="*/ 363 h 436"/>
                          <a:gd name="T70" fmla="*/ 240 w 248"/>
                          <a:gd name="T71" fmla="*/ 436 h 436"/>
                          <a:gd name="T72" fmla="*/ 248 w 248"/>
                          <a:gd name="T73" fmla="*/ 269 h 4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</a:cxnLst>
                        <a:rect l="0" t="0" r="r" b="b"/>
                        <a:pathLst>
                          <a:path w="248" h="436">
                            <a:moveTo>
                              <a:pt x="248" y="269"/>
                            </a:moveTo>
                            <a:lnTo>
                              <a:pt x="209" y="231"/>
                            </a:lnTo>
                            <a:lnTo>
                              <a:pt x="193" y="200"/>
                            </a:lnTo>
                            <a:lnTo>
                              <a:pt x="199" y="172"/>
                            </a:lnTo>
                            <a:lnTo>
                              <a:pt x="200" y="149"/>
                            </a:lnTo>
                            <a:lnTo>
                              <a:pt x="194" y="132"/>
                            </a:lnTo>
                            <a:lnTo>
                              <a:pt x="182" y="124"/>
                            </a:lnTo>
                            <a:lnTo>
                              <a:pt x="192" y="107"/>
                            </a:lnTo>
                            <a:lnTo>
                              <a:pt x="189" y="86"/>
                            </a:lnTo>
                            <a:lnTo>
                              <a:pt x="180" y="70"/>
                            </a:lnTo>
                            <a:lnTo>
                              <a:pt x="167" y="62"/>
                            </a:lnTo>
                            <a:lnTo>
                              <a:pt x="154" y="58"/>
                            </a:lnTo>
                            <a:lnTo>
                              <a:pt x="140" y="61"/>
                            </a:lnTo>
                            <a:lnTo>
                              <a:pt x="146" y="45"/>
                            </a:lnTo>
                            <a:lnTo>
                              <a:pt x="143" y="25"/>
                            </a:lnTo>
                            <a:lnTo>
                              <a:pt x="136" y="18"/>
                            </a:lnTo>
                            <a:lnTo>
                              <a:pt x="124" y="14"/>
                            </a:lnTo>
                            <a:lnTo>
                              <a:pt x="112" y="15"/>
                            </a:lnTo>
                            <a:lnTo>
                              <a:pt x="100" y="22"/>
                            </a:lnTo>
                            <a:lnTo>
                              <a:pt x="91" y="5"/>
                            </a:lnTo>
                            <a:lnTo>
                              <a:pt x="73" y="0"/>
                            </a:lnTo>
                            <a:lnTo>
                              <a:pt x="51" y="0"/>
                            </a:lnTo>
                            <a:lnTo>
                              <a:pt x="27" y="11"/>
                            </a:lnTo>
                            <a:lnTo>
                              <a:pt x="11" y="28"/>
                            </a:lnTo>
                            <a:lnTo>
                              <a:pt x="2" y="46"/>
                            </a:lnTo>
                            <a:lnTo>
                              <a:pt x="0" y="71"/>
                            </a:lnTo>
                            <a:lnTo>
                              <a:pt x="3" y="98"/>
                            </a:lnTo>
                            <a:lnTo>
                              <a:pt x="11" y="127"/>
                            </a:lnTo>
                            <a:lnTo>
                              <a:pt x="18" y="161"/>
                            </a:lnTo>
                            <a:lnTo>
                              <a:pt x="30" y="195"/>
                            </a:lnTo>
                            <a:lnTo>
                              <a:pt x="51" y="222"/>
                            </a:lnTo>
                            <a:lnTo>
                              <a:pt x="90" y="257"/>
                            </a:lnTo>
                            <a:lnTo>
                              <a:pt x="131" y="279"/>
                            </a:lnTo>
                            <a:lnTo>
                              <a:pt x="173" y="295"/>
                            </a:lnTo>
                            <a:lnTo>
                              <a:pt x="221" y="363"/>
                            </a:lnTo>
                            <a:lnTo>
                              <a:pt x="240" y="436"/>
                            </a:lnTo>
                            <a:lnTo>
                              <a:pt x="248" y="269"/>
                            </a:lnTo>
                            <a:close/>
                          </a:path>
                        </a:pathLst>
                      </a:custGeom>
                      <a:solidFill>
                        <a:srgbClr val="E0A080"/>
                      </a:solidFill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PH"/>
                      </a:p>
                    </p:txBody>
                  </p:sp>
                  <p:sp>
                    <p:nvSpPr>
                      <p:cNvPr id="13357" name="Freeform 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2" y="204"/>
                        <a:ext cx="26" cy="27"/>
                      </a:xfrm>
                      <a:custGeom>
                        <a:avLst/>
                        <a:gdLst>
                          <a:gd name="T0" fmla="*/ 2 w 52"/>
                          <a:gd name="T1" fmla="*/ 83 h 83"/>
                          <a:gd name="T2" fmla="*/ 0 w 52"/>
                          <a:gd name="T3" fmla="*/ 59 h 83"/>
                          <a:gd name="T4" fmla="*/ 1 w 52"/>
                          <a:gd name="T5" fmla="*/ 36 h 83"/>
                          <a:gd name="T6" fmla="*/ 9 w 52"/>
                          <a:gd name="T7" fmla="*/ 18 h 83"/>
                          <a:gd name="T8" fmla="*/ 20 w 52"/>
                          <a:gd name="T9" fmla="*/ 9 h 83"/>
                          <a:gd name="T10" fmla="*/ 32 w 52"/>
                          <a:gd name="T11" fmla="*/ 3 h 83"/>
                          <a:gd name="T12" fmla="*/ 40 w 52"/>
                          <a:gd name="T13" fmla="*/ 5 h 83"/>
                          <a:gd name="T14" fmla="*/ 52 w 52"/>
                          <a:gd name="T15" fmla="*/ 0 h 8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52" h="83">
                            <a:moveTo>
                              <a:pt x="2" y="83"/>
                            </a:moveTo>
                            <a:lnTo>
                              <a:pt x="0" y="59"/>
                            </a:lnTo>
                            <a:lnTo>
                              <a:pt x="1" y="36"/>
                            </a:lnTo>
                            <a:lnTo>
                              <a:pt x="9" y="18"/>
                            </a:lnTo>
                            <a:lnTo>
                              <a:pt x="20" y="9"/>
                            </a:lnTo>
                            <a:lnTo>
                              <a:pt x="32" y="3"/>
                            </a:lnTo>
                            <a:lnTo>
                              <a:pt x="40" y="5"/>
                            </a:lnTo>
                            <a:lnTo>
                              <a:pt x="52" y="0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PH"/>
                      </a:p>
                    </p:txBody>
                  </p:sp>
                  <p:sp>
                    <p:nvSpPr>
                      <p:cNvPr id="13358" name="Freeform 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3" y="216"/>
                        <a:ext cx="21" cy="28"/>
                      </a:xfrm>
                      <a:custGeom>
                        <a:avLst/>
                        <a:gdLst>
                          <a:gd name="T0" fmla="*/ 42 w 42"/>
                          <a:gd name="T1" fmla="*/ 0 h 83"/>
                          <a:gd name="T2" fmla="*/ 22 w 42"/>
                          <a:gd name="T3" fmla="*/ 5 h 83"/>
                          <a:gd name="T4" fmla="*/ 8 w 42"/>
                          <a:gd name="T5" fmla="*/ 14 h 83"/>
                          <a:gd name="T6" fmla="*/ 0 w 42"/>
                          <a:gd name="T7" fmla="*/ 30 h 83"/>
                          <a:gd name="T8" fmla="*/ 3 w 42"/>
                          <a:gd name="T9" fmla="*/ 45 h 83"/>
                          <a:gd name="T10" fmla="*/ 13 w 42"/>
                          <a:gd name="T11" fmla="*/ 62 h 83"/>
                          <a:gd name="T12" fmla="*/ 17 w 42"/>
                          <a:gd name="T13" fmla="*/ 83 h 8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42" h="83">
                            <a:moveTo>
                              <a:pt x="42" y="0"/>
                            </a:moveTo>
                            <a:lnTo>
                              <a:pt x="22" y="5"/>
                            </a:lnTo>
                            <a:lnTo>
                              <a:pt x="8" y="14"/>
                            </a:lnTo>
                            <a:lnTo>
                              <a:pt x="0" y="30"/>
                            </a:lnTo>
                            <a:lnTo>
                              <a:pt x="3" y="45"/>
                            </a:lnTo>
                            <a:lnTo>
                              <a:pt x="13" y="62"/>
                            </a:lnTo>
                            <a:lnTo>
                              <a:pt x="17" y="83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PH"/>
                      </a:p>
                    </p:txBody>
                  </p:sp>
                  <p:sp>
                    <p:nvSpPr>
                      <p:cNvPr id="13359" name="Freeform 4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3" y="234"/>
                        <a:ext cx="23" cy="22"/>
                      </a:xfrm>
                      <a:custGeom>
                        <a:avLst/>
                        <a:gdLst>
                          <a:gd name="T0" fmla="*/ 46 w 46"/>
                          <a:gd name="T1" fmla="*/ 8 h 67"/>
                          <a:gd name="T2" fmla="*/ 29 w 46"/>
                          <a:gd name="T3" fmla="*/ 0 h 67"/>
                          <a:gd name="T4" fmla="*/ 14 w 46"/>
                          <a:gd name="T5" fmla="*/ 5 h 67"/>
                          <a:gd name="T6" fmla="*/ 4 w 46"/>
                          <a:gd name="T7" fmla="*/ 17 h 67"/>
                          <a:gd name="T8" fmla="*/ 0 w 46"/>
                          <a:gd name="T9" fmla="*/ 34 h 67"/>
                          <a:gd name="T10" fmla="*/ 6 w 46"/>
                          <a:gd name="T11" fmla="*/ 49 h 67"/>
                          <a:gd name="T12" fmla="*/ 14 w 46"/>
                          <a:gd name="T13" fmla="*/ 67 h 6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46" h="67">
                            <a:moveTo>
                              <a:pt x="46" y="8"/>
                            </a:moveTo>
                            <a:lnTo>
                              <a:pt x="29" y="0"/>
                            </a:lnTo>
                            <a:lnTo>
                              <a:pt x="14" y="5"/>
                            </a:lnTo>
                            <a:lnTo>
                              <a:pt x="4" y="17"/>
                            </a:lnTo>
                            <a:lnTo>
                              <a:pt x="0" y="34"/>
                            </a:lnTo>
                            <a:lnTo>
                              <a:pt x="6" y="49"/>
                            </a:lnTo>
                            <a:lnTo>
                              <a:pt x="14" y="67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PH"/>
                      </a:p>
                    </p:txBody>
                  </p:sp>
                </p:grpSp>
                <p:sp>
                  <p:nvSpPr>
                    <p:cNvPr id="13361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207" y="223"/>
                      <a:ext cx="751" cy="463"/>
                    </a:xfrm>
                    <a:custGeom>
                      <a:avLst/>
                      <a:gdLst>
                        <a:gd name="T0" fmla="*/ 579 w 1503"/>
                        <a:gd name="T1" fmla="*/ 1069 h 1391"/>
                        <a:gd name="T2" fmla="*/ 530 w 1503"/>
                        <a:gd name="T3" fmla="*/ 1152 h 1391"/>
                        <a:gd name="T4" fmla="*/ 484 w 1503"/>
                        <a:gd name="T5" fmla="*/ 1199 h 1391"/>
                        <a:gd name="T6" fmla="*/ 426 w 1503"/>
                        <a:gd name="T7" fmla="*/ 1241 h 1391"/>
                        <a:gd name="T8" fmla="*/ 414 w 1503"/>
                        <a:gd name="T9" fmla="*/ 1292 h 1391"/>
                        <a:gd name="T10" fmla="*/ 387 w 1503"/>
                        <a:gd name="T11" fmla="*/ 1332 h 1391"/>
                        <a:gd name="T12" fmla="*/ 365 w 1503"/>
                        <a:gd name="T13" fmla="*/ 1391 h 1391"/>
                        <a:gd name="T14" fmla="*/ 349 w 1503"/>
                        <a:gd name="T15" fmla="*/ 1232 h 1391"/>
                        <a:gd name="T16" fmla="*/ 327 w 1503"/>
                        <a:gd name="T17" fmla="*/ 1127 h 1391"/>
                        <a:gd name="T18" fmla="*/ 349 w 1503"/>
                        <a:gd name="T19" fmla="*/ 941 h 1391"/>
                        <a:gd name="T20" fmla="*/ 313 w 1503"/>
                        <a:gd name="T21" fmla="*/ 845 h 1391"/>
                        <a:gd name="T22" fmla="*/ 265 w 1503"/>
                        <a:gd name="T23" fmla="*/ 670 h 1391"/>
                        <a:gd name="T24" fmla="*/ 175 w 1503"/>
                        <a:gd name="T25" fmla="*/ 473 h 1391"/>
                        <a:gd name="T26" fmla="*/ 148 w 1503"/>
                        <a:gd name="T27" fmla="*/ 351 h 1391"/>
                        <a:gd name="T28" fmla="*/ 99 w 1503"/>
                        <a:gd name="T29" fmla="*/ 202 h 1391"/>
                        <a:gd name="T30" fmla="*/ 44 w 1503"/>
                        <a:gd name="T31" fmla="*/ 95 h 1391"/>
                        <a:gd name="T32" fmla="*/ 0 w 1503"/>
                        <a:gd name="T33" fmla="*/ 54 h 1391"/>
                        <a:gd name="T34" fmla="*/ 51 w 1503"/>
                        <a:gd name="T35" fmla="*/ 20 h 1391"/>
                        <a:gd name="T36" fmla="*/ 119 w 1503"/>
                        <a:gd name="T37" fmla="*/ 0 h 1391"/>
                        <a:gd name="T38" fmla="*/ 200 w 1503"/>
                        <a:gd name="T39" fmla="*/ 11 h 1391"/>
                        <a:gd name="T40" fmla="*/ 282 w 1503"/>
                        <a:gd name="T41" fmla="*/ 42 h 1391"/>
                        <a:gd name="T42" fmla="*/ 358 w 1503"/>
                        <a:gd name="T43" fmla="*/ 85 h 1391"/>
                        <a:gd name="T44" fmla="*/ 412 w 1503"/>
                        <a:gd name="T45" fmla="*/ 122 h 1391"/>
                        <a:gd name="T46" fmla="*/ 434 w 1503"/>
                        <a:gd name="T47" fmla="*/ 109 h 1391"/>
                        <a:gd name="T48" fmla="*/ 469 w 1503"/>
                        <a:gd name="T49" fmla="*/ 84 h 1391"/>
                        <a:gd name="T50" fmla="*/ 475 w 1503"/>
                        <a:gd name="T51" fmla="*/ 23 h 1391"/>
                        <a:gd name="T52" fmla="*/ 508 w 1503"/>
                        <a:gd name="T53" fmla="*/ 56 h 1391"/>
                        <a:gd name="T54" fmla="*/ 551 w 1503"/>
                        <a:gd name="T55" fmla="*/ 67 h 1391"/>
                        <a:gd name="T56" fmla="*/ 611 w 1503"/>
                        <a:gd name="T57" fmla="*/ 84 h 1391"/>
                        <a:gd name="T58" fmla="*/ 669 w 1503"/>
                        <a:gd name="T59" fmla="*/ 91 h 1391"/>
                        <a:gd name="T60" fmla="*/ 722 w 1503"/>
                        <a:gd name="T61" fmla="*/ 98 h 1391"/>
                        <a:gd name="T62" fmla="*/ 799 w 1503"/>
                        <a:gd name="T63" fmla="*/ 95 h 1391"/>
                        <a:gd name="T64" fmla="*/ 864 w 1503"/>
                        <a:gd name="T65" fmla="*/ 128 h 1391"/>
                        <a:gd name="T66" fmla="*/ 919 w 1503"/>
                        <a:gd name="T67" fmla="*/ 188 h 1391"/>
                        <a:gd name="T68" fmla="*/ 973 w 1503"/>
                        <a:gd name="T69" fmla="*/ 278 h 1391"/>
                        <a:gd name="T70" fmla="*/ 1014 w 1503"/>
                        <a:gd name="T71" fmla="*/ 346 h 1391"/>
                        <a:gd name="T72" fmla="*/ 1066 w 1503"/>
                        <a:gd name="T73" fmla="*/ 402 h 1391"/>
                        <a:gd name="T74" fmla="*/ 1121 w 1503"/>
                        <a:gd name="T75" fmla="*/ 442 h 1391"/>
                        <a:gd name="T76" fmla="*/ 1167 w 1503"/>
                        <a:gd name="T77" fmla="*/ 487 h 1391"/>
                        <a:gd name="T78" fmla="*/ 1191 w 1503"/>
                        <a:gd name="T79" fmla="*/ 544 h 1391"/>
                        <a:gd name="T80" fmla="*/ 1277 w 1503"/>
                        <a:gd name="T81" fmla="*/ 532 h 1391"/>
                        <a:gd name="T82" fmla="*/ 1385 w 1503"/>
                        <a:gd name="T83" fmla="*/ 553 h 1391"/>
                        <a:gd name="T84" fmla="*/ 1364 w 1503"/>
                        <a:gd name="T85" fmla="*/ 491 h 1391"/>
                        <a:gd name="T86" fmla="*/ 1476 w 1503"/>
                        <a:gd name="T87" fmla="*/ 509 h 1391"/>
                        <a:gd name="T88" fmla="*/ 1483 w 1503"/>
                        <a:gd name="T89" fmla="*/ 678 h 1391"/>
                        <a:gd name="T90" fmla="*/ 1490 w 1503"/>
                        <a:gd name="T91" fmla="*/ 819 h 1391"/>
                        <a:gd name="T92" fmla="*/ 1503 w 1503"/>
                        <a:gd name="T93" fmla="*/ 863 h 1391"/>
                        <a:gd name="T94" fmla="*/ 1476 w 1503"/>
                        <a:gd name="T95" fmla="*/ 881 h 1391"/>
                        <a:gd name="T96" fmla="*/ 1448 w 1503"/>
                        <a:gd name="T97" fmla="*/ 881 h 1391"/>
                        <a:gd name="T98" fmla="*/ 1420 w 1503"/>
                        <a:gd name="T99" fmla="*/ 977 h 1391"/>
                        <a:gd name="T100" fmla="*/ 1364 w 1503"/>
                        <a:gd name="T101" fmla="*/ 1083 h 1391"/>
                        <a:gd name="T102" fmla="*/ 1323 w 1503"/>
                        <a:gd name="T103" fmla="*/ 1136 h 1391"/>
                        <a:gd name="T104" fmla="*/ 1274 w 1503"/>
                        <a:gd name="T105" fmla="*/ 1171 h 1391"/>
                        <a:gd name="T106" fmla="*/ 1184 w 1503"/>
                        <a:gd name="T107" fmla="*/ 1223 h 1391"/>
                        <a:gd name="T108" fmla="*/ 1093 w 1503"/>
                        <a:gd name="T109" fmla="*/ 1245 h 1391"/>
                        <a:gd name="T110" fmla="*/ 996 w 1503"/>
                        <a:gd name="T111" fmla="*/ 1250 h 1391"/>
                        <a:gd name="T112" fmla="*/ 923 w 1503"/>
                        <a:gd name="T113" fmla="*/ 1230 h 1391"/>
                        <a:gd name="T114" fmla="*/ 857 w 1503"/>
                        <a:gd name="T115" fmla="*/ 1201 h 1391"/>
                        <a:gd name="T116" fmla="*/ 801 w 1503"/>
                        <a:gd name="T117" fmla="*/ 1162 h 1391"/>
                        <a:gd name="T118" fmla="*/ 759 w 1503"/>
                        <a:gd name="T119" fmla="*/ 1109 h 1391"/>
                        <a:gd name="T120" fmla="*/ 724 w 1503"/>
                        <a:gd name="T121" fmla="*/ 1065 h 1391"/>
                        <a:gd name="T122" fmla="*/ 656 w 1503"/>
                        <a:gd name="T123" fmla="*/ 1041 h 1391"/>
                        <a:gd name="T124" fmla="*/ 579 w 1503"/>
                        <a:gd name="T125" fmla="*/ 1069 h 13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  <a:cxn ang="0">
                          <a:pos x="T124" y="T125"/>
                        </a:cxn>
                      </a:cxnLst>
                      <a:rect l="0" t="0" r="r" b="b"/>
                      <a:pathLst>
                        <a:path w="1503" h="1391">
                          <a:moveTo>
                            <a:pt x="579" y="1069"/>
                          </a:moveTo>
                          <a:lnTo>
                            <a:pt x="530" y="1152"/>
                          </a:lnTo>
                          <a:lnTo>
                            <a:pt x="484" y="1199"/>
                          </a:lnTo>
                          <a:lnTo>
                            <a:pt x="426" y="1241"/>
                          </a:lnTo>
                          <a:lnTo>
                            <a:pt x="414" y="1292"/>
                          </a:lnTo>
                          <a:lnTo>
                            <a:pt x="387" y="1332"/>
                          </a:lnTo>
                          <a:lnTo>
                            <a:pt x="365" y="1391"/>
                          </a:lnTo>
                          <a:lnTo>
                            <a:pt x="349" y="1232"/>
                          </a:lnTo>
                          <a:lnTo>
                            <a:pt x="327" y="1127"/>
                          </a:lnTo>
                          <a:lnTo>
                            <a:pt x="349" y="941"/>
                          </a:lnTo>
                          <a:lnTo>
                            <a:pt x="313" y="845"/>
                          </a:lnTo>
                          <a:lnTo>
                            <a:pt x="265" y="670"/>
                          </a:lnTo>
                          <a:lnTo>
                            <a:pt x="175" y="473"/>
                          </a:lnTo>
                          <a:lnTo>
                            <a:pt x="148" y="351"/>
                          </a:lnTo>
                          <a:lnTo>
                            <a:pt x="99" y="202"/>
                          </a:lnTo>
                          <a:lnTo>
                            <a:pt x="44" y="95"/>
                          </a:lnTo>
                          <a:lnTo>
                            <a:pt x="0" y="54"/>
                          </a:lnTo>
                          <a:lnTo>
                            <a:pt x="51" y="20"/>
                          </a:lnTo>
                          <a:lnTo>
                            <a:pt x="119" y="0"/>
                          </a:lnTo>
                          <a:lnTo>
                            <a:pt x="200" y="11"/>
                          </a:lnTo>
                          <a:lnTo>
                            <a:pt x="282" y="42"/>
                          </a:lnTo>
                          <a:lnTo>
                            <a:pt x="358" y="85"/>
                          </a:lnTo>
                          <a:lnTo>
                            <a:pt x="412" y="122"/>
                          </a:lnTo>
                          <a:lnTo>
                            <a:pt x="434" y="109"/>
                          </a:lnTo>
                          <a:lnTo>
                            <a:pt x="469" y="84"/>
                          </a:lnTo>
                          <a:lnTo>
                            <a:pt x="475" y="23"/>
                          </a:lnTo>
                          <a:lnTo>
                            <a:pt x="508" y="56"/>
                          </a:lnTo>
                          <a:lnTo>
                            <a:pt x="551" y="67"/>
                          </a:lnTo>
                          <a:lnTo>
                            <a:pt x="611" y="84"/>
                          </a:lnTo>
                          <a:lnTo>
                            <a:pt x="669" y="91"/>
                          </a:lnTo>
                          <a:lnTo>
                            <a:pt x="722" y="98"/>
                          </a:lnTo>
                          <a:lnTo>
                            <a:pt x="799" y="95"/>
                          </a:lnTo>
                          <a:lnTo>
                            <a:pt x="864" y="128"/>
                          </a:lnTo>
                          <a:lnTo>
                            <a:pt x="919" y="188"/>
                          </a:lnTo>
                          <a:lnTo>
                            <a:pt x="973" y="278"/>
                          </a:lnTo>
                          <a:lnTo>
                            <a:pt x="1014" y="346"/>
                          </a:lnTo>
                          <a:lnTo>
                            <a:pt x="1066" y="402"/>
                          </a:lnTo>
                          <a:lnTo>
                            <a:pt x="1121" y="442"/>
                          </a:lnTo>
                          <a:lnTo>
                            <a:pt x="1167" y="487"/>
                          </a:lnTo>
                          <a:lnTo>
                            <a:pt x="1191" y="544"/>
                          </a:lnTo>
                          <a:lnTo>
                            <a:pt x="1277" y="532"/>
                          </a:lnTo>
                          <a:lnTo>
                            <a:pt x="1385" y="553"/>
                          </a:lnTo>
                          <a:lnTo>
                            <a:pt x="1364" y="491"/>
                          </a:lnTo>
                          <a:lnTo>
                            <a:pt x="1476" y="509"/>
                          </a:lnTo>
                          <a:lnTo>
                            <a:pt x="1483" y="678"/>
                          </a:lnTo>
                          <a:lnTo>
                            <a:pt x="1490" y="819"/>
                          </a:lnTo>
                          <a:lnTo>
                            <a:pt x="1503" y="863"/>
                          </a:lnTo>
                          <a:lnTo>
                            <a:pt x="1476" y="881"/>
                          </a:lnTo>
                          <a:lnTo>
                            <a:pt x="1448" y="881"/>
                          </a:lnTo>
                          <a:lnTo>
                            <a:pt x="1420" y="977"/>
                          </a:lnTo>
                          <a:lnTo>
                            <a:pt x="1364" y="1083"/>
                          </a:lnTo>
                          <a:lnTo>
                            <a:pt x="1323" y="1136"/>
                          </a:lnTo>
                          <a:lnTo>
                            <a:pt x="1274" y="1171"/>
                          </a:lnTo>
                          <a:lnTo>
                            <a:pt x="1184" y="1223"/>
                          </a:lnTo>
                          <a:lnTo>
                            <a:pt x="1093" y="1245"/>
                          </a:lnTo>
                          <a:lnTo>
                            <a:pt x="996" y="1250"/>
                          </a:lnTo>
                          <a:lnTo>
                            <a:pt x="923" y="1230"/>
                          </a:lnTo>
                          <a:lnTo>
                            <a:pt x="857" y="1201"/>
                          </a:lnTo>
                          <a:lnTo>
                            <a:pt x="801" y="1162"/>
                          </a:lnTo>
                          <a:lnTo>
                            <a:pt x="759" y="1109"/>
                          </a:lnTo>
                          <a:lnTo>
                            <a:pt x="724" y="1065"/>
                          </a:lnTo>
                          <a:lnTo>
                            <a:pt x="656" y="1041"/>
                          </a:lnTo>
                          <a:lnTo>
                            <a:pt x="579" y="1069"/>
                          </a:lnTo>
                          <a:close/>
                        </a:path>
                      </a:pathLst>
                    </a:custGeom>
                    <a:solidFill>
                      <a:srgbClr val="0000FF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PH"/>
                    </a:p>
                  </p:txBody>
                </p:sp>
              </p:grpSp>
              <p:sp>
                <p:nvSpPr>
                  <p:cNvPr id="13363" name="Freeform 51"/>
                  <p:cNvSpPr>
                    <a:spLocks/>
                  </p:cNvSpPr>
                  <p:nvPr/>
                </p:nvSpPr>
                <p:spPr bwMode="auto">
                  <a:xfrm>
                    <a:off x="413" y="262"/>
                    <a:ext cx="394" cy="229"/>
                  </a:xfrm>
                  <a:custGeom>
                    <a:avLst/>
                    <a:gdLst>
                      <a:gd name="T0" fmla="*/ 0 w 788"/>
                      <a:gd name="T1" fmla="*/ 0 h 687"/>
                      <a:gd name="T2" fmla="*/ 55 w 788"/>
                      <a:gd name="T3" fmla="*/ 60 h 687"/>
                      <a:gd name="T4" fmla="*/ 103 w 788"/>
                      <a:gd name="T5" fmla="*/ 95 h 687"/>
                      <a:gd name="T6" fmla="*/ 148 w 788"/>
                      <a:gd name="T7" fmla="*/ 137 h 687"/>
                      <a:gd name="T8" fmla="*/ 171 w 788"/>
                      <a:gd name="T9" fmla="*/ 177 h 687"/>
                      <a:gd name="T10" fmla="*/ 192 w 788"/>
                      <a:gd name="T11" fmla="*/ 212 h 687"/>
                      <a:gd name="T12" fmla="*/ 226 w 788"/>
                      <a:gd name="T13" fmla="*/ 245 h 687"/>
                      <a:gd name="T14" fmla="*/ 270 w 788"/>
                      <a:gd name="T15" fmla="*/ 268 h 687"/>
                      <a:gd name="T16" fmla="*/ 300 w 788"/>
                      <a:gd name="T17" fmla="*/ 304 h 687"/>
                      <a:gd name="T18" fmla="*/ 325 w 788"/>
                      <a:gd name="T19" fmla="*/ 346 h 687"/>
                      <a:gd name="T20" fmla="*/ 353 w 788"/>
                      <a:gd name="T21" fmla="*/ 400 h 687"/>
                      <a:gd name="T22" fmla="*/ 374 w 788"/>
                      <a:gd name="T23" fmla="*/ 453 h 687"/>
                      <a:gd name="T24" fmla="*/ 395 w 788"/>
                      <a:gd name="T25" fmla="*/ 523 h 687"/>
                      <a:gd name="T26" fmla="*/ 422 w 788"/>
                      <a:gd name="T27" fmla="*/ 583 h 687"/>
                      <a:gd name="T28" fmla="*/ 452 w 788"/>
                      <a:gd name="T29" fmla="*/ 625 h 687"/>
                      <a:gd name="T30" fmla="*/ 493 w 788"/>
                      <a:gd name="T31" fmla="*/ 658 h 687"/>
                      <a:gd name="T32" fmla="*/ 533 w 788"/>
                      <a:gd name="T33" fmla="*/ 676 h 687"/>
                      <a:gd name="T34" fmla="*/ 573 w 788"/>
                      <a:gd name="T35" fmla="*/ 687 h 687"/>
                      <a:gd name="T36" fmla="*/ 618 w 788"/>
                      <a:gd name="T37" fmla="*/ 683 h 687"/>
                      <a:gd name="T38" fmla="*/ 660 w 788"/>
                      <a:gd name="T39" fmla="*/ 673 h 687"/>
                      <a:gd name="T40" fmla="*/ 704 w 788"/>
                      <a:gd name="T41" fmla="*/ 646 h 687"/>
                      <a:gd name="T42" fmla="*/ 740 w 788"/>
                      <a:gd name="T43" fmla="*/ 612 h 687"/>
                      <a:gd name="T44" fmla="*/ 765 w 788"/>
                      <a:gd name="T45" fmla="*/ 571 h 687"/>
                      <a:gd name="T46" fmla="*/ 781 w 788"/>
                      <a:gd name="T47" fmla="*/ 523 h 687"/>
                      <a:gd name="T48" fmla="*/ 788 w 788"/>
                      <a:gd name="T49" fmla="*/ 470 h 687"/>
                      <a:gd name="T50" fmla="*/ 779 w 788"/>
                      <a:gd name="T51" fmla="*/ 419 h 6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788" h="687">
                        <a:moveTo>
                          <a:pt x="0" y="0"/>
                        </a:moveTo>
                        <a:lnTo>
                          <a:pt x="55" y="60"/>
                        </a:lnTo>
                        <a:lnTo>
                          <a:pt x="103" y="95"/>
                        </a:lnTo>
                        <a:lnTo>
                          <a:pt x="148" y="137"/>
                        </a:lnTo>
                        <a:lnTo>
                          <a:pt x="171" y="177"/>
                        </a:lnTo>
                        <a:lnTo>
                          <a:pt x="192" y="212"/>
                        </a:lnTo>
                        <a:lnTo>
                          <a:pt x="226" y="245"/>
                        </a:lnTo>
                        <a:lnTo>
                          <a:pt x="270" y="268"/>
                        </a:lnTo>
                        <a:lnTo>
                          <a:pt x="300" y="304"/>
                        </a:lnTo>
                        <a:lnTo>
                          <a:pt x="325" y="346"/>
                        </a:lnTo>
                        <a:lnTo>
                          <a:pt x="353" y="400"/>
                        </a:lnTo>
                        <a:lnTo>
                          <a:pt x="374" y="453"/>
                        </a:lnTo>
                        <a:lnTo>
                          <a:pt x="395" y="523"/>
                        </a:lnTo>
                        <a:lnTo>
                          <a:pt x="422" y="583"/>
                        </a:lnTo>
                        <a:lnTo>
                          <a:pt x="452" y="625"/>
                        </a:lnTo>
                        <a:lnTo>
                          <a:pt x="493" y="658"/>
                        </a:lnTo>
                        <a:lnTo>
                          <a:pt x="533" y="676"/>
                        </a:lnTo>
                        <a:lnTo>
                          <a:pt x="573" y="687"/>
                        </a:lnTo>
                        <a:lnTo>
                          <a:pt x="618" y="683"/>
                        </a:lnTo>
                        <a:lnTo>
                          <a:pt x="660" y="673"/>
                        </a:lnTo>
                        <a:lnTo>
                          <a:pt x="704" y="646"/>
                        </a:lnTo>
                        <a:lnTo>
                          <a:pt x="740" y="612"/>
                        </a:lnTo>
                        <a:lnTo>
                          <a:pt x="765" y="571"/>
                        </a:lnTo>
                        <a:lnTo>
                          <a:pt x="781" y="523"/>
                        </a:lnTo>
                        <a:lnTo>
                          <a:pt x="788" y="470"/>
                        </a:lnTo>
                        <a:lnTo>
                          <a:pt x="779" y="419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PH"/>
                  </a:p>
                </p:txBody>
              </p:sp>
            </p:grpSp>
            <p:grpSp>
              <p:nvGrpSpPr>
                <p:cNvPr id="13375" name="Group 63"/>
                <p:cNvGrpSpPr>
                  <a:grpSpLocks/>
                </p:cNvGrpSpPr>
                <p:nvPr/>
              </p:nvGrpSpPr>
              <p:grpSpPr bwMode="auto">
                <a:xfrm>
                  <a:off x="479" y="286"/>
                  <a:ext cx="474" cy="350"/>
                  <a:chOff x="479" y="286"/>
                  <a:chExt cx="474" cy="350"/>
                </a:xfrm>
              </p:grpSpPr>
              <p:sp>
                <p:nvSpPr>
                  <p:cNvPr id="13365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795" y="452"/>
                    <a:ext cx="95" cy="2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PH"/>
                  </a:p>
                </p:txBody>
              </p:sp>
              <p:sp>
                <p:nvSpPr>
                  <p:cNvPr id="13366" name="Freeform 54"/>
                  <p:cNvSpPr>
                    <a:spLocks/>
                  </p:cNvSpPr>
                  <p:nvPr/>
                </p:nvSpPr>
                <p:spPr bwMode="auto">
                  <a:xfrm>
                    <a:off x="550" y="422"/>
                    <a:ext cx="43" cy="78"/>
                  </a:xfrm>
                  <a:custGeom>
                    <a:avLst/>
                    <a:gdLst>
                      <a:gd name="T0" fmla="*/ 9 w 87"/>
                      <a:gd name="T1" fmla="*/ 233 h 233"/>
                      <a:gd name="T2" fmla="*/ 0 w 87"/>
                      <a:gd name="T3" fmla="*/ 172 h 233"/>
                      <a:gd name="T4" fmla="*/ 12 w 87"/>
                      <a:gd name="T5" fmla="*/ 106 h 233"/>
                      <a:gd name="T6" fmla="*/ 40 w 87"/>
                      <a:gd name="T7" fmla="*/ 44 h 233"/>
                      <a:gd name="T8" fmla="*/ 87 w 87"/>
                      <a:gd name="T9" fmla="*/ 0 h 2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7" h="233">
                        <a:moveTo>
                          <a:pt x="9" y="233"/>
                        </a:moveTo>
                        <a:lnTo>
                          <a:pt x="0" y="172"/>
                        </a:lnTo>
                        <a:lnTo>
                          <a:pt x="12" y="106"/>
                        </a:lnTo>
                        <a:lnTo>
                          <a:pt x="40" y="44"/>
                        </a:lnTo>
                        <a:lnTo>
                          <a:pt x="87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PH"/>
                  </a:p>
                </p:txBody>
              </p:sp>
              <p:sp>
                <p:nvSpPr>
                  <p:cNvPr id="13367" name="Freeform 55"/>
                  <p:cNvSpPr>
                    <a:spLocks/>
                  </p:cNvSpPr>
                  <p:nvPr/>
                </p:nvSpPr>
                <p:spPr bwMode="auto">
                  <a:xfrm>
                    <a:off x="574" y="438"/>
                    <a:ext cx="28" cy="83"/>
                  </a:xfrm>
                  <a:custGeom>
                    <a:avLst/>
                    <a:gdLst>
                      <a:gd name="T0" fmla="*/ 56 w 56"/>
                      <a:gd name="T1" fmla="*/ 249 h 249"/>
                      <a:gd name="T2" fmla="*/ 27 w 56"/>
                      <a:gd name="T3" fmla="*/ 226 h 249"/>
                      <a:gd name="T4" fmla="*/ 10 w 56"/>
                      <a:gd name="T5" fmla="*/ 190 h 249"/>
                      <a:gd name="T6" fmla="*/ 0 w 56"/>
                      <a:gd name="T7" fmla="*/ 137 h 249"/>
                      <a:gd name="T8" fmla="*/ 6 w 56"/>
                      <a:gd name="T9" fmla="*/ 88 h 249"/>
                      <a:gd name="T10" fmla="*/ 27 w 56"/>
                      <a:gd name="T11" fmla="*/ 37 h 249"/>
                      <a:gd name="T12" fmla="*/ 53 w 56"/>
                      <a:gd name="T13" fmla="*/ 0 h 2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6" h="249">
                        <a:moveTo>
                          <a:pt x="56" y="249"/>
                        </a:moveTo>
                        <a:lnTo>
                          <a:pt x="27" y="226"/>
                        </a:lnTo>
                        <a:lnTo>
                          <a:pt x="10" y="190"/>
                        </a:lnTo>
                        <a:lnTo>
                          <a:pt x="0" y="137"/>
                        </a:lnTo>
                        <a:lnTo>
                          <a:pt x="6" y="88"/>
                        </a:lnTo>
                        <a:lnTo>
                          <a:pt x="27" y="37"/>
                        </a:lnTo>
                        <a:lnTo>
                          <a:pt x="53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PH"/>
                  </a:p>
                </p:txBody>
              </p:sp>
              <p:sp>
                <p:nvSpPr>
                  <p:cNvPr id="13368" name="Freeform 56"/>
                  <p:cNvSpPr>
                    <a:spLocks/>
                  </p:cNvSpPr>
                  <p:nvPr/>
                </p:nvSpPr>
                <p:spPr bwMode="auto">
                  <a:xfrm>
                    <a:off x="614" y="449"/>
                    <a:ext cx="22" cy="37"/>
                  </a:xfrm>
                  <a:custGeom>
                    <a:avLst/>
                    <a:gdLst>
                      <a:gd name="T0" fmla="*/ 0 w 43"/>
                      <a:gd name="T1" fmla="*/ 0 h 111"/>
                      <a:gd name="T2" fmla="*/ 1 w 43"/>
                      <a:gd name="T3" fmla="*/ 48 h 111"/>
                      <a:gd name="T4" fmla="*/ 19 w 43"/>
                      <a:gd name="T5" fmla="*/ 92 h 111"/>
                      <a:gd name="T6" fmla="*/ 43 w 43"/>
                      <a:gd name="T7" fmla="*/ 111 h 1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3" h="111">
                        <a:moveTo>
                          <a:pt x="0" y="0"/>
                        </a:moveTo>
                        <a:lnTo>
                          <a:pt x="1" y="48"/>
                        </a:lnTo>
                        <a:lnTo>
                          <a:pt x="19" y="92"/>
                        </a:lnTo>
                        <a:lnTo>
                          <a:pt x="43" y="111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PH"/>
                  </a:p>
                </p:txBody>
              </p:sp>
              <p:sp>
                <p:nvSpPr>
                  <p:cNvPr id="13369" name="Freeform 57"/>
                  <p:cNvSpPr>
                    <a:spLocks/>
                  </p:cNvSpPr>
                  <p:nvPr/>
                </p:nvSpPr>
                <p:spPr bwMode="auto">
                  <a:xfrm>
                    <a:off x="479" y="394"/>
                    <a:ext cx="105" cy="49"/>
                  </a:xfrm>
                  <a:custGeom>
                    <a:avLst/>
                    <a:gdLst>
                      <a:gd name="T0" fmla="*/ 0 w 211"/>
                      <a:gd name="T1" fmla="*/ 146 h 146"/>
                      <a:gd name="T2" fmla="*/ 19 w 211"/>
                      <a:gd name="T3" fmla="*/ 100 h 146"/>
                      <a:gd name="T4" fmla="*/ 48 w 211"/>
                      <a:gd name="T5" fmla="*/ 53 h 146"/>
                      <a:gd name="T6" fmla="*/ 83 w 211"/>
                      <a:gd name="T7" fmla="*/ 20 h 146"/>
                      <a:gd name="T8" fmla="*/ 117 w 211"/>
                      <a:gd name="T9" fmla="*/ 4 h 146"/>
                      <a:gd name="T10" fmla="*/ 148 w 211"/>
                      <a:gd name="T11" fmla="*/ 0 h 146"/>
                      <a:gd name="T12" fmla="*/ 185 w 211"/>
                      <a:gd name="T13" fmla="*/ 10 h 146"/>
                      <a:gd name="T14" fmla="*/ 211 w 211"/>
                      <a:gd name="T15" fmla="*/ 29 h 1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11" h="146">
                        <a:moveTo>
                          <a:pt x="0" y="146"/>
                        </a:moveTo>
                        <a:lnTo>
                          <a:pt x="19" y="100"/>
                        </a:lnTo>
                        <a:lnTo>
                          <a:pt x="48" y="53"/>
                        </a:lnTo>
                        <a:lnTo>
                          <a:pt x="83" y="20"/>
                        </a:lnTo>
                        <a:lnTo>
                          <a:pt x="117" y="4"/>
                        </a:lnTo>
                        <a:lnTo>
                          <a:pt x="148" y="0"/>
                        </a:lnTo>
                        <a:lnTo>
                          <a:pt x="185" y="10"/>
                        </a:lnTo>
                        <a:lnTo>
                          <a:pt x="211" y="29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PH"/>
                  </a:p>
                </p:txBody>
              </p:sp>
              <p:sp>
                <p:nvSpPr>
                  <p:cNvPr id="13370" name="Freeform 58"/>
                  <p:cNvSpPr>
                    <a:spLocks/>
                  </p:cNvSpPr>
                  <p:nvPr/>
                </p:nvSpPr>
                <p:spPr bwMode="auto">
                  <a:xfrm>
                    <a:off x="568" y="516"/>
                    <a:ext cx="227" cy="120"/>
                  </a:xfrm>
                  <a:custGeom>
                    <a:avLst/>
                    <a:gdLst>
                      <a:gd name="T0" fmla="*/ 0 w 453"/>
                      <a:gd name="T1" fmla="*/ 184 h 358"/>
                      <a:gd name="T2" fmla="*/ 69 w 453"/>
                      <a:gd name="T3" fmla="*/ 160 h 358"/>
                      <a:gd name="T4" fmla="*/ 132 w 453"/>
                      <a:gd name="T5" fmla="*/ 129 h 358"/>
                      <a:gd name="T6" fmla="*/ 198 w 453"/>
                      <a:gd name="T7" fmla="*/ 88 h 358"/>
                      <a:gd name="T8" fmla="*/ 259 w 453"/>
                      <a:gd name="T9" fmla="*/ 42 h 358"/>
                      <a:gd name="T10" fmla="*/ 307 w 453"/>
                      <a:gd name="T11" fmla="*/ 0 h 358"/>
                      <a:gd name="T12" fmla="*/ 327 w 453"/>
                      <a:gd name="T13" fmla="*/ 67 h 358"/>
                      <a:gd name="T14" fmla="*/ 361 w 453"/>
                      <a:gd name="T15" fmla="*/ 132 h 358"/>
                      <a:gd name="T16" fmla="*/ 402 w 453"/>
                      <a:gd name="T17" fmla="*/ 191 h 358"/>
                      <a:gd name="T18" fmla="*/ 453 w 453"/>
                      <a:gd name="T19" fmla="*/ 237 h 358"/>
                      <a:gd name="T20" fmla="*/ 406 w 453"/>
                      <a:gd name="T21" fmla="*/ 284 h 358"/>
                      <a:gd name="T22" fmla="*/ 364 w 453"/>
                      <a:gd name="T23" fmla="*/ 315 h 358"/>
                      <a:gd name="T24" fmla="*/ 307 w 453"/>
                      <a:gd name="T25" fmla="*/ 342 h 358"/>
                      <a:gd name="T26" fmla="*/ 253 w 453"/>
                      <a:gd name="T27" fmla="*/ 358 h 358"/>
                      <a:gd name="T28" fmla="*/ 215 w 453"/>
                      <a:gd name="T29" fmla="*/ 355 h 358"/>
                      <a:gd name="T30" fmla="*/ 185 w 453"/>
                      <a:gd name="T31" fmla="*/ 345 h 3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53" h="358">
                        <a:moveTo>
                          <a:pt x="0" y="184"/>
                        </a:moveTo>
                        <a:lnTo>
                          <a:pt x="69" y="160"/>
                        </a:lnTo>
                        <a:lnTo>
                          <a:pt x="132" y="129"/>
                        </a:lnTo>
                        <a:lnTo>
                          <a:pt x="198" y="88"/>
                        </a:lnTo>
                        <a:lnTo>
                          <a:pt x="259" y="42"/>
                        </a:lnTo>
                        <a:lnTo>
                          <a:pt x="307" y="0"/>
                        </a:lnTo>
                        <a:lnTo>
                          <a:pt x="327" y="67"/>
                        </a:lnTo>
                        <a:lnTo>
                          <a:pt x="361" y="132"/>
                        </a:lnTo>
                        <a:lnTo>
                          <a:pt x="402" y="191"/>
                        </a:lnTo>
                        <a:lnTo>
                          <a:pt x="453" y="237"/>
                        </a:lnTo>
                        <a:lnTo>
                          <a:pt x="406" y="284"/>
                        </a:lnTo>
                        <a:lnTo>
                          <a:pt x="364" y="315"/>
                        </a:lnTo>
                        <a:lnTo>
                          <a:pt x="307" y="342"/>
                        </a:lnTo>
                        <a:lnTo>
                          <a:pt x="253" y="358"/>
                        </a:lnTo>
                        <a:lnTo>
                          <a:pt x="215" y="355"/>
                        </a:lnTo>
                        <a:lnTo>
                          <a:pt x="185" y="345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PH"/>
                  </a:p>
                </p:txBody>
              </p:sp>
              <p:sp>
                <p:nvSpPr>
                  <p:cNvPr id="13371" name="Freeform 59"/>
                  <p:cNvSpPr>
                    <a:spLocks/>
                  </p:cNvSpPr>
                  <p:nvPr/>
                </p:nvSpPr>
                <p:spPr bwMode="auto">
                  <a:xfrm>
                    <a:off x="652" y="554"/>
                    <a:ext cx="75" cy="73"/>
                  </a:xfrm>
                  <a:custGeom>
                    <a:avLst/>
                    <a:gdLst>
                      <a:gd name="T0" fmla="*/ 0 w 150"/>
                      <a:gd name="T1" fmla="*/ 0 h 220"/>
                      <a:gd name="T2" fmla="*/ 35 w 150"/>
                      <a:gd name="T3" fmla="*/ 160 h 220"/>
                      <a:gd name="T4" fmla="*/ 150 w 150"/>
                      <a:gd name="T5" fmla="*/ 220 h 2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50" h="220">
                        <a:moveTo>
                          <a:pt x="0" y="0"/>
                        </a:moveTo>
                        <a:lnTo>
                          <a:pt x="35" y="160"/>
                        </a:lnTo>
                        <a:lnTo>
                          <a:pt x="150" y="22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PH"/>
                  </a:p>
                </p:txBody>
              </p:sp>
              <p:sp>
                <p:nvSpPr>
                  <p:cNvPr id="13372" name="Freeform 60"/>
                  <p:cNvSpPr>
                    <a:spLocks/>
                  </p:cNvSpPr>
                  <p:nvPr/>
                </p:nvSpPr>
                <p:spPr bwMode="auto">
                  <a:xfrm>
                    <a:off x="537" y="286"/>
                    <a:ext cx="30" cy="71"/>
                  </a:xfrm>
                  <a:custGeom>
                    <a:avLst/>
                    <a:gdLst>
                      <a:gd name="T0" fmla="*/ 0 w 59"/>
                      <a:gd name="T1" fmla="*/ 0 h 211"/>
                      <a:gd name="T2" fmla="*/ 26 w 59"/>
                      <a:gd name="T3" fmla="*/ 27 h 211"/>
                      <a:gd name="T4" fmla="*/ 43 w 59"/>
                      <a:gd name="T5" fmla="*/ 61 h 211"/>
                      <a:gd name="T6" fmla="*/ 44 w 59"/>
                      <a:gd name="T7" fmla="*/ 95 h 211"/>
                      <a:gd name="T8" fmla="*/ 54 w 59"/>
                      <a:gd name="T9" fmla="*/ 133 h 211"/>
                      <a:gd name="T10" fmla="*/ 59 w 59"/>
                      <a:gd name="T11" fmla="*/ 173 h 211"/>
                      <a:gd name="T12" fmla="*/ 59 w 59"/>
                      <a:gd name="T13" fmla="*/ 211 h 2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9" h="211">
                        <a:moveTo>
                          <a:pt x="0" y="0"/>
                        </a:moveTo>
                        <a:lnTo>
                          <a:pt x="26" y="27"/>
                        </a:lnTo>
                        <a:lnTo>
                          <a:pt x="43" y="61"/>
                        </a:lnTo>
                        <a:lnTo>
                          <a:pt x="44" y="95"/>
                        </a:lnTo>
                        <a:lnTo>
                          <a:pt x="54" y="133"/>
                        </a:lnTo>
                        <a:lnTo>
                          <a:pt x="59" y="173"/>
                        </a:lnTo>
                        <a:lnTo>
                          <a:pt x="59" y="211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PH"/>
                  </a:p>
                </p:txBody>
              </p:sp>
              <p:sp>
                <p:nvSpPr>
                  <p:cNvPr id="13373" name="Freeform 61"/>
                  <p:cNvSpPr>
                    <a:spLocks/>
                  </p:cNvSpPr>
                  <p:nvPr/>
                </p:nvSpPr>
                <p:spPr bwMode="auto">
                  <a:xfrm>
                    <a:off x="530" y="300"/>
                    <a:ext cx="28" cy="41"/>
                  </a:xfrm>
                  <a:custGeom>
                    <a:avLst/>
                    <a:gdLst>
                      <a:gd name="T0" fmla="*/ 12 w 55"/>
                      <a:gd name="T1" fmla="*/ 0 h 122"/>
                      <a:gd name="T2" fmla="*/ 0 w 55"/>
                      <a:gd name="T3" fmla="*/ 23 h 122"/>
                      <a:gd name="T4" fmla="*/ 3 w 55"/>
                      <a:gd name="T5" fmla="*/ 53 h 122"/>
                      <a:gd name="T6" fmla="*/ 12 w 55"/>
                      <a:gd name="T7" fmla="*/ 78 h 122"/>
                      <a:gd name="T8" fmla="*/ 25 w 55"/>
                      <a:gd name="T9" fmla="*/ 94 h 122"/>
                      <a:gd name="T10" fmla="*/ 36 w 55"/>
                      <a:gd name="T11" fmla="*/ 109 h 122"/>
                      <a:gd name="T12" fmla="*/ 55 w 55"/>
                      <a:gd name="T13" fmla="*/ 122 h 1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5" h="122">
                        <a:moveTo>
                          <a:pt x="12" y="0"/>
                        </a:moveTo>
                        <a:lnTo>
                          <a:pt x="0" y="23"/>
                        </a:lnTo>
                        <a:lnTo>
                          <a:pt x="3" y="53"/>
                        </a:lnTo>
                        <a:lnTo>
                          <a:pt x="12" y="78"/>
                        </a:lnTo>
                        <a:lnTo>
                          <a:pt x="25" y="94"/>
                        </a:lnTo>
                        <a:lnTo>
                          <a:pt x="36" y="109"/>
                        </a:lnTo>
                        <a:lnTo>
                          <a:pt x="55" y="122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PH"/>
                  </a:p>
                </p:txBody>
              </p:sp>
              <p:sp>
                <p:nvSpPr>
                  <p:cNvPr id="13374" name="Freeform 62"/>
                  <p:cNvSpPr>
                    <a:spLocks/>
                  </p:cNvSpPr>
                  <p:nvPr/>
                </p:nvSpPr>
                <p:spPr bwMode="auto">
                  <a:xfrm>
                    <a:off x="806" y="389"/>
                    <a:ext cx="147" cy="241"/>
                  </a:xfrm>
                  <a:custGeom>
                    <a:avLst/>
                    <a:gdLst>
                      <a:gd name="T0" fmla="*/ 294 w 294"/>
                      <a:gd name="T1" fmla="*/ 376 h 723"/>
                      <a:gd name="T2" fmla="*/ 258 w 294"/>
                      <a:gd name="T3" fmla="*/ 384 h 723"/>
                      <a:gd name="T4" fmla="*/ 249 w 294"/>
                      <a:gd name="T5" fmla="*/ 412 h 723"/>
                      <a:gd name="T6" fmla="*/ 243 w 294"/>
                      <a:gd name="T7" fmla="*/ 432 h 723"/>
                      <a:gd name="T8" fmla="*/ 224 w 294"/>
                      <a:gd name="T9" fmla="*/ 444 h 723"/>
                      <a:gd name="T10" fmla="*/ 176 w 294"/>
                      <a:gd name="T11" fmla="*/ 522 h 723"/>
                      <a:gd name="T12" fmla="*/ 140 w 294"/>
                      <a:gd name="T13" fmla="*/ 590 h 723"/>
                      <a:gd name="T14" fmla="*/ 93 w 294"/>
                      <a:gd name="T15" fmla="*/ 646 h 723"/>
                      <a:gd name="T16" fmla="*/ 74 w 294"/>
                      <a:gd name="T17" fmla="*/ 683 h 723"/>
                      <a:gd name="T18" fmla="*/ 0 w 294"/>
                      <a:gd name="T19" fmla="*/ 723 h 723"/>
                      <a:gd name="T20" fmla="*/ 32 w 294"/>
                      <a:gd name="T21" fmla="*/ 691 h 723"/>
                      <a:gd name="T22" fmla="*/ 62 w 294"/>
                      <a:gd name="T23" fmla="*/ 636 h 723"/>
                      <a:gd name="T24" fmla="*/ 73 w 294"/>
                      <a:gd name="T25" fmla="*/ 589 h 723"/>
                      <a:gd name="T26" fmla="*/ 78 w 294"/>
                      <a:gd name="T27" fmla="*/ 530 h 723"/>
                      <a:gd name="T28" fmla="*/ 66 w 294"/>
                      <a:gd name="T29" fmla="*/ 459 h 723"/>
                      <a:gd name="T30" fmla="*/ 100 w 294"/>
                      <a:gd name="T31" fmla="*/ 415 h 723"/>
                      <a:gd name="T32" fmla="*/ 103 w 294"/>
                      <a:gd name="T33" fmla="*/ 342 h 723"/>
                      <a:gd name="T34" fmla="*/ 103 w 294"/>
                      <a:gd name="T35" fmla="*/ 310 h 723"/>
                      <a:gd name="T36" fmla="*/ 201 w 294"/>
                      <a:gd name="T37" fmla="*/ 389 h 723"/>
                      <a:gd name="T38" fmla="*/ 153 w 294"/>
                      <a:gd name="T39" fmla="*/ 292 h 723"/>
                      <a:gd name="T40" fmla="*/ 166 w 294"/>
                      <a:gd name="T41" fmla="*/ 240 h 723"/>
                      <a:gd name="T42" fmla="*/ 187 w 294"/>
                      <a:gd name="T43" fmla="*/ 159 h 723"/>
                      <a:gd name="T44" fmla="*/ 190 w 294"/>
                      <a:gd name="T45" fmla="*/ 97 h 723"/>
                      <a:gd name="T46" fmla="*/ 176 w 294"/>
                      <a:gd name="T47" fmla="*/ 49 h 723"/>
                      <a:gd name="T48" fmla="*/ 163 w 294"/>
                      <a:gd name="T49" fmla="*/ 0 h 7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294" h="723">
                        <a:moveTo>
                          <a:pt x="294" y="376"/>
                        </a:moveTo>
                        <a:lnTo>
                          <a:pt x="258" y="384"/>
                        </a:lnTo>
                        <a:lnTo>
                          <a:pt x="249" y="412"/>
                        </a:lnTo>
                        <a:lnTo>
                          <a:pt x="243" y="432"/>
                        </a:lnTo>
                        <a:lnTo>
                          <a:pt x="224" y="444"/>
                        </a:lnTo>
                        <a:lnTo>
                          <a:pt x="176" y="522"/>
                        </a:lnTo>
                        <a:lnTo>
                          <a:pt x="140" y="590"/>
                        </a:lnTo>
                        <a:lnTo>
                          <a:pt x="93" y="646"/>
                        </a:lnTo>
                        <a:lnTo>
                          <a:pt x="74" y="683"/>
                        </a:lnTo>
                        <a:lnTo>
                          <a:pt x="0" y="723"/>
                        </a:lnTo>
                        <a:lnTo>
                          <a:pt x="32" y="691"/>
                        </a:lnTo>
                        <a:lnTo>
                          <a:pt x="62" y="636"/>
                        </a:lnTo>
                        <a:lnTo>
                          <a:pt x="73" y="589"/>
                        </a:lnTo>
                        <a:lnTo>
                          <a:pt x="78" y="530"/>
                        </a:lnTo>
                        <a:lnTo>
                          <a:pt x="66" y="459"/>
                        </a:lnTo>
                        <a:lnTo>
                          <a:pt x="100" y="415"/>
                        </a:lnTo>
                        <a:lnTo>
                          <a:pt x="103" y="342"/>
                        </a:lnTo>
                        <a:lnTo>
                          <a:pt x="103" y="310"/>
                        </a:lnTo>
                        <a:lnTo>
                          <a:pt x="201" y="389"/>
                        </a:lnTo>
                        <a:lnTo>
                          <a:pt x="153" y="292"/>
                        </a:lnTo>
                        <a:lnTo>
                          <a:pt x="166" y="240"/>
                        </a:lnTo>
                        <a:lnTo>
                          <a:pt x="187" y="159"/>
                        </a:lnTo>
                        <a:lnTo>
                          <a:pt x="190" y="97"/>
                        </a:lnTo>
                        <a:lnTo>
                          <a:pt x="176" y="49"/>
                        </a:lnTo>
                        <a:lnTo>
                          <a:pt x="163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PH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32747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Analysis of Algorithms</a:t>
            </a:r>
          </a:p>
        </p:txBody>
      </p:sp>
      <p:sp>
        <p:nvSpPr>
          <p:cNvPr id="10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3C-B6E0-47AF-AF1C-E389A624BB5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Random Access Machine (RAM) Model</a:t>
            </a:r>
          </a:p>
        </p:txBody>
      </p:sp>
      <p:sp>
        <p:nvSpPr>
          <p:cNvPr id="3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905000"/>
            <a:ext cx="4800600" cy="3352800"/>
          </a:xfrm>
        </p:spPr>
        <p:txBody>
          <a:bodyPr/>
          <a:lstStyle/>
          <a:p>
            <a:r>
              <a:rPr lang="en-US" altLang="en-US" sz="2800"/>
              <a:t>A </a:t>
            </a:r>
            <a:r>
              <a:rPr lang="en-US" altLang="en-US" sz="2800" b="1">
                <a:solidFill>
                  <a:schemeClr val="accent2"/>
                </a:solidFill>
              </a:rPr>
              <a:t>CPU</a:t>
            </a:r>
          </a:p>
          <a:p>
            <a:endParaRPr lang="en-US" altLang="en-US" sz="2800"/>
          </a:p>
          <a:p>
            <a:r>
              <a:rPr lang="en-US" altLang="en-US" sz="2800"/>
              <a:t>An potentially unbounded bank of </a:t>
            </a:r>
            <a:r>
              <a:rPr lang="en-US" altLang="en-US" sz="2800" b="1">
                <a:solidFill>
                  <a:schemeClr val="accent2"/>
                </a:solidFill>
              </a:rPr>
              <a:t>memory</a:t>
            </a:r>
            <a:r>
              <a:rPr lang="en-US" altLang="en-US" sz="2800"/>
              <a:t> cells, each of which can hold an arbitrary number or character</a:t>
            </a:r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4572000" y="2057400"/>
            <a:ext cx="3886200" cy="2914650"/>
            <a:chOff x="3024" y="960"/>
            <a:chExt cx="2448" cy="1836"/>
          </a:xfrm>
        </p:grpSpPr>
        <p:grpSp>
          <p:nvGrpSpPr>
            <p:cNvPr id="38917" name="Group 5"/>
            <p:cNvGrpSpPr>
              <a:grpSpLocks/>
            </p:cNvGrpSpPr>
            <p:nvPr/>
          </p:nvGrpSpPr>
          <p:grpSpPr bwMode="auto">
            <a:xfrm>
              <a:off x="3024" y="960"/>
              <a:ext cx="898" cy="516"/>
              <a:chOff x="3166" y="1602"/>
              <a:chExt cx="898" cy="516"/>
            </a:xfrm>
          </p:grpSpPr>
          <p:grpSp>
            <p:nvGrpSpPr>
              <p:cNvPr id="38918" name="Group 6"/>
              <p:cNvGrpSpPr>
                <a:grpSpLocks/>
              </p:cNvGrpSpPr>
              <p:nvPr/>
            </p:nvGrpSpPr>
            <p:grpSpPr bwMode="auto">
              <a:xfrm>
                <a:off x="3166" y="1969"/>
                <a:ext cx="898" cy="149"/>
                <a:chOff x="3166" y="1969"/>
                <a:chExt cx="898" cy="149"/>
              </a:xfrm>
            </p:grpSpPr>
            <p:grpSp>
              <p:nvGrpSpPr>
                <p:cNvPr id="38919" name="Group 7"/>
                <p:cNvGrpSpPr>
                  <a:grpSpLocks/>
                </p:cNvGrpSpPr>
                <p:nvPr/>
              </p:nvGrpSpPr>
              <p:grpSpPr bwMode="auto">
                <a:xfrm>
                  <a:off x="3166" y="1969"/>
                  <a:ext cx="367" cy="89"/>
                  <a:chOff x="3166" y="1969"/>
                  <a:chExt cx="367" cy="89"/>
                </a:xfrm>
              </p:grpSpPr>
              <p:sp>
                <p:nvSpPr>
                  <p:cNvPr id="38920" name="Freeform 8"/>
                  <p:cNvSpPr>
                    <a:spLocks/>
                  </p:cNvSpPr>
                  <p:nvPr/>
                </p:nvSpPr>
                <p:spPr bwMode="auto">
                  <a:xfrm>
                    <a:off x="3192" y="1969"/>
                    <a:ext cx="252" cy="70"/>
                  </a:xfrm>
                  <a:custGeom>
                    <a:avLst/>
                    <a:gdLst>
                      <a:gd name="T0" fmla="*/ 0 w 252"/>
                      <a:gd name="T1" fmla="*/ 38 h 70"/>
                      <a:gd name="T2" fmla="*/ 109 w 252"/>
                      <a:gd name="T3" fmla="*/ 32 h 70"/>
                      <a:gd name="T4" fmla="*/ 252 w 252"/>
                      <a:gd name="T5" fmla="*/ 0 h 70"/>
                      <a:gd name="T6" fmla="*/ 252 w 252"/>
                      <a:gd name="T7" fmla="*/ 47 h 70"/>
                      <a:gd name="T8" fmla="*/ 103 w 252"/>
                      <a:gd name="T9" fmla="*/ 67 h 70"/>
                      <a:gd name="T10" fmla="*/ 0 w 252"/>
                      <a:gd name="T11" fmla="*/ 70 h 70"/>
                      <a:gd name="T12" fmla="*/ 0 w 252"/>
                      <a:gd name="T13" fmla="*/ 38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52" h="70">
                        <a:moveTo>
                          <a:pt x="0" y="38"/>
                        </a:moveTo>
                        <a:lnTo>
                          <a:pt x="109" y="32"/>
                        </a:lnTo>
                        <a:lnTo>
                          <a:pt x="252" y="0"/>
                        </a:lnTo>
                        <a:lnTo>
                          <a:pt x="252" y="47"/>
                        </a:lnTo>
                        <a:lnTo>
                          <a:pt x="103" y="67"/>
                        </a:lnTo>
                        <a:lnTo>
                          <a:pt x="0" y="70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PH"/>
                  </a:p>
                </p:txBody>
              </p:sp>
              <p:grpSp>
                <p:nvGrpSpPr>
                  <p:cNvPr id="38921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3166" y="1974"/>
                    <a:ext cx="367" cy="84"/>
                    <a:chOff x="3166" y="1974"/>
                    <a:chExt cx="367" cy="84"/>
                  </a:xfrm>
                </p:grpSpPr>
                <p:sp>
                  <p:nvSpPr>
                    <p:cNvPr id="38922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97" y="2022"/>
                      <a:ext cx="18" cy="32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PH"/>
                    </a:p>
                  </p:txBody>
                </p:sp>
                <p:grpSp>
                  <p:nvGrpSpPr>
                    <p:cNvPr id="38923" name="Group 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66" y="1974"/>
                      <a:ext cx="367" cy="84"/>
                      <a:chOff x="3166" y="1974"/>
                      <a:chExt cx="367" cy="84"/>
                    </a:xfrm>
                  </p:grpSpPr>
                  <p:sp>
                    <p:nvSpPr>
                      <p:cNvPr id="38924" name="Freeform 1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66" y="1974"/>
                        <a:ext cx="367" cy="84"/>
                      </a:xfrm>
                      <a:custGeom>
                        <a:avLst/>
                        <a:gdLst>
                          <a:gd name="T0" fmla="*/ 367 w 367"/>
                          <a:gd name="T1" fmla="*/ 0 h 84"/>
                          <a:gd name="T2" fmla="*/ 137 w 367"/>
                          <a:gd name="T3" fmla="*/ 48 h 84"/>
                          <a:gd name="T4" fmla="*/ 0 w 367"/>
                          <a:gd name="T5" fmla="*/ 56 h 84"/>
                          <a:gd name="T6" fmla="*/ 0 w 367"/>
                          <a:gd name="T7" fmla="*/ 84 h 84"/>
                          <a:gd name="T8" fmla="*/ 141 w 367"/>
                          <a:gd name="T9" fmla="*/ 77 h 84"/>
                          <a:gd name="T10" fmla="*/ 367 w 367"/>
                          <a:gd name="T11" fmla="*/ 54 h 84"/>
                          <a:gd name="T12" fmla="*/ 367 w 367"/>
                          <a:gd name="T13" fmla="*/ 0 h 8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367" h="84">
                            <a:moveTo>
                              <a:pt x="367" y="0"/>
                            </a:moveTo>
                            <a:lnTo>
                              <a:pt x="137" y="48"/>
                            </a:lnTo>
                            <a:lnTo>
                              <a:pt x="0" y="56"/>
                            </a:lnTo>
                            <a:lnTo>
                              <a:pt x="0" y="84"/>
                            </a:lnTo>
                            <a:lnTo>
                              <a:pt x="141" y="77"/>
                            </a:lnTo>
                            <a:lnTo>
                              <a:pt x="367" y="54"/>
                            </a:lnTo>
                            <a:lnTo>
                              <a:pt x="367" y="0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1270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PH"/>
                      </a:p>
                    </p:txBody>
                  </p:sp>
                  <p:sp>
                    <p:nvSpPr>
                      <p:cNvPr id="38925" name="Freeform 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83" y="1990"/>
                        <a:ext cx="338" cy="52"/>
                      </a:xfrm>
                      <a:custGeom>
                        <a:avLst/>
                        <a:gdLst>
                          <a:gd name="T0" fmla="*/ 0 w 338"/>
                          <a:gd name="T1" fmla="*/ 52 h 52"/>
                          <a:gd name="T2" fmla="*/ 126 w 338"/>
                          <a:gd name="T3" fmla="*/ 44 h 52"/>
                          <a:gd name="T4" fmla="*/ 338 w 338"/>
                          <a:gd name="T5" fmla="*/ 0 h 5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338" h="52">
                            <a:moveTo>
                              <a:pt x="0" y="52"/>
                            </a:moveTo>
                            <a:lnTo>
                              <a:pt x="126" y="44"/>
                            </a:lnTo>
                            <a:lnTo>
                              <a:pt x="338" y="0"/>
                            </a:lnTo>
                          </a:path>
                        </a:pathLst>
                      </a:custGeom>
                      <a:noFill/>
                      <a:ln w="1270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PH"/>
                      </a:p>
                    </p:txBody>
                  </p:sp>
                </p:grpSp>
              </p:grpSp>
            </p:grpSp>
            <p:sp>
              <p:nvSpPr>
                <p:cNvPr id="38926" name="Freeform 14"/>
                <p:cNvSpPr>
                  <a:spLocks/>
                </p:cNvSpPr>
                <p:nvPr/>
              </p:nvSpPr>
              <p:spPr bwMode="auto">
                <a:xfrm>
                  <a:off x="3504" y="2023"/>
                  <a:ext cx="560" cy="95"/>
                </a:xfrm>
                <a:custGeom>
                  <a:avLst/>
                  <a:gdLst>
                    <a:gd name="T0" fmla="*/ 0 w 560"/>
                    <a:gd name="T1" fmla="*/ 36 h 95"/>
                    <a:gd name="T2" fmla="*/ 6 w 560"/>
                    <a:gd name="T3" fmla="*/ 59 h 95"/>
                    <a:gd name="T4" fmla="*/ 15 w 560"/>
                    <a:gd name="T5" fmla="*/ 72 h 95"/>
                    <a:gd name="T6" fmla="*/ 30 w 560"/>
                    <a:gd name="T7" fmla="*/ 84 h 95"/>
                    <a:gd name="T8" fmla="*/ 46 w 560"/>
                    <a:gd name="T9" fmla="*/ 90 h 95"/>
                    <a:gd name="T10" fmla="*/ 66 w 560"/>
                    <a:gd name="T11" fmla="*/ 92 h 95"/>
                    <a:gd name="T12" fmla="*/ 82 w 560"/>
                    <a:gd name="T13" fmla="*/ 86 h 95"/>
                    <a:gd name="T14" fmla="*/ 105 w 560"/>
                    <a:gd name="T15" fmla="*/ 78 h 95"/>
                    <a:gd name="T16" fmla="*/ 133 w 560"/>
                    <a:gd name="T17" fmla="*/ 71 h 95"/>
                    <a:gd name="T18" fmla="*/ 165 w 560"/>
                    <a:gd name="T19" fmla="*/ 68 h 95"/>
                    <a:gd name="T20" fmla="*/ 205 w 560"/>
                    <a:gd name="T21" fmla="*/ 72 h 95"/>
                    <a:gd name="T22" fmla="*/ 240 w 560"/>
                    <a:gd name="T23" fmla="*/ 80 h 95"/>
                    <a:gd name="T24" fmla="*/ 276 w 560"/>
                    <a:gd name="T25" fmla="*/ 90 h 95"/>
                    <a:gd name="T26" fmla="*/ 310 w 560"/>
                    <a:gd name="T27" fmla="*/ 95 h 95"/>
                    <a:gd name="T28" fmla="*/ 334 w 560"/>
                    <a:gd name="T29" fmla="*/ 92 h 95"/>
                    <a:gd name="T30" fmla="*/ 373 w 560"/>
                    <a:gd name="T31" fmla="*/ 86 h 95"/>
                    <a:gd name="T32" fmla="*/ 416 w 560"/>
                    <a:gd name="T33" fmla="*/ 80 h 95"/>
                    <a:gd name="T34" fmla="*/ 458 w 560"/>
                    <a:gd name="T35" fmla="*/ 72 h 95"/>
                    <a:gd name="T36" fmla="*/ 503 w 560"/>
                    <a:gd name="T37" fmla="*/ 63 h 95"/>
                    <a:gd name="T38" fmla="*/ 530 w 560"/>
                    <a:gd name="T39" fmla="*/ 56 h 95"/>
                    <a:gd name="T40" fmla="*/ 543 w 560"/>
                    <a:gd name="T41" fmla="*/ 51 h 95"/>
                    <a:gd name="T42" fmla="*/ 554 w 560"/>
                    <a:gd name="T43" fmla="*/ 44 h 95"/>
                    <a:gd name="T44" fmla="*/ 560 w 560"/>
                    <a:gd name="T45" fmla="*/ 33 h 95"/>
                    <a:gd name="T46" fmla="*/ 555 w 560"/>
                    <a:gd name="T47" fmla="*/ 17 h 95"/>
                    <a:gd name="T48" fmla="*/ 546 w 560"/>
                    <a:gd name="T49" fmla="*/ 8 h 95"/>
                    <a:gd name="T50" fmla="*/ 530 w 560"/>
                    <a:gd name="T5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60" h="95">
                      <a:moveTo>
                        <a:pt x="0" y="36"/>
                      </a:moveTo>
                      <a:lnTo>
                        <a:pt x="6" y="59"/>
                      </a:lnTo>
                      <a:lnTo>
                        <a:pt x="15" y="72"/>
                      </a:lnTo>
                      <a:lnTo>
                        <a:pt x="30" y="84"/>
                      </a:lnTo>
                      <a:lnTo>
                        <a:pt x="46" y="90"/>
                      </a:lnTo>
                      <a:lnTo>
                        <a:pt x="66" y="92"/>
                      </a:lnTo>
                      <a:lnTo>
                        <a:pt x="82" y="86"/>
                      </a:lnTo>
                      <a:lnTo>
                        <a:pt x="105" y="78"/>
                      </a:lnTo>
                      <a:lnTo>
                        <a:pt x="133" y="71"/>
                      </a:lnTo>
                      <a:lnTo>
                        <a:pt x="165" y="68"/>
                      </a:lnTo>
                      <a:lnTo>
                        <a:pt x="205" y="72"/>
                      </a:lnTo>
                      <a:lnTo>
                        <a:pt x="240" y="80"/>
                      </a:lnTo>
                      <a:lnTo>
                        <a:pt x="276" y="90"/>
                      </a:lnTo>
                      <a:lnTo>
                        <a:pt x="310" y="95"/>
                      </a:lnTo>
                      <a:lnTo>
                        <a:pt x="334" y="92"/>
                      </a:lnTo>
                      <a:lnTo>
                        <a:pt x="373" y="86"/>
                      </a:lnTo>
                      <a:lnTo>
                        <a:pt x="416" y="80"/>
                      </a:lnTo>
                      <a:lnTo>
                        <a:pt x="458" y="72"/>
                      </a:lnTo>
                      <a:lnTo>
                        <a:pt x="503" y="63"/>
                      </a:lnTo>
                      <a:lnTo>
                        <a:pt x="530" y="56"/>
                      </a:lnTo>
                      <a:lnTo>
                        <a:pt x="543" y="51"/>
                      </a:lnTo>
                      <a:lnTo>
                        <a:pt x="554" y="44"/>
                      </a:lnTo>
                      <a:lnTo>
                        <a:pt x="560" y="33"/>
                      </a:lnTo>
                      <a:lnTo>
                        <a:pt x="555" y="17"/>
                      </a:lnTo>
                      <a:lnTo>
                        <a:pt x="546" y="8"/>
                      </a:lnTo>
                      <a:lnTo>
                        <a:pt x="53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PH"/>
                </a:p>
              </p:txBody>
            </p:sp>
          </p:grpSp>
          <p:grpSp>
            <p:nvGrpSpPr>
              <p:cNvPr id="38927" name="Group 15"/>
              <p:cNvGrpSpPr>
                <a:grpSpLocks/>
              </p:cNvGrpSpPr>
              <p:nvPr/>
            </p:nvGrpSpPr>
            <p:grpSpPr bwMode="auto">
              <a:xfrm>
                <a:off x="3542" y="1602"/>
                <a:ext cx="484" cy="465"/>
                <a:chOff x="3542" y="1602"/>
                <a:chExt cx="484" cy="465"/>
              </a:xfrm>
            </p:grpSpPr>
            <p:grpSp>
              <p:nvGrpSpPr>
                <p:cNvPr id="38928" name="Group 16"/>
                <p:cNvGrpSpPr>
                  <a:grpSpLocks/>
                </p:cNvGrpSpPr>
                <p:nvPr/>
              </p:nvGrpSpPr>
              <p:grpSpPr bwMode="auto">
                <a:xfrm>
                  <a:off x="3558" y="1855"/>
                  <a:ext cx="468" cy="212"/>
                  <a:chOff x="3558" y="1855"/>
                  <a:chExt cx="468" cy="212"/>
                </a:xfrm>
              </p:grpSpPr>
              <p:grpSp>
                <p:nvGrpSpPr>
                  <p:cNvPr id="38929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3558" y="1873"/>
                    <a:ext cx="468" cy="194"/>
                    <a:chOff x="3558" y="1873"/>
                    <a:chExt cx="468" cy="194"/>
                  </a:xfrm>
                </p:grpSpPr>
                <p:sp>
                  <p:nvSpPr>
                    <p:cNvPr id="38930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8" y="1873"/>
                      <a:ext cx="468" cy="182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PH"/>
                    </a:p>
                  </p:txBody>
                </p:sp>
                <p:grpSp>
                  <p:nvGrpSpPr>
                    <p:cNvPr id="38931" name="Group 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80" y="1890"/>
                      <a:ext cx="434" cy="177"/>
                      <a:chOff x="3580" y="1890"/>
                      <a:chExt cx="434" cy="177"/>
                    </a:xfrm>
                  </p:grpSpPr>
                  <p:grpSp>
                    <p:nvGrpSpPr>
                      <p:cNvPr id="38932" name="Group 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0" y="1890"/>
                        <a:ext cx="434" cy="100"/>
                        <a:chOff x="3580" y="1890"/>
                        <a:chExt cx="434" cy="100"/>
                      </a:xfrm>
                    </p:grpSpPr>
                    <p:grpSp>
                      <p:nvGrpSpPr>
                        <p:cNvPr id="38933" name="Group 2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0" y="1890"/>
                          <a:ext cx="433" cy="37"/>
                          <a:chOff x="3580" y="1890"/>
                          <a:chExt cx="433" cy="37"/>
                        </a:xfrm>
                      </p:grpSpPr>
                      <p:sp>
                        <p:nvSpPr>
                          <p:cNvPr id="38934" name="Line 2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890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PH"/>
                          </a:p>
                        </p:txBody>
                      </p:sp>
                      <p:sp>
                        <p:nvSpPr>
                          <p:cNvPr id="38935" name="Line 2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0" y="1908"/>
                            <a:ext cx="433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PH"/>
                          </a:p>
                        </p:txBody>
                      </p:sp>
                      <p:sp>
                        <p:nvSpPr>
                          <p:cNvPr id="38936" name="Line 2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926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PH"/>
                          </a:p>
                        </p:txBody>
                      </p:sp>
                    </p:grpSp>
                    <p:grpSp>
                      <p:nvGrpSpPr>
                        <p:cNvPr id="38937" name="Group 2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1" y="1953"/>
                          <a:ext cx="433" cy="37"/>
                          <a:chOff x="3581" y="1953"/>
                          <a:chExt cx="433" cy="37"/>
                        </a:xfrm>
                      </p:grpSpPr>
                      <p:sp>
                        <p:nvSpPr>
                          <p:cNvPr id="38938" name="Line 2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2" y="1953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PH"/>
                          </a:p>
                        </p:txBody>
                      </p:sp>
                      <p:sp>
                        <p:nvSpPr>
                          <p:cNvPr id="38939" name="Line 2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971"/>
                            <a:ext cx="433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PH"/>
                          </a:p>
                        </p:txBody>
                      </p:sp>
                      <p:sp>
                        <p:nvSpPr>
                          <p:cNvPr id="38940" name="Line 2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2" y="1989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PH"/>
                          </a:p>
                        </p:txBody>
                      </p:sp>
                    </p:grpSp>
                  </p:grpSp>
                  <p:grpSp>
                    <p:nvGrpSpPr>
                      <p:cNvPr id="38941" name="Group 2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1" y="2017"/>
                        <a:ext cx="412" cy="50"/>
                        <a:chOff x="3581" y="2017"/>
                        <a:chExt cx="412" cy="50"/>
                      </a:xfrm>
                    </p:grpSpPr>
                    <p:grpSp>
                      <p:nvGrpSpPr>
                        <p:cNvPr id="38942" name="Group 3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1" y="2017"/>
                          <a:ext cx="153" cy="49"/>
                          <a:chOff x="3581" y="2017"/>
                          <a:chExt cx="153" cy="49"/>
                        </a:xfrm>
                      </p:grpSpPr>
                      <p:grpSp>
                        <p:nvGrpSpPr>
                          <p:cNvPr id="38943" name="Group 3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581" y="2018"/>
                            <a:ext cx="65" cy="48"/>
                            <a:chOff x="3581" y="2018"/>
                            <a:chExt cx="65" cy="48"/>
                          </a:xfrm>
                        </p:grpSpPr>
                        <p:grpSp>
                          <p:nvGrpSpPr>
                            <p:cNvPr id="38944" name="Group 3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581" y="2018"/>
                              <a:ext cx="21" cy="48"/>
                              <a:chOff x="3581" y="2018"/>
                              <a:chExt cx="21" cy="48"/>
                            </a:xfrm>
                          </p:grpSpPr>
                          <p:sp>
                            <p:nvSpPr>
                              <p:cNvPr id="38945" name="Line 33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581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PH"/>
                              </a:p>
                            </p:txBody>
                          </p:sp>
                          <p:sp>
                            <p:nvSpPr>
                              <p:cNvPr id="38946" name="Line 3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01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PH"/>
                              </a:p>
                            </p:txBody>
                          </p:sp>
                        </p:grpSp>
                        <p:sp>
                          <p:nvSpPr>
                            <p:cNvPr id="38947" name="Line 3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25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PH"/>
                            </a:p>
                          </p:txBody>
                        </p:sp>
                        <p:sp>
                          <p:nvSpPr>
                            <p:cNvPr id="38948" name="Line 3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45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PH"/>
                            </a:p>
                          </p:txBody>
                        </p:sp>
                      </p:grpSp>
                      <p:grpSp>
                        <p:nvGrpSpPr>
                          <p:cNvPr id="38949" name="Group 3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669" y="2017"/>
                            <a:ext cx="65" cy="48"/>
                            <a:chOff x="3669" y="2017"/>
                            <a:chExt cx="65" cy="48"/>
                          </a:xfrm>
                        </p:grpSpPr>
                        <p:grpSp>
                          <p:nvGrpSpPr>
                            <p:cNvPr id="38950" name="Group 3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669" y="2017"/>
                              <a:ext cx="21" cy="48"/>
                              <a:chOff x="3669" y="2017"/>
                              <a:chExt cx="21" cy="48"/>
                            </a:xfrm>
                          </p:grpSpPr>
                          <p:sp>
                            <p:nvSpPr>
                              <p:cNvPr id="38951" name="Line 3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69" y="2017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PH"/>
                              </a:p>
                            </p:txBody>
                          </p:sp>
                          <p:sp>
                            <p:nvSpPr>
                              <p:cNvPr id="38952" name="Line 4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89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PH"/>
                              </a:p>
                            </p:txBody>
                          </p:sp>
                        </p:grpSp>
                        <p:sp>
                          <p:nvSpPr>
                            <p:cNvPr id="38953" name="Line 41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13" y="2017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PH"/>
                            </a:p>
                          </p:txBody>
                        </p:sp>
                        <p:sp>
                          <p:nvSpPr>
                            <p:cNvPr id="38954" name="Line 4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33" y="2017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PH"/>
                            </a:p>
                          </p:txBody>
                        </p:sp>
                      </p:grpSp>
                    </p:grpSp>
                    <p:grpSp>
                      <p:nvGrpSpPr>
                        <p:cNvPr id="38955" name="Group 4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755" y="2018"/>
                          <a:ext cx="153" cy="49"/>
                          <a:chOff x="3755" y="2018"/>
                          <a:chExt cx="153" cy="49"/>
                        </a:xfrm>
                      </p:grpSpPr>
                      <p:grpSp>
                        <p:nvGrpSpPr>
                          <p:cNvPr id="38956" name="Group 4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755" y="2019"/>
                            <a:ext cx="65" cy="48"/>
                            <a:chOff x="3755" y="2019"/>
                            <a:chExt cx="65" cy="48"/>
                          </a:xfrm>
                        </p:grpSpPr>
                        <p:grpSp>
                          <p:nvGrpSpPr>
                            <p:cNvPr id="38957" name="Group 4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755" y="2019"/>
                              <a:ext cx="21" cy="48"/>
                              <a:chOff x="3755" y="2019"/>
                              <a:chExt cx="21" cy="48"/>
                            </a:xfrm>
                          </p:grpSpPr>
                          <p:sp>
                            <p:nvSpPr>
                              <p:cNvPr id="38958" name="Line 46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755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PH"/>
                              </a:p>
                            </p:txBody>
                          </p:sp>
                          <p:sp>
                            <p:nvSpPr>
                              <p:cNvPr id="38959" name="Line 4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775" y="2020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PH"/>
                              </a:p>
                            </p:txBody>
                          </p:sp>
                        </p:grpSp>
                        <p:sp>
                          <p:nvSpPr>
                            <p:cNvPr id="38960" name="Line 4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99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PH"/>
                            </a:p>
                          </p:txBody>
                        </p:sp>
                        <p:sp>
                          <p:nvSpPr>
                            <p:cNvPr id="38961" name="Line 4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19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PH"/>
                            </a:p>
                          </p:txBody>
                        </p:sp>
                      </p:grpSp>
                      <p:grpSp>
                        <p:nvGrpSpPr>
                          <p:cNvPr id="38962" name="Group 5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843" y="2018"/>
                            <a:ext cx="65" cy="48"/>
                            <a:chOff x="3843" y="2018"/>
                            <a:chExt cx="65" cy="48"/>
                          </a:xfrm>
                        </p:grpSpPr>
                        <p:grpSp>
                          <p:nvGrpSpPr>
                            <p:cNvPr id="38963" name="Group 5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843" y="2018"/>
                              <a:ext cx="21" cy="48"/>
                              <a:chOff x="3843" y="2018"/>
                              <a:chExt cx="21" cy="48"/>
                            </a:xfrm>
                          </p:grpSpPr>
                          <p:sp>
                            <p:nvSpPr>
                              <p:cNvPr id="38964" name="Line 5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843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PH"/>
                              </a:p>
                            </p:txBody>
                          </p:sp>
                          <p:sp>
                            <p:nvSpPr>
                              <p:cNvPr id="38965" name="Line 53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863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PH"/>
                              </a:p>
                            </p:txBody>
                          </p:sp>
                        </p:grpSp>
                        <p:sp>
                          <p:nvSpPr>
                            <p:cNvPr id="38966" name="Line 5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87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PH"/>
                            </a:p>
                          </p:txBody>
                        </p:sp>
                        <p:sp>
                          <p:nvSpPr>
                            <p:cNvPr id="38967" name="Line 5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07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PH"/>
                            </a:p>
                          </p:txBody>
                        </p:sp>
                      </p:grpSp>
                    </p:grpSp>
                    <p:grpSp>
                      <p:nvGrpSpPr>
                        <p:cNvPr id="38968" name="Group 5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928" y="2018"/>
                          <a:ext cx="65" cy="48"/>
                          <a:chOff x="3928" y="2018"/>
                          <a:chExt cx="65" cy="48"/>
                        </a:xfrm>
                      </p:grpSpPr>
                      <p:grpSp>
                        <p:nvGrpSpPr>
                          <p:cNvPr id="38969" name="Group 5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928" y="2018"/>
                            <a:ext cx="21" cy="48"/>
                            <a:chOff x="3928" y="2018"/>
                            <a:chExt cx="21" cy="48"/>
                          </a:xfrm>
                        </p:grpSpPr>
                        <p:sp>
                          <p:nvSpPr>
                            <p:cNvPr id="38970" name="Line 5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28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PH"/>
                            </a:p>
                          </p:txBody>
                        </p:sp>
                        <p:sp>
                          <p:nvSpPr>
                            <p:cNvPr id="38971" name="Line 5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48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PH"/>
                            </a:p>
                          </p:txBody>
                        </p:sp>
                      </p:grpSp>
                      <p:sp>
                        <p:nvSpPr>
                          <p:cNvPr id="38972" name="Line 6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72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PH"/>
                          </a:p>
                        </p:txBody>
                      </p:sp>
                      <p:sp>
                        <p:nvSpPr>
                          <p:cNvPr id="38973" name="Line 6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92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PH"/>
                          </a:p>
                        </p:txBody>
                      </p:sp>
                    </p:grpSp>
                  </p:grpSp>
                </p:grpSp>
              </p:grpSp>
              <p:sp>
                <p:nvSpPr>
                  <p:cNvPr id="38974" name="Freeform 62"/>
                  <p:cNvSpPr>
                    <a:spLocks/>
                  </p:cNvSpPr>
                  <p:nvPr/>
                </p:nvSpPr>
                <p:spPr bwMode="auto">
                  <a:xfrm>
                    <a:off x="3574" y="1855"/>
                    <a:ext cx="373" cy="12"/>
                  </a:xfrm>
                  <a:custGeom>
                    <a:avLst/>
                    <a:gdLst>
                      <a:gd name="T0" fmla="*/ 373 w 373"/>
                      <a:gd name="T1" fmla="*/ 12 h 12"/>
                      <a:gd name="T2" fmla="*/ 0 w 373"/>
                      <a:gd name="T3" fmla="*/ 12 h 12"/>
                      <a:gd name="T4" fmla="*/ 0 w 373"/>
                      <a:gd name="T5" fmla="*/ 0 h 12"/>
                      <a:gd name="T6" fmla="*/ 372 w 373"/>
                      <a:gd name="T7" fmla="*/ 0 h 12"/>
                      <a:gd name="T8" fmla="*/ 373 w 373"/>
                      <a:gd name="T9" fmla="*/ 1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73" h="12">
                        <a:moveTo>
                          <a:pt x="373" y="12"/>
                        </a:moveTo>
                        <a:lnTo>
                          <a:pt x="0" y="12"/>
                        </a:lnTo>
                        <a:lnTo>
                          <a:pt x="0" y="0"/>
                        </a:lnTo>
                        <a:lnTo>
                          <a:pt x="372" y="0"/>
                        </a:lnTo>
                        <a:lnTo>
                          <a:pt x="373" y="1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PH"/>
                  </a:p>
                </p:txBody>
              </p:sp>
            </p:grpSp>
            <p:grpSp>
              <p:nvGrpSpPr>
                <p:cNvPr id="38975" name="Group 63"/>
                <p:cNvGrpSpPr>
                  <a:grpSpLocks/>
                </p:cNvGrpSpPr>
                <p:nvPr/>
              </p:nvGrpSpPr>
              <p:grpSpPr bwMode="auto">
                <a:xfrm>
                  <a:off x="3542" y="1602"/>
                  <a:ext cx="428" cy="260"/>
                  <a:chOff x="3542" y="1602"/>
                  <a:chExt cx="428" cy="260"/>
                </a:xfrm>
              </p:grpSpPr>
              <p:grpSp>
                <p:nvGrpSpPr>
                  <p:cNvPr id="38976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3679" y="1627"/>
                    <a:ext cx="291" cy="226"/>
                    <a:chOff x="3679" y="1627"/>
                    <a:chExt cx="291" cy="226"/>
                  </a:xfrm>
                </p:grpSpPr>
                <p:sp>
                  <p:nvSpPr>
                    <p:cNvPr id="38977" name="Freeform 65"/>
                    <p:cNvSpPr>
                      <a:spLocks/>
                    </p:cNvSpPr>
                    <p:nvPr/>
                  </p:nvSpPr>
                  <p:spPr bwMode="auto">
                    <a:xfrm>
                      <a:off x="3679" y="1627"/>
                      <a:ext cx="291" cy="226"/>
                    </a:xfrm>
                    <a:custGeom>
                      <a:avLst/>
                      <a:gdLst>
                        <a:gd name="T0" fmla="*/ 0 w 291"/>
                        <a:gd name="T1" fmla="*/ 226 h 226"/>
                        <a:gd name="T2" fmla="*/ 279 w 291"/>
                        <a:gd name="T3" fmla="*/ 226 h 226"/>
                        <a:gd name="T4" fmla="*/ 287 w 291"/>
                        <a:gd name="T5" fmla="*/ 220 h 226"/>
                        <a:gd name="T6" fmla="*/ 291 w 291"/>
                        <a:gd name="T7" fmla="*/ 206 h 226"/>
                        <a:gd name="T8" fmla="*/ 291 w 291"/>
                        <a:gd name="T9" fmla="*/ 21 h 226"/>
                        <a:gd name="T10" fmla="*/ 289 w 291"/>
                        <a:gd name="T11" fmla="*/ 6 h 226"/>
                        <a:gd name="T12" fmla="*/ 281 w 291"/>
                        <a:gd name="T13" fmla="*/ 0 h 226"/>
                        <a:gd name="T14" fmla="*/ 0 w 291"/>
                        <a:gd name="T15" fmla="*/ 0 h 226"/>
                        <a:gd name="T16" fmla="*/ 0 w 291"/>
                        <a:gd name="T17" fmla="*/ 226 h 2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91" h="226">
                          <a:moveTo>
                            <a:pt x="0" y="226"/>
                          </a:moveTo>
                          <a:lnTo>
                            <a:pt x="279" y="226"/>
                          </a:lnTo>
                          <a:lnTo>
                            <a:pt x="287" y="220"/>
                          </a:lnTo>
                          <a:lnTo>
                            <a:pt x="291" y="206"/>
                          </a:lnTo>
                          <a:lnTo>
                            <a:pt x="291" y="21"/>
                          </a:lnTo>
                          <a:lnTo>
                            <a:pt x="289" y="6"/>
                          </a:lnTo>
                          <a:lnTo>
                            <a:pt x="281" y="0"/>
                          </a:lnTo>
                          <a:lnTo>
                            <a:pt x="0" y="0"/>
                          </a:lnTo>
                          <a:lnTo>
                            <a:pt x="0" y="22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PH"/>
                    </a:p>
                  </p:txBody>
                </p:sp>
                <p:grpSp>
                  <p:nvGrpSpPr>
                    <p:cNvPr id="38978" name="Group 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94" y="1646"/>
                      <a:ext cx="268" cy="165"/>
                      <a:chOff x="3694" y="1646"/>
                      <a:chExt cx="268" cy="165"/>
                    </a:xfrm>
                  </p:grpSpPr>
                  <p:grpSp>
                    <p:nvGrpSpPr>
                      <p:cNvPr id="38979" name="Group 6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646"/>
                        <a:ext cx="267" cy="44"/>
                        <a:chOff x="3694" y="1646"/>
                        <a:chExt cx="267" cy="44"/>
                      </a:xfrm>
                    </p:grpSpPr>
                    <p:grpSp>
                      <p:nvGrpSpPr>
                        <p:cNvPr id="38980" name="Group 6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646"/>
                          <a:ext cx="267" cy="15"/>
                          <a:chOff x="3694" y="1646"/>
                          <a:chExt cx="267" cy="15"/>
                        </a:xfrm>
                      </p:grpSpPr>
                      <p:sp>
                        <p:nvSpPr>
                          <p:cNvPr id="38981" name="Line 6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64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PH"/>
                          </a:p>
                        </p:txBody>
                      </p:sp>
                      <p:sp>
                        <p:nvSpPr>
                          <p:cNvPr id="38982" name="Line 7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65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PH"/>
                          </a:p>
                        </p:txBody>
                      </p:sp>
                    </p:grpSp>
                    <p:grpSp>
                      <p:nvGrpSpPr>
                        <p:cNvPr id="38983" name="Group 7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676"/>
                          <a:ext cx="267" cy="14"/>
                          <a:chOff x="3694" y="1676"/>
                          <a:chExt cx="267" cy="14"/>
                        </a:xfrm>
                      </p:grpSpPr>
                      <p:sp>
                        <p:nvSpPr>
                          <p:cNvPr id="38984" name="Line 7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67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PH"/>
                          </a:p>
                        </p:txBody>
                      </p:sp>
                      <p:sp>
                        <p:nvSpPr>
                          <p:cNvPr id="38985" name="Line 7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689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PH"/>
                          </a:p>
                        </p:txBody>
                      </p:sp>
                    </p:grpSp>
                  </p:grpSp>
                  <p:grpSp>
                    <p:nvGrpSpPr>
                      <p:cNvPr id="38986" name="Group 7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5" y="1706"/>
                        <a:ext cx="267" cy="45"/>
                        <a:chOff x="3695" y="1706"/>
                        <a:chExt cx="267" cy="45"/>
                      </a:xfrm>
                    </p:grpSpPr>
                    <p:grpSp>
                      <p:nvGrpSpPr>
                        <p:cNvPr id="38987" name="Group 7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5" y="1706"/>
                          <a:ext cx="267" cy="14"/>
                          <a:chOff x="3695" y="1706"/>
                          <a:chExt cx="267" cy="14"/>
                        </a:xfrm>
                      </p:grpSpPr>
                      <p:sp>
                        <p:nvSpPr>
                          <p:cNvPr id="38988" name="Line 7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5" y="170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PH"/>
                          </a:p>
                        </p:txBody>
                      </p:sp>
                      <p:sp>
                        <p:nvSpPr>
                          <p:cNvPr id="38989" name="Line 7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5" y="1719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PH"/>
                          </a:p>
                        </p:txBody>
                      </p:sp>
                    </p:grpSp>
                    <p:grpSp>
                      <p:nvGrpSpPr>
                        <p:cNvPr id="38990" name="Group 7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5" y="1736"/>
                          <a:ext cx="267" cy="15"/>
                          <a:chOff x="3695" y="1736"/>
                          <a:chExt cx="267" cy="15"/>
                        </a:xfrm>
                      </p:grpSpPr>
                      <p:sp>
                        <p:nvSpPr>
                          <p:cNvPr id="38991" name="Line 7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5" y="173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PH"/>
                          </a:p>
                        </p:txBody>
                      </p:sp>
                      <p:sp>
                        <p:nvSpPr>
                          <p:cNvPr id="38992" name="Line 8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5" y="174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PH"/>
                          </a:p>
                        </p:txBody>
                      </p:sp>
                    </p:grpSp>
                  </p:grpSp>
                  <p:grpSp>
                    <p:nvGrpSpPr>
                      <p:cNvPr id="38993" name="Group 8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766"/>
                        <a:ext cx="267" cy="45"/>
                        <a:chOff x="3694" y="1766"/>
                        <a:chExt cx="267" cy="45"/>
                      </a:xfrm>
                    </p:grpSpPr>
                    <p:grpSp>
                      <p:nvGrpSpPr>
                        <p:cNvPr id="38994" name="Group 8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766"/>
                          <a:ext cx="267" cy="15"/>
                          <a:chOff x="3694" y="1766"/>
                          <a:chExt cx="267" cy="15"/>
                        </a:xfrm>
                      </p:grpSpPr>
                      <p:sp>
                        <p:nvSpPr>
                          <p:cNvPr id="38995" name="Line 8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76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PH"/>
                          </a:p>
                        </p:txBody>
                      </p:sp>
                      <p:sp>
                        <p:nvSpPr>
                          <p:cNvPr id="38996" name="Line 8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77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PH"/>
                          </a:p>
                        </p:txBody>
                      </p:sp>
                    </p:grpSp>
                    <p:grpSp>
                      <p:nvGrpSpPr>
                        <p:cNvPr id="38997" name="Group 8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797"/>
                          <a:ext cx="267" cy="14"/>
                          <a:chOff x="3694" y="1797"/>
                          <a:chExt cx="267" cy="14"/>
                        </a:xfrm>
                      </p:grpSpPr>
                      <p:sp>
                        <p:nvSpPr>
                          <p:cNvPr id="38998" name="Line 8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797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PH"/>
                          </a:p>
                        </p:txBody>
                      </p:sp>
                      <p:sp>
                        <p:nvSpPr>
                          <p:cNvPr id="38999" name="Line 8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810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PH"/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39000" name="Group 88"/>
                  <p:cNvGrpSpPr>
                    <a:grpSpLocks/>
                  </p:cNvGrpSpPr>
                  <p:nvPr/>
                </p:nvGrpSpPr>
                <p:grpSpPr bwMode="auto">
                  <a:xfrm>
                    <a:off x="3542" y="1602"/>
                    <a:ext cx="135" cy="260"/>
                    <a:chOff x="3542" y="1602"/>
                    <a:chExt cx="135" cy="260"/>
                  </a:xfrm>
                </p:grpSpPr>
                <p:sp>
                  <p:nvSpPr>
                    <p:cNvPr id="39001" name="Freeform 89"/>
                    <p:cNvSpPr>
                      <a:spLocks/>
                    </p:cNvSpPr>
                    <p:nvPr/>
                  </p:nvSpPr>
                  <p:spPr bwMode="auto">
                    <a:xfrm>
                      <a:off x="3542" y="1602"/>
                      <a:ext cx="135" cy="250"/>
                    </a:xfrm>
                    <a:custGeom>
                      <a:avLst/>
                      <a:gdLst>
                        <a:gd name="T0" fmla="*/ 135 w 135"/>
                        <a:gd name="T1" fmla="*/ 0 h 250"/>
                        <a:gd name="T2" fmla="*/ 135 w 135"/>
                        <a:gd name="T3" fmla="*/ 250 h 250"/>
                        <a:gd name="T4" fmla="*/ 9 w 135"/>
                        <a:gd name="T5" fmla="*/ 250 h 250"/>
                        <a:gd name="T6" fmla="*/ 4 w 135"/>
                        <a:gd name="T7" fmla="*/ 248 h 250"/>
                        <a:gd name="T8" fmla="*/ 1 w 135"/>
                        <a:gd name="T9" fmla="*/ 241 h 250"/>
                        <a:gd name="T10" fmla="*/ 0 w 135"/>
                        <a:gd name="T11" fmla="*/ 234 h 250"/>
                        <a:gd name="T12" fmla="*/ 0 w 135"/>
                        <a:gd name="T13" fmla="*/ 14 h 250"/>
                        <a:gd name="T14" fmla="*/ 2 w 135"/>
                        <a:gd name="T15" fmla="*/ 7 h 250"/>
                        <a:gd name="T16" fmla="*/ 6 w 135"/>
                        <a:gd name="T17" fmla="*/ 1 h 250"/>
                        <a:gd name="T18" fmla="*/ 12 w 135"/>
                        <a:gd name="T19" fmla="*/ 0 h 250"/>
                        <a:gd name="T20" fmla="*/ 135 w 135"/>
                        <a:gd name="T21" fmla="*/ 0 h 2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135" h="250">
                          <a:moveTo>
                            <a:pt x="135" y="0"/>
                          </a:moveTo>
                          <a:lnTo>
                            <a:pt x="135" y="250"/>
                          </a:lnTo>
                          <a:lnTo>
                            <a:pt x="9" y="250"/>
                          </a:lnTo>
                          <a:lnTo>
                            <a:pt x="4" y="248"/>
                          </a:lnTo>
                          <a:lnTo>
                            <a:pt x="1" y="241"/>
                          </a:lnTo>
                          <a:lnTo>
                            <a:pt x="0" y="234"/>
                          </a:lnTo>
                          <a:lnTo>
                            <a:pt x="0" y="14"/>
                          </a:lnTo>
                          <a:lnTo>
                            <a:pt x="2" y="7"/>
                          </a:lnTo>
                          <a:lnTo>
                            <a:pt x="6" y="1"/>
                          </a:lnTo>
                          <a:lnTo>
                            <a:pt x="12" y="0"/>
                          </a:lnTo>
                          <a:lnTo>
                            <a:pt x="135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PH"/>
                    </a:p>
                  </p:txBody>
                </p:sp>
                <p:sp>
                  <p:nvSpPr>
                    <p:cNvPr id="39002" name="Line 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57" y="1604"/>
                      <a:ext cx="1" cy="25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PH"/>
                    </a:p>
                  </p:txBody>
                </p:sp>
              </p:grpSp>
            </p:grpSp>
          </p:grpSp>
        </p:grpSp>
        <p:sp>
          <p:nvSpPr>
            <p:cNvPr id="39003" name="AutoShape 91"/>
            <p:cNvSpPr>
              <a:spLocks noChangeArrowheads="1"/>
            </p:cNvSpPr>
            <p:nvPr/>
          </p:nvSpPr>
          <p:spPr bwMode="auto">
            <a:xfrm>
              <a:off x="4512" y="1836"/>
              <a:ext cx="960" cy="768"/>
            </a:xfrm>
            <a:prstGeom prst="flowChartMulti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39004" name="AutoShape 92"/>
            <p:cNvSpPr>
              <a:spLocks noChangeArrowheads="1"/>
            </p:cNvSpPr>
            <p:nvPr/>
          </p:nvSpPr>
          <p:spPr bwMode="auto">
            <a:xfrm>
              <a:off x="4320" y="2028"/>
              <a:ext cx="960" cy="768"/>
            </a:xfrm>
            <a:prstGeom prst="flowChartMulti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39005" name="Text Box 93"/>
            <p:cNvSpPr txBox="1">
              <a:spLocks noChangeArrowheads="1"/>
            </p:cNvSpPr>
            <p:nvPr/>
          </p:nvSpPr>
          <p:spPr bwMode="auto">
            <a:xfrm>
              <a:off x="4108" y="20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9006" name="Text Box 94"/>
            <p:cNvSpPr txBox="1">
              <a:spLocks noChangeArrowheads="1"/>
            </p:cNvSpPr>
            <p:nvPr/>
          </p:nvSpPr>
          <p:spPr bwMode="auto">
            <a:xfrm>
              <a:off x="4204" y="18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9007" name="Text Box 95"/>
            <p:cNvSpPr txBox="1">
              <a:spLocks noChangeArrowheads="1"/>
            </p:cNvSpPr>
            <p:nvPr/>
          </p:nvSpPr>
          <p:spPr bwMode="auto">
            <a:xfrm>
              <a:off x="4300" y="174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9008" name="Oval 96"/>
            <p:cNvSpPr>
              <a:spLocks noChangeArrowheads="1"/>
            </p:cNvSpPr>
            <p:nvPr/>
          </p:nvSpPr>
          <p:spPr bwMode="auto">
            <a:xfrm>
              <a:off x="4512" y="1740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39009" name="Oval 97"/>
            <p:cNvSpPr>
              <a:spLocks noChangeArrowheads="1"/>
            </p:cNvSpPr>
            <p:nvPr/>
          </p:nvSpPr>
          <p:spPr bwMode="auto">
            <a:xfrm>
              <a:off x="4608" y="1644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39010" name="Oval 98"/>
            <p:cNvSpPr>
              <a:spLocks noChangeArrowheads="1"/>
            </p:cNvSpPr>
            <p:nvPr/>
          </p:nvSpPr>
          <p:spPr bwMode="auto">
            <a:xfrm>
              <a:off x="4704" y="1548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39011" name="AutoShape 99"/>
            <p:cNvSpPr>
              <a:spLocks noChangeArrowheads="1"/>
            </p:cNvSpPr>
            <p:nvPr/>
          </p:nvSpPr>
          <p:spPr bwMode="auto">
            <a:xfrm flipV="1">
              <a:off x="4032" y="1056"/>
              <a:ext cx="672" cy="432"/>
            </a:xfrm>
            <a:custGeom>
              <a:avLst/>
              <a:gdLst>
                <a:gd name="G0" fmla="+- 9257 0 0"/>
                <a:gd name="G1" fmla="+- 18514 0 0"/>
                <a:gd name="G2" fmla="+- 7200 0 0"/>
                <a:gd name="G3" fmla="*/ 9257 1 2"/>
                <a:gd name="G4" fmla="+- G3 10800 0"/>
                <a:gd name="G5" fmla="+- 21600 9257 18514"/>
                <a:gd name="G6" fmla="+- 18514 7200 0"/>
                <a:gd name="G7" fmla="*/ G6 1 2"/>
                <a:gd name="G8" fmla="*/ 18514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8514 1 2"/>
                <a:gd name="G15" fmla="+- G5 0 G4"/>
                <a:gd name="G16" fmla="+- G0 0 G4"/>
                <a:gd name="G17" fmla="*/ G2 G15 G16"/>
                <a:gd name="T0" fmla="*/ 15429 w 21600"/>
                <a:gd name="T1" fmla="*/ 0 h 21600"/>
                <a:gd name="T2" fmla="*/ 9257 w 21600"/>
                <a:gd name="T3" fmla="*/ 7200 h 21600"/>
                <a:gd name="T4" fmla="*/ 0 w 21600"/>
                <a:gd name="T5" fmla="*/ 18001 h 21600"/>
                <a:gd name="T6" fmla="*/ 9257 w 21600"/>
                <a:gd name="T7" fmla="*/ 21600 h 21600"/>
                <a:gd name="T8" fmla="*/ 18514 w 21600"/>
                <a:gd name="T9" fmla="*/ 15000 h 21600"/>
                <a:gd name="T10" fmla="*/ 21600 w 21600"/>
                <a:gd name="T11" fmla="*/ 720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G12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</p:grpSp>
      <p:sp>
        <p:nvSpPr>
          <p:cNvPr id="39012" name="Rectangle 100"/>
          <p:cNvSpPr>
            <a:spLocks noChangeArrowheads="1"/>
          </p:cNvSpPr>
          <p:nvPr/>
        </p:nvSpPr>
        <p:spPr bwMode="auto">
          <a:xfrm>
            <a:off x="1371600" y="5257800"/>
            <a:ext cx="7315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Memory cells are numbered and accessing any cell in memory takes unit time.</a:t>
            </a:r>
          </a:p>
        </p:txBody>
      </p:sp>
    </p:spTree>
    <p:extLst>
      <p:ext uri="{BB962C8B-B14F-4D97-AF65-F5344CB8AC3E}">
        <p14:creationId xmlns:p14="http://schemas.microsoft.com/office/powerpoint/2010/main" val="51781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1682</TotalTime>
  <Words>1089</Words>
  <Application>Microsoft Office PowerPoint</Application>
  <PresentationFormat>On-screen Show (4:3)</PresentationFormat>
  <Paragraphs>305</Paragraphs>
  <Slides>26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Times New Roman</vt:lpstr>
      <vt:lpstr>Tahoma</vt:lpstr>
      <vt:lpstr>Wingdings</vt:lpstr>
      <vt:lpstr>Times</vt:lpstr>
      <vt:lpstr>Arial Narrow</vt:lpstr>
      <vt:lpstr>Symbol</vt:lpstr>
      <vt:lpstr>Arial</vt:lpstr>
      <vt:lpstr>Blueprint</vt:lpstr>
      <vt:lpstr>Microsoft Graph 2000 Chart</vt:lpstr>
      <vt:lpstr>Microsoft Clip Gallery</vt:lpstr>
      <vt:lpstr>Bitmap Image</vt:lpstr>
      <vt:lpstr>Analysis of Algorithms</vt:lpstr>
      <vt:lpstr>Ultimate Goal in Algorithm Design</vt:lpstr>
      <vt:lpstr>Running Time Analysis</vt:lpstr>
      <vt:lpstr>Definitions</vt:lpstr>
      <vt:lpstr>Types of Analysis</vt:lpstr>
      <vt:lpstr>Running Time</vt:lpstr>
      <vt:lpstr>Pseudocode</vt:lpstr>
      <vt:lpstr>Pseudocode Details</vt:lpstr>
      <vt:lpstr>The Random Access Machine (RAM) Model</vt:lpstr>
      <vt:lpstr>Primitive Operations</vt:lpstr>
      <vt:lpstr>Counting Primitive Operations</vt:lpstr>
      <vt:lpstr>Estimating Running Time</vt:lpstr>
      <vt:lpstr>Growth Rate of Running Time</vt:lpstr>
      <vt:lpstr>PowerPoint Presentation</vt:lpstr>
      <vt:lpstr>Common growth rates</vt:lpstr>
      <vt:lpstr>Big-Oh Notation</vt:lpstr>
      <vt:lpstr>Big-Oh Notation</vt:lpstr>
      <vt:lpstr>Is it best to always use Big-Oh Notation?</vt:lpstr>
      <vt:lpstr>Example 1</vt:lpstr>
      <vt:lpstr>Example 2</vt:lpstr>
      <vt:lpstr>Example 3 Nested Loops</vt:lpstr>
      <vt:lpstr>Example 4 Consecutive Statements</vt:lpstr>
      <vt:lpstr>Example 5 If-Then-Else</vt:lpstr>
      <vt:lpstr>Big-Oh Rules</vt:lpstr>
      <vt:lpstr>Tips when analyzing</vt:lpstr>
      <vt:lpstr>End of Presentation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Ms. Angilyn Leoncio</dc:creator>
  <cp:lastModifiedBy>Angilyn J. Leoncio</cp:lastModifiedBy>
  <cp:revision>142</cp:revision>
  <dcterms:created xsi:type="dcterms:W3CDTF">2002-01-21T02:22:10Z</dcterms:created>
  <dcterms:modified xsi:type="dcterms:W3CDTF">2019-12-01T13:59:05Z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C:\Work\html</vt:lpwstr>
  </property>
</Properties>
</file>