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3"/>
  </p:notesMasterIdLst>
  <p:handoutMasterIdLst>
    <p:handoutMasterId r:id="rId34"/>
  </p:handoutMasterIdLst>
  <p:sldIdLst>
    <p:sldId id="256" r:id="rId2"/>
    <p:sldId id="314" r:id="rId3"/>
    <p:sldId id="315" r:id="rId4"/>
    <p:sldId id="289" r:id="rId5"/>
    <p:sldId id="316" r:id="rId6"/>
    <p:sldId id="317" r:id="rId7"/>
    <p:sldId id="318" r:id="rId8"/>
    <p:sldId id="319" r:id="rId9"/>
    <p:sldId id="320" r:id="rId10"/>
    <p:sldId id="321" r:id="rId11"/>
    <p:sldId id="322" r:id="rId12"/>
    <p:sldId id="323" r:id="rId13"/>
    <p:sldId id="324" r:id="rId14"/>
    <p:sldId id="325" r:id="rId15"/>
    <p:sldId id="326" r:id="rId16"/>
    <p:sldId id="331" r:id="rId17"/>
    <p:sldId id="332" r:id="rId18"/>
    <p:sldId id="333" r:id="rId19"/>
    <p:sldId id="329" r:id="rId20"/>
    <p:sldId id="330" r:id="rId21"/>
    <p:sldId id="334" r:id="rId22"/>
    <p:sldId id="335" r:id="rId23"/>
    <p:sldId id="336" r:id="rId24"/>
    <p:sldId id="341" r:id="rId25"/>
    <p:sldId id="342" r:id="rId26"/>
    <p:sldId id="343" r:id="rId27"/>
    <p:sldId id="344" r:id="rId28"/>
    <p:sldId id="345" r:id="rId29"/>
    <p:sldId id="346" r:id="rId30"/>
    <p:sldId id="347" r:id="rId31"/>
    <p:sldId id="313" r:id="rId32"/>
  </p:sldIdLst>
  <p:sldSz cx="9144000" cy="6858000" type="screen4x3"/>
  <p:notesSz cx="7302500" cy="95885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0D0"/>
    <a:srgbClr val="F2E4AA"/>
    <a:srgbClr val="000000"/>
    <a:srgbClr val="E4BB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00" autoAdjust="0"/>
    <p:restoredTop sz="71898" autoAdjust="0"/>
  </p:normalViewPr>
  <p:slideViewPr>
    <p:cSldViewPr>
      <p:cViewPr varScale="1">
        <p:scale>
          <a:sx n="44" d="100"/>
          <a:sy n="44" d="100"/>
        </p:scale>
        <p:origin x="54"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8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defTabSz="965200">
              <a:defRPr sz="1300"/>
            </a:lvl1pPr>
          </a:lstStyle>
          <a:p>
            <a:endParaRPr lang="en-US" altLang="en-US"/>
          </a:p>
        </p:txBody>
      </p:sp>
      <p:sp>
        <p:nvSpPr>
          <p:cNvPr id="15363" name="Rectangle 3"/>
          <p:cNvSpPr>
            <a:spLocks noGrp="1" noChangeArrowheads="1"/>
          </p:cNvSpPr>
          <p:nvPr>
            <p:ph type="dt" sz="quarter" idx="1"/>
          </p:nvPr>
        </p:nvSpPr>
        <p:spPr bwMode="auto">
          <a:xfrm>
            <a:off x="4138613" y="0"/>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algn="r" defTabSz="965200">
              <a:defRPr sz="1300"/>
            </a:lvl1pPr>
          </a:lstStyle>
          <a:p>
            <a:endParaRPr lang="en-US" alt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defTabSz="965200">
              <a:defRPr sz="1300"/>
            </a:lvl1pPr>
          </a:lstStyle>
          <a:p>
            <a:endParaRPr lang="en-US" alt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algn="r" defTabSz="965200">
              <a:defRPr sz="1300"/>
            </a:lvl1pPr>
          </a:lstStyle>
          <a:p>
            <a:fld id="{B0F007E7-565D-4FD2-A0C8-0C2C942B44E6}"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defTabSz="965200">
              <a:defRPr sz="1300"/>
            </a:lvl1pPr>
          </a:lstStyle>
          <a:p>
            <a:endParaRPr lang="en-US" altLang="en-US"/>
          </a:p>
        </p:txBody>
      </p:sp>
      <p:sp>
        <p:nvSpPr>
          <p:cNvPr id="1027" name="Rectangle 3"/>
          <p:cNvSpPr>
            <a:spLocks noGrp="1" noChangeArrowheads="1"/>
          </p:cNvSpPr>
          <p:nvPr>
            <p:ph type="dt" idx="1"/>
          </p:nvPr>
        </p:nvSpPr>
        <p:spPr bwMode="auto">
          <a:xfrm>
            <a:off x="4138613" y="0"/>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algn="r" defTabSz="965200">
              <a:defRPr sz="1300"/>
            </a:lvl1pPr>
          </a:lstStyle>
          <a:p>
            <a:endParaRPr lang="en-US" altLang="en-US"/>
          </a:p>
        </p:txBody>
      </p:sp>
      <p:sp>
        <p:nvSpPr>
          <p:cNvPr id="1028"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defTabSz="965200">
              <a:defRPr sz="1300"/>
            </a:lvl1pPr>
          </a:lstStyle>
          <a:p>
            <a:endParaRPr lang="en-US" alt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algn="r" defTabSz="965200">
              <a:defRPr sz="1300"/>
            </a:lvl1pPr>
          </a:lstStyle>
          <a:p>
            <a:fld id="{7F15F0F5-32BB-4C30-B310-699E03094EF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3</a:t>
            </a:fld>
            <a:endParaRPr lang="en-US" altLang="en-US"/>
          </a:p>
        </p:txBody>
      </p:sp>
    </p:spTree>
    <p:extLst>
      <p:ext uri="{BB962C8B-B14F-4D97-AF65-F5344CB8AC3E}">
        <p14:creationId xmlns:p14="http://schemas.microsoft.com/office/powerpoint/2010/main" val="1923556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12</a:t>
            </a:fld>
            <a:endParaRPr lang="en-US" altLang="en-US"/>
          </a:p>
        </p:txBody>
      </p:sp>
    </p:spTree>
    <p:extLst>
      <p:ext uri="{BB962C8B-B14F-4D97-AF65-F5344CB8AC3E}">
        <p14:creationId xmlns:p14="http://schemas.microsoft.com/office/powerpoint/2010/main" val="4154130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i="1" dirty="0" smtClean="0"/>
              <a:t>Note</a:t>
            </a:r>
            <a:r>
              <a:rPr lang="en-US" dirty="0" smtClean="0"/>
              <a:t>: A root node has no parent.</a:t>
            </a:r>
          </a:p>
          <a:p>
            <a:r>
              <a:rPr lang="en-US" dirty="0" smtClean="0"/>
              <a:t>A tree cannot contain any cycles or self loops, however, the same does not apply to graphs.</a:t>
            </a:r>
          </a:p>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13</a:t>
            </a:fld>
            <a:endParaRPr lang="en-US" altLang="en-US"/>
          </a:p>
        </p:txBody>
      </p:sp>
    </p:spTree>
    <p:extLst>
      <p:ext uri="{BB962C8B-B14F-4D97-AF65-F5344CB8AC3E}">
        <p14:creationId xmlns:p14="http://schemas.microsoft.com/office/powerpoint/2010/main" val="3717131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i="1" dirty="0" smtClean="0"/>
              <a:t>Note</a:t>
            </a:r>
            <a:r>
              <a:rPr lang="en-US" dirty="0" smtClean="0"/>
              <a:t>: A root node has no parent.</a:t>
            </a:r>
          </a:p>
          <a:p>
            <a:r>
              <a:rPr lang="en-US" dirty="0" smtClean="0"/>
              <a:t>A tree cannot contain any cycles or self loops, however, the same does not apply to graphs.</a:t>
            </a:r>
          </a:p>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14</a:t>
            </a:fld>
            <a:endParaRPr lang="en-US" altLang="en-US"/>
          </a:p>
        </p:txBody>
      </p:sp>
    </p:spTree>
    <p:extLst>
      <p:ext uri="{BB962C8B-B14F-4D97-AF65-F5344CB8AC3E}">
        <p14:creationId xmlns:p14="http://schemas.microsoft.com/office/powerpoint/2010/main" val="2944049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i="1" dirty="0" smtClean="0"/>
              <a:t>Note</a:t>
            </a:r>
            <a:r>
              <a:rPr lang="en-US" dirty="0" smtClean="0"/>
              <a:t>: A root node has no parent.</a:t>
            </a:r>
          </a:p>
          <a:p>
            <a:r>
              <a:rPr lang="en-US" dirty="0" smtClean="0"/>
              <a:t>A tree cannot contain any cycles or self loops, however, the same does not apply to graphs.</a:t>
            </a:r>
          </a:p>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15</a:t>
            </a:fld>
            <a:endParaRPr lang="en-US" altLang="en-US"/>
          </a:p>
        </p:txBody>
      </p:sp>
    </p:spTree>
    <p:extLst>
      <p:ext uri="{BB962C8B-B14F-4D97-AF65-F5344CB8AC3E}">
        <p14:creationId xmlns:p14="http://schemas.microsoft.com/office/powerpoint/2010/main" val="2500670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i="1" dirty="0" smtClean="0"/>
              <a:t>Note</a:t>
            </a:r>
            <a:r>
              <a:rPr lang="en-US" dirty="0" smtClean="0"/>
              <a:t>: A root node has no parent.</a:t>
            </a:r>
          </a:p>
          <a:p>
            <a:r>
              <a:rPr lang="en-US" dirty="0" smtClean="0"/>
              <a:t>A tree cannot contain any cycles or self loops, however, the same does not apply to graphs.</a:t>
            </a:r>
          </a:p>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16</a:t>
            </a:fld>
            <a:endParaRPr lang="en-US" altLang="en-US"/>
          </a:p>
        </p:txBody>
      </p:sp>
    </p:spTree>
    <p:extLst>
      <p:ext uri="{BB962C8B-B14F-4D97-AF65-F5344CB8AC3E}">
        <p14:creationId xmlns:p14="http://schemas.microsoft.com/office/powerpoint/2010/main" val="995710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i="1" dirty="0" smtClean="0"/>
              <a:t>Note</a:t>
            </a:r>
            <a:r>
              <a:rPr lang="en-US" dirty="0" smtClean="0"/>
              <a:t>: A root node has no parent.</a:t>
            </a:r>
          </a:p>
          <a:p>
            <a:r>
              <a:rPr lang="en-US" dirty="0" smtClean="0"/>
              <a:t>A tree cannot contain any cycles or self loops, however, the same does not apply to graphs.</a:t>
            </a:r>
          </a:p>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17</a:t>
            </a:fld>
            <a:endParaRPr lang="en-US" altLang="en-US"/>
          </a:p>
        </p:txBody>
      </p:sp>
    </p:spTree>
    <p:extLst>
      <p:ext uri="{BB962C8B-B14F-4D97-AF65-F5344CB8AC3E}">
        <p14:creationId xmlns:p14="http://schemas.microsoft.com/office/powerpoint/2010/main" val="2692007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i="1" dirty="0" smtClean="0"/>
              <a:t>Note</a:t>
            </a:r>
            <a:r>
              <a:rPr lang="en-US" dirty="0" smtClean="0"/>
              <a:t>: A root node has no parent.</a:t>
            </a:r>
          </a:p>
          <a:p>
            <a:r>
              <a:rPr lang="en-US" dirty="0" smtClean="0"/>
              <a:t>A tree cannot contain any cycles or self loops, however, the same does not apply to graphs.</a:t>
            </a:r>
          </a:p>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18</a:t>
            </a:fld>
            <a:endParaRPr lang="en-US" altLang="en-US"/>
          </a:p>
        </p:txBody>
      </p:sp>
    </p:spTree>
    <p:extLst>
      <p:ext uri="{BB962C8B-B14F-4D97-AF65-F5344CB8AC3E}">
        <p14:creationId xmlns:p14="http://schemas.microsoft.com/office/powerpoint/2010/main" val="146150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A C B F D  E</a:t>
            </a:r>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19</a:t>
            </a:fld>
            <a:endParaRPr lang="en-US" altLang="en-US"/>
          </a:p>
        </p:txBody>
      </p:sp>
    </p:spTree>
    <p:extLst>
      <p:ext uri="{BB962C8B-B14F-4D97-AF65-F5344CB8AC3E}">
        <p14:creationId xmlns:p14="http://schemas.microsoft.com/office/powerpoint/2010/main" val="2640780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i="1" dirty="0" smtClean="0"/>
              <a:t>Note</a:t>
            </a:r>
            <a:r>
              <a:rPr lang="en-US" dirty="0" smtClean="0"/>
              <a:t>: A root node has no parent.</a:t>
            </a:r>
          </a:p>
          <a:p>
            <a:r>
              <a:rPr lang="en-US" dirty="0" smtClean="0"/>
              <a:t>A tree cannot contain any cycles or self loops, however, the same does not apply to graphs.</a:t>
            </a:r>
          </a:p>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20</a:t>
            </a:fld>
            <a:endParaRPr lang="en-US" altLang="en-US"/>
          </a:p>
        </p:txBody>
      </p:sp>
    </p:spTree>
    <p:extLst>
      <p:ext uri="{BB962C8B-B14F-4D97-AF65-F5344CB8AC3E}">
        <p14:creationId xmlns:p14="http://schemas.microsoft.com/office/powerpoint/2010/main" val="350026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DFS</a:t>
            </a:r>
          </a:p>
          <a:p>
            <a:r>
              <a:rPr lang="en-PH" dirty="0" smtClean="0"/>
              <a:t>A D C E F B G</a:t>
            </a:r>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21</a:t>
            </a:fld>
            <a:endParaRPr lang="en-US" altLang="en-US"/>
          </a:p>
        </p:txBody>
      </p:sp>
    </p:spTree>
    <p:extLst>
      <p:ext uri="{BB962C8B-B14F-4D97-AF65-F5344CB8AC3E}">
        <p14:creationId xmlns:p14="http://schemas.microsoft.com/office/powerpoint/2010/main" val="98637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4</a:t>
            </a:fld>
            <a:endParaRPr lang="en-US" altLang="en-US"/>
          </a:p>
        </p:txBody>
      </p:sp>
    </p:spTree>
    <p:extLst>
      <p:ext uri="{BB962C8B-B14F-4D97-AF65-F5344CB8AC3E}">
        <p14:creationId xmlns:p14="http://schemas.microsoft.com/office/powerpoint/2010/main" val="2415892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DFS</a:t>
            </a:r>
          </a:p>
          <a:p>
            <a:r>
              <a:rPr lang="en-PH" dirty="0" smtClean="0"/>
              <a:t>A B C E D F G</a:t>
            </a:r>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22</a:t>
            </a:fld>
            <a:endParaRPr lang="en-US" altLang="en-US"/>
          </a:p>
        </p:txBody>
      </p:sp>
    </p:spTree>
    <p:extLst>
      <p:ext uri="{BB962C8B-B14F-4D97-AF65-F5344CB8AC3E}">
        <p14:creationId xmlns:p14="http://schemas.microsoft.com/office/powerpoint/2010/main" val="694219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DFS</a:t>
            </a:r>
          </a:p>
          <a:p>
            <a:r>
              <a:rPr lang="en-PH" dirty="0" smtClean="0"/>
              <a:t>A B F C D E G</a:t>
            </a:r>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23</a:t>
            </a:fld>
            <a:endParaRPr lang="en-US" altLang="en-US"/>
          </a:p>
        </p:txBody>
      </p:sp>
    </p:spTree>
    <p:extLst>
      <p:ext uri="{BB962C8B-B14F-4D97-AF65-F5344CB8AC3E}">
        <p14:creationId xmlns:p14="http://schemas.microsoft.com/office/powerpoint/2010/main" val="1011436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24</a:t>
            </a:fld>
            <a:endParaRPr lang="en-US" altLang="en-US"/>
          </a:p>
        </p:txBody>
      </p:sp>
    </p:spTree>
    <p:extLst>
      <p:ext uri="{BB962C8B-B14F-4D97-AF65-F5344CB8AC3E}">
        <p14:creationId xmlns:p14="http://schemas.microsoft.com/office/powerpoint/2010/main" val="1660021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25</a:t>
            </a:fld>
            <a:endParaRPr lang="en-US" altLang="en-US"/>
          </a:p>
        </p:txBody>
      </p:sp>
    </p:spTree>
    <p:extLst>
      <p:ext uri="{BB962C8B-B14F-4D97-AF65-F5344CB8AC3E}">
        <p14:creationId xmlns:p14="http://schemas.microsoft.com/office/powerpoint/2010/main" val="2477761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26</a:t>
            </a:fld>
            <a:endParaRPr lang="en-US" altLang="en-US"/>
          </a:p>
        </p:txBody>
      </p:sp>
    </p:spTree>
    <p:extLst>
      <p:ext uri="{BB962C8B-B14F-4D97-AF65-F5344CB8AC3E}">
        <p14:creationId xmlns:p14="http://schemas.microsoft.com/office/powerpoint/2010/main" val="809020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27</a:t>
            </a:fld>
            <a:endParaRPr lang="en-US" altLang="en-US"/>
          </a:p>
        </p:txBody>
      </p:sp>
    </p:spTree>
    <p:extLst>
      <p:ext uri="{BB962C8B-B14F-4D97-AF65-F5344CB8AC3E}">
        <p14:creationId xmlns:p14="http://schemas.microsoft.com/office/powerpoint/2010/main" val="4153823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BFS</a:t>
            </a:r>
          </a:p>
          <a:p>
            <a:r>
              <a:rPr lang="en-PH" dirty="0" smtClean="0"/>
              <a:t>A C E G B D F</a:t>
            </a:r>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28</a:t>
            </a:fld>
            <a:endParaRPr lang="en-US" altLang="en-US"/>
          </a:p>
        </p:txBody>
      </p:sp>
    </p:spTree>
    <p:extLst>
      <p:ext uri="{BB962C8B-B14F-4D97-AF65-F5344CB8AC3E}">
        <p14:creationId xmlns:p14="http://schemas.microsoft.com/office/powerpoint/2010/main" val="1673823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BFS</a:t>
            </a:r>
          </a:p>
          <a:p>
            <a:r>
              <a:rPr lang="en-PH" dirty="0" smtClean="0"/>
              <a:t>A B D E C F G</a:t>
            </a:r>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29</a:t>
            </a:fld>
            <a:endParaRPr lang="en-US" altLang="en-US"/>
          </a:p>
        </p:txBody>
      </p:sp>
    </p:spTree>
    <p:extLst>
      <p:ext uri="{BB962C8B-B14F-4D97-AF65-F5344CB8AC3E}">
        <p14:creationId xmlns:p14="http://schemas.microsoft.com/office/powerpoint/2010/main" val="3102946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BFS</a:t>
            </a:r>
          </a:p>
          <a:p>
            <a:r>
              <a:rPr lang="en-PH" dirty="0" smtClean="0"/>
              <a:t>A B D E G C F</a:t>
            </a:r>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30</a:t>
            </a:fld>
            <a:endParaRPr lang="en-US" altLang="en-US"/>
          </a:p>
        </p:txBody>
      </p:sp>
    </p:spTree>
    <p:extLst>
      <p:ext uri="{BB962C8B-B14F-4D97-AF65-F5344CB8AC3E}">
        <p14:creationId xmlns:p14="http://schemas.microsoft.com/office/powerpoint/2010/main" val="332335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5</a:t>
            </a:fld>
            <a:endParaRPr lang="en-US" altLang="en-US"/>
          </a:p>
        </p:txBody>
      </p:sp>
    </p:spTree>
    <p:extLst>
      <p:ext uri="{BB962C8B-B14F-4D97-AF65-F5344CB8AC3E}">
        <p14:creationId xmlns:p14="http://schemas.microsoft.com/office/powerpoint/2010/main" val="504939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6</a:t>
            </a:fld>
            <a:endParaRPr lang="en-US" altLang="en-US"/>
          </a:p>
        </p:txBody>
      </p:sp>
    </p:spTree>
    <p:extLst>
      <p:ext uri="{BB962C8B-B14F-4D97-AF65-F5344CB8AC3E}">
        <p14:creationId xmlns:p14="http://schemas.microsoft.com/office/powerpoint/2010/main" val="1477729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7</a:t>
            </a:fld>
            <a:endParaRPr lang="en-US" altLang="en-US"/>
          </a:p>
        </p:txBody>
      </p:sp>
    </p:spTree>
    <p:extLst>
      <p:ext uri="{BB962C8B-B14F-4D97-AF65-F5344CB8AC3E}">
        <p14:creationId xmlns:p14="http://schemas.microsoft.com/office/powerpoint/2010/main" val="588388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8</a:t>
            </a:fld>
            <a:endParaRPr lang="en-US" altLang="en-US"/>
          </a:p>
        </p:txBody>
      </p:sp>
    </p:spTree>
    <p:extLst>
      <p:ext uri="{BB962C8B-B14F-4D97-AF65-F5344CB8AC3E}">
        <p14:creationId xmlns:p14="http://schemas.microsoft.com/office/powerpoint/2010/main" val="63945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9</a:t>
            </a:fld>
            <a:endParaRPr lang="en-US" altLang="en-US"/>
          </a:p>
        </p:txBody>
      </p:sp>
    </p:spTree>
    <p:extLst>
      <p:ext uri="{BB962C8B-B14F-4D97-AF65-F5344CB8AC3E}">
        <p14:creationId xmlns:p14="http://schemas.microsoft.com/office/powerpoint/2010/main" val="78373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10</a:t>
            </a:fld>
            <a:endParaRPr lang="en-US" altLang="en-US"/>
          </a:p>
        </p:txBody>
      </p:sp>
    </p:spTree>
    <p:extLst>
      <p:ext uri="{BB962C8B-B14F-4D97-AF65-F5344CB8AC3E}">
        <p14:creationId xmlns:p14="http://schemas.microsoft.com/office/powerpoint/2010/main" val="1154565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7F15F0F5-32BB-4C30-B310-699E03094EF2}" type="slidenum">
              <a:rPr lang="en-US" altLang="en-US" smtClean="0"/>
              <a:pPr/>
              <a:t>11</a:t>
            </a:fld>
            <a:endParaRPr lang="en-US" altLang="en-US"/>
          </a:p>
        </p:txBody>
      </p:sp>
    </p:spTree>
    <p:extLst>
      <p:ext uri="{BB962C8B-B14F-4D97-AF65-F5344CB8AC3E}">
        <p14:creationId xmlns:p14="http://schemas.microsoft.com/office/powerpoint/2010/main" val="660319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1026"/>
          <p:cNvGrpSpPr>
            <a:grpSpLocks/>
          </p:cNvGrpSpPr>
          <p:nvPr/>
        </p:nvGrpSpPr>
        <p:grpSpPr bwMode="auto">
          <a:xfrm>
            <a:off x="0" y="0"/>
            <a:ext cx="9144000" cy="6858000"/>
            <a:chOff x="0" y="0"/>
            <a:chExt cx="5760" cy="4320"/>
          </a:xfrm>
        </p:grpSpPr>
        <p:grpSp>
          <p:nvGrpSpPr>
            <p:cNvPr id="5123" name="Group 1027"/>
            <p:cNvGrpSpPr>
              <a:grpSpLocks/>
            </p:cNvGrpSpPr>
            <p:nvPr/>
          </p:nvGrpSpPr>
          <p:grpSpPr bwMode="auto">
            <a:xfrm>
              <a:off x="0" y="0"/>
              <a:ext cx="5760" cy="4320"/>
              <a:chOff x="0" y="0"/>
              <a:chExt cx="5760" cy="4320"/>
            </a:xfrm>
          </p:grpSpPr>
          <p:sp>
            <p:nvSpPr>
              <p:cNvPr id="5124" name="Rectangle 1028"/>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grpSp>
            <p:nvGrpSpPr>
              <p:cNvPr id="5125" name="Group 1029"/>
              <p:cNvGrpSpPr>
                <a:grpSpLocks/>
              </p:cNvGrpSpPr>
              <p:nvPr userDrawn="1"/>
            </p:nvGrpSpPr>
            <p:grpSpPr bwMode="auto">
              <a:xfrm>
                <a:off x="0" y="0"/>
                <a:ext cx="5760" cy="4320"/>
                <a:chOff x="0" y="0"/>
                <a:chExt cx="5760" cy="4320"/>
              </a:xfrm>
            </p:grpSpPr>
            <p:sp>
              <p:nvSpPr>
                <p:cNvPr id="5126" name="Line 1030"/>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27" name="Line 1031"/>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28" name="Line 1032"/>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29" name="Line 1033"/>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30" name="Line 1034"/>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31" name="Line 1035"/>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32" name="Line 1036"/>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33" name="Line 1037"/>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34" name="Line 1038"/>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35" name="Line 1039"/>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36" name="Line 1040"/>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37" name="Line 1041"/>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38" name="Line 1042"/>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39" name="Line 1043"/>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40" name="Line 1044"/>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41" name="Line 1045"/>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42" name="Line 1046"/>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43" name="Line 1047"/>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44" name="Line 1048"/>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45" name="Line 1049"/>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46" name="Line 1050"/>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47" name="Line 1051"/>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48"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49"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50"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51"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52"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53"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54"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55"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56"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57"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58"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59"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60"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61"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62"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63"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64"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65"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66"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67"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68"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69"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70"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71"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72"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73"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74"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75"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76"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grpSp>
          <p:sp>
            <p:nvSpPr>
              <p:cNvPr id="5177" name="Line 1081"/>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grpSp>
        <p:grpSp>
          <p:nvGrpSpPr>
            <p:cNvPr id="5178" name="Group 1082"/>
            <p:cNvGrpSpPr>
              <a:grpSpLocks/>
            </p:cNvGrpSpPr>
            <p:nvPr userDrawn="1"/>
          </p:nvGrpSpPr>
          <p:grpSpPr bwMode="auto">
            <a:xfrm>
              <a:off x="3" y="559"/>
              <a:ext cx="4192" cy="1796"/>
              <a:chOff x="3" y="559"/>
              <a:chExt cx="4192" cy="1796"/>
            </a:xfrm>
          </p:grpSpPr>
          <p:sp>
            <p:nvSpPr>
              <p:cNvPr id="5179" name="Line 1083"/>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80" name="Line 1084"/>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81" name="Line 1085"/>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82" name="Arc 1086"/>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grpSp>
        <p:grpSp>
          <p:nvGrpSpPr>
            <p:cNvPr id="5183" name="Group 1087"/>
            <p:cNvGrpSpPr>
              <a:grpSpLocks/>
            </p:cNvGrpSpPr>
            <p:nvPr userDrawn="1"/>
          </p:nvGrpSpPr>
          <p:grpSpPr bwMode="auto">
            <a:xfrm>
              <a:off x="1480" y="1952"/>
              <a:ext cx="3808" cy="1812"/>
              <a:chOff x="1480" y="1952"/>
              <a:chExt cx="3808" cy="1812"/>
            </a:xfrm>
          </p:grpSpPr>
          <p:sp>
            <p:nvSpPr>
              <p:cNvPr id="5184" name="Line 1088"/>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85" name="Line 1089"/>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5186" name="Arc 1090"/>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grpSp>
      </p:grpSp>
      <p:sp>
        <p:nvSpPr>
          <p:cNvPr id="5187" name="Rectangle 1091"/>
          <p:cNvSpPr>
            <a:spLocks noGrp="1" noChangeArrowheads="1"/>
          </p:cNvSpPr>
          <p:nvPr>
            <p:ph type="ctrTitle"/>
          </p:nvPr>
        </p:nvSpPr>
        <p:spPr>
          <a:xfrm>
            <a:off x="990600" y="1752600"/>
            <a:ext cx="7772400" cy="1143000"/>
          </a:xfrm>
        </p:spPr>
        <p:txBody>
          <a:bodyPr/>
          <a:lstStyle>
            <a:lvl1pPr>
              <a:defRPr/>
            </a:lvl1pPr>
          </a:lstStyle>
          <a:p>
            <a:pPr lvl="0"/>
            <a:r>
              <a:rPr lang="en-US" altLang="en-US" noProof="0" smtClean="0"/>
              <a:t>Click to edit Master title style</a:t>
            </a:r>
          </a:p>
        </p:txBody>
      </p:sp>
      <p:sp>
        <p:nvSpPr>
          <p:cNvPr id="5188" name="Rectangle 1092"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anose="05000000000000000000" pitchFamily="2" charset="2"/>
              <a:buNone/>
              <a:defRPr/>
            </a:lvl1pPr>
          </a:lstStyle>
          <a:p>
            <a:pPr lvl="0"/>
            <a:r>
              <a:rPr lang="en-US" altLang="en-US" noProof="0" smtClean="0"/>
              <a:t>Click to edit Master subtitle style</a:t>
            </a:r>
          </a:p>
        </p:txBody>
      </p:sp>
      <p:sp>
        <p:nvSpPr>
          <p:cNvPr id="5189" name="Rectangle 1093"/>
          <p:cNvSpPr>
            <a:spLocks noGrp="1" noChangeArrowheads="1"/>
          </p:cNvSpPr>
          <p:nvPr>
            <p:ph type="dt" sz="quarter" idx="2"/>
          </p:nvPr>
        </p:nvSpPr>
        <p:spPr/>
        <p:txBody>
          <a:bodyPr/>
          <a:lstStyle>
            <a:lvl1pPr>
              <a:defRPr/>
            </a:lvl1pPr>
          </a:lstStyle>
          <a:p>
            <a:endParaRPr lang="en-US" altLang="en-US"/>
          </a:p>
        </p:txBody>
      </p:sp>
      <p:sp>
        <p:nvSpPr>
          <p:cNvPr id="5190" name="Rectangle 1094"/>
          <p:cNvSpPr>
            <a:spLocks noGrp="1" noChangeArrowheads="1"/>
          </p:cNvSpPr>
          <p:nvPr>
            <p:ph type="ftr" sz="quarter" idx="3"/>
          </p:nvPr>
        </p:nvSpPr>
        <p:spPr/>
        <p:txBody>
          <a:bodyPr/>
          <a:lstStyle>
            <a:lvl1pPr>
              <a:defRPr/>
            </a:lvl1pPr>
          </a:lstStyle>
          <a:p>
            <a:r>
              <a:rPr lang="en-US" altLang="en-US"/>
              <a:t>Analysis of Algorithms</a:t>
            </a:r>
          </a:p>
        </p:txBody>
      </p:sp>
      <p:sp>
        <p:nvSpPr>
          <p:cNvPr id="5191" name="Rectangle 1095"/>
          <p:cNvSpPr>
            <a:spLocks noGrp="1" noChangeArrowheads="1"/>
          </p:cNvSpPr>
          <p:nvPr>
            <p:ph type="sldNum" sz="quarter" idx="4"/>
          </p:nvPr>
        </p:nvSpPr>
        <p:spPr/>
        <p:txBody>
          <a:bodyPr/>
          <a:lstStyle>
            <a:lvl1pPr>
              <a:defRPr/>
            </a:lvl1pPr>
          </a:lstStyle>
          <a:p>
            <a:fld id="{703F6DDD-7B47-4278-8915-61B42FF5DA0E}"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Analysis of Algorithms</a:t>
            </a:r>
          </a:p>
        </p:txBody>
      </p:sp>
      <p:sp>
        <p:nvSpPr>
          <p:cNvPr id="6" name="Slide Number Placeholder 5"/>
          <p:cNvSpPr>
            <a:spLocks noGrp="1"/>
          </p:cNvSpPr>
          <p:nvPr>
            <p:ph type="sldNum" sz="quarter" idx="12"/>
          </p:nvPr>
        </p:nvSpPr>
        <p:spPr/>
        <p:txBody>
          <a:bodyPr/>
          <a:lstStyle>
            <a:lvl1pPr>
              <a:defRPr/>
            </a:lvl1pPr>
          </a:lstStyle>
          <a:p>
            <a:fld id="{D836A3AD-C232-467A-834A-BF2CB71809C9}" type="slidenum">
              <a:rPr lang="en-US" altLang="en-US"/>
              <a:pPr/>
              <a:t>‹#›</a:t>
            </a:fld>
            <a:endParaRPr lang="en-US" altLang="en-US"/>
          </a:p>
        </p:txBody>
      </p:sp>
    </p:spTree>
    <p:extLst>
      <p:ext uri="{BB962C8B-B14F-4D97-AF65-F5344CB8AC3E}">
        <p14:creationId xmlns:p14="http://schemas.microsoft.com/office/powerpoint/2010/main" val="2370583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Analysis of Algorithms</a:t>
            </a:r>
          </a:p>
        </p:txBody>
      </p:sp>
      <p:sp>
        <p:nvSpPr>
          <p:cNvPr id="6" name="Slide Number Placeholder 5"/>
          <p:cNvSpPr>
            <a:spLocks noGrp="1"/>
          </p:cNvSpPr>
          <p:nvPr>
            <p:ph type="sldNum" sz="quarter" idx="12"/>
          </p:nvPr>
        </p:nvSpPr>
        <p:spPr/>
        <p:txBody>
          <a:bodyPr/>
          <a:lstStyle>
            <a:lvl1pPr>
              <a:defRPr/>
            </a:lvl1pPr>
          </a:lstStyle>
          <a:p>
            <a:fld id="{533CF791-7D39-443F-9170-286133297D47}" type="slidenum">
              <a:rPr lang="en-US" altLang="en-US"/>
              <a:pPr/>
              <a:t>‹#›</a:t>
            </a:fld>
            <a:endParaRPr lang="en-US" altLang="en-US"/>
          </a:p>
        </p:txBody>
      </p:sp>
    </p:spTree>
    <p:extLst>
      <p:ext uri="{BB962C8B-B14F-4D97-AF65-F5344CB8AC3E}">
        <p14:creationId xmlns:p14="http://schemas.microsoft.com/office/powerpoint/2010/main" val="4168310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PH"/>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hart Placeholder 3"/>
          <p:cNvSpPr>
            <a:spLocks noGrp="1"/>
          </p:cNvSpPr>
          <p:nvPr>
            <p:ph type="chart" sz="half" idx="2"/>
          </p:nvPr>
        </p:nvSpPr>
        <p:spPr>
          <a:xfrm>
            <a:off x="4800600" y="1905000"/>
            <a:ext cx="3810000" cy="4114800"/>
          </a:xfrm>
        </p:spPr>
        <p:txBody>
          <a:bodyPr/>
          <a:lstStyle/>
          <a:p>
            <a:endParaRPr lang="en-PH"/>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Analysis of Algorithms</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BC234158-8F15-4D99-B325-8A00CC8AA050}" type="slidenum">
              <a:rPr lang="en-US" altLang="en-US"/>
              <a:pPr/>
              <a:t>‹#›</a:t>
            </a:fld>
            <a:endParaRPr lang="en-US" altLang="en-US"/>
          </a:p>
        </p:txBody>
      </p:sp>
    </p:spTree>
    <p:extLst>
      <p:ext uri="{BB962C8B-B14F-4D97-AF65-F5344CB8AC3E}">
        <p14:creationId xmlns:p14="http://schemas.microsoft.com/office/powerpoint/2010/main" val="2073137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PH"/>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800600" y="19050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Analysis of Algorithms</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2FCB3E89-714E-4EE7-82CE-04A9AA7ED10B}" type="slidenum">
              <a:rPr lang="en-US" altLang="en-US"/>
              <a:pPr/>
              <a:t>‹#›</a:t>
            </a:fld>
            <a:endParaRPr lang="en-US" altLang="en-US"/>
          </a:p>
        </p:txBody>
      </p:sp>
    </p:spTree>
    <p:extLst>
      <p:ext uri="{BB962C8B-B14F-4D97-AF65-F5344CB8AC3E}">
        <p14:creationId xmlns:p14="http://schemas.microsoft.com/office/powerpoint/2010/main" val="225046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Analysis of Algorithms</a:t>
            </a:r>
          </a:p>
        </p:txBody>
      </p:sp>
      <p:sp>
        <p:nvSpPr>
          <p:cNvPr id="6" name="Slide Number Placeholder 5"/>
          <p:cNvSpPr>
            <a:spLocks noGrp="1"/>
          </p:cNvSpPr>
          <p:nvPr>
            <p:ph type="sldNum" sz="quarter" idx="12"/>
          </p:nvPr>
        </p:nvSpPr>
        <p:spPr/>
        <p:txBody>
          <a:bodyPr/>
          <a:lstStyle>
            <a:lvl1pPr>
              <a:defRPr/>
            </a:lvl1pPr>
          </a:lstStyle>
          <a:p>
            <a:fld id="{3BF43818-F6A4-4D3E-B6EB-55A7EE2BFC68}" type="slidenum">
              <a:rPr lang="en-US" altLang="en-US"/>
              <a:pPr/>
              <a:t>‹#›</a:t>
            </a:fld>
            <a:endParaRPr lang="en-US" altLang="en-US"/>
          </a:p>
        </p:txBody>
      </p:sp>
    </p:spTree>
    <p:extLst>
      <p:ext uri="{BB962C8B-B14F-4D97-AF65-F5344CB8AC3E}">
        <p14:creationId xmlns:p14="http://schemas.microsoft.com/office/powerpoint/2010/main" val="284265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Analysis of Algorithms</a:t>
            </a:r>
          </a:p>
        </p:txBody>
      </p:sp>
      <p:sp>
        <p:nvSpPr>
          <p:cNvPr id="6" name="Slide Number Placeholder 5"/>
          <p:cNvSpPr>
            <a:spLocks noGrp="1"/>
          </p:cNvSpPr>
          <p:nvPr>
            <p:ph type="sldNum" sz="quarter" idx="12"/>
          </p:nvPr>
        </p:nvSpPr>
        <p:spPr/>
        <p:txBody>
          <a:bodyPr/>
          <a:lstStyle>
            <a:lvl1pPr>
              <a:defRPr/>
            </a:lvl1pPr>
          </a:lstStyle>
          <a:p>
            <a:fld id="{F4EF6254-D130-43EA-BDC1-3DB6ED4B47F4}" type="slidenum">
              <a:rPr lang="en-US" altLang="en-US"/>
              <a:pPr/>
              <a:t>‹#›</a:t>
            </a:fld>
            <a:endParaRPr lang="en-US" altLang="en-US"/>
          </a:p>
        </p:txBody>
      </p:sp>
    </p:spTree>
    <p:extLst>
      <p:ext uri="{BB962C8B-B14F-4D97-AF65-F5344CB8AC3E}">
        <p14:creationId xmlns:p14="http://schemas.microsoft.com/office/powerpoint/2010/main" val="3306666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9050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800600" y="19050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Analysis of Algorithms</a:t>
            </a:r>
          </a:p>
        </p:txBody>
      </p:sp>
      <p:sp>
        <p:nvSpPr>
          <p:cNvPr id="7" name="Slide Number Placeholder 6"/>
          <p:cNvSpPr>
            <a:spLocks noGrp="1"/>
          </p:cNvSpPr>
          <p:nvPr>
            <p:ph type="sldNum" sz="quarter" idx="12"/>
          </p:nvPr>
        </p:nvSpPr>
        <p:spPr/>
        <p:txBody>
          <a:bodyPr/>
          <a:lstStyle>
            <a:lvl1pPr>
              <a:defRPr/>
            </a:lvl1pPr>
          </a:lstStyle>
          <a:p>
            <a:fld id="{05999391-B11D-4CB6-9179-66133FF2727A}" type="slidenum">
              <a:rPr lang="en-US" altLang="en-US"/>
              <a:pPr/>
              <a:t>‹#›</a:t>
            </a:fld>
            <a:endParaRPr lang="en-US" altLang="en-US"/>
          </a:p>
        </p:txBody>
      </p:sp>
    </p:spTree>
    <p:extLst>
      <p:ext uri="{BB962C8B-B14F-4D97-AF65-F5344CB8AC3E}">
        <p14:creationId xmlns:p14="http://schemas.microsoft.com/office/powerpoint/2010/main" val="207120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Analysis of Algorithms</a:t>
            </a:r>
          </a:p>
        </p:txBody>
      </p:sp>
      <p:sp>
        <p:nvSpPr>
          <p:cNvPr id="9" name="Slide Number Placeholder 8"/>
          <p:cNvSpPr>
            <a:spLocks noGrp="1"/>
          </p:cNvSpPr>
          <p:nvPr>
            <p:ph type="sldNum" sz="quarter" idx="12"/>
          </p:nvPr>
        </p:nvSpPr>
        <p:spPr/>
        <p:txBody>
          <a:bodyPr/>
          <a:lstStyle>
            <a:lvl1pPr>
              <a:defRPr/>
            </a:lvl1pPr>
          </a:lstStyle>
          <a:p>
            <a:fld id="{3325EE5F-9881-4E8D-B44D-05B53C4ED1C8}" type="slidenum">
              <a:rPr lang="en-US" altLang="en-US"/>
              <a:pPr/>
              <a:t>‹#›</a:t>
            </a:fld>
            <a:endParaRPr lang="en-US" altLang="en-US"/>
          </a:p>
        </p:txBody>
      </p:sp>
    </p:spTree>
    <p:extLst>
      <p:ext uri="{BB962C8B-B14F-4D97-AF65-F5344CB8AC3E}">
        <p14:creationId xmlns:p14="http://schemas.microsoft.com/office/powerpoint/2010/main" val="2632552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Analysis of Algorithms</a:t>
            </a:r>
          </a:p>
        </p:txBody>
      </p:sp>
      <p:sp>
        <p:nvSpPr>
          <p:cNvPr id="5" name="Slide Number Placeholder 4"/>
          <p:cNvSpPr>
            <a:spLocks noGrp="1"/>
          </p:cNvSpPr>
          <p:nvPr>
            <p:ph type="sldNum" sz="quarter" idx="12"/>
          </p:nvPr>
        </p:nvSpPr>
        <p:spPr/>
        <p:txBody>
          <a:bodyPr/>
          <a:lstStyle>
            <a:lvl1pPr>
              <a:defRPr/>
            </a:lvl1pPr>
          </a:lstStyle>
          <a:p>
            <a:fld id="{A5AC7F56-1603-4290-9004-7AB6F17DCB67}" type="slidenum">
              <a:rPr lang="en-US" altLang="en-US"/>
              <a:pPr/>
              <a:t>‹#›</a:t>
            </a:fld>
            <a:endParaRPr lang="en-US" altLang="en-US"/>
          </a:p>
        </p:txBody>
      </p:sp>
    </p:spTree>
    <p:extLst>
      <p:ext uri="{BB962C8B-B14F-4D97-AF65-F5344CB8AC3E}">
        <p14:creationId xmlns:p14="http://schemas.microsoft.com/office/powerpoint/2010/main" val="389091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Analysis of Algorithms</a:t>
            </a:r>
          </a:p>
        </p:txBody>
      </p:sp>
      <p:sp>
        <p:nvSpPr>
          <p:cNvPr id="4" name="Slide Number Placeholder 3"/>
          <p:cNvSpPr>
            <a:spLocks noGrp="1"/>
          </p:cNvSpPr>
          <p:nvPr>
            <p:ph type="sldNum" sz="quarter" idx="12"/>
          </p:nvPr>
        </p:nvSpPr>
        <p:spPr/>
        <p:txBody>
          <a:bodyPr/>
          <a:lstStyle>
            <a:lvl1pPr>
              <a:defRPr/>
            </a:lvl1pPr>
          </a:lstStyle>
          <a:p>
            <a:fld id="{17E70ECC-2B69-4506-8FA3-6EC2CB5061D4}" type="slidenum">
              <a:rPr lang="en-US" altLang="en-US"/>
              <a:pPr/>
              <a:t>‹#›</a:t>
            </a:fld>
            <a:endParaRPr lang="en-US" altLang="en-US"/>
          </a:p>
        </p:txBody>
      </p:sp>
    </p:spTree>
    <p:extLst>
      <p:ext uri="{BB962C8B-B14F-4D97-AF65-F5344CB8AC3E}">
        <p14:creationId xmlns:p14="http://schemas.microsoft.com/office/powerpoint/2010/main" val="342235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Analysis of Algorithms</a:t>
            </a:r>
          </a:p>
        </p:txBody>
      </p:sp>
      <p:sp>
        <p:nvSpPr>
          <p:cNvPr id="7" name="Slide Number Placeholder 6"/>
          <p:cNvSpPr>
            <a:spLocks noGrp="1"/>
          </p:cNvSpPr>
          <p:nvPr>
            <p:ph type="sldNum" sz="quarter" idx="12"/>
          </p:nvPr>
        </p:nvSpPr>
        <p:spPr/>
        <p:txBody>
          <a:bodyPr/>
          <a:lstStyle>
            <a:lvl1pPr>
              <a:defRPr/>
            </a:lvl1pPr>
          </a:lstStyle>
          <a:p>
            <a:fld id="{27D74B4A-BEAB-4CAE-A9B9-00C50DC1E5AF}" type="slidenum">
              <a:rPr lang="en-US" altLang="en-US"/>
              <a:pPr/>
              <a:t>‹#›</a:t>
            </a:fld>
            <a:endParaRPr lang="en-US" altLang="en-US"/>
          </a:p>
        </p:txBody>
      </p:sp>
    </p:spTree>
    <p:extLst>
      <p:ext uri="{BB962C8B-B14F-4D97-AF65-F5344CB8AC3E}">
        <p14:creationId xmlns:p14="http://schemas.microsoft.com/office/powerpoint/2010/main" val="90836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Analysis of Algorithms</a:t>
            </a:r>
          </a:p>
        </p:txBody>
      </p:sp>
      <p:sp>
        <p:nvSpPr>
          <p:cNvPr id="7" name="Slide Number Placeholder 6"/>
          <p:cNvSpPr>
            <a:spLocks noGrp="1"/>
          </p:cNvSpPr>
          <p:nvPr>
            <p:ph type="sldNum" sz="quarter" idx="12"/>
          </p:nvPr>
        </p:nvSpPr>
        <p:spPr/>
        <p:txBody>
          <a:bodyPr/>
          <a:lstStyle>
            <a:lvl1pPr>
              <a:defRPr/>
            </a:lvl1pPr>
          </a:lstStyle>
          <a:p>
            <a:fld id="{49ADDC63-2E7F-47D9-BECD-343D6529CE1A}" type="slidenum">
              <a:rPr lang="en-US" altLang="en-US"/>
              <a:pPr/>
              <a:t>‹#›</a:t>
            </a:fld>
            <a:endParaRPr lang="en-US" altLang="en-US"/>
          </a:p>
        </p:txBody>
      </p:sp>
    </p:spTree>
    <p:extLst>
      <p:ext uri="{BB962C8B-B14F-4D97-AF65-F5344CB8AC3E}">
        <p14:creationId xmlns:p14="http://schemas.microsoft.com/office/powerpoint/2010/main" val="208918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grpSp>
            <p:nvGrpSpPr>
              <p:cNvPr id="4100"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grpSp>
          <p:grpSp>
            <p:nvGrpSpPr>
              <p:cNvPr id="4123"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grpSp>
          <p:nvGrpSpPr>
            <p:cNvPr id="4155"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4158" name="Arc 62"/>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grpSp>
      </p:grpSp>
      <p:sp>
        <p:nvSpPr>
          <p:cNvPr id="4159" name="Rectangle 63"/>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416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61" name="Rectangle 6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en-US"/>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altLang="en-US"/>
              <a:t>Analysis of Algorithms</a:t>
            </a:r>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5DD31D32-2E08-452C-A625-16C810143D1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5"/>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8.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676400"/>
            <a:ext cx="7772400" cy="1143000"/>
          </a:xfrm>
        </p:spPr>
        <p:txBody>
          <a:bodyPr/>
          <a:lstStyle/>
          <a:p>
            <a:r>
              <a:rPr lang="en-US" altLang="en-US" dirty="0" smtClean="0"/>
              <a:t>Graph Algorithms</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Types of Graphs</a:t>
            </a:r>
            <a:endParaRPr lang="en-PH" dirty="0"/>
          </a:p>
        </p:txBody>
      </p:sp>
      <p:sp>
        <p:nvSpPr>
          <p:cNvPr id="3" name="Content Placeholder 2"/>
          <p:cNvSpPr>
            <a:spLocks noGrp="1"/>
          </p:cNvSpPr>
          <p:nvPr>
            <p:ph idx="1"/>
          </p:nvPr>
        </p:nvSpPr>
        <p:spPr/>
        <p:txBody>
          <a:bodyPr/>
          <a:lstStyle/>
          <a:p>
            <a:r>
              <a:rPr lang="en-US" dirty="0" smtClean="0">
                <a:solidFill>
                  <a:srgbClr val="C00000"/>
                </a:solidFill>
              </a:rPr>
              <a:t>Weighted</a:t>
            </a:r>
            <a:r>
              <a:rPr lang="en-US" dirty="0" smtClean="0"/>
              <a:t>: </a:t>
            </a:r>
            <a:r>
              <a:rPr lang="en-US" dirty="0"/>
              <a:t>In a weighted graph, each edge is assigned a weight or cost. </a:t>
            </a:r>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10</a:t>
            </a:fld>
            <a:endParaRPr lang="en-US" altLang="en-US"/>
          </a:p>
        </p:txBody>
      </p:sp>
      <p:pic>
        <p:nvPicPr>
          <p:cNvPr id="4" name="Picture 3"/>
          <p:cNvPicPr>
            <a:picLocks noChangeAspect="1"/>
          </p:cNvPicPr>
          <p:nvPr/>
        </p:nvPicPr>
        <p:blipFill>
          <a:blip r:embed="rId3"/>
          <a:stretch>
            <a:fillRect/>
          </a:stretch>
        </p:blipFill>
        <p:spPr>
          <a:xfrm>
            <a:off x="2743200" y="3093720"/>
            <a:ext cx="3505200" cy="3154680"/>
          </a:xfrm>
          <a:prstGeom prst="rect">
            <a:avLst/>
          </a:prstGeom>
        </p:spPr>
      </p:pic>
    </p:spTree>
    <p:extLst>
      <p:ext uri="{BB962C8B-B14F-4D97-AF65-F5344CB8AC3E}">
        <p14:creationId xmlns:p14="http://schemas.microsoft.com/office/powerpoint/2010/main" val="3915234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Types of Graphs</a:t>
            </a:r>
            <a:endParaRPr lang="en-PH" dirty="0"/>
          </a:p>
        </p:txBody>
      </p:sp>
      <p:sp>
        <p:nvSpPr>
          <p:cNvPr id="3" name="Content Placeholder 2"/>
          <p:cNvSpPr>
            <a:spLocks noGrp="1"/>
          </p:cNvSpPr>
          <p:nvPr>
            <p:ph idx="1"/>
          </p:nvPr>
        </p:nvSpPr>
        <p:spPr/>
        <p:txBody>
          <a:bodyPr/>
          <a:lstStyle/>
          <a:p>
            <a:r>
              <a:rPr lang="en-US" dirty="0" smtClean="0">
                <a:solidFill>
                  <a:srgbClr val="C00000"/>
                </a:solidFill>
              </a:rPr>
              <a:t>Cyclic</a:t>
            </a:r>
            <a:r>
              <a:rPr lang="en-US" dirty="0" smtClean="0"/>
              <a:t>: </a:t>
            </a:r>
            <a:r>
              <a:rPr lang="en-US" dirty="0"/>
              <a:t>A graph is cyclic if the graph comprises a path that starts from a vertex and ends at the same vertex. That path is called a cycle. </a:t>
            </a:r>
            <a:endParaRPr lang="en-US" dirty="0" smtClean="0"/>
          </a:p>
          <a:p>
            <a:r>
              <a:rPr lang="en-US" dirty="0" smtClean="0"/>
              <a:t>An </a:t>
            </a:r>
            <a:r>
              <a:rPr lang="en-US" dirty="0"/>
              <a:t>acyclic graph is a graph that has no cycle.</a:t>
            </a:r>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11</a:t>
            </a:fld>
            <a:endParaRPr lang="en-US" altLang="en-US"/>
          </a:p>
        </p:txBody>
      </p:sp>
      <p:pic>
        <p:nvPicPr>
          <p:cNvPr id="6" name="Picture 5"/>
          <p:cNvPicPr>
            <a:picLocks noChangeAspect="1"/>
          </p:cNvPicPr>
          <p:nvPr/>
        </p:nvPicPr>
        <p:blipFill>
          <a:blip r:embed="rId3"/>
          <a:stretch>
            <a:fillRect/>
          </a:stretch>
        </p:blipFill>
        <p:spPr>
          <a:xfrm>
            <a:off x="3548062" y="4695825"/>
            <a:ext cx="2352675" cy="2009775"/>
          </a:xfrm>
          <a:prstGeom prst="rect">
            <a:avLst/>
          </a:prstGeom>
        </p:spPr>
      </p:pic>
    </p:spTree>
    <p:extLst>
      <p:ext uri="{BB962C8B-B14F-4D97-AF65-F5344CB8AC3E}">
        <p14:creationId xmlns:p14="http://schemas.microsoft.com/office/powerpoint/2010/main" val="3716244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Types of Graphs</a:t>
            </a:r>
            <a:endParaRPr lang="en-PH" dirty="0"/>
          </a:p>
        </p:txBody>
      </p:sp>
      <p:sp>
        <p:nvSpPr>
          <p:cNvPr id="3" name="Content Placeholder 2"/>
          <p:cNvSpPr>
            <a:spLocks noGrp="1"/>
          </p:cNvSpPr>
          <p:nvPr>
            <p:ph idx="1"/>
          </p:nvPr>
        </p:nvSpPr>
        <p:spPr/>
        <p:txBody>
          <a:bodyPr/>
          <a:lstStyle/>
          <a:p>
            <a:r>
              <a:rPr lang="en-US" dirty="0" smtClean="0">
                <a:solidFill>
                  <a:srgbClr val="C00000"/>
                </a:solidFill>
              </a:rPr>
              <a:t>Acyclic</a:t>
            </a:r>
            <a:r>
              <a:rPr lang="en-US" dirty="0" smtClean="0"/>
              <a:t>: An </a:t>
            </a:r>
            <a:r>
              <a:rPr lang="en-US" dirty="0"/>
              <a:t>acyclic graph is a graph that has no cycle.</a:t>
            </a:r>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12</a:t>
            </a:fld>
            <a:endParaRPr lang="en-US" altLang="en-US"/>
          </a:p>
        </p:txBody>
      </p:sp>
      <p:pic>
        <p:nvPicPr>
          <p:cNvPr id="4" name="Picture 3"/>
          <p:cNvPicPr>
            <a:picLocks noChangeAspect="1"/>
          </p:cNvPicPr>
          <p:nvPr/>
        </p:nvPicPr>
        <p:blipFill>
          <a:blip r:embed="rId3"/>
          <a:stretch>
            <a:fillRect/>
          </a:stretch>
        </p:blipFill>
        <p:spPr>
          <a:xfrm>
            <a:off x="2743199" y="3128962"/>
            <a:ext cx="4149091" cy="2357438"/>
          </a:xfrm>
          <a:prstGeom prst="rect">
            <a:avLst/>
          </a:prstGeom>
        </p:spPr>
      </p:pic>
    </p:spTree>
    <p:extLst>
      <p:ext uri="{BB962C8B-B14F-4D97-AF65-F5344CB8AC3E}">
        <p14:creationId xmlns:p14="http://schemas.microsoft.com/office/powerpoint/2010/main" val="1788544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TREE</a:t>
            </a:r>
            <a:endParaRPr lang="en-PH" dirty="0"/>
          </a:p>
        </p:txBody>
      </p:sp>
      <p:sp>
        <p:nvSpPr>
          <p:cNvPr id="3" name="Content Placeholder 2"/>
          <p:cNvSpPr>
            <a:spLocks noGrp="1"/>
          </p:cNvSpPr>
          <p:nvPr>
            <p:ph idx="1"/>
          </p:nvPr>
        </p:nvSpPr>
        <p:spPr/>
        <p:txBody>
          <a:bodyPr/>
          <a:lstStyle/>
          <a:p>
            <a:r>
              <a:rPr lang="en-US" dirty="0"/>
              <a:t>A </a:t>
            </a:r>
            <a:r>
              <a:rPr lang="en-US" b="1" dirty="0"/>
              <a:t>tree</a:t>
            </a:r>
            <a:r>
              <a:rPr lang="en-US" dirty="0"/>
              <a:t> is an undirected graph in which any two vertices are connected by only one path. A tree is an acyclic graph and has N - 1 edges where N is the number of vertices. Each node in a graph may have one or multiple parent nodes. However, in a tree, each node (except the root node) comprises exactly one parent node</a:t>
            </a:r>
            <a:r>
              <a:rPr lang="en-US" dirty="0" smtClean="0"/>
              <a:t>.</a:t>
            </a:r>
            <a:endParaRPr lang="en-US" dirty="0"/>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13</a:t>
            </a:fld>
            <a:endParaRPr lang="en-US" altLang="en-US"/>
          </a:p>
        </p:txBody>
      </p:sp>
    </p:spTree>
    <p:extLst>
      <p:ext uri="{BB962C8B-B14F-4D97-AF65-F5344CB8AC3E}">
        <p14:creationId xmlns:p14="http://schemas.microsoft.com/office/powerpoint/2010/main" val="105808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TREE</a:t>
            </a:r>
            <a:endParaRPr lang="en-PH" dirty="0"/>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14</a:t>
            </a:fld>
            <a:endParaRPr lang="en-US" altLang="en-US"/>
          </a:p>
        </p:txBody>
      </p:sp>
      <p:pic>
        <p:nvPicPr>
          <p:cNvPr id="6" name="Picture 5"/>
          <p:cNvPicPr>
            <a:picLocks noChangeAspect="1"/>
          </p:cNvPicPr>
          <p:nvPr/>
        </p:nvPicPr>
        <p:blipFill>
          <a:blip r:embed="rId3"/>
          <a:stretch>
            <a:fillRect/>
          </a:stretch>
        </p:blipFill>
        <p:spPr>
          <a:xfrm>
            <a:off x="2809875" y="1066800"/>
            <a:ext cx="3914710" cy="4876800"/>
          </a:xfrm>
          <a:prstGeom prst="rect">
            <a:avLst/>
          </a:prstGeom>
        </p:spPr>
      </p:pic>
    </p:spTree>
    <p:extLst>
      <p:ext uri="{BB962C8B-B14F-4D97-AF65-F5344CB8AC3E}">
        <p14:creationId xmlns:p14="http://schemas.microsoft.com/office/powerpoint/2010/main" val="3904267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GRAPH TRAVERSALS</a:t>
            </a:r>
            <a:endParaRPr lang="en-PH" dirty="0"/>
          </a:p>
        </p:txBody>
      </p:sp>
      <p:sp>
        <p:nvSpPr>
          <p:cNvPr id="3" name="Content Placeholder 2"/>
          <p:cNvSpPr>
            <a:spLocks noGrp="1"/>
          </p:cNvSpPr>
          <p:nvPr>
            <p:ph idx="1"/>
          </p:nvPr>
        </p:nvSpPr>
        <p:spPr/>
        <p:txBody>
          <a:bodyPr/>
          <a:lstStyle/>
          <a:p>
            <a:r>
              <a:rPr lang="en-US" dirty="0"/>
              <a:t>Graph traversal means visiting every vertex and edge exactly once in a well-defined order. While using certain graph algorithms, you must ensure that each vertex of the graph is visited exactly once. The order in which the vertices are visited are important and may depend upon the algorithm or question that you are solving</a:t>
            </a:r>
            <a:r>
              <a:rPr lang="en-US" dirty="0" smtClean="0"/>
              <a:t>.</a:t>
            </a:r>
            <a:endParaRPr lang="en-US" dirty="0"/>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15</a:t>
            </a:fld>
            <a:endParaRPr lang="en-US" altLang="en-US"/>
          </a:p>
        </p:txBody>
      </p:sp>
    </p:spTree>
    <p:extLst>
      <p:ext uri="{BB962C8B-B14F-4D97-AF65-F5344CB8AC3E}">
        <p14:creationId xmlns:p14="http://schemas.microsoft.com/office/powerpoint/2010/main" val="708047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1. DEPTH FIRST SEARCH (</a:t>
            </a:r>
            <a:r>
              <a:rPr lang="en-PH" dirty="0"/>
              <a:t>D</a:t>
            </a:r>
            <a:r>
              <a:rPr lang="en-PH" dirty="0" smtClean="0"/>
              <a:t>FS)</a:t>
            </a:r>
            <a:endParaRPr lang="en-PH" dirty="0"/>
          </a:p>
        </p:txBody>
      </p:sp>
      <p:sp>
        <p:nvSpPr>
          <p:cNvPr id="3" name="Content Placeholder 2"/>
          <p:cNvSpPr>
            <a:spLocks noGrp="1"/>
          </p:cNvSpPr>
          <p:nvPr>
            <p:ph idx="1"/>
          </p:nvPr>
        </p:nvSpPr>
        <p:spPr/>
        <p:txBody>
          <a:bodyPr/>
          <a:lstStyle/>
          <a:p>
            <a:r>
              <a:rPr lang="en-US" dirty="0"/>
              <a:t>Whenever a vertex v is visited during the search, DFS will recursively visit all of v 's unvisited neighbors. Equivalently, DFS will add all edges leading out of v to a stack. The next vertex to be visited is determined by popping the stack and following that edge. </a:t>
            </a:r>
            <a:endParaRPr lang="en-US" dirty="0"/>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16</a:t>
            </a:fld>
            <a:endParaRPr lang="en-US" altLang="en-US"/>
          </a:p>
        </p:txBody>
      </p:sp>
    </p:spTree>
    <p:extLst>
      <p:ext uri="{BB962C8B-B14F-4D97-AF65-F5344CB8AC3E}">
        <p14:creationId xmlns:p14="http://schemas.microsoft.com/office/powerpoint/2010/main" val="1930273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idx="1"/>
          </p:nvPr>
        </p:nvSpPr>
        <p:spPr/>
        <p:txBody>
          <a:bodyPr/>
          <a:lstStyle/>
          <a:p>
            <a:r>
              <a:rPr lang="en-US" dirty="0"/>
              <a:t>The effect is to follow one branch through the graph to its conclusion, then it will back up and follow another branch, and so on. The DFS process can be used to define a depth-first search tree. </a:t>
            </a:r>
            <a:endParaRPr lang="en-US" dirty="0"/>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17</a:t>
            </a:fld>
            <a:endParaRPr lang="en-US" altLang="en-US"/>
          </a:p>
        </p:txBody>
      </p:sp>
    </p:spTree>
    <p:extLst>
      <p:ext uri="{BB962C8B-B14F-4D97-AF65-F5344CB8AC3E}">
        <p14:creationId xmlns:p14="http://schemas.microsoft.com/office/powerpoint/2010/main" val="2515395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idx="1"/>
          </p:nvPr>
        </p:nvSpPr>
        <p:spPr/>
        <p:txBody>
          <a:bodyPr/>
          <a:lstStyle/>
          <a:p>
            <a:r>
              <a:rPr lang="en-US" dirty="0"/>
              <a:t>This tree is composed of the edges that were followed to any new (unvisited) vertex during the traversal, and leaves out the edges that lead to already visited vertices. DFS can be applied to directed or undirected graphs.</a:t>
            </a:r>
            <a:endParaRPr lang="en-US" dirty="0"/>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18</a:t>
            </a:fld>
            <a:endParaRPr lang="en-US" altLang="en-US"/>
          </a:p>
        </p:txBody>
      </p:sp>
    </p:spTree>
    <p:extLst>
      <p:ext uri="{BB962C8B-B14F-4D97-AF65-F5344CB8AC3E}">
        <p14:creationId xmlns:p14="http://schemas.microsoft.com/office/powerpoint/2010/main" val="1164395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(DFS) Example</a:t>
            </a:r>
            <a:endParaRPr lang="en-PH" dirty="0"/>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19</a:t>
            </a:fld>
            <a:endParaRPr lang="en-US" altLang="en-US"/>
          </a:p>
        </p:txBody>
      </p:sp>
      <p:pic>
        <p:nvPicPr>
          <p:cNvPr id="4" name="Picture 3"/>
          <p:cNvPicPr>
            <a:picLocks noChangeAspect="1"/>
          </p:cNvPicPr>
          <p:nvPr/>
        </p:nvPicPr>
        <p:blipFill>
          <a:blip r:embed="rId3"/>
          <a:stretch>
            <a:fillRect/>
          </a:stretch>
        </p:blipFill>
        <p:spPr>
          <a:xfrm>
            <a:off x="0" y="1613136"/>
            <a:ext cx="4192134" cy="3797064"/>
          </a:xfrm>
          <a:prstGeom prst="rect">
            <a:avLst/>
          </a:prstGeom>
        </p:spPr>
      </p:pic>
      <p:pic>
        <p:nvPicPr>
          <p:cNvPr id="8" name="Picture 7"/>
          <p:cNvPicPr>
            <a:picLocks noChangeAspect="1"/>
          </p:cNvPicPr>
          <p:nvPr/>
        </p:nvPicPr>
        <p:blipFill>
          <a:blip r:embed="rId4"/>
          <a:stretch>
            <a:fillRect/>
          </a:stretch>
        </p:blipFill>
        <p:spPr>
          <a:xfrm>
            <a:off x="4924052" y="1613136"/>
            <a:ext cx="4209062" cy="3797064"/>
          </a:xfrm>
          <a:prstGeom prst="rect">
            <a:avLst/>
          </a:prstGeom>
        </p:spPr>
      </p:pic>
    </p:spTree>
    <p:extLst>
      <p:ext uri="{BB962C8B-B14F-4D97-AF65-F5344CB8AC3E}">
        <p14:creationId xmlns:p14="http://schemas.microsoft.com/office/powerpoint/2010/main" val="666757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676400"/>
            <a:ext cx="7772400" cy="1143000"/>
          </a:xfrm>
        </p:spPr>
        <p:txBody>
          <a:bodyPr/>
          <a:lstStyle/>
          <a:p>
            <a:r>
              <a:rPr lang="en-US" altLang="en-US" dirty="0" smtClean="0"/>
              <a:t>Graph Algorithms</a:t>
            </a:r>
            <a:endParaRPr lang="en-US" altLang="en-US" dirty="0"/>
          </a:p>
        </p:txBody>
      </p:sp>
      <p:sp>
        <p:nvSpPr>
          <p:cNvPr id="3231" name="Text Box 159"/>
          <p:cNvSpPr txBox="1">
            <a:spLocks noChangeArrowheads="1"/>
          </p:cNvSpPr>
          <p:nvPr/>
        </p:nvSpPr>
        <p:spPr bwMode="auto">
          <a:xfrm>
            <a:off x="762000" y="3048000"/>
            <a:ext cx="74295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t>Graphs</a:t>
            </a:r>
            <a:r>
              <a:rPr lang="en-US" altLang="en-US" dirty="0"/>
              <a:t> are mathematical structures that represent pairwise relationships between objects. A graph is a flow structure that represents the relationship between various objects. </a:t>
            </a:r>
            <a:endParaRPr lang="en-US" altLang="en-US" dirty="0"/>
          </a:p>
        </p:txBody>
      </p:sp>
    </p:spTree>
    <p:extLst>
      <p:ext uri="{BB962C8B-B14F-4D97-AF65-F5344CB8AC3E}">
        <p14:creationId xmlns:p14="http://schemas.microsoft.com/office/powerpoint/2010/main" val="1662752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(DFS) Example</a:t>
            </a:r>
            <a:endParaRPr lang="en-PH" dirty="0"/>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20</a:t>
            </a:fld>
            <a:endParaRPr lang="en-US" altLang="en-US"/>
          </a:p>
        </p:txBody>
      </p:sp>
      <p:pic>
        <p:nvPicPr>
          <p:cNvPr id="6" name="Picture 5"/>
          <p:cNvPicPr>
            <a:picLocks noChangeAspect="1"/>
          </p:cNvPicPr>
          <p:nvPr/>
        </p:nvPicPr>
        <p:blipFill>
          <a:blip r:embed="rId3"/>
          <a:stretch>
            <a:fillRect/>
          </a:stretch>
        </p:blipFill>
        <p:spPr>
          <a:xfrm>
            <a:off x="609600" y="1447800"/>
            <a:ext cx="8210443" cy="5029200"/>
          </a:xfrm>
          <a:prstGeom prst="rect">
            <a:avLst/>
          </a:prstGeom>
        </p:spPr>
      </p:pic>
      <p:pic>
        <p:nvPicPr>
          <p:cNvPr id="7" name="Picture 6"/>
          <p:cNvPicPr>
            <a:picLocks noChangeAspect="1"/>
          </p:cNvPicPr>
          <p:nvPr/>
        </p:nvPicPr>
        <p:blipFill>
          <a:blip r:embed="rId4"/>
          <a:stretch>
            <a:fillRect/>
          </a:stretch>
        </p:blipFill>
        <p:spPr>
          <a:xfrm>
            <a:off x="649280" y="1447800"/>
            <a:ext cx="8181649" cy="5029200"/>
          </a:xfrm>
          <a:prstGeom prst="rect">
            <a:avLst/>
          </a:prstGeom>
        </p:spPr>
      </p:pic>
      <p:pic>
        <p:nvPicPr>
          <p:cNvPr id="8" name="Picture 7"/>
          <p:cNvPicPr>
            <a:picLocks noChangeAspect="1"/>
          </p:cNvPicPr>
          <p:nvPr/>
        </p:nvPicPr>
        <p:blipFill>
          <a:blip r:embed="rId5"/>
          <a:stretch>
            <a:fillRect/>
          </a:stretch>
        </p:blipFill>
        <p:spPr>
          <a:xfrm>
            <a:off x="609600" y="1447800"/>
            <a:ext cx="8210443" cy="4988445"/>
          </a:xfrm>
          <a:prstGeom prst="rect">
            <a:avLst/>
          </a:prstGeom>
        </p:spPr>
      </p:pic>
      <p:pic>
        <p:nvPicPr>
          <p:cNvPr id="9" name="Picture 8"/>
          <p:cNvPicPr>
            <a:picLocks noChangeAspect="1"/>
          </p:cNvPicPr>
          <p:nvPr/>
        </p:nvPicPr>
        <p:blipFill>
          <a:blip r:embed="rId6"/>
          <a:stretch>
            <a:fillRect/>
          </a:stretch>
        </p:blipFill>
        <p:spPr>
          <a:xfrm>
            <a:off x="609600" y="1447799"/>
            <a:ext cx="8210443" cy="4988445"/>
          </a:xfrm>
          <a:prstGeom prst="rect">
            <a:avLst/>
          </a:prstGeom>
        </p:spPr>
      </p:pic>
      <p:pic>
        <p:nvPicPr>
          <p:cNvPr id="10" name="Picture 9"/>
          <p:cNvPicPr>
            <a:picLocks noChangeAspect="1"/>
          </p:cNvPicPr>
          <p:nvPr/>
        </p:nvPicPr>
        <p:blipFill>
          <a:blip r:embed="rId7"/>
          <a:stretch>
            <a:fillRect/>
          </a:stretch>
        </p:blipFill>
        <p:spPr>
          <a:xfrm>
            <a:off x="609599" y="1447800"/>
            <a:ext cx="8210443" cy="4988443"/>
          </a:xfrm>
          <a:prstGeom prst="rect">
            <a:avLst/>
          </a:prstGeom>
        </p:spPr>
      </p:pic>
      <p:pic>
        <p:nvPicPr>
          <p:cNvPr id="11" name="Picture 10"/>
          <p:cNvPicPr>
            <a:picLocks noChangeAspect="1"/>
          </p:cNvPicPr>
          <p:nvPr/>
        </p:nvPicPr>
        <p:blipFill>
          <a:blip r:embed="rId8"/>
          <a:stretch>
            <a:fillRect/>
          </a:stretch>
        </p:blipFill>
        <p:spPr>
          <a:xfrm>
            <a:off x="638394" y="1447798"/>
            <a:ext cx="8181648" cy="5029202"/>
          </a:xfrm>
          <a:prstGeom prst="rect">
            <a:avLst/>
          </a:prstGeom>
        </p:spPr>
      </p:pic>
      <p:pic>
        <p:nvPicPr>
          <p:cNvPr id="12" name="Picture 11"/>
          <p:cNvPicPr>
            <a:picLocks noChangeAspect="1"/>
          </p:cNvPicPr>
          <p:nvPr/>
        </p:nvPicPr>
        <p:blipFill>
          <a:blip r:embed="rId9"/>
          <a:stretch>
            <a:fillRect/>
          </a:stretch>
        </p:blipFill>
        <p:spPr>
          <a:xfrm>
            <a:off x="609598" y="1447795"/>
            <a:ext cx="8210444" cy="4988448"/>
          </a:xfrm>
          <a:prstGeom prst="rect">
            <a:avLst/>
          </a:prstGeom>
        </p:spPr>
      </p:pic>
      <p:pic>
        <p:nvPicPr>
          <p:cNvPr id="13" name="Picture 12"/>
          <p:cNvPicPr>
            <a:picLocks noChangeAspect="1"/>
          </p:cNvPicPr>
          <p:nvPr/>
        </p:nvPicPr>
        <p:blipFill>
          <a:blip r:embed="rId10"/>
          <a:stretch>
            <a:fillRect/>
          </a:stretch>
        </p:blipFill>
        <p:spPr>
          <a:xfrm>
            <a:off x="638392" y="1447792"/>
            <a:ext cx="8181649" cy="5029207"/>
          </a:xfrm>
          <a:prstGeom prst="rect">
            <a:avLst/>
          </a:prstGeom>
        </p:spPr>
      </p:pic>
      <p:pic>
        <p:nvPicPr>
          <p:cNvPr id="18" name="Picture 17"/>
          <p:cNvPicPr>
            <a:picLocks noChangeAspect="1"/>
          </p:cNvPicPr>
          <p:nvPr/>
        </p:nvPicPr>
        <p:blipFill>
          <a:blip r:embed="rId11"/>
          <a:stretch>
            <a:fillRect/>
          </a:stretch>
        </p:blipFill>
        <p:spPr>
          <a:xfrm>
            <a:off x="7924800" y="1828799"/>
            <a:ext cx="895241" cy="4038601"/>
          </a:xfrm>
          <a:prstGeom prst="rect">
            <a:avLst/>
          </a:prstGeom>
        </p:spPr>
      </p:pic>
      <p:pic>
        <p:nvPicPr>
          <p:cNvPr id="14" name="Picture 13"/>
          <p:cNvPicPr>
            <a:picLocks noChangeAspect="1"/>
          </p:cNvPicPr>
          <p:nvPr/>
        </p:nvPicPr>
        <p:blipFill>
          <a:blip r:embed="rId12"/>
          <a:stretch>
            <a:fillRect/>
          </a:stretch>
        </p:blipFill>
        <p:spPr>
          <a:xfrm>
            <a:off x="7924800" y="1828797"/>
            <a:ext cx="895241" cy="4038603"/>
          </a:xfrm>
          <a:prstGeom prst="rect">
            <a:avLst/>
          </a:prstGeom>
        </p:spPr>
      </p:pic>
      <p:pic>
        <p:nvPicPr>
          <p:cNvPr id="15" name="Picture 14"/>
          <p:cNvPicPr>
            <a:picLocks noChangeAspect="1"/>
          </p:cNvPicPr>
          <p:nvPr/>
        </p:nvPicPr>
        <p:blipFill>
          <a:blip r:embed="rId13"/>
          <a:stretch>
            <a:fillRect/>
          </a:stretch>
        </p:blipFill>
        <p:spPr>
          <a:xfrm>
            <a:off x="7924800" y="1850234"/>
            <a:ext cx="917015" cy="4017166"/>
          </a:xfrm>
          <a:prstGeom prst="rect">
            <a:avLst/>
          </a:prstGeom>
        </p:spPr>
      </p:pic>
      <p:pic>
        <p:nvPicPr>
          <p:cNvPr id="16" name="Picture 15"/>
          <p:cNvPicPr>
            <a:picLocks noChangeAspect="1"/>
          </p:cNvPicPr>
          <p:nvPr/>
        </p:nvPicPr>
        <p:blipFill>
          <a:blip r:embed="rId14"/>
          <a:stretch>
            <a:fillRect/>
          </a:stretch>
        </p:blipFill>
        <p:spPr>
          <a:xfrm>
            <a:off x="7924801" y="1932213"/>
            <a:ext cx="906128" cy="3935187"/>
          </a:xfrm>
          <a:prstGeom prst="rect">
            <a:avLst/>
          </a:prstGeom>
        </p:spPr>
      </p:pic>
      <p:pic>
        <p:nvPicPr>
          <p:cNvPr id="17" name="Picture 16"/>
          <p:cNvPicPr>
            <a:picLocks noChangeAspect="1"/>
          </p:cNvPicPr>
          <p:nvPr/>
        </p:nvPicPr>
        <p:blipFill>
          <a:blip r:embed="rId15"/>
          <a:stretch>
            <a:fillRect/>
          </a:stretch>
        </p:blipFill>
        <p:spPr>
          <a:xfrm>
            <a:off x="7913913" y="1973032"/>
            <a:ext cx="895244" cy="3853547"/>
          </a:xfrm>
          <a:prstGeom prst="rect">
            <a:avLst/>
          </a:prstGeom>
        </p:spPr>
      </p:pic>
      <p:pic>
        <p:nvPicPr>
          <p:cNvPr id="19" name="Picture 18"/>
          <p:cNvPicPr>
            <a:picLocks noChangeAspect="1"/>
          </p:cNvPicPr>
          <p:nvPr/>
        </p:nvPicPr>
        <p:blipFill>
          <a:blip r:embed="rId16"/>
          <a:stretch>
            <a:fillRect/>
          </a:stretch>
        </p:blipFill>
        <p:spPr>
          <a:xfrm>
            <a:off x="638390" y="1447789"/>
            <a:ext cx="8203425" cy="5029209"/>
          </a:xfrm>
          <a:prstGeom prst="rect">
            <a:avLst/>
          </a:prstGeom>
        </p:spPr>
      </p:pic>
    </p:spTree>
    <p:extLst>
      <p:ext uri="{BB962C8B-B14F-4D97-AF65-F5344CB8AC3E}">
        <p14:creationId xmlns:p14="http://schemas.microsoft.com/office/powerpoint/2010/main" val="175185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Activity</a:t>
            </a:r>
            <a:endParaRPr lang="en-PH" dirty="0"/>
          </a:p>
        </p:txBody>
      </p:sp>
      <p:pic>
        <p:nvPicPr>
          <p:cNvPr id="6" name="Content Placeholder 5"/>
          <p:cNvPicPr>
            <a:picLocks noGrp="1" noChangeAspect="1"/>
          </p:cNvPicPr>
          <p:nvPr>
            <p:ph idx="1"/>
          </p:nvPr>
        </p:nvPicPr>
        <p:blipFill rotWithShape="1">
          <a:blip r:embed="rId3"/>
          <a:srcRect l="21193" t="25000" r="22392"/>
          <a:stretch/>
        </p:blipFill>
        <p:spPr>
          <a:xfrm>
            <a:off x="1333500" y="1526720"/>
            <a:ext cx="7048500" cy="4874080"/>
          </a:xfrm>
          <a:prstGeom prst="rect">
            <a:avLst/>
          </a:prstGeom>
        </p:spPr>
      </p:pic>
      <p:sp>
        <p:nvSpPr>
          <p:cNvPr id="4" name="Footer Placeholder 3"/>
          <p:cNvSpPr>
            <a:spLocks noGrp="1"/>
          </p:cNvSpPr>
          <p:nvPr>
            <p:ph type="ftr" sz="quarter" idx="11"/>
          </p:nvPr>
        </p:nvSpPr>
        <p:spPr/>
        <p:txBody>
          <a:bodyPr/>
          <a:lstStyle/>
          <a:p>
            <a:r>
              <a:rPr lang="en-US" altLang="en-US" smtClean="0"/>
              <a:t>Analysis of Algorithms</a:t>
            </a:r>
            <a:endParaRPr lang="en-US" altLang="en-US"/>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21</a:t>
            </a:fld>
            <a:endParaRPr lang="en-US" altLang="en-US"/>
          </a:p>
        </p:txBody>
      </p:sp>
      <p:sp>
        <p:nvSpPr>
          <p:cNvPr id="7" name="Content Placeholder 2"/>
          <p:cNvSpPr txBox="1">
            <a:spLocks/>
          </p:cNvSpPr>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panose="05000000000000000000" pitchFamily="2" charset="2"/>
              <a:buBlip>
                <a:blip r:embed="rId4"/>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PH" dirty="0" smtClean="0"/>
              <a:t>1.</a:t>
            </a:r>
            <a:endParaRPr lang="en-PH" dirty="0"/>
          </a:p>
        </p:txBody>
      </p:sp>
    </p:spTree>
    <p:extLst>
      <p:ext uri="{BB962C8B-B14F-4D97-AF65-F5344CB8AC3E}">
        <p14:creationId xmlns:p14="http://schemas.microsoft.com/office/powerpoint/2010/main" val="1901818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4" name="Footer Placeholder 3"/>
          <p:cNvSpPr>
            <a:spLocks noGrp="1"/>
          </p:cNvSpPr>
          <p:nvPr>
            <p:ph type="ftr" sz="quarter" idx="11"/>
          </p:nvPr>
        </p:nvSpPr>
        <p:spPr/>
        <p:txBody>
          <a:bodyPr/>
          <a:lstStyle/>
          <a:p>
            <a:r>
              <a:rPr lang="en-US" altLang="en-US" smtClean="0"/>
              <a:t>Analysis of Algorithms</a:t>
            </a:r>
            <a:endParaRPr lang="en-US" altLang="en-US"/>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22</a:t>
            </a:fld>
            <a:endParaRPr lang="en-US" altLang="en-US"/>
          </a:p>
        </p:txBody>
      </p:sp>
      <p:sp>
        <p:nvSpPr>
          <p:cNvPr id="3" name="Content Placeholder 2"/>
          <p:cNvSpPr>
            <a:spLocks noGrp="1"/>
          </p:cNvSpPr>
          <p:nvPr>
            <p:ph idx="1"/>
          </p:nvPr>
        </p:nvSpPr>
        <p:spPr/>
        <p:txBody>
          <a:bodyPr/>
          <a:lstStyle/>
          <a:p>
            <a:pPr marL="0" indent="0">
              <a:buNone/>
            </a:pPr>
            <a:r>
              <a:rPr lang="en-PH" dirty="0" smtClean="0"/>
              <a:t>2.</a:t>
            </a:r>
            <a:endParaRPr lang="en-PH" dirty="0"/>
          </a:p>
        </p:txBody>
      </p:sp>
      <p:pic>
        <p:nvPicPr>
          <p:cNvPr id="7" name="Picture 6"/>
          <p:cNvPicPr>
            <a:picLocks noChangeAspect="1"/>
          </p:cNvPicPr>
          <p:nvPr/>
        </p:nvPicPr>
        <p:blipFill>
          <a:blip r:embed="rId3"/>
          <a:stretch>
            <a:fillRect/>
          </a:stretch>
        </p:blipFill>
        <p:spPr>
          <a:xfrm>
            <a:off x="1447800" y="1447800"/>
            <a:ext cx="6934200" cy="4706244"/>
          </a:xfrm>
          <a:prstGeom prst="rect">
            <a:avLst/>
          </a:prstGeom>
        </p:spPr>
      </p:pic>
    </p:spTree>
    <p:extLst>
      <p:ext uri="{BB962C8B-B14F-4D97-AF65-F5344CB8AC3E}">
        <p14:creationId xmlns:p14="http://schemas.microsoft.com/office/powerpoint/2010/main" val="1042782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4" name="Footer Placeholder 3"/>
          <p:cNvSpPr>
            <a:spLocks noGrp="1"/>
          </p:cNvSpPr>
          <p:nvPr>
            <p:ph type="ftr" sz="quarter" idx="11"/>
          </p:nvPr>
        </p:nvSpPr>
        <p:spPr/>
        <p:txBody>
          <a:bodyPr/>
          <a:lstStyle/>
          <a:p>
            <a:r>
              <a:rPr lang="en-US" altLang="en-US" smtClean="0"/>
              <a:t>Analysis of Algorithms</a:t>
            </a:r>
            <a:endParaRPr lang="en-US" altLang="en-US"/>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23</a:t>
            </a:fld>
            <a:endParaRPr lang="en-US" altLang="en-US"/>
          </a:p>
        </p:txBody>
      </p:sp>
      <p:sp>
        <p:nvSpPr>
          <p:cNvPr id="3" name="Content Placeholder 2"/>
          <p:cNvSpPr>
            <a:spLocks noGrp="1"/>
          </p:cNvSpPr>
          <p:nvPr>
            <p:ph idx="1"/>
          </p:nvPr>
        </p:nvSpPr>
        <p:spPr/>
        <p:txBody>
          <a:bodyPr/>
          <a:lstStyle/>
          <a:p>
            <a:pPr marL="0" indent="0">
              <a:buNone/>
            </a:pPr>
            <a:r>
              <a:rPr lang="en-PH" dirty="0"/>
              <a:t>3</a:t>
            </a:r>
            <a:r>
              <a:rPr lang="en-PH" dirty="0" smtClean="0"/>
              <a:t>.</a:t>
            </a:r>
            <a:endParaRPr lang="en-PH" dirty="0"/>
          </a:p>
        </p:txBody>
      </p:sp>
      <p:pic>
        <p:nvPicPr>
          <p:cNvPr id="6" name="Picture 5"/>
          <p:cNvPicPr>
            <a:picLocks noChangeAspect="1"/>
          </p:cNvPicPr>
          <p:nvPr/>
        </p:nvPicPr>
        <p:blipFill>
          <a:blip r:embed="rId3"/>
          <a:stretch>
            <a:fillRect/>
          </a:stretch>
        </p:blipFill>
        <p:spPr>
          <a:xfrm>
            <a:off x="1371600" y="1447800"/>
            <a:ext cx="6781800" cy="4909361"/>
          </a:xfrm>
          <a:prstGeom prst="rect">
            <a:avLst/>
          </a:prstGeom>
        </p:spPr>
      </p:pic>
    </p:spTree>
    <p:extLst>
      <p:ext uri="{BB962C8B-B14F-4D97-AF65-F5344CB8AC3E}">
        <p14:creationId xmlns:p14="http://schemas.microsoft.com/office/powerpoint/2010/main" val="2788412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2</a:t>
            </a:r>
            <a:r>
              <a:rPr lang="en-PH" dirty="0" smtClean="0"/>
              <a:t>. BREADTH FIRST SEARCH (BFS)</a:t>
            </a:r>
            <a:endParaRPr lang="en-PH" dirty="0"/>
          </a:p>
        </p:txBody>
      </p:sp>
      <p:sp>
        <p:nvSpPr>
          <p:cNvPr id="3" name="Content Placeholder 2"/>
          <p:cNvSpPr>
            <a:spLocks noGrp="1"/>
          </p:cNvSpPr>
          <p:nvPr>
            <p:ph idx="1"/>
          </p:nvPr>
        </p:nvSpPr>
        <p:spPr/>
        <p:txBody>
          <a:bodyPr/>
          <a:lstStyle/>
          <a:p>
            <a:r>
              <a:rPr lang="en-US" dirty="0"/>
              <a:t>BFS examines all vertices connected to the start vertex before visiting vertices further away. BFS is implemented similarly to DFS, except that a queue replaces the recursion stack. </a:t>
            </a:r>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24</a:t>
            </a:fld>
            <a:endParaRPr lang="en-US" altLang="en-US"/>
          </a:p>
        </p:txBody>
      </p:sp>
    </p:spTree>
    <p:extLst>
      <p:ext uri="{BB962C8B-B14F-4D97-AF65-F5344CB8AC3E}">
        <p14:creationId xmlns:p14="http://schemas.microsoft.com/office/powerpoint/2010/main" val="5843903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idx="1"/>
          </p:nvPr>
        </p:nvSpPr>
        <p:spPr/>
        <p:txBody>
          <a:bodyPr/>
          <a:lstStyle/>
          <a:p>
            <a:r>
              <a:rPr lang="en-US" dirty="0"/>
              <a:t>Note that if the graph is a tree and the start vertex is at the root, BFS is equivalent to visiting vertices level by level from top to bottom.</a:t>
            </a:r>
          </a:p>
          <a:p>
            <a:r>
              <a:rPr lang="en-US" dirty="0"/>
              <a:t>This visualization shows a graph and the result of performing a BFS on it, resulting in a breadth-first search tree.</a:t>
            </a:r>
            <a:endParaRPr lang="en-US" dirty="0"/>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25</a:t>
            </a:fld>
            <a:endParaRPr lang="en-US" altLang="en-US"/>
          </a:p>
        </p:txBody>
      </p:sp>
    </p:spTree>
    <p:extLst>
      <p:ext uri="{BB962C8B-B14F-4D97-AF65-F5344CB8AC3E}">
        <p14:creationId xmlns:p14="http://schemas.microsoft.com/office/powerpoint/2010/main" val="467982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(BFS) Example</a:t>
            </a:r>
            <a:endParaRPr lang="en-PH" dirty="0"/>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26</a:t>
            </a:fld>
            <a:endParaRPr lang="en-US" altLang="en-US"/>
          </a:p>
        </p:txBody>
      </p:sp>
      <p:pic>
        <p:nvPicPr>
          <p:cNvPr id="6" name="Picture 5"/>
          <p:cNvPicPr>
            <a:picLocks noChangeAspect="1"/>
          </p:cNvPicPr>
          <p:nvPr/>
        </p:nvPicPr>
        <p:blipFill>
          <a:blip r:embed="rId3"/>
          <a:stretch>
            <a:fillRect/>
          </a:stretch>
        </p:blipFill>
        <p:spPr>
          <a:xfrm>
            <a:off x="4953000" y="1634907"/>
            <a:ext cx="4191000" cy="3775293"/>
          </a:xfrm>
          <a:prstGeom prst="rect">
            <a:avLst/>
          </a:prstGeom>
        </p:spPr>
      </p:pic>
      <p:pic>
        <p:nvPicPr>
          <p:cNvPr id="7" name="Picture 6"/>
          <p:cNvPicPr>
            <a:picLocks noChangeAspect="1"/>
          </p:cNvPicPr>
          <p:nvPr/>
        </p:nvPicPr>
        <p:blipFill>
          <a:blip r:embed="rId4"/>
          <a:stretch>
            <a:fillRect/>
          </a:stretch>
        </p:blipFill>
        <p:spPr>
          <a:xfrm>
            <a:off x="0" y="1634907"/>
            <a:ext cx="4202436" cy="3775293"/>
          </a:xfrm>
          <a:prstGeom prst="rect">
            <a:avLst/>
          </a:prstGeom>
        </p:spPr>
      </p:pic>
    </p:spTree>
    <p:extLst>
      <p:ext uri="{BB962C8B-B14F-4D97-AF65-F5344CB8AC3E}">
        <p14:creationId xmlns:p14="http://schemas.microsoft.com/office/powerpoint/2010/main" val="3388878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(BFS) Example</a:t>
            </a:r>
            <a:endParaRPr lang="en-PH" dirty="0"/>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27</a:t>
            </a:fld>
            <a:endParaRPr lang="en-US" altLang="en-US"/>
          </a:p>
        </p:txBody>
      </p:sp>
      <p:pic>
        <p:nvPicPr>
          <p:cNvPr id="3" name="Picture 2"/>
          <p:cNvPicPr>
            <a:picLocks noChangeAspect="1"/>
          </p:cNvPicPr>
          <p:nvPr/>
        </p:nvPicPr>
        <p:blipFill>
          <a:blip r:embed="rId3"/>
          <a:stretch>
            <a:fillRect/>
          </a:stretch>
        </p:blipFill>
        <p:spPr>
          <a:xfrm>
            <a:off x="642256" y="1524000"/>
            <a:ext cx="8196944" cy="4874594"/>
          </a:xfrm>
          <a:prstGeom prst="rect">
            <a:avLst/>
          </a:prstGeom>
        </p:spPr>
      </p:pic>
      <p:pic>
        <p:nvPicPr>
          <p:cNvPr id="8" name="Picture 7"/>
          <p:cNvPicPr>
            <a:picLocks noChangeAspect="1"/>
          </p:cNvPicPr>
          <p:nvPr/>
        </p:nvPicPr>
        <p:blipFill>
          <a:blip r:embed="rId4"/>
          <a:stretch>
            <a:fillRect/>
          </a:stretch>
        </p:blipFill>
        <p:spPr>
          <a:xfrm>
            <a:off x="609600" y="1545771"/>
            <a:ext cx="8229600" cy="4852824"/>
          </a:xfrm>
          <a:prstGeom prst="rect">
            <a:avLst/>
          </a:prstGeom>
        </p:spPr>
      </p:pic>
      <p:pic>
        <p:nvPicPr>
          <p:cNvPr id="10" name="Picture 9"/>
          <p:cNvPicPr>
            <a:picLocks noChangeAspect="1"/>
          </p:cNvPicPr>
          <p:nvPr/>
        </p:nvPicPr>
        <p:blipFill>
          <a:blip r:embed="rId5"/>
          <a:stretch>
            <a:fillRect/>
          </a:stretch>
        </p:blipFill>
        <p:spPr>
          <a:xfrm>
            <a:off x="642256" y="1545770"/>
            <a:ext cx="8196944" cy="4852824"/>
          </a:xfrm>
          <a:prstGeom prst="rect">
            <a:avLst/>
          </a:prstGeom>
        </p:spPr>
      </p:pic>
      <p:pic>
        <p:nvPicPr>
          <p:cNvPr id="11" name="Picture 10"/>
          <p:cNvPicPr>
            <a:picLocks noChangeAspect="1"/>
          </p:cNvPicPr>
          <p:nvPr/>
        </p:nvPicPr>
        <p:blipFill>
          <a:blip r:embed="rId6"/>
          <a:stretch>
            <a:fillRect/>
          </a:stretch>
        </p:blipFill>
        <p:spPr>
          <a:xfrm>
            <a:off x="642256" y="1523999"/>
            <a:ext cx="8196944" cy="4834095"/>
          </a:xfrm>
          <a:prstGeom prst="rect">
            <a:avLst/>
          </a:prstGeom>
        </p:spPr>
      </p:pic>
      <p:pic>
        <p:nvPicPr>
          <p:cNvPr id="12" name="Picture 11"/>
          <p:cNvPicPr>
            <a:picLocks noChangeAspect="1"/>
          </p:cNvPicPr>
          <p:nvPr/>
        </p:nvPicPr>
        <p:blipFill>
          <a:blip r:embed="rId7"/>
          <a:stretch>
            <a:fillRect/>
          </a:stretch>
        </p:blipFill>
        <p:spPr>
          <a:xfrm>
            <a:off x="642256" y="1523997"/>
            <a:ext cx="8196944" cy="4872621"/>
          </a:xfrm>
          <a:prstGeom prst="rect">
            <a:avLst/>
          </a:prstGeom>
        </p:spPr>
      </p:pic>
      <p:pic>
        <p:nvPicPr>
          <p:cNvPr id="13" name="Picture 12"/>
          <p:cNvPicPr>
            <a:picLocks noChangeAspect="1"/>
          </p:cNvPicPr>
          <p:nvPr/>
        </p:nvPicPr>
        <p:blipFill>
          <a:blip r:embed="rId8"/>
          <a:stretch>
            <a:fillRect/>
          </a:stretch>
        </p:blipFill>
        <p:spPr>
          <a:xfrm>
            <a:off x="642256" y="1545769"/>
            <a:ext cx="8196944" cy="4812325"/>
          </a:xfrm>
          <a:prstGeom prst="rect">
            <a:avLst/>
          </a:prstGeom>
        </p:spPr>
      </p:pic>
      <p:pic>
        <p:nvPicPr>
          <p:cNvPr id="14" name="Picture 13"/>
          <p:cNvPicPr>
            <a:picLocks noChangeAspect="1"/>
          </p:cNvPicPr>
          <p:nvPr/>
        </p:nvPicPr>
        <p:blipFill>
          <a:blip r:embed="rId9"/>
          <a:stretch>
            <a:fillRect/>
          </a:stretch>
        </p:blipFill>
        <p:spPr>
          <a:xfrm>
            <a:off x="609600" y="1540034"/>
            <a:ext cx="8229600" cy="4856584"/>
          </a:xfrm>
          <a:prstGeom prst="rect">
            <a:avLst/>
          </a:prstGeom>
        </p:spPr>
      </p:pic>
      <p:pic>
        <p:nvPicPr>
          <p:cNvPr id="15" name="Picture 14"/>
          <p:cNvPicPr>
            <a:picLocks noChangeAspect="1"/>
          </p:cNvPicPr>
          <p:nvPr/>
        </p:nvPicPr>
        <p:blipFill>
          <a:blip r:embed="rId10"/>
          <a:stretch>
            <a:fillRect/>
          </a:stretch>
        </p:blipFill>
        <p:spPr>
          <a:xfrm>
            <a:off x="8077201" y="1905000"/>
            <a:ext cx="762000" cy="3810000"/>
          </a:xfrm>
          <a:prstGeom prst="rect">
            <a:avLst/>
          </a:prstGeom>
        </p:spPr>
      </p:pic>
      <p:pic>
        <p:nvPicPr>
          <p:cNvPr id="16" name="Picture 15"/>
          <p:cNvPicPr>
            <a:picLocks noChangeAspect="1"/>
          </p:cNvPicPr>
          <p:nvPr/>
        </p:nvPicPr>
        <p:blipFill>
          <a:blip r:embed="rId11"/>
          <a:stretch>
            <a:fillRect/>
          </a:stretch>
        </p:blipFill>
        <p:spPr>
          <a:xfrm>
            <a:off x="8129587" y="1903022"/>
            <a:ext cx="709613" cy="3811978"/>
          </a:xfrm>
          <a:prstGeom prst="rect">
            <a:avLst/>
          </a:prstGeom>
        </p:spPr>
      </p:pic>
      <p:pic>
        <p:nvPicPr>
          <p:cNvPr id="17" name="Picture 16"/>
          <p:cNvPicPr>
            <a:picLocks noChangeAspect="1"/>
          </p:cNvPicPr>
          <p:nvPr/>
        </p:nvPicPr>
        <p:blipFill>
          <a:blip r:embed="rId12"/>
          <a:stretch>
            <a:fillRect/>
          </a:stretch>
        </p:blipFill>
        <p:spPr>
          <a:xfrm>
            <a:off x="8107814" y="1903022"/>
            <a:ext cx="709613" cy="3850502"/>
          </a:xfrm>
          <a:prstGeom prst="rect">
            <a:avLst/>
          </a:prstGeom>
        </p:spPr>
      </p:pic>
      <p:pic>
        <p:nvPicPr>
          <p:cNvPr id="18" name="Picture 17"/>
          <p:cNvPicPr>
            <a:picLocks noChangeAspect="1"/>
          </p:cNvPicPr>
          <p:nvPr/>
        </p:nvPicPr>
        <p:blipFill>
          <a:blip r:embed="rId13"/>
          <a:stretch>
            <a:fillRect/>
          </a:stretch>
        </p:blipFill>
        <p:spPr>
          <a:xfrm>
            <a:off x="642255" y="1545767"/>
            <a:ext cx="8175172" cy="4877391"/>
          </a:xfrm>
          <a:prstGeom prst="rect">
            <a:avLst/>
          </a:prstGeom>
        </p:spPr>
      </p:pic>
    </p:spTree>
    <p:extLst>
      <p:ext uri="{BB962C8B-B14F-4D97-AF65-F5344CB8AC3E}">
        <p14:creationId xmlns:p14="http://schemas.microsoft.com/office/powerpoint/2010/main" val="85922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Activity</a:t>
            </a:r>
            <a:endParaRPr lang="en-PH" dirty="0"/>
          </a:p>
        </p:txBody>
      </p:sp>
      <p:sp>
        <p:nvSpPr>
          <p:cNvPr id="4" name="Footer Placeholder 3"/>
          <p:cNvSpPr>
            <a:spLocks noGrp="1"/>
          </p:cNvSpPr>
          <p:nvPr>
            <p:ph type="ftr" sz="quarter" idx="11"/>
          </p:nvPr>
        </p:nvSpPr>
        <p:spPr/>
        <p:txBody>
          <a:bodyPr/>
          <a:lstStyle/>
          <a:p>
            <a:r>
              <a:rPr lang="en-US" altLang="en-US" smtClean="0"/>
              <a:t>Analysis of Algorithms</a:t>
            </a:r>
            <a:endParaRPr lang="en-US" altLang="en-US"/>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28</a:t>
            </a:fld>
            <a:endParaRPr lang="en-US" altLang="en-US"/>
          </a:p>
        </p:txBody>
      </p:sp>
      <p:sp>
        <p:nvSpPr>
          <p:cNvPr id="7" name="Content Placeholder 2"/>
          <p:cNvSpPr txBox="1">
            <a:spLocks/>
          </p:cNvSpPr>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panose="05000000000000000000" pitchFamily="2" charset="2"/>
              <a:buBlip>
                <a:blip r:embed="rId3"/>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PH" dirty="0" smtClean="0"/>
              <a:t>1.</a:t>
            </a:r>
            <a:endParaRPr lang="en-PH" dirty="0"/>
          </a:p>
        </p:txBody>
      </p:sp>
      <p:pic>
        <p:nvPicPr>
          <p:cNvPr id="8" name="Picture 7"/>
          <p:cNvPicPr>
            <a:picLocks noChangeAspect="1"/>
          </p:cNvPicPr>
          <p:nvPr/>
        </p:nvPicPr>
        <p:blipFill>
          <a:blip r:embed="rId4"/>
          <a:stretch>
            <a:fillRect/>
          </a:stretch>
        </p:blipFill>
        <p:spPr>
          <a:xfrm>
            <a:off x="1371600" y="1447800"/>
            <a:ext cx="7010400" cy="4932668"/>
          </a:xfrm>
          <a:prstGeom prst="rect">
            <a:avLst/>
          </a:prstGeom>
        </p:spPr>
      </p:pic>
    </p:spTree>
    <p:extLst>
      <p:ext uri="{BB962C8B-B14F-4D97-AF65-F5344CB8AC3E}">
        <p14:creationId xmlns:p14="http://schemas.microsoft.com/office/powerpoint/2010/main" val="19001318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Activity</a:t>
            </a:r>
            <a:endParaRPr lang="en-PH" dirty="0"/>
          </a:p>
        </p:txBody>
      </p:sp>
      <p:sp>
        <p:nvSpPr>
          <p:cNvPr id="4" name="Footer Placeholder 3"/>
          <p:cNvSpPr>
            <a:spLocks noGrp="1"/>
          </p:cNvSpPr>
          <p:nvPr>
            <p:ph type="ftr" sz="quarter" idx="11"/>
          </p:nvPr>
        </p:nvSpPr>
        <p:spPr/>
        <p:txBody>
          <a:bodyPr/>
          <a:lstStyle/>
          <a:p>
            <a:r>
              <a:rPr lang="en-US" altLang="en-US" smtClean="0"/>
              <a:t>Analysis of Algorithms</a:t>
            </a:r>
            <a:endParaRPr lang="en-US" altLang="en-US"/>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29</a:t>
            </a:fld>
            <a:endParaRPr lang="en-US" altLang="en-US"/>
          </a:p>
        </p:txBody>
      </p:sp>
      <p:sp>
        <p:nvSpPr>
          <p:cNvPr id="7" name="Content Placeholder 2"/>
          <p:cNvSpPr txBox="1">
            <a:spLocks/>
          </p:cNvSpPr>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panose="05000000000000000000" pitchFamily="2" charset="2"/>
              <a:buBlip>
                <a:blip r:embed="rId3"/>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PH" dirty="0"/>
              <a:t>2</a:t>
            </a:r>
            <a:r>
              <a:rPr lang="en-PH" dirty="0" smtClean="0"/>
              <a:t>.</a:t>
            </a:r>
            <a:endParaRPr lang="en-PH" dirty="0"/>
          </a:p>
        </p:txBody>
      </p:sp>
      <p:pic>
        <p:nvPicPr>
          <p:cNvPr id="3" name="Picture 2"/>
          <p:cNvPicPr>
            <a:picLocks noChangeAspect="1"/>
          </p:cNvPicPr>
          <p:nvPr/>
        </p:nvPicPr>
        <p:blipFill>
          <a:blip r:embed="rId4"/>
          <a:stretch>
            <a:fillRect/>
          </a:stretch>
        </p:blipFill>
        <p:spPr>
          <a:xfrm>
            <a:off x="1447800" y="1447800"/>
            <a:ext cx="6934200" cy="4931824"/>
          </a:xfrm>
          <a:prstGeom prst="rect">
            <a:avLst/>
          </a:prstGeom>
        </p:spPr>
      </p:pic>
    </p:spTree>
    <p:extLst>
      <p:ext uri="{BB962C8B-B14F-4D97-AF65-F5344CB8AC3E}">
        <p14:creationId xmlns:p14="http://schemas.microsoft.com/office/powerpoint/2010/main" val="3970760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Two Basic Components of Graphs</a:t>
            </a:r>
            <a:endParaRPr lang="en-PH" dirty="0"/>
          </a:p>
        </p:txBody>
      </p:sp>
      <p:sp>
        <p:nvSpPr>
          <p:cNvPr id="3" name="Content Placeholder 2"/>
          <p:cNvSpPr>
            <a:spLocks noGrp="1"/>
          </p:cNvSpPr>
          <p:nvPr>
            <p:ph idx="1"/>
          </p:nvPr>
        </p:nvSpPr>
        <p:spPr/>
        <p:txBody>
          <a:bodyPr/>
          <a:lstStyle/>
          <a:p>
            <a:r>
              <a:rPr lang="en-US" dirty="0">
                <a:solidFill>
                  <a:srgbClr val="C00000"/>
                </a:solidFill>
              </a:rPr>
              <a:t>Nodes</a:t>
            </a:r>
            <a:r>
              <a:rPr lang="en-US" dirty="0"/>
              <a:t>: </a:t>
            </a:r>
            <a:r>
              <a:rPr lang="en-US" dirty="0"/>
              <a:t>These are the most important components in any graph. Nodes are entities whose relationships are expressed using edges. If a graph comprises 2 nodes A and B and an undirected edge between them, then it expresses a bi-directional relationship between the nodes and edge</a:t>
            </a:r>
            <a:r>
              <a:rPr lang="en-US" dirty="0" smtClean="0"/>
              <a:t>.</a:t>
            </a:r>
            <a:endParaRPr lang="en-US" dirty="0"/>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3</a:t>
            </a:fld>
            <a:endParaRPr lang="en-US" altLang="en-US"/>
          </a:p>
        </p:txBody>
      </p:sp>
    </p:spTree>
    <p:extLst>
      <p:ext uri="{BB962C8B-B14F-4D97-AF65-F5344CB8AC3E}">
        <p14:creationId xmlns:p14="http://schemas.microsoft.com/office/powerpoint/2010/main" val="20589431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Activity</a:t>
            </a:r>
            <a:endParaRPr lang="en-PH" dirty="0"/>
          </a:p>
        </p:txBody>
      </p:sp>
      <p:sp>
        <p:nvSpPr>
          <p:cNvPr id="4" name="Footer Placeholder 3"/>
          <p:cNvSpPr>
            <a:spLocks noGrp="1"/>
          </p:cNvSpPr>
          <p:nvPr>
            <p:ph type="ftr" sz="quarter" idx="11"/>
          </p:nvPr>
        </p:nvSpPr>
        <p:spPr/>
        <p:txBody>
          <a:bodyPr/>
          <a:lstStyle/>
          <a:p>
            <a:r>
              <a:rPr lang="en-US" altLang="en-US" smtClean="0"/>
              <a:t>Analysis of Algorithms</a:t>
            </a:r>
            <a:endParaRPr lang="en-US" altLang="en-US"/>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30</a:t>
            </a:fld>
            <a:endParaRPr lang="en-US" altLang="en-US"/>
          </a:p>
        </p:txBody>
      </p:sp>
      <p:sp>
        <p:nvSpPr>
          <p:cNvPr id="7" name="Content Placeholder 2"/>
          <p:cNvSpPr txBox="1">
            <a:spLocks/>
          </p:cNvSpPr>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panose="05000000000000000000" pitchFamily="2" charset="2"/>
              <a:buBlip>
                <a:blip r:embed="rId3"/>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PH" dirty="0" smtClean="0"/>
              <a:t>3.</a:t>
            </a:r>
            <a:endParaRPr lang="en-PH" dirty="0"/>
          </a:p>
        </p:txBody>
      </p:sp>
      <p:pic>
        <p:nvPicPr>
          <p:cNvPr id="6" name="Picture 5"/>
          <p:cNvPicPr>
            <a:picLocks noChangeAspect="1"/>
          </p:cNvPicPr>
          <p:nvPr/>
        </p:nvPicPr>
        <p:blipFill>
          <a:blip r:embed="rId4"/>
          <a:stretch>
            <a:fillRect/>
          </a:stretch>
        </p:blipFill>
        <p:spPr>
          <a:xfrm>
            <a:off x="1447800" y="1458686"/>
            <a:ext cx="7010400" cy="4939553"/>
          </a:xfrm>
          <a:prstGeom prst="rect">
            <a:avLst/>
          </a:prstGeom>
        </p:spPr>
      </p:pic>
    </p:spTree>
    <p:extLst>
      <p:ext uri="{BB962C8B-B14F-4D97-AF65-F5344CB8AC3E}">
        <p14:creationId xmlns:p14="http://schemas.microsoft.com/office/powerpoint/2010/main" val="29847799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End of Presentation</a:t>
            </a:r>
            <a:endParaRPr lang="en-PH" dirty="0"/>
          </a:p>
        </p:txBody>
      </p:sp>
      <p:sp>
        <p:nvSpPr>
          <p:cNvPr id="3" name="Content Placeholder 2"/>
          <p:cNvSpPr>
            <a:spLocks noGrp="1"/>
          </p:cNvSpPr>
          <p:nvPr>
            <p:ph idx="1"/>
          </p:nvPr>
        </p:nvSpPr>
        <p:spPr/>
        <p:txBody>
          <a:bodyPr/>
          <a:lstStyle/>
          <a:p>
            <a:endParaRPr lang="en-PH"/>
          </a:p>
        </p:txBody>
      </p:sp>
      <p:sp>
        <p:nvSpPr>
          <p:cNvPr id="4" name="Footer Placeholder 3"/>
          <p:cNvSpPr>
            <a:spLocks noGrp="1"/>
          </p:cNvSpPr>
          <p:nvPr>
            <p:ph type="ftr" sz="quarter" idx="11"/>
          </p:nvPr>
        </p:nvSpPr>
        <p:spPr/>
        <p:txBody>
          <a:bodyPr/>
          <a:lstStyle/>
          <a:p>
            <a:r>
              <a:rPr lang="en-US" altLang="en-US" smtClean="0"/>
              <a:t>Analysis of Algorithms</a:t>
            </a:r>
            <a:endParaRPr lang="en-US" altLang="en-US"/>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31</a:t>
            </a:fld>
            <a:endParaRPr lang="en-US" altLang="en-US"/>
          </a:p>
        </p:txBody>
      </p:sp>
    </p:spTree>
    <p:extLst>
      <p:ext uri="{BB962C8B-B14F-4D97-AF65-F5344CB8AC3E}">
        <p14:creationId xmlns:p14="http://schemas.microsoft.com/office/powerpoint/2010/main" val="4152187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Two Basic Components of Graphs</a:t>
            </a:r>
            <a:endParaRPr lang="en-PH" dirty="0"/>
          </a:p>
        </p:txBody>
      </p:sp>
      <p:sp>
        <p:nvSpPr>
          <p:cNvPr id="3" name="Content Placeholder 2"/>
          <p:cNvSpPr>
            <a:spLocks noGrp="1"/>
          </p:cNvSpPr>
          <p:nvPr>
            <p:ph idx="1"/>
          </p:nvPr>
        </p:nvSpPr>
        <p:spPr/>
        <p:txBody>
          <a:bodyPr/>
          <a:lstStyle/>
          <a:p>
            <a:r>
              <a:rPr lang="en-US" dirty="0" smtClean="0">
                <a:solidFill>
                  <a:srgbClr val="C00000"/>
                </a:solidFill>
              </a:rPr>
              <a:t>Edges</a:t>
            </a:r>
            <a:r>
              <a:rPr lang="en-US" dirty="0"/>
              <a:t>: Edges are the components that are used to represent the relationships between various nodes in a graph. An edge between two nodes expresses a one-way or two-way relationship between the nodes.</a:t>
            </a:r>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4</a:t>
            </a:fld>
            <a:endParaRPr lang="en-US" altLang="en-US"/>
          </a:p>
        </p:txBody>
      </p:sp>
    </p:spTree>
    <p:extLst>
      <p:ext uri="{BB962C8B-B14F-4D97-AF65-F5344CB8AC3E}">
        <p14:creationId xmlns:p14="http://schemas.microsoft.com/office/powerpoint/2010/main" val="3246144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Types of Nodes</a:t>
            </a:r>
            <a:endParaRPr lang="en-PH" dirty="0"/>
          </a:p>
        </p:txBody>
      </p:sp>
      <p:sp>
        <p:nvSpPr>
          <p:cNvPr id="3" name="Content Placeholder 2"/>
          <p:cNvSpPr>
            <a:spLocks noGrp="1"/>
          </p:cNvSpPr>
          <p:nvPr>
            <p:ph idx="1"/>
          </p:nvPr>
        </p:nvSpPr>
        <p:spPr/>
        <p:txBody>
          <a:bodyPr/>
          <a:lstStyle/>
          <a:p>
            <a:r>
              <a:rPr lang="en-US" dirty="0">
                <a:solidFill>
                  <a:srgbClr val="C00000"/>
                </a:solidFill>
              </a:rPr>
              <a:t>Root node</a:t>
            </a:r>
            <a:r>
              <a:rPr lang="en-US" dirty="0"/>
              <a:t>: The root node is the ancestor of all other nodes in a graph. It does not have any ancestor. Each graph consists of exactly one root node. Generally, you must start traversing a graph from the root node</a:t>
            </a:r>
            <a:r>
              <a:rPr lang="en-US" dirty="0" smtClean="0"/>
              <a:t>.</a:t>
            </a:r>
            <a:endParaRPr lang="en-US" dirty="0"/>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5</a:t>
            </a:fld>
            <a:endParaRPr lang="en-US" altLang="en-US"/>
          </a:p>
        </p:txBody>
      </p:sp>
    </p:spTree>
    <p:extLst>
      <p:ext uri="{BB962C8B-B14F-4D97-AF65-F5344CB8AC3E}">
        <p14:creationId xmlns:p14="http://schemas.microsoft.com/office/powerpoint/2010/main" val="345133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Types of Nodes</a:t>
            </a:r>
            <a:endParaRPr lang="en-PH" dirty="0"/>
          </a:p>
        </p:txBody>
      </p:sp>
      <p:sp>
        <p:nvSpPr>
          <p:cNvPr id="3" name="Content Placeholder 2"/>
          <p:cNvSpPr>
            <a:spLocks noGrp="1"/>
          </p:cNvSpPr>
          <p:nvPr>
            <p:ph idx="1"/>
          </p:nvPr>
        </p:nvSpPr>
        <p:spPr/>
        <p:txBody>
          <a:bodyPr/>
          <a:lstStyle/>
          <a:p>
            <a:r>
              <a:rPr lang="en-US" dirty="0" smtClean="0">
                <a:solidFill>
                  <a:srgbClr val="C00000"/>
                </a:solidFill>
              </a:rPr>
              <a:t>Leaf </a:t>
            </a:r>
            <a:r>
              <a:rPr lang="en-US" dirty="0">
                <a:solidFill>
                  <a:srgbClr val="C00000"/>
                </a:solidFill>
              </a:rPr>
              <a:t>nodes</a:t>
            </a:r>
            <a:r>
              <a:rPr lang="en-US" dirty="0"/>
              <a:t>: In a graph, leaf nodes represent the nodes that do not have any successors. These nodes only have ancestor nodes. They can have any number of incoming edges but they will not have any outgoing edges.</a:t>
            </a:r>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6</a:t>
            </a:fld>
            <a:endParaRPr lang="en-US" altLang="en-US"/>
          </a:p>
        </p:txBody>
      </p:sp>
    </p:spTree>
    <p:extLst>
      <p:ext uri="{BB962C8B-B14F-4D97-AF65-F5344CB8AC3E}">
        <p14:creationId xmlns:p14="http://schemas.microsoft.com/office/powerpoint/2010/main" val="1422455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Types of Graphs</a:t>
            </a:r>
            <a:endParaRPr lang="en-PH" dirty="0"/>
          </a:p>
        </p:txBody>
      </p:sp>
      <p:sp>
        <p:nvSpPr>
          <p:cNvPr id="3" name="Content Placeholder 2"/>
          <p:cNvSpPr>
            <a:spLocks noGrp="1"/>
          </p:cNvSpPr>
          <p:nvPr>
            <p:ph idx="1"/>
          </p:nvPr>
        </p:nvSpPr>
        <p:spPr/>
        <p:txBody>
          <a:bodyPr/>
          <a:lstStyle/>
          <a:p>
            <a:r>
              <a:rPr lang="en-US" dirty="0" smtClean="0">
                <a:solidFill>
                  <a:srgbClr val="C00000"/>
                </a:solidFill>
              </a:rPr>
              <a:t>Undirected Graph</a:t>
            </a:r>
          </a:p>
          <a:p>
            <a:r>
              <a:rPr lang="en-US" dirty="0" smtClean="0">
                <a:solidFill>
                  <a:srgbClr val="C00000"/>
                </a:solidFill>
              </a:rPr>
              <a:t>Directed Graph</a:t>
            </a:r>
          </a:p>
          <a:p>
            <a:r>
              <a:rPr lang="en-US" dirty="0" smtClean="0">
                <a:solidFill>
                  <a:srgbClr val="C00000"/>
                </a:solidFill>
              </a:rPr>
              <a:t>Weighted Graph</a:t>
            </a:r>
          </a:p>
          <a:p>
            <a:r>
              <a:rPr lang="en-US" dirty="0" smtClean="0">
                <a:solidFill>
                  <a:srgbClr val="C00000"/>
                </a:solidFill>
              </a:rPr>
              <a:t>Cyclic Graph</a:t>
            </a:r>
          </a:p>
          <a:p>
            <a:r>
              <a:rPr lang="en-US" dirty="0" smtClean="0">
                <a:solidFill>
                  <a:srgbClr val="C00000"/>
                </a:solidFill>
              </a:rPr>
              <a:t>Acyclic Graph</a:t>
            </a:r>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7</a:t>
            </a:fld>
            <a:endParaRPr lang="en-US" altLang="en-US"/>
          </a:p>
        </p:txBody>
      </p:sp>
    </p:spTree>
    <p:extLst>
      <p:ext uri="{BB962C8B-B14F-4D97-AF65-F5344CB8AC3E}">
        <p14:creationId xmlns:p14="http://schemas.microsoft.com/office/powerpoint/2010/main" val="3546004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Types of Graphs</a:t>
            </a:r>
            <a:endParaRPr lang="en-PH" dirty="0"/>
          </a:p>
        </p:txBody>
      </p:sp>
      <p:sp>
        <p:nvSpPr>
          <p:cNvPr id="3" name="Content Placeholder 2"/>
          <p:cNvSpPr>
            <a:spLocks noGrp="1"/>
          </p:cNvSpPr>
          <p:nvPr>
            <p:ph idx="1"/>
          </p:nvPr>
        </p:nvSpPr>
        <p:spPr/>
        <p:txBody>
          <a:bodyPr/>
          <a:lstStyle/>
          <a:p>
            <a:r>
              <a:rPr lang="en-US" dirty="0" smtClean="0">
                <a:solidFill>
                  <a:srgbClr val="C00000"/>
                </a:solidFill>
              </a:rPr>
              <a:t>Undirected</a:t>
            </a:r>
            <a:r>
              <a:rPr lang="en-US" dirty="0"/>
              <a:t>: An undirected graph is a graph in which all the edges are </a:t>
            </a:r>
            <a:r>
              <a:rPr lang="en-US" dirty="0" smtClean="0"/>
              <a:t>bi-directional. </a:t>
            </a:r>
          </a:p>
          <a:p>
            <a:r>
              <a:rPr lang="en-US" dirty="0" smtClean="0"/>
              <a:t>the </a:t>
            </a:r>
            <a:r>
              <a:rPr lang="en-US" dirty="0"/>
              <a:t>edges do </a:t>
            </a:r>
            <a:endParaRPr lang="en-US" dirty="0" smtClean="0"/>
          </a:p>
          <a:p>
            <a:pPr marL="0" indent="0">
              <a:buNone/>
            </a:pPr>
            <a:r>
              <a:rPr lang="en-US" dirty="0" smtClean="0"/>
              <a:t>not </a:t>
            </a:r>
            <a:r>
              <a:rPr lang="en-US" dirty="0"/>
              <a:t>point in any </a:t>
            </a:r>
            <a:endParaRPr lang="en-US" dirty="0" smtClean="0"/>
          </a:p>
          <a:p>
            <a:pPr marL="0" indent="0">
              <a:buNone/>
            </a:pPr>
            <a:r>
              <a:rPr lang="en-US" dirty="0" smtClean="0"/>
              <a:t>specific </a:t>
            </a:r>
            <a:r>
              <a:rPr lang="en-US" dirty="0"/>
              <a:t>direction.</a:t>
            </a:r>
            <a:endParaRPr lang="en-US" dirty="0"/>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8</a:t>
            </a:fld>
            <a:endParaRPr lang="en-US" altLang="en-US"/>
          </a:p>
        </p:txBody>
      </p:sp>
      <p:pic>
        <p:nvPicPr>
          <p:cNvPr id="4" name="Picture 3"/>
          <p:cNvPicPr>
            <a:picLocks noChangeAspect="1"/>
          </p:cNvPicPr>
          <p:nvPr/>
        </p:nvPicPr>
        <p:blipFill>
          <a:blip r:embed="rId3"/>
          <a:stretch>
            <a:fillRect/>
          </a:stretch>
        </p:blipFill>
        <p:spPr>
          <a:xfrm>
            <a:off x="5276850" y="3629025"/>
            <a:ext cx="2876550" cy="2822883"/>
          </a:xfrm>
          <a:prstGeom prst="rect">
            <a:avLst/>
          </a:prstGeom>
        </p:spPr>
      </p:pic>
    </p:spTree>
    <p:extLst>
      <p:ext uri="{BB962C8B-B14F-4D97-AF65-F5344CB8AC3E}">
        <p14:creationId xmlns:p14="http://schemas.microsoft.com/office/powerpoint/2010/main" val="1641474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Types of Graphs</a:t>
            </a:r>
            <a:endParaRPr lang="en-PH" dirty="0"/>
          </a:p>
        </p:txBody>
      </p:sp>
      <p:sp>
        <p:nvSpPr>
          <p:cNvPr id="3" name="Content Placeholder 2"/>
          <p:cNvSpPr>
            <a:spLocks noGrp="1"/>
          </p:cNvSpPr>
          <p:nvPr>
            <p:ph idx="1"/>
          </p:nvPr>
        </p:nvSpPr>
        <p:spPr/>
        <p:txBody>
          <a:bodyPr/>
          <a:lstStyle/>
          <a:p>
            <a:r>
              <a:rPr lang="en-US" dirty="0" smtClean="0">
                <a:solidFill>
                  <a:srgbClr val="C00000"/>
                </a:solidFill>
              </a:rPr>
              <a:t>Directed</a:t>
            </a:r>
            <a:r>
              <a:rPr lang="en-US" dirty="0"/>
              <a:t>: </a:t>
            </a:r>
            <a:r>
              <a:rPr lang="en-US" dirty="0"/>
              <a:t>A directed graph is a graph in which all the edges are </a:t>
            </a:r>
            <a:r>
              <a:rPr lang="en-US" dirty="0" err="1" smtClean="0"/>
              <a:t>uni</a:t>
            </a:r>
            <a:r>
              <a:rPr lang="en-US" dirty="0" smtClean="0"/>
              <a:t>-directional.</a:t>
            </a:r>
          </a:p>
          <a:p>
            <a:r>
              <a:rPr lang="en-US" dirty="0" smtClean="0"/>
              <a:t>the </a:t>
            </a:r>
            <a:r>
              <a:rPr lang="en-US" dirty="0"/>
              <a:t>edges point in a single direction.</a:t>
            </a:r>
          </a:p>
        </p:txBody>
      </p:sp>
      <p:sp>
        <p:nvSpPr>
          <p:cNvPr id="5" name="Slide Number Placeholder 4"/>
          <p:cNvSpPr>
            <a:spLocks noGrp="1"/>
          </p:cNvSpPr>
          <p:nvPr>
            <p:ph type="sldNum" sz="quarter" idx="12"/>
          </p:nvPr>
        </p:nvSpPr>
        <p:spPr/>
        <p:txBody>
          <a:bodyPr/>
          <a:lstStyle/>
          <a:p>
            <a:fld id="{3BF43818-F6A4-4D3E-B6EB-55A7EE2BFC68}" type="slidenum">
              <a:rPr lang="en-US" altLang="en-US" smtClean="0"/>
              <a:pPr/>
              <a:t>9</a:t>
            </a:fld>
            <a:endParaRPr lang="en-US" altLang="en-US"/>
          </a:p>
        </p:txBody>
      </p:sp>
      <p:pic>
        <p:nvPicPr>
          <p:cNvPr id="6" name="Picture 5"/>
          <p:cNvPicPr>
            <a:picLocks noChangeAspect="1"/>
          </p:cNvPicPr>
          <p:nvPr/>
        </p:nvPicPr>
        <p:blipFill>
          <a:blip r:embed="rId3"/>
          <a:stretch>
            <a:fillRect/>
          </a:stretch>
        </p:blipFill>
        <p:spPr>
          <a:xfrm>
            <a:off x="2667000" y="3593723"/>
            <a:ext cx="3276600" cy="2938806"/>
          </a:xfrm>
          <a:prstGeom prst="rect">
            <a:avLst/>
          </a:prstGeom>
        </p:spPr>
      </p:pic>
    </p:spTree>
    <p:extLst>
      <p:ext uri="{BB962C8B-B14F-4D97-AF65-F5344CB8AC3E}">
        <p14:creationId xmlns:p14="http://schemas.microsoft.com/office/powerpoint/2010/main" val="1872984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2865</TotalTime>
  <Words>1016</Words>
  <Application>Microsoft Office PowerPoint</Application>
  <PresentationFormat>On-screen Show (4:3)</PresentationFormat>
  <Paragraphs>158</Paragraphs>
  <Slides>31</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Tahoma</vt:lpstr>
      <vt:lpstr>Times New Roman</vt:lpstr>
      <vt:lpstr>Wingdings</vt:lpstr>
      <vt:lpstr>Blueprint</vt:lpstr>
      <vt:lpstr>Graph Algorithms</vt:lpstr>
      <vt:lpstr>Graph Algorithms</vt:lpstr>
      <vt:lpstr>Two Basic Components of Graphs</vt:lpstr>
      <vt:lpstr>Two Basic Components of Graphs</vt:lpstr>
      <vt:lpstr>Types of Nodes</vt:lpstr>
      <vt:lpstr>Types of Nodes</vt:lpstr>
      <vt:lpstr>Types of Graphs</vt:lpstr>
      <vt:lpstr>Types of Graphs</vt:lpstr>
      <vt:lpstr>Types of Graphs</vt:lpstr>
      <vt:lpstr>Types of Graphs</vt:lpstr>
      <vt:lpstr>Types of Graphs</vt:lpstr>
      <vt:lpstr>Types of Graphs</vt:lpstr>
      <vt:lpstr>TREE</vt:lpstr>
      <vt:lpstr>TREE</vt:lpstr>
      <vt:lpstr>GRAPH TRAVERSALS</vt:lpstr>
      <vt:lpstr>1. DEPTH FIRST SEARCH (DFS)</vt:lpstr>
      <vt:lpstr>PowerPoint Presentation</vt:lpstr>
      <vt:lpstr>PowerPoint Presentation</vt:lpstr>
      <vt:lpstr>(DFS) Example</vt:lpstr>
      <vt:lpstr>(DFS) Example</vt:lpstr>
      <vt:lpstr>Activity</vt:lpstr>
      <vt:lpstr>PowerPoint Presentation</vt:lpstr>
      <vt:lpstr>PowerPoint Presentation</vt:lpstr>
      <vt:lpstr>2. BREADTH FIRST SEARCH (BFS)</vt:lpstr>
      <vt:lpstr>PowerPoint Presentation</vt:lpstr>
      <vt:lpstr>(BFS) Example</vt:lpstr>
      <vt:lpstr>(BFS) Example</vt:lpstr>
      <vt:lpstr>Activity</vt:lpstr>
      <vt:lpstr>Activity</vt:lpstr>
      <vt:lpstr>Activity</vt:lpstr>
      <vt:lpstr>End of Presentation</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Ms. Angilyn Leoncio</dc:creator>
  <cp:lastModifiedBy>Angilyn J. Leoncio</cp:lastModifiedBy>
  <cp:revision>166</cp:revision>
  <dcterms:created xsi:type="dcterms:W3CDTF">2002-01-21T02:22:10Z</dcterms:created>
  <dcterms:modified xsi:type="dcterms:W3CDTF">2019-12-02T22:42:15Z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90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C:\Work\html</vt:lpwstr>
  </property>
</Properties>
</file>