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0" r:id="rId1"/>
  </p:sldMasterIdLst>
  <p:notesMasterIdLst>
    <p:notesMasterId r:id="rId14"/>
  </p:notesMasterIdLst>
  <p:handoutMasterIdLst>
    <p:handoutMasterId r:id="rId15"/>
  </p:handoutMasterIdLst>
  <p:sldIdLst>
    <p:sldId id="274" r:id="rId2"/>
    <p:sldId id="257" r:id="rId3"/>
    <p:sldId id="275" r:id="rId4"/>
    <p:sldId id="276" r:id="rId5"/>
    <p:sldId id="277" r:id="rId6"/>
    <p:sldId id="278" r:id="rId7"/>
    <p:sldId id="279" r:id="rId8"/>
    <p:sldId id="280" r:id="rId9"/>
    <p:sldId id="282" r:id="rId10"/>
    <p:sldId id="283" r:id="rId11"/>
    <p:sldId id="281" r:id="rId12"/>
    <p:sldId id="284"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7D"/>
    <a:srgbClr val="00FF00"/>
    <a:srgbClr val="00FFFF"/>
    <a:srgbClr val="BFFFFF"/>
    <a:srgbClr val="FFBFBF"/>
    <a:srgbClr val="FF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25662" autoAdjust="0"/>
    <p:restoredTop sz="78000" autoAdjust="0"/>
  </p:normalViewPr>
  <p:slideViewPr>
    <p:cSldViewPr>
      <p:cViewPr varScale="1">
        <p:scale>
          <a:sx n="57" d="100"/>
          <a:sy n="57" d="100"/>
        </p:scale>
        <p:origin x="726" y="42"/>
      </p:cViewPr>
      <p:guideLst>
        <p:guide orient="horz" pos="2160"/>
        <p:guide pos="2880"/>
      </p:guideLst>
    </p:cSldViewPr>
  </p:slideViewPr>
  <p:outlineViewPr>
    <p:cViewPr>
      <p:scale>
        <a:sx n="33" d="100"/>
        <a:sy n="33" d="100"/>
      </p:scale>
      <p:origin x="0" y="-9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85838"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85478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8967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9994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53816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313515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48075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00540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98839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4775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1"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2</a:t>
            </a:r>
          </a:p>
        </p:txBody>
      </p:sp>
      <p:sp>
        <p:nvSpPr>
          <p:cNvPr id="7172"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3"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7174" name="Rectangle 6"/>
          <p:cNvSpPr>
            <a:spLocks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470673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8CA7D37C-9DDF-4E2E-8009-D0FF570E39E7}" type="datetime1">
              <a:rPr lang="en-US" altLang="en-US" smtClean="0"/>
              <a:t>12/3/2019</a:t>
            </a:fld>
            <a:endParaRPr lang="en-US" altLang="en-US"/>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4FAB73BC-B049-4115-A692-8D63A059BFB8}" type="slidenum">
              <a:rPr lang="en-US" smtClean="0"/>
              <a:t>‹#›</a:t>
            </a:fld>
            <a:endParaRPr lang="en-US" dirty="0"/>
          </a:p>
        </p:txBody>
      </p:sp>
      <p:sp>
        <p:nvSpPr>
          <p:cNvPr id="11" name="Text Box 13"/>
          <p:cNvSpPr txBox="1">
            <a:spLocks noChangeArrowheads="1"/>
          </p:cNvSpPr>
          <p:nvPr userDrawn="1"/>
        </p:nvSpPr>
        <p:spPr bwMode="auto">
          <a:xfrm>
            <a:off x="7924800" y="64770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fld id="{22835A75-9502-4673-8271-5B1E0A2C307D}" type="slidenum">
              <a:rPr lang="en-US" altLang="en-US" sz="1200">
                <a:latin typeface="Geneva" charset="0"/>
              </a:rPr>
              <a:pPr algn="ctr" eaLnBrk="1" hangingPunct="1">
                <a:spcBef>
                  <a:spcPct val="50000"/>
                </a:spcBef>
              </a:pPr>
              <a:t>‹#›</a:t>
            </a:fld>
            <a:endParaRPr lang="en-US" altLang="en-US" sz="1200">
              <a:latin typeface="Geneva" charset="0"/>
            </a:endParaRPr>
          </a:p>
        </p:txBody>
      </p:sp>
    </p:spTree>
    <p:extLst>
      <p:ext uri="{BB962C8B-B14F-4D97-AF65-F5344CB8AC3E}">
        <p14:creationId xmlns:p14="http://schemas.microsoft.com/office/powerpoint/2010/main" val="5976194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C58A6-016B-4FF2-950D-BB748B2A9A5E}"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BCD996AD-E6A7-4B15-A471-4E4B545C50A8}" type="slidenum">
              <a:rPr lang="en-US" altLang="en-US" smtClean="0"/>
              <a:pPr/>
              <a:t>‹#›</a:t>
            </a:fld>
            <a:endParaRPr lang="en-US" altLang="en-US"/>
          </a:p>
        </p:txBody>
      </p:sp>
    </p:spTree>
    <p:extLst>
      <p:ext uri="{BB962C8B-B14F-4D97-AF65-F5344CB8AC3E}">
        <p14:creationId xmlns:p14="http://schemas.microsoft.com/office/powerpoint/2010/main" val="5294830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241682-A337-4569-B66C-9F930D703921}"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BCD996AD-E6A7-4B15-A471-4E4B545C50A8}" type="slidenum">
              <a:rPr lang="en-US" altLang="en-US" smtClean="0"/>
              <a:pPr/>
              <a:t>‹#›</a:t>
            </a:fld>
            <a:endParaRPr lang="en-US" altLang="en-US"/>
          </a:p>
        </p:txBody>
      </p:sp>
    </p:spTree>
    <p:extLst>
      <p:ext uri="{BB962C8B-B14F-4D97-AF65-F5344CB8AC3E}">
        <p14:creationId xmlns:p14="http://schemas.microsoft.com/office/powerpoint/2010/main" val="22320423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F80F29-FD35-4979-8D81-C26CA159C432}"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BCD996AD-E6A7-4B15-A471-4E4B545C50A8}" type="slidenum">
              <a:rPr lang="en-US" altLang="en-US" smtClean="0"/>
              <a:pPr/>
              <a:t>‹#›</a:t>
            </a:fld>
            <a:endParaRPr lang="en-US" alt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892800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4C6172-442D-4E20-9AD9-302EEBC8D447}"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BCD996AD-E6A7-4B15-A471-4E4B545C50A8}" type="slidenum">
              <a:rPr lang="en-US" altLang="en-US" smtClean="0"/>
              <a:pPr/>
              <a:t>‹#›</a:t>
            </a:fld>
            <a:endParaRPr lang="en-US" altLang="en-US"/>
          </a:p>
        </p:txBody>
      </p:sp>
    </p:spTree>
    <p:extLst>
      <p:ext uri="{BB962C8B-B14F-4D97-AF65-F5344CB8AC3E}">
        <p14:creationId xmlns:p14="http://schemas.microsoft.com/office/powerpoint/2010/main" val="16862485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ADEF36E-EDDD-4E77-A5A0-EE52B830C586}"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996AD-E6A7-4B15-A471-4E4B545C50A8}" type="slidenum">
              <a:rPr lang="en-US" altLang="en-US" smtClean="0"/>
              <a:pPr/>
              <a:t>‹#›</a:t>
            </a:fld>
            <a:endParaRPr lang="en-US" altLang="en-US"/>
          </a:p>
        </p:txBody>
      </p:sp>
    </p:spTree>
    <p:extLst>
      <p:ext uri="{BB962C8B-B14F-4D97-AF65-F5344CB8AC3E}">
        <p14:creationId xmlns:p14="http://schemas.microsoft.com/office/powerpoint/2010/main" val="15799996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597AEE-B896-440A-9B96-1B14453F95CE}"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D996AD-E6A7-4B15-A471-4E4B545C50A8}" type="slidenum">
              <a:rPr lang="en-US" altLang="en-US" smtClean="0"/>
              <a:pPr/>
              <a:t>‹#›</a:t>
            </a:fld>
            <a:endParaRPr lang="en-US" altLang="en-US"/>
          </a:p>
        </p:txBody>
      </p:sp>
    </p:spTree>
    <p:extLst>
      <p:ext uri="{BB962C8B-B14F-4D97-AF65-F5344CB8AC3E}">
        <p14:creationId xmlns:p14="http://schemas.microsoft.com/office/powerpoint/2010/main" val="19915166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ACFD2-A9DA-4B23-B7D0-A205B49F61C9}"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1AA17D-0F4C-4A88-BB00-19D352B8623A}" type="slidenum">
              <a:rPr lang="en-US" altLang="en-US" smtClean="0"/>
              <a:pPr/>
              <a:t>‹#›</a:t>
            </a:fld>
            <a:endParaRPr lang="en-US" altLang="en-US"/>
          </a:p>
        </p:txBody>
      </p:sp>
    </p:spTree>
    <p:extLst>
      <p:ext uri="{BB962C8B-B14F-4D97-AF65-F5344CB8AC3E}">
        <p14:creationId xmlns:p14="http://schemas.microsoft.com/office/powerpoint/2010/main" val="2658544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bwMode="ltGray">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C7A1F304-9A01-44A3-98C2-A950951CEB74}" type="datetime1">
              <a:rPr lang="en-US" smtClean="0"/>
              <a:t>12/3/2019</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8F350E3-34F2-416E-83FB-7C2E65C2CEEE}" type="slidenum">
              <a:rPr lang="en-US" altLang="en-US" smtClean="0"/>
              <a:pPr/>
              <a:t>‹#›</a:t>
            </a:fld>
            <a:endParaRPr lang="en-US" altLang="en-US"/>
          </a:p>
        </p:txBody>
      </p:sp>
    </p:spTree>
    <p:extLst>
      <p:ext uri="{BB962C8B-B14F-4D97-AF65-F5344CB8AC3E}">
        <p14:creationId xmlns:p14="http://schemas.microsoft.com/office/powerpoint/2010/main" val="2606766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926E01-508F-488F-BA1D-012BE7FC7364}" type="datetime1">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483BC-243D-4F7B-AF0F-0115300928C6}" type="slidenum">
              <a:rPr lang="en-US" altLang="en-US" smtClean="0"/>
              <a:pPr/>
              <a:t>‹#›</a:t>
            </a:fld>
            <a:endParaRPr lang="en-US" altLang="en-US"/>
          </a:p>
        </p:txBody>
      </p:sp>
    </p:spTree>
    <p:extLst>
      <p:ext uri="{BB962C8B-B14F-4D97-AF65-F5344CB8AC3E}">
        <p14:creationId xmlns:p14="http://schemas.microsoft.com/office/powerpoint/2010/main" val="19776168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65810" y="5936188"/>
            <a:ext cx="2057400" cy="365125"/>
          </a:xfrm>
        </p:spPr>
        <p:txBody>
          <a:bodyPr/>
          <a:lstStyle/>
          <a:p>
            <a:fld id="{69B40D57-7A32-4F83-9F04-8135F00434A9}" type="datetime1">
              <a:rPr lang="en-US" smtClean="0"/>
              <a:t>12/3/2019</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40DA13DC-5A84-49D6-97CA-FB39CFF60160}" type="slidenum">
              <a:rPr lang="en-US" altLang="en-US" smtClean="0"/>
              <a:pPr/>
              <a:t>‹#›</a:t>
            </a:fld>
            <a:endParaRPr lang="en-US" altLang="en-US"/>
          </a:p>
        </p:txBody>
      </p:sp>
    </p:spTree>
    <p:extLst>
      <p:ext uri="{BB962C8B-B14F-4D97-AF65-F5344CB8AC3E}">
        <p14:creationId xmlns:p14="http://schemas.microsoft.com/office/powerpoint/2010/main" val="7207879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062D65-A057-4ACB-A572-24B577466657}"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0B1194-772A-4150-975B-751E23B8E5CF}" type="slidenum">
              <a:rPr lang="en-US" altLang="en-US" smtClean="0"/>
              <a:pPr/>
              <a:t>‹#›</a:t>
            </a:fld>
            <a:endParaRPr lang="en-US" altLang="en-US"/>
          </a:p>
        </p:txBody>
      </p:sp>
    </p:spTree>
    <p:extLst>
      <p:ext uri="{BB962C8B-B14F-4D97-AF65-F5344CB8AC3E}">
        <p14:creationId xmlns:p14="http://schemas.microsoft.com/office/powerpoint/2010/main" val="2554190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725D9D-1E5A-4FE5-B4F4-CDFB17079779}" type="datetime1">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A443B4-C4C0-4F24-AB6C-B6BC85806333}" type="slidenum">
              <a:rPr lang="en-US" altLang="en-US" smtClean="0"/>
              <a:pPr/>
              <a:t>‹#›</a:t>
            </a:fld>
            <a:endParaRPr lang="en-US" altLang="en-US"/>
          </a:p>
        </p:txBody>
      </p:sp>
    </p:spTree>
    <p:extLst>
      <p:ext uri="{BB962C8B-B14F-4D97-AF65-F5344CB8AC3E}">
        <p14:creationId xmlns:p14="http://schemas.microsoft.com/office/powerpoint/2010/main" val="41376860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A004BB-FCDE-4D8B-9B78-CB1B47E41B58}" type="datetime1">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9B5247-3FDC-40A9-9070-1B938E6A4220}" type="slidenum">
              <a:rPr lang="en-US" altLang="en-US" smtClean="0"/>
              <a:pPr/>
              <a:t>‹#›</a:t>
            </a:fld>
            <a:endParaRPr lang="en-US" altLang="en-US"/>
          </a:p>
        </p:txBody>
      </p:sp>
    </p:spTree>
    <p:extLst>
      <p:ext uri="{BB962C8B-B14F-4D97-AF65-F5344CB8AC3E}">
        <p14:creationId xmlns:p14="http://schemas.microsoft.com/office/powerpoint/2010/main" val="413969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AD1DFC-601F-41DD-A066-107688AE52B4}" type="datetime1">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AFA24D-95C4-48FB-9A8C-398C95FA16C2}" type="slidenum">
              <a:rPr lang="en-US" altLang="en-US" smtClean="0"/>
              <a:pPr/>
              <a:t>‹#›</a:t>
            </a:fld>
            <a:endParaRPr lang="en-US" altLang="en-US"/>
          </a:p>
        </p:txBody>
      </p:sp>
    </p:spTree>
    <p:extLst>
      <p:ext uri="{BB962C8B-B14F-4D97-AF65-F5344CB8AC3E}">
        <p14:creationId xmlns:p14="http://schemas.microsoft.com/office/powerpoint/2010/main" val="20044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767AE4-6D4E-4775-89B0-C3CFBC629523}"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1D25AA-8DD6-4936-A3CB-200639247B70}" type="slidenum">
              <a:rPr lang="en-US" altLang="en-US" smtClean="0"/>
              <a:pPr/>
              <a:t>‹#›</a:t>
            </a:fld>
            <a:endParaRPr lang="en-US" altLang="en-US"/>
          </a:p>
        </p:txBody>
      </p:sp>
    </p:spTree>
    <p:extLst>
      <p:ext uri="{BB962C8B-B14F-4D97-AF65-F5344CB8AC3E}">
        <p14:creationId xmlns:p14="http://schemas.microsoft.com/office/powerpoint/2010/main" val="198503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3217A9-A0BD-4ECE-A967-7A8E4CACEB9C}" type="datetime1">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3A3953-D107-4D60-8EBF-D2A01EB22064}" type="slidenum">
              <a:rPr lang="en-US" altLang="en-US" smtClean="0"/>
              <a:pPr/>
              <a:t>‹#›</a:t>
            </a:fld>
            <a:endParaRPr lang="en-US" altLang="en-US"/>
          </a:p>
        </p:txBody>
      </p:sp>
    </p:spTree>
    <p:extLst>
      <p:ext uri="{BB962C8B-B14F-4D97-AF65-F5344CB8AC3E}">
        <p14:creationId xmlns:p14="http://schemas.microsoft.com/office/powerpoint/2010/main" val="32420343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6A7DBB-594B-4BED-84D5-CC2FF7E7A0E9}" type="datetime1">
              <a:rPr lang="en-US" smtClean="0"/>
              <a:t>12/3/2019</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CD996AD-E6A7-4B15-A471-4E4B545C50A8}" type="slidenum">
              <a:rPr lang="en-US" altLang="en-US" smtClean="0"/>
              <a:pPr/>
              <a:t>‹#›</a:t>
            </a:fld>
            <a:endParaRPr lang="en-US" altLang="en-US"/>
          </a:p>
        </p:txBody>
      </p:sp>
      <p:sp>
        <p:nvSpPr>
          <p:cNvPr id="8" name="Text Box 12"/>
          <p:cNvSpPr txBox="1">
            <a:spLocks noChangeArrowheads="1"/>
          </p:cNvSpPr>
          <p:nvPr userDrawn="1"/>
        </p:nvSpPr>
        <p:spPr bwMode="auto">
          <a:xfrm>
            <a:off x="7924800" y="64770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fld id="{C5F82FCE-A753-4A06-9630-C6D09666883D}" type="slidenum">
              <a:rPr lang="en-US" altLang="en-US" sz="1200">
                <a:latin typeface="Geneva" charset="0"/>
              </a:rPr>
              <a:pPr algn="ctr" eaLnBrk="1" hangingPunct="1">
                <a:spcBef>
                  <a:spcPct val="50000"/>
                </a:spcBef>
              </a:pPr>
              <a:t>‹#›</a:t>
            </a:fld>
            <a:endParaRPr lang="en-US" altLang="en-US" sz="1200">
              <a:latin typeface="Geneva" charset="0"/>
            </a:endParaRPr>
          </a:p>
        </p:txBody>
      </p:sp>
    </p:spTree>
    <p:extLst>
      <p:ext uri="{BB962C8B-B14F-4D97-AF65-F5344CB8AC3E}">
        <p14:creationId xmlns:p14="http://schemas.microsoft.com/office/powerpoint/2010/main" val="834847933"/>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bldLst>
  </p:timing>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en-US" altLang="en-US"/>
              <a:t>Greedy Algorithms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282972"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normAutofit/>
          </a:bodyPr>
          <a:lstStyle/>
          <a:p>
            <a:r>
              <a:rPr lang="en-US" altLang="en-US" dirty="0" smtClean="0"/>
              <a:t>Advantage and Disadvantages</a:t>
            </a:r>
            <a:endParaRPr lang="en-US" altLang="en-US" dirty="0"/>
          </a:p>
        </p:txBody>
      </p:sp>
      <p:sp>
        <p:nvSpPr>
          <p:cNvPr id="10" name="Rectangle 5"/>
          <p:cNvSpPr>
            <a:spLocks noGrp="1" noChangeArrowheads="1"/>
          </p:cNvSpPr>
          <p:nvPr>
            <p:ph sz="half" idx="1"/>
          </p:nvPr>
        </p:nvSpPr>
        <p:spPr>
          <a:xfrm>
            <a:off x="284956" y="2132856"/>
            <a:ext cx="8574088" cy="489654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dirty="0"/>
              <a:t>Finding solution is quite easy with a greedy algorithm for a problem</a:t>
            </a:r>
            <a:r>
              <a:rPr lang="en-US" dirty="0" smtClean="0"/>
              <a:t>.</a:t>
            </a:r>
          </a:p>
          <a:p>
            <a:endParaRPr lang="en-US" dirty="0"/>
          </a:p>
          <a:p>
            <a:r>
              <a:rPr lang="en-US" dirty="0"/>
              <a:t>Analyzing the run time for greedy algorithms will generally be much easier than for other techniques (like Divide and conquer).</a:t>
            </a:r>
          </a:p>
          <a:p>
            <a:endParaRPr lang="en-US" dirty="0" smtClean="0"/>
          </a:p>
          <a:p>
            <a:r>
              <a:rPr lang="en-US" dirty="0" smtClean="0"/>
              <a:t>The </a:t>
            </a:r>
            <a:r>
              <a:rPr lang="en-US" dirty="0"/>
              <a:t>difficult part is that for greedy algorithms you have to work much harder to understand correctness issues. Even with the correct algorithm, it is hard to prove why it is correct. Proving that a greedy algorithm is correct is more of an art than a science.</a:t>
            </a:r>
          </a:p>
        </p:txBody>
      </p:sp>
    </p:spTree>
    <p:extLst>
      <p:ext uri="{BB962C8B-B14F-4D97-AF65-F5344CB8AC3E}">
        <p14:creationId xmlns:p14="http://schemas.microsoft.com/office/powerpoint/2010/main" val="22262425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left)">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a:t>Other greedy algorithms</a:t>
            </a:r>
          </a:p>
        </p:txBody>
      </p:sp>
      <p:sp>
        <p:nvSpPr>
          <p:cNvPr id="10" name="Rectangle 5"/>
          <p:cNvSpPr>
            <a:spLocks noGrp="1" noChangeArrowheads="1"/>
          </p:cNvSpPr>
          <p:nvPr>
            <p:ph sz="half" idx="1"/>
          </p:nvPr>
        </p:nvSpPr>
        <p:spPr>
          <a:xfrm>
            <a:off x="284956" y="2132856"/>
            <a:ext cx="8859044" cy="489654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sz="2800" dirty="0" err="1" smtClean="0">
                <a:solidFill>
                  <a:srgbClr val="FFFF7D"/>
                </a:solidFill>
              </a:rPr>
              <a:t>Dijkstra’s</a:t>
            </a:r>
            <a:r>
              <a:rPr lang="en-US" altLang="en-US" sz="2800" dirty="0" smtClean="0">
                <a:solidFill>
                  <a:srgbClr val="FFFF7D"/>
                </a:solidFill>
              </a:rPr>
              <a:t> </a:t>
            </a:r>
            <a:r>
              <a:rPr lang="en-US" altLang="en-US" sz="2800" dirty="0">
                <a:solidFill>
                  <a:srgbClr val="FFFF7D"/>
                </a:solidFill>
              </a:rPr>
              <a:t>algorithm </a:t>
            </a:r>
            <a:r>
              <a:rPr lang="en-US" altLang="en-US" sz="2800" dirty="0"/>
              <a:t>for finding the shortest path in a graph</a:t>
            </a:r>
          </a:p>
          <a:p>
            <a:pPr lvl="1"/>
            <a:r>
              <a:rPr lang="en-US" altLang="en-US" sz="2400" dirty="0"/>
              <a:t>Always takes the </a:t>
            </a:r>
            <a:r>
              <a:rPr lang="en-US" altLang="en-US" sz="2400" i="1" dirty="0"/>
              <a:t>shortest</a:t>
            </a:r>
            <a:r>
              <a:rPr lang="en-US" altLang="en-US" sz="2400" dirty="0"/>
              <a:t> edge connecting a known node to an unknown node</a:t>
            </a:r>
          </a:p>
          <a:p>
            <a:r>
              <a:rPr lang="en-US" altLang="en-US" sz="2800" dirty="0" err="1">
                <a:solidFill>
                  <a:srgbClr val="FFFF7D"/>
                </a:solidFill>
              </a:rPr>
              <a:t>Kruskal’s</a:t>
            </a:r>
            <a:r>
              <a:rPr lang="en-US" altLang="en-US" sz="2800" dirty="0">
                <a:solidFill>
                  <a:srgbClr val="FFFF7D"/>
                </a:solidFill>
              </a:rPr>
              <a:t> algorithm </a:t>
            </a:r>
            <a:r>
              <a:rPr lang="en-US" altLang="en-US" sz="2800" dirty="0"/>
              <a:t>for finding a minimum-cost spanning tree</a:t>
            </a:r>
          </a:p>
          <a:p>
            <a:pPr lvl="1"/>
            <a:r>
              <a:rPr lang="en-US" altLang="en-US" sz="2400" dirty="0"/>
              <a:t>Always tries the </a:t>
            </a:r>
            <a:r>
              <a:rPr lang="en-US" altLang="en-US" sz="2400" i="1" dirty="0"/>
              <a:t>lowest-cost</a:t>
            </a:r>
            <a:r>
              <a:rPr lang="en-US" altLang="en-US" sz="2400" dirty="0"/>
              <a:t> remaining edge</a:t>
            </a:r>
          </a:p>
          <a:p>
            <a:r>
              <a:rPr lang="en-US" altLang="en-US" sz="2800" dirty="0">
                <a:solidFill>
                  <a:srgbClr val="FFFF7D"/>
                </a:solidFill>
              </a:rPr>
              <a:t>Prim’s algorithm </a:t>
            </a:r>
            <a:r>
              <a:rPr lang="en-US" altLang="en-US" sz="2800" dirty="0"/>
              <a:t>for finding a minimum-cost spanning tree</a:t>
            </a:r>
          </a:p>
          <a:p>
            <a:pPr lvl="1"/>
            <a:r>
              <a:rPr lang="en-US" altLang="en-US" sz="2400" dirty="0"/>
              <a:t>Always takes the </a:t>
            </a:r>
            <a:r>
              <a:rPr lang="en-US" altLang="en-US" sz="2400" i="1" dirty="0"/>
              <a:t>lowest-cost</a:t>
            </a:r>
            <a:r>
              <a:rPr lang="en-US" altLang="en-US" sz="2400" dirty="0"/>
              <a:t> edge between nodes in the spanning tree and nodes not yet in the spanning </a:t>
            </a:r>
            <a:r>
              <a:rPr lang="en-US" altLang="en-US" sz="2400" dirty="0" smtClean="0"/>
              <a:t>tree</a:t>
            </a:r>
            <a:endParaRPr lang="en-US" altLang="en-US" sz="2400" dirty="0"/>
          </a:p>
        </p:txBody>
      </p:sp>
    </p:spTree>
    <p:extLst>
      <p:ext uri="{BB962C8B-B14F-4D97-AF65-F5344CB8AC3E}">
        <p14:creationId xmlns:p14="http://schemas.microsoft.com/office/powerpoint/2010/main" val="6584875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a:t>Other greedy </a:t>
            </a:r>
            <a:r>
              <a:rPr lang="en-US" altLang="en-US" dirty="0" smtClean="0"/>
              <a:t>algorithms </a:t>
            </a:r>
            <a:r>
              <a:rPr lang="en-US" altLang="en-US" dirty="0" err="1" smtClean="0"/>
              <a:t>cont</a:t>
            </a:r>
            <a:r>
              <a:rPr lang="en-US" altLang="en-US" dirty="0" smtClean="0"/>
              <a:t>…</a:t>
            </a:r>
            <a:endParaRPr lang="en-US" altLang="en-US" dirty="0"/>
          </a:p>
        </p:txBody>
      </p:sp>
      <p:sp>
        <p:nvSpPr>
          <p:cNvPr id="10" name="Rectangle 5"/>
          <p:cNvSpPr>
            <a:spLocks noGrp="1" noChangeArrowheads="1"/>
          </p:cNvSpPr>
          <p:nvPr>
            <p:ph sz="half" idx="1"/>
          </p:nvPr>
        </p:nvSpPr>
        <p:spPr>
          <a:xfrm>
            <a:off x="284956" y="2132856"/>
            <a:ext cx="8859044" cy="489654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PH" sz="2800" dirty="0" smtClean="0"/>
              <a:t>Travelling </a:t>
            </a:r>
            <a:r>
              <a:rPr lang="en-PH" sz="2800" dirty="0"/>
              <a:t>Salesman Problem</a:t>
            </a:r>
          </a:p>
          <a:p>
            <a:r>
              <a:rPr lang="en-PH" sz="2800" dirty="0" smtClean="0"/>
              <a:t>Graph </a:t>
            </a:r>
            <a:r>
              <a:rPr lang="en-PH" sz="2800" dirty="0"/>
              <a:t>- Map Coloring</a:t>
            </a:r>
          </a:p>
          <a:p>
            <a:r>
              <a:rPr lang="en-PH" sz="2800" dirty="0"/>
              <a:t>Graph - Vertex Cover</a:t>
            </a:r>
          </a:p>
          <a:p>
            <a:r>
              <a:rPr lang="en-PH" sz="2800" dirty="0"/>
              <a:t>Knapsack Problem</a:t>
            </a:r>
          </a:p>
          <a:p>
            <a:r>
              <a:rPr lang="en-PH" sz="2800" dirty="0"/>
              <a:t>Job Scheduling Problem</a:t>
            </a:r>
          </a:p>
        </p:txBody>
      </p:sp>
    </p:spTree>
    <p:extLst>
      <p:ext uri="{BB962C8B-B14F-4D97-AF65-F5344CB8AC3E}">
        <p14:creationId xmlns:p14="http://schemas.microsoft.com/office/powerpoint/2010/main" val="33159544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632746" y="914400"/>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a:t>Optimization problems</a:t>
            </a:r>
          </a:p>
        </p:txBody>
      </p:sp>
      <p:sp>
        <p:nvSpPr>
          <p:cNvPr id="6149" name="Rectangle 5"/>
          <p:cNvSpPr>
            <a:spLocks noGrp="1" noChangeArrowheads="1"/>
          </p:cNvSpPr>
          <p:nvPr>
            <p:ph idx="1"/>
          </p:nvPr>
        </p:nvSpPr>
        <p:spPr>
          <a:xfrm>
            <a:off x="632746" y="2313421"/>
            <a:ext cx="7772400" cy="3633192"/>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An </a:t>
            </a:r>
            <a:r>
              <a:rPr lang="en-US" altLang="en-US" b="1" dirty="0">
                <a:solidFill>
                  <a:schemeClr val="tx2"/>
                </a:solidFill>
              </a:rPr>
              <a:t>optimization problem</a:t>
            </a:r>
            <a:r>
              <a:rPr lang="en-US" altLang="en-US" b="1" dirty="0"/>
              <a:t> </a:t>
            </a:r>
            <a:r>
              <a:rPr lang="en-US" altLang="en-US" dirty="0"/>
              <a:t>is one in which you want to find, not just </a:t>
            </a:r>
            <a:r>
              <a:rPr lang="en-US" altLang="en-US" i="1" dirty="0"/>
              <a:t>a</a:t>
            </a:r>
            <a:r>
              <a:rPr lang="en-US" altLang="en-US" dirty="0"/>
              <a:t> solution, but the </a:t>
            </a:r>
            <a:r>
              <a:rPr lang="en-US" altLang="en-US" i="1" dirty="0"/>
              <a:t>best</a:t>
            </a:r>
            <a:r>
              <a:rPr lang="en-US" altLang="en-US" dirty="0"/>
              <a:t> solution</a:t>
            </a:r>
          </a:p>
          <a:p>
            <a:r>
              <a:rPr lang="en-US" altLang="en-US" dirty="0"/>
              <a:t>A “greedy algorithm” sometimes works well for optimization problems</a:t>
            </a:r>
          </a:p>
          <a:p>
            <a:r>
              <a:rPr lang="en-US" altLang="en-US" dirty="0"/>
              <a:t>A </a:t>
            </a:r>
            <a:r>
              <a:rPr lang="en-US" altLang="en-US" b="1" dirty="0">
                <a:solidFill>
                  <a:srgbClr val="FFFF7D"/>
                </a:solidFill>
              </a:rPr>
              <a:t>greedy algorithm </a:t>
            </a:r>
            <a:r>
              <a:rPr lang="en-US" altLang="en-US" dirty="0"/>
              <a:t>works in phases. At each phase:</a:t>
            </a:r>
          </a:p>
          <a:p>
            <a:pPr lvl="1"/>
            <a:r>
              <a:rPr lang="en-US" altLang="en-US" dirty="0"/>
              <a:t>You take the best you can get right now, without regard for future consequences</a:t>
            </a:r>
          </a:p>
          <a:p>
            <a:pPr lvl="1"/>
            <a:r>
              <a:rPr lang="en-US" altLang="en-US" dirty="0"/>
              <a:t>You hope that by choosing a </a:t>
            </a:r>
            <a:r>
              <a:rPr lang="en-US" altLang="en-US" i="1" dirty="0"/>
              <a:t>local</a:t>
            </a:r>
            <a:r>
              <a:rPr lang="en-US" altLang="en-US" dirty="0"/>
              <a:t> optimum at each step, you will end up at a </a:t>
            </a:r>
            <a:r>
              <a:rPr lang="en-US" altLang="en-US" i="1" dirty="0"/>
              <a:t>global</a:t>
            </a:r>
            <a:r>
              <a:rPr lang="en-US" altLang="en-US" dirty="0"/>
              <a:t> optimum</a:t>
            </a:r>
          </a:p>
        </p:txBody>
      </p:sp>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xfrm>
            <a:off x="632746" y="914400"/>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smtClean="0"/>
              <a:t>Example</a:t>
            </a:r>
            <a:endParaRPr lang="en-US" altLang="en-US" dirty="0"/>
          </a:p>
        </p:txBody>
      </p:sp>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8" name="Rectangle 5"/>
          <p:cNvSpPr txBox="1">
            <a:spLocks noChangeArrowheads="1"/>
          </p:cNvSpPr>
          <p:nvPr/>
        </p:nvSpPr>
        <p:spPr>
          <a:xfrm>
            <a:off x="390256" y="2005189"/>
            <a:ext cx="8001000" cy="51816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fontAlgn="auto">
              <a:spcAft>
                <a:spcPts val="0"/>
              </a:spcAft>
            </a:pPr>
            <a:r>
              <a:rPr lang="en-US" altLang="en-US" dirty="0" smtClean="0"/>
              <a:t>Suppose you want to count out a certain amount of money, using the fewest possible bills and coins</a:t>
            </a:r>
          </a:p>
          <a:p>
            <a:pPr fontAlgn="auto">
              <a:spcAft>
                <a:spcPts val="0"/>
              </a:spcAft>
            </a:pPr>
            <a:r>
              <a:rPr lang="en-US" altLang="en-US" dirty="0" smtClean="0"/>
              <a:t>A greedy algorithm would do this would be:</a:t>
            </a:r>
            <a:br>
              <a:rPr lang="en-US" altLang="en-US" dirty="0" smtClean="0"/>
            </a:br>
            <a:r>
              <a:rPr lang="en-US" altLang="en-US" dirty="0" smtClean="0">
                <a:solidFill>
                  <a:schemeClr val="tx2"/>
                </a:solidFill>
              </a:rPr>
              <a:t>At each step, take the largest possible bill or coin that does not overshoot</a:t>
            </a:r>
          </a:p>
          <a:p>
            <a:pPr lvl="1" fontAlgn="auto">
              <a:spcAft>
                <a:spcPts val="0"/>
              </a:spcAft>
            </a:pPr>
            <a:r>
              <a:rPr lang="en-US" altLang="en-US" dirty="0" smtClean="0"/>
              <a:t>Example: To make P175.50, you can choose:</a:t>
            </a:r>
          </a:p>
          <a:p>
            <a:pPr lvl="2" fontAlgn="auto">
              <a:spcAft>
                <a:spcPts val="0"/>
              </a:spcAft>
            </a:pPr>
            <a:r>
              <a:rPr lang="en-US" altLang="en-US" dirty="0" smtClean="0"/>
              <a:t>a P100 bill</a:t>
            </a:r>
          </a:p>
          <a:p>
            <a:pPr lvl="2" fontAlgn="auto">
              <a:spcAft>
                <a:spcPts val="0"/>
              </a:spcAft>
            </a:pPr>
            <a:r>
              <a:rPr lang="en-US" altLang="en-US" dirty="0" smtClean="0"/>
              <a:t>a P50 bill, to make P150</a:t>
            </a:r>
          </a:p>
          <a:p>
            <a:pPr lvl="2" fontAlgn="auto">
              <a:spcAft>
                <a:spcPts val="0"/>
              </a:spcAft>
            </a:pPr>
            <a:r>
              <a:rPr lang="en-US" altLang="en-US" dirty="0" smtClean="0"/>
              <a:t>a P20 bill, to make P170</a:t>
            </a:r>
          </a:p>
          <a:p>
            <a:pPr lvl="2" fontAlgn="auto">
              <a:spcAft>
                <a:spcPts val="0"/>
              </a:spcAft>
            </a:pPr>
            <a:r>
              <a:rPr lang="en-US" altLang="en-US" dirty="0" smtClean="0"/>
              <a:t>A P5 coin, to make P175</a:t>
            </a:r>
          </a:p>
          <a:p>
            <a:pPr lvl="2" fontAlgn="auto">
              <a:spcAft>
                <a:spcPts val="0"/>
              </a:spcAft>
            </a:pPr>
            <a:r>
              <a:rPr lang="en-US" altLang="en-US" dirty="0" smtClean="0"/>
              <a:t>two 25¢ coins, to make P175.50</a:t>
            </a:r>
          </a:p>
          <a:p>
            <a:pPr fontAlgn="auto">
              <a:spcAft>
                <a:spcPts val="0"/>
              </a:spcAft>
            </a:pPr>
            <a:r>
              <a:rPr lang="en-US" altLang="en-US" dirty="0" smtClean="0"/>
              <a:t>For money, the greedy algorithm always gives the optimum solution</a:t>
            </a:r>
            <a:endParaRPr lang="en-US" altLang="en-US" dirty="0"/>
          </a:p>
        </p:txBody>
      </p:sp>
    </p:spTree>
    <p:extLst>
      <p:ext uri="{BB962C8B-B14F-4D97-AF65-F5344CB8AC3E}">
        <p14:creationId xmlns:p14="http://schemas.microsoft.com/office/powerpoint/2010/main" val="233531404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a:t>A scheduling problem</a:t>
            </a:r>
          </a:p>
        </p:txBody>
      </p:sp>
      <p:sp>
        <p:nvSpPr>
          <p:cNvPr id="10" name="Rectangle 5"/>
          <p:cNvSpPr>
            <a:spLocks noGrp="1" noChangeArrowheads="1"/>
          </p:cNvSpPr>
          <p:nvPr>
            <p:ph sz="half" idx="1"/>
          </p:nvPr>
        </p:nvSpPr>
        <p:spPr>
          <a:xfrm>
            <a:off x="284956" y="2132856"/>
            <a:ext cx="8574088" cy="21161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sz="2400" dirty="0"/>
              <a:t>You have to run nine jobs, with running times of </a:t>
            </a:r>
            <a:r>
              <a:rPr lang="en-US" altLang="en-US" sz="2400" dirty="0">
                <a:solidFill>
                  <a:srgbClr val="FFFF7D"/>
                </a:solidFill>
                <a:latin typeface="Trebuchet MS" panose="020B0603020202020204" pitchFamily="34" charset="0"/>
              </a:rPr>
              <a:t>3</a:t>
            </a:r>
            <a:r>
              <a:rPr lang="en-US" altLang="en-US" sz="2400" dirty="0"/>
              <a:t>, </a:t>
            </a:r>
            <a:r>
              <a:rPr lang="en-US" altLang="en-US" sz="2400" dirty="0">
                <a:solidFill>
                  <a:srgbClr val="FFFF7D"/>
                </a:solidFill>
                <a:latin typeface="Trebuchet MS" panose="020B0603020202020204" pitchFamily="34" charset="0"/>
              </a:rPr>
              <a:t>5</a:t>
            </a:r>
            <a:r>
              <a:rPr lang="en-US" altLang="en-US" sz="2400" dirty="0"/>
              <a:t>, </a:t>
            </a:r>
            <a:r>
              <a:rPr lang="en-US" altLang="en-US" sz="2400" dirty="0">
                <a:solidFill>
                  <a:srgbClr val="FFFF7D"/>
                </a:solidFill>
                <a:latin typeface="Trebuchet MS" panose="020B0603020202020204" pitchFamily="34" charset="0"/>
              </a:rPr>
              <a:t>6</a:t>
            </a:r>
            <a:r>
              <a:rPr lang="en-US" altLang="en-US" sz="2400" dirty="0"/>
              <a:t>, </a:t>
            </a:r>
            <a:r>
              <a:rPr lang="en-US" altLang="en-US" sz="2400" dirty="0">
                <a:solidFill>
                  <a:srgbClr val="FFFF7D"/>
                </a:solidFill>
                <a:latin typeface="Trebuchet MS" panose="020B0603020202020204" pitchFamily="34" charset="0"/>
              </a:rPr>
              <a:t>10</a:t>
            </a:r>
            <a:r>
              <a:rPr lang="en-US" altLang="en-US" sz="2400" dirty="0"/>
              <a:t>, </a:t>
            </a:r>
            <a:r>
              <a:rPr lang="en-US" altLang="en-US" sz="2400" dirty="0">
                <a:solidFill>
                  <a:srgbClr val="FFFF7D"/>
                </a:solidFill>
                <a:latin typeface="Trebuchet MS" panose="020B0603020202020204" pitchFamily="34" charset="0"/>
              </a:rPr>
              <a:t>11</a:t>
            </a:r>
            <a:r>
              <a:rPr lang="en-US" altLang="en-US" sz="2400" dirty="0"/>
              <a:t>, </a:t>
            </a:r>
            <a:r>
              <a:rPr lang="en-US" altLang="en-US" sz="2400" dirty="0">
                <a:solidFill>
                  <a:srgbClr val="FFFF7D"/>
                </a:solidFill>
                <a:latin typeface="Trebuchet MS" panose="020B0603020202020204" pitchFamily="34" charset="0"/>
              </a:rPr>
              <a:t>14</a:t>
            </a:r>
            <a:r>
              <a:rPr lang="en-US" altLang="en-US" sz="2400" dirty="0"/>
              <a:t>, </a:t>
            </a:r>
            <a:r>
              <a:rPr lang="en-US" altLang="en-US" sz="2400" dirty="0">
                <a:solidFill>
                  <a:srgbClr val="FFFF7D"/>
                </a:solidFill>
                <a:latin typeface="Trebuchet MS" panose="020B0603020202020204" pitchFamily="34" charset="0"/>
              </a:rPr>
              <a:t>15</a:t>
            </a:r>
            <a:r>
              <a:rPr lang="en-US" altLang="en-US" sz="2400" dirty="0"/>
              <a:t>, </a:t>
            </a:r>
            <a:r>
              <a:rPr lang="en-US" altLang="en-US" sz="2400" dirty="0">
                <a:solidFill>
                  <a:srgbClr val="FFFF7D"/>
                </a:solidFill>
                <a:latin typeface="Trebuchet MS" panose="020B0603020202020204" pitchFamily="34" charset="0"/>
              </a:rPr>
              <a:t>18</a:t>
            </a:r>
            <a:r>
              <a:rPr lang="en-US" altLang="en-US" sz="2400" dirty="0"/>
              <a:t>, and </a:t>
            </a:r>
            <a:r>
              <a:rPr lang="en-US" altLang="en-US" sz="2400" dirty="0">
                <a:solidFill>
                  <a:srgbClr val="FFFF7D"/>
                </a:solidFill>
                <a:latin typeface="Trebuchet MS" panose="020B0603020202020204" pitchFamily="34" charset="0"/>
              </a:rPr>
              <a:t>20</a:t>
            </a:r>
            <a:r>
              <a:rPr lang="en-US" altLang="en-US" sz="2400" dirty="0"/>
              <a:t> minutes</a:t>
            </a:r>
          </a:p>
          <a:p>
            <a:r>
              <a:rPr lang="en-US" altLang="en-US" sz="2400" dirty="0"/>
              <a:t>You have three processors on which you can run these jobs</a:t>
            </a:r>
          </a:p>
          <a:p>
            <a:r>
              <a:rPr lang="en-US" altLang="en-US" sz="2400" dirty="0"/>
              <a:t>You decide to do the longest-running jobs first, on whatever processor is available</a:t>
            </a:r>
          </a:p>
        </p:txBody>
      </p:sp>
      <p:grpSp>
        <p:nvGrpSpPr>
          <p:cNvPr id="40" name="Group 39"/>
          <p:cNvGrpSpPr/>
          <p:nvPr/>
        </p:nvGrpSpPr>
        <p:grpSpPr>
          <a:xfrm>
            <a:off x="884943" y="4364459"/>
            <a:ext cx="7239000" cy="1768475"/>
            <a:chOff x="763588" y="3582988"/>
            <a:chExt cx="7239000" cy="1768475"/>
          </a:xfrm>
        </p:grpSpPr>
        <p:grpSp>
          <p:nvGrpSpPr>
            <p:cNvPr id="41" name="Group 8"/>
            <p:cNvGrpSpPr>
              <a:grpSpLocks/>
            </p:cNvGrpSpPr>
            <p:nvPr/>
          </p:nvGrpSpPr>
          <p:grpSpPr bwMode="auto">
            <a:xfrm>
              <a:off x="1219200" y="3657600"/>
              <a:ext cx="3802063" cy="382588"/>
              <a:chOff x="768" y="2304"/>
              <a:chExt cx="2395" cy="241"/>
            </a:xfrm>
          </p:grpSpPr>
          <p:sp>
            <p:nvSpPr>
              <p:cNvPr id="67" name="Freeform 6"/>
              <p:cNvSpPr>
                <a:spLocks/>
              </p:cNvSpPr>
              <p:nvPr/>
            </p:nvSpPr>
            <p:spPr bwMode="auto">
              <a:xfrm>
                <a:off x="768" y="2304"/>
                <a:ext cx="2395" cy="241"/>
              </a:xfrm>
              <a:custGeom>
                <a:avLst/>
                <a:gdLst>
                  <a:gd name="T0" fmla="*/ 0 w 2395"/>
                  <a:gd name="T1" fmla="*/ 0 h 241"/>
                  <a:gd name="T2" fmla="*/ 0 w 2395"/>
                  <a:gd name="T3" fmla="*/ 240 h 241"/>
                  <a:gd name="T4" fmla="*/ 2394 w 2395"/>
                  <a:gd name="T5" fmla="*/ 240 h 241"/>
                  <a:gd name="T6" fmla="*/ 2394 w 2395"/>
                  <a:gd name="T7" fmla="*/ 0 h 241"/>
                  <a:gd name="T8" fmla="*/ 0 w 2395"/>
                  <a:gd name="T9" fmla="*/ 0 h 241"/>
                </a:gdLst>
                <a:ahLst/>
                <a:cxnLst>
                  <a:cxn ang="0">
                    <a:pos x="T0" y="T1"/>
                  </a:cxn>
                  <a:cxn ang="0">
                    <a:pos x="T2" y="T3"/>
                  </a:cxn>
                  <a:cxn ang="0">
                    <a:pos x="T4" y="T5"/>
                  </a:cxn>
                  <a:cxn ang="0">
                    <a:pos x="T6" y="T7"/>
                  </a:cxn>
                  <a:cxn ang="0">
                    <a:pos x="T8" y="T9"/>
                  </a:cxn>
                </a:cxnLst>
                <a:rect l="0" t="0" r="r" b="b"/>
                <a:pathLst>
                  <a:path w="2395" h="241">
                    <a:moveTo>
                      <a:pt x="0" y="0"/>
                    </a:moveTo>
                    <a:lnTo>
                      <a:pt x="0" y="240"/>
                    </a:lnTo>
                    <a:lnTo>
                      <a:pt x="2394" y="240"/>
                    </a:lnTo>
                    <a:lnTo>
                      <a:pt x="2394"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8" name="Rectangle 7"/>
              <p:cNvSpPr>
                <a:spLocks noChangeArrowheads="1"/>
              </p:cNvSpPr>
              <p:nvPr/>
            </p:nvSpPr>
            <p:spPr bwMode="auto">
              <a:xfrm>
                <a:off x="829" y="2336"/>
                <a:ext cx="22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20</a:t>
                </a:r>
              </a:p>
            </p:txBody>
          </p:sp>
        </p:grpSp>
        <p:grpSp>
          <p:nvGrpSpPr>
            <p:cNvPr id="42" name="Group 11"/>
            <p:cNvGrpSpPr>
              <a:grpSpLocks/>
            </p:cNvGrpSpPr>
            <p:nvPr/>
          </p:nvGrpSpPr>
          <p:grpSpPr bwMode="auto">
            <a:xfrm>
              <a:off x="1219200" y="4267200"/>
              <a:ext cx="3468688" cy="382588"/>
              <a:chOff x="768" y="2688"/>
              <a:chExt cx="2185" cy="241"/>
            </a:xfrm>
          </p:grpSpPr>
          <p:sp>
            <p:nvSpPr>
              <p:cNvPr id="65" name="Freeform 9"/>
              <p:cNvSpPr>
                <a:spLocks/>
              </p:cNvSpPr>
              <p:nvPr/>
            </p:nvSpPr>
            <p:spPr bwMode="auto">
              <a:xfrm>
                <a:off x="768" y="2688"/>
                <a:ext cx="2185" cy="241"/>
              </a:xfrm>
              <a:custGeom>
                <a:avLst/>
                <a:gdLst>
                  <a:gd name="T0" fmla="*/ 0 w 2185"/>
                  <a:gd name="T1" fmla="*/ 0 h 241"/>
                  <a:gd name="T2" fmla="*/ 0 w 2185"/>
                  <a:gd name="T3" fmla="*/ 240 h 241"/>
                  <a:gd name="T4" fmla="*/ 2184 w 2185"/>
                  <a:gd name="T5" fmla="*/ 240 h 241"/>
                  <a:gd name="T6" fmla="*/ 2184 w 2185"/>
                  <a:gd name="T7" fmla="*/ 0 h 241"/>
                  <a:gd name="T8" fmla="*/ 0 w 2185"/>
                  <a:gd name="T9" fmla="*/ 0 h 241"/>
                </a:gdLst>
                <a:ahLst/>
                <a:cxnLst>
                  <a:cxn ang="0">
                    <a:pos x="T0" y="T1"/>
                  </a:cxn>
                  <a:cxn ang="0">
                    <a:pos x="T2" y="T3"/>
                  </a:cxn>
                  <a:cxn ang="0">
                    <a:pos x="T4" y="T5"/>
                  </a:cxn>
                  <a:cxn ang="0">
                    <a:pos x="T6" y="T7"/>
                  </a:cxn>
                  <a:cxn ang="0">
                    <a:pos x="T8" y="T9"/>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6" name="Rectangle 10"/>
              <p:cNvSpPr>
                <a:spLocks noChangeArrowheads="1"/>
              </p:cNvSpPr>
              <p:nvPr/>
            </p:nvSpPr>
            <p:spPr bwMode="auto">
              <a:xfrm>
                <a:off x="829" y="2720"/>
                <a:ext cx="206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18</a:t>
                </a:r>
              </a:p>
            </p:txBody>
          </p:sp>
        </p:grpSp>
        <p:grpSp>
          <p:nvGrpSpPr>
            <p:cNvPr id="43" name="Group 14"/>
            <p:cNvGrpSpPr>
              <a:grpSpLocks/>
            </p:cNvGrpSpPr>
            <p:nvPr/>
          </p:nvGrpSpPr>
          <p:grpSpPr bwMode="auto">
            <a:xfrm>
              <a:off x="1219200" y="4953000"/>
              <a:ext cx="2868613" cy="382588"/>
              <a:chOff x="768" y="3120"/>
              <a:chExt cx="1807" cy="241"/>
            </a:xfrm>
          </p:grpSpPr>
          <p:sp>
            <p:nvSpPr>
              <p:cNvPr id="63" name="Freeform 12"/>
              <p:cNvSpPr>
                <a:spLocks/>
              </p:cNvSpPr>
              <p:nvPr/>
            </p:nvSpPr>
            <p:spPr bwMode="auto">
              <a:xfrm>
                <a:off x="768" y="3120"/>
                <a:ext cx="1807" cy="241"/>
              </a:xfrm>
              <a:custGeom>
                <a:avLst/>
                <a:gdLst>
                  <a:gd name="T0" fmla="*/ 0 w 1807"/>
                  <a:gd name="T1" fmla="*/ 0 h 241"/>
                  <a:gd name="T2" fmla="*/ 0 w 1807"/>
                  <a:gd name="T3" fmla="*/ 240 h 241"/>
                  <a:gd name="T4" fmla="*/ 1806 w 1807"/>
                  <a:gd name="T5" fmla="*/ 240 h 241"/>
                  <a:gd name="T6" fmla="*/ 1806 w 1807"/>
                  <a:gd name="T7" fmla="*/ 0 h 241"/>
                  <a:gd name="T8" fmla="*/ 0 w 1807"/>
                  <a:gd name="T9" fmla="*/ 0 h 241"/>
                </a:gdLst>
                <a:ahLst/>
                <a:cxnLst>
                  <a:cxn ang="0">
                    <a:pos x="T0" y="T1"/>
                  </a:cxn>
                  <a:cxn ang="0">
                    <a:pos x="T2" y="T3"/>
                  </a:cxn>
                  <a:cxn ang="0">
                    <a:pos x="T4" y="T5"/>
                  </a:cxn>
                  <a:cxn ang="0">
                    <a:pos x="T6" y="T7"/>
                  </a:cxn>
                  <a:cxn ang="0">
                    <a:pos x="T8" y="T9"/>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4" name="Rectangle 13"/>
              <p:cNvSpPr>
                <a:spLocks noChangeArrowheads="1"/>
              </p:cNvSpPr>
              <p:nvPr/>
            </p:nvSpPr>
            <p:spPr bwMode="auto">
              <a:xfrm>
                <a:off x="829" y="3152"/>
                <a:ext cx="168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15</a:t>
                </a:r>
              </a:p>
            </p:txBody>
          </p:sp>
        </p:grpSp>
        <p:grpSp>
          <p:nvGrpSpPr>
            <p:cNvPr id="44" name="Group 17"/>
            <p:cNvGrpSpPr>
              <a:grpSpLocks/>
            </p:cNvGrpSpPr>
            <p:nvPr/>
          </p:nvGrpSpPr>
          <p:grpSpPr bwMode="auto">
            <a:xfrm>
              <a:off x="4083050" y="4953000"/>
              <a:ext cx="2735263" cy="382588"/>
              <a:chOff x="2572" y="3120"/>
              <a:chExt cx="1723" cy="241"/>
            </a:xfrm>
          </p:grpSpPr>
          <p:sp>
            <p:nvSpPr>
              <p:cNvPr id="61" name="Freeform 15"/>
              <p:cNvSpPr>
                <a:spLocks/>
              </p:cNvSpPr>
              <p:nvPr/>
            </p:nvSpPr>
            <p:spPr bwMode="auto">
              <a:xfrm>
                <a:off x="2572" y="3120"/>
                <a:ext cx="1723" cy="241"/>
              </a:xfrm>
              <a:custGeom>
                <a:avLst/>
                <a:gdLst>
                  <a:gd name="T0" fmla="*/ 0 w 1723"/>
                  <a:gd name="T1" fmla="*/ 0 h 241"/>
                  <a:gd name="T2" fmla="*/ 0 w 1723"/>
                  <a:gd name="T3" fmla="*/ 240 h 241"/>
                  <a:gd name="T4" fmla="*/ 1722 w 1723"/>
                  <a:gd name="T5" fmla="*/ 240 h 241"/>
                  <a:gd name="T6" fmla="*/ 1722 w 1723"/>
                  <a:gd name="T7" fmla="*/ 0 h 241"/>
                  <a:gd name="T8" fmla="*/ 0 w 1723"/>
                  <a:gd name="T9" fmla="*/ 0 h 241"/>
                </a:gdLst>
                <a:ahLst/>
                <a:cxnLst>
                  <a:cxn ang="0">
                    <a:pos x="T0" y="T1"/>
                  </a:cxn>
                  <a:cxn ang="0">
                    <a:pos x="T2" y="T3"/>
                  </a:cxn>
                  <a:cxn ang="0">
                    <a:pos x="T4" y="T5"/>
                  </a:cxn>
                  <a:cxn ang="0">
                    <a:pos x="T6" y="T7"/>
                  </a:cxn>
                  <a:cxn ang="0">
                    <a:pos x="T8" y="T9"/>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2" name="Rectangle 16"/>
              <p:cNvSpPr>
                <a:spLocks noChangeArrowheads="1"/>
              </p:cNvSpPr>
              <p:nvPr/>
            </p:nvSpPr>
            <p:spPr bwMode="auto">
              <a:xfrm>
                <a:off x="2633" y="3152"/>
                <a:ext cx="16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14</a:t>
                </a:r>
              </a:p>
            </p:txBody>
          </p:sp>
        </p:grpSp>
        <p:grpSp>
          <p:nvGrpSpPr>
            <p:cNvPr id="45" name="Group 20"/>
            <p:cNvGrpSpPr>
              <a:grpSpLocks/>
            </p:cNvGrpSpPr>
            <p:nvPr/>
          </p:nvGrpSpPr>
          <p:grpSpPr bwMode="auto">
            <a:xfrm>
              <a:off x="4679950" y="4267200"/>
              <a:ext cx="2135188" cy="382588"/>
              <a:chOff x="2948" y="2688"/>
              <a:chExt cx="1345" cy="241"/>
            </a:xfrm>
          </p:grpSpPr>
          <p:sp>
            <p:nvSpPr>
              <p:cNvPr id="59" name="Freeform 18"/>
              <p:cNvSpPr>
                <a:spLocks/>
              </p:cNvSpPr>
              <p:nvPr/>
            </p:nvSpPr>
            <p:spPr bwMode="auto">
              <a:xfrm>
                <a:off x="2948" y="2688"/>
                <a:ext cx="1345" cy="241"/>
              </a:xfrm>
              <a:custGeom>
                <a:avLst/>
                <a:gdLst>
                  <a:gd name="T0" fmla="*/ 0 w 1345"/>
                  <a:gd name="T1" fmla="*/ 0 h 241"/>
                  <a:gd name="T2" fmla="*/ 0 w 1345"/>
                  <a:gd name="T3" fmla="*/ 240 h 241"/>
                  <a:gd name="T4" fmla="*/ 1344 w 1345"/>
                  <a:gd name="T5" fmla="*/ 240 h 241"/>
                  <a:gd name="T6" fmla="*/ 1344 w 1345"/>
                  <a:gd name="T7" fmla="*/ 0 h 241"/>
                  <a:gd name="T8" fmla="*/ 0 w 1345"/>
                  <a:gd name="T9" fmla="*/ 0 h 241"/>
                </a:gdLst>
                <a:ahLst/>
                <a:cxnLst>
                  <a:cxn ang="0">
                    <a:pos x="T0" y="T1"/>
                  </a:cxn>
                  <a:cxn ang="0">
                    <a:pos x="T2" y="T3"/>
                  </a:cxn>
                  <a:cxn ang="0">
                    <a:pos x="T4" y="T5"/>
                  </a:cxn>
                  <a:cxn ang="0">
                    <a:pos x="T6" y="T7"/>
                  </a:cxn>
                  <a:cxn ang="0">
                    <a:pos x="T8" y="T9"/>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0" name="Rectangle 19"/>
              <p:cNvSpPr>
                <a:spLocks noChangeArrowheads="1"/>
              </p:cNvSpPr>
              <p:nvPr/>
            </p:nvSpPr>
            <p:spPr bwMode="auto">
              <a:xfrm>
                <a:off x="3009" y="2720"/>
                <a:ext cx="12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dirty="0">
                    <a:solidFill>
                      <a:schemeClr val="accent2"/>
                    </a:solidFill>
                    <a:latin typeface="Trebuchet MS" panose="020B0603020202020204" pitchFamily="34" charset="0"/>
                  </a:rPr>
                  <a:t>11</a:t>
                </a:r>
              </a:p>
            </p:txBody>
          </p:sp>
        </p:grpSp>
        <p:grpSp>
          <p:nvGrpSpPr>
            <p:cNvPr id="46" name="Group 23"/>
            <p:cNvGrpSpPr>
              <a:grpSpLocks/>
            </p:cNvGrpSpPr>
            <p:nvPr/>
          </p:nvGrpSpPr>
          <p:grpSpPr bwMode="auto">
            <a:xfrm>
              <a:off x="5029200" y="3657600"/>
              <a:ext cx="1935163" cy="382588"/>
              <a:chOff x="3168" y="2304"/>
              <a:chExt cx="1219" cy="241"/>
            </a:xfrm>
          </p:grpSpPr>
          <p:sp>
            <p:nvSpPr>
              <p:cNvPr id="57" name="Freeform 21"/>
              <p:cNvSpPr>
                <a:spLocks/>
              </p:cNvSpPr>
              <p:nvPr/>
            </p:nvSpPr>
            <p:spPr bwMode="auto">
              <a:xfrm>
                <a:off x="3168" y="2304"/>
                <a:ext cx="1219" cy="241"/>
              </a:xfrm>
              <a:custGeom>
                <a:avLst/>
                <a:gdLst>
                  <a:gd name="T0" fmla="*/ 0 w 1219"/>
                  <a:gd name="T1" fmla="*/ 0 h 241"/>
                  <a:gd name="T2" fmla="*/ 0 w 1219"/>
                  <a:gd name="T3" fmla="*/ 240 h 241"/>
                  <a:gd name="T4" fmla="*/ 1218 w 1219"/>
                  <a:gd name="T5" fmla="*/ 240 h 241"/>
                  <a:gd name="T6" fmla="*/ 1218 w 1219"/>
                  <a:gd name="T7" fmla="*/ 0 h 241"/>
                  <a:gd name="T8" fmla="*/ 0 w 1219"/>
                  <a:gd name="T9" fmla="*/ 0 h 241"/>
                </a:gdLst>
                <a:ahLst/>
                <a:cxnLst>
                  <a:cxn ang="0">
                    <a:pos x="T0" y="T1"/>
                  </a:cxn>
                  <a:cxn ang="0">
                    <a:pos x="T2" y="T3"/>
                  </a:cxn>
                  <a:cxn ang="0">
                    <a:pos x="T4" y="T5"/>
                  </a:cxn>
                  <a:cxn ang="0">
                    <a:pos x="T6" y="T7"/>
                  </a:cxn>
                  <a:cxn ang="0">
                    <a:pos x="T8" y="T9"/>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8" name="Rectangle 22"/>
              <p:cNvSpPr>
                <a:spLocks noChangeArrowheads="1"/>
              </p:cNvSpPr>
              <p:nvPr/>
            </p:nvSpPr>
            <p:spPr bwMode="auto">
              <a:xfrm>
                <a:off x="3229" y="2336"/>
                <a:ext cx="109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10</a:t>
                </a:r>
              </a:p>
            </p:txBody>
          </p:sp>
        </p:grpSp>
        <p:grpSp>
          <p:nvGrpSpPr>
            <p:cNvPr id="47" name="Group 26"/>
            <p:cNvGrpSpPr>
              <a:grpSpLocks/>
            </p:cNvGrpSpPr>
            <p:nvPr/>
          </p:nvGrpSpPr>
          <p:grpSpPr bwMode="auto">
            <a:xfrm>
              <a:off x="6800850" y="4267200"/>
              <a:ext cx="1201738" cy="382588"/>
              <a:chOff x="4284" y="2688"/>
              <a:chExt cx="757" cy="241"/>
            </a:xfrm>
          </p:grpSpPr>
          <p:sp>
            <p:nvSpPr>
              <p:cNvPr id="55" name="Freeform 24"/>
              <p:cNvSpPr>
                <a:spLocks/>
              </p:cNvSpPr>
              <p:nvPr/>
            </p:nvSpPr>
            <p:spPr bwMode="auto">
              <a:xfrm>
                <a:off x="4284" y="2688"/>
                <a:ext cx="757" cy="241"/>
              </a:xfrm>
              <a:custGeom>
                <a:avLst/>
                <a:gdLst>
                  <a:gd name="T0" fmla="*/ 0 w 757"/>
                  <a:gd name="T1" fmla="*/ 0 h 241"/>
                  <a:gd name="T2" fmla="*/ 0 w 757"/>
                  <a:gd name="T3" fmla="*/ 240 h 241"/>
                  <a:gd name="T4" fmla="*/ 756 w 757"/>
                  <a:gd name="T5" fmla="*/ 240 h 241"/>
                  <a:gd name="T6" fmla="*/ 756 w 757"/>
                  <a:gd name="T7" fmla="*/ 0 h 241"/>
                  <a:gd name="T8" fmla="*/ 0 w 757"/>
                  <a:gd name="T9" fmla="*/ 0 h 241"/>
                </a:gdLst>
                <a:ahLst/>
                <a:cxnLst>
                  <a:cxn ang="0">
                    <a:pos x="T0" y="T1"/>
                  </a:cxn>
                  <a:cxn ang="0">
                    <a:pos x="T2" y="T3"/>
                  </a:cxn>
                  <a:cxn ang="0">
                    <a:pos x="T4" y="T5"/>
                  </a:cxn>
                  <a:cxn ang="0">
                    <a:pos x="T6" y="T7"/>
                  </a:cxn>
                  <a:cxn ang="0">
                    <a:pos x="T8" y="T9"/>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6" name="Rectangle 25"/>
              <p:cNvSpPr>
                <a:spLocks noChangeArrowheads="1"/>
              </p:cNvSpPr>
              <p:nvPr/>
            </p:nvSpPr>
            <p:spPr bwMode="auto">
              <a:xfrm>
                <a:off x="4345" y="2720"/>
                <a:ext cx="63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6</a:t>
                </a:r>
              </a:p>
            </p:txBody>
          </p:sp>
        </p:grpSp>
        <p:grpSp>
          <p:nvGrpSpPr>
            <p:cNvPr id="48" name="Group 29"/>
            <p:cNvGrpSpPr>
              <a:grpSpLocks/>
            </p:cNvGrpSpPr>
            <p:nvPr/>
          </p:nvGrpSpPr>
          <p:grpSpPr bwMode="auto">
            <a:xfrm>
              <a:off x="6824663" y="4953000"/>
              <a:ext cx="1068387" cy="382588"/>
              <a:chOff x="4299" y="3120"/>
              <a:chExt cx="673" cy="241"/>
            </a:xfrm>
          </p:grpSpPr>
          <p:sp>
            <p:nvSpPr>
              <p:cNvPr id="53" name="Freeform 27"/>
              <p:cNvSpPr>
                <a:spLocks/>
              </p:cNvSpPr>
              <p:nvPr/>
            </p:nvSpPr>
            <p:spPr bwMode="auto">
              <a:xfrm>
                <a:off x="4299" y="3120"/>
                <a:ext cx="673" cy="241"/>
              </a:xfrm>
              <a:custGeom>
                <a:avLst/>
                <a:gdLst>
                  <a:gd name="T0" fmla="*/ 0 w 673"/>
                  <a:gd name="T1" fmla="*/ 0 h 241"/>
                  <a:gd name="T2" fmla="*/ 0 w 673"/>
                  <a:gd name="T3" fmla="*/ 240 h 241"/>
                  <a:gd name="T4" fmla="*/ 672 w 673"/>
                  <a:gd name="T5" fmla="*/ 240 h 241"/>
                  <a:gd name="T6" fmla="*/ 672 w 673"/>
                  <a:gd name="T7" fmla="*/ 0 h 241"/>
                  <a:gd name="T8" fmla="*/ 0 w 673"/>
                  <a:gd name="T9" fmla="*/ 0 h 241"/>
                </a:gdLst>
                <a:ahLst/>
                <a:cxnLst>
                  <a:cxn ang="0">
                    <a:pos x="T0" y="T1"/>
                  </a:cxn>
                  <a:cxn ang="0">
                    <a:pos x="T2" y="T3"/>
                  </a:cxn>
                  <a:cxn ang="0">
                    <a:pos x="T4" y="T5"/>
                  </a:cxn>
                  <a:cxn ang="0">
                    <a:pos x="T6" y="T7"/>
                  </a:cxn>
                  <a:cxn ang="0">
                    <a:pos x="T8" y="T9"/>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4" name="Rectangle 28"/>
              <p:cNvSpPr>
                <a:spLocks noChangeArrowheads="1"/>
              </p:cNvSpPr>
              <p:nvPr/>
            </p:nvSpPr>
            <p:spPr bwMode="auto">
              <a:xfrm>
                <a:off x="4360" y="3152"/>
                <a:ext cx="55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5</a:t>
                </a:r>
              </a:p>
            </p:txBody>
          </p:sp>
        </p:grpSp>
        <p:grpSp>
          <p:nvGrpSpPr>
            <p:cNvPr id="49" name="Group 32"/>
            <p:cNvGrpSpPr>
              <a:grpSpLocks/>
            </p:cNvGrpSpPr>
            <p:nvPr/>
          </p:nvGrpSpPr>
          <p:grpSpPr bwMode="auto">
            <a:xfrm>
              <a:off x="6953250" y="3657600"/>
              <a:ext cx="668338" cy="382588"/>
              <a:chOff x="4380" y="2304"/>
              <a:chExt cx="421" cy="241"/>
            </a:xfrm>
          </p:grpSpPr>
          <p:sp>
            <p:nvSpPr>
              <p:cNvPr id="51" name="Freeform 30"/>
              <p:cNvSpPr>
                <a:spLocks/>
              </p:cNvSpPr>
              <p:nvPr/>
            </p:nvSpPr>
            <p:spPr bwMode="auto">
              <a:xfrm>
                <a:off x="4380" y="2304"/>
                <a:ext cx="421" cy="241"/>
              </a:xfrm>
              <a:custGeom>
                <a:avLst/>
                <a:gdLst>
                  <a:gd name="T0" fmla="*/ 0 w 421"/>
                  <a:gd name="T1" fmla="*/ 0 h 241"/>
                  <a:gd name="T2" fmla="*/ 0 w 421"/>
                  <a:gd name="T3" fmla="*/ 240 h 241"/>
                  <a:gd name="T4" fmla="*/ 420 w 421"/>
                  <a:gd name="T5" fmla="*/ 240 h 241"/>
                  <a:gd name="T6" fmla="*/ 420 w 421"/>
                  <a:gd name="T7" fmla="*/ 0 h 241"/>
                  <a:gd name="T8" fmla="*/ 0 w 421"/>
                  <a:gd name="T9" fmla="*/ 0 h 241"/>
                </a:gdLst>
                <a:ahLst/>
                <a:cxnLst>
                  <a:cxn ang="0">
                    <a:pos x="T0" y="T1"/>
                  </a:cxn>
                  <a:cxn ang="0">
                    <a:pos x="T2" y="T3"/>
                  </a:cxn>
                  <a:cxn ang="0">
                    <a:pos x="T4" y="T5"/>
                  </a:cxn>
                  <a:cxn ang="0">
                    <a:pos x="T6" y="T7"/>
                  </a:cxn>
                  <a:cxn ang="0">
                    <a:pos x="T8" y="T9"/>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2" name="Rectangle 31"/>
              <p:cNvSpPr>
                <a:spLocks noChangeArrowheads="1"/>
              </p:cNvSpPr>
              <p:nvPr/>
            </p:nvSpPr>
            <p:spPr bwMode="auto">
              <a:xfrm>
                <a:off x="4441" y="2336"/>
                <a:ext cx="29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3</a:t>
                </a:r>
              </a:p>
            </p:txBody>
          </p:sp>
        </p:grpSp>
        <p:sp>
          <p:nvSpPr>
            <p:cNvPr id="50" name="Rectangle 33"/>
            <p:cNvSpPr>
              <a:spLocks noChangeArrowheads="1"/>
            </p:cNvSpPr>
            <p:nvPr/>
          </p:nvSpPr>
          <p:spPr bwMode="auto">
            <a:xfrm>
              <a:off x="763588" y="3582988"/>
              <a:ext cx="6064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0000"/>
                </a:lnSpc>
                <a:spcBef>
                  <a:spcPct val="50000"/>
                </a:spcBef>
              </a:pPr>
              <a:r>
                <a:rPr lang="en-US" altLang="en-US" dirty="0">
                  <a:solidFill>
                    <a:srgbClr val="FFFF7D"/>
                  </a:solidFill>
                  <a:latin typeface="Trebuchet MS" panose="020B0603020202020204" pitchFamily="34" charset="0"/>
                </a:rPr>
                <a:t>P1</a:t>
              </a:r>
            </a:p>
            <a:p>
              <a:pPr>
                <a:lnSpc>
                  <a:spcPct val="120000"/>
                </a:lnSpc>
                <a:spcBef>
                  <a:spcPct val="50000"/>
                </a:spcBef>
              </a:pPr>
              <a:r>
                <a:rPr lang="en-US" altLang="en-US" dirty="0">
                  <a:solidFill>
                    <a:srgbClr val="FFFF7D"/>
                  </a:solidFill>
                  <a:latin typeface="Trebuchet MS" panose="020B0603020202020204" pitchFamily="34" charset="0"/>
                </a:rPr>
                <a:t>P2</a:t>
              </a:r>
            </a:p>
            <a:p>
              <a:pPr>
                <a:lnSpc>
                  <a:spcPct val="120000"/>
                </a:lnSpc>
                <a:spcBef>
                  <a:spcPct val="50000"/>
                </a:spcBef>
              </a:pPr>
              <a:r>
                <a:rPr lang="en-US" altLang="en-US" dirty="0">
                  <a:solidFill>
                    <a:srgbClr val="FFFF7D"/>
                  </a:solidFill>
                  <a:latin typeface="Trebuchet MS" panose="020B0603020202020204" pitchFamily="34" charset="0"/>
                </a:rPr>
                <a:t>P3</a:t>
              </a:r>
            </a:p>
          </p:txBody>
        </p:sp>
      </p:grpSp>
    </p:spTree>
    <p:extLst>
      <p:ext uri="{BB962C8B-B14F-4D97-AF65-F5344CB8AC3E}">
        <p14:creationId xmlns:p14="http://schemas.microsoft.com/office/powerpoint/2010/main" val="41753938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a:t>A scheduling </a:t>
            </a:r>
            <a:r>
              <a:rPr lang="en-US" altLang="en-US" dirty="0" smtClean="0"/>
              <a:t>problem </a:t>
            </a:r>
            <a:r>
              <a:rPr lang="en-US" altLang="en-US" dirty="0" err="1" smtClean="0"/>
              <a:t>cont</a:t>
            </a:r>
            <a:r>
              <a:rPr lang="en-US" altLang="en-US" dirty="0" smtClean="0"/>
              <a:t>…</a:t>
            </a:r>
            <a:endParaRPr lang="en-US" altLang="en-US" dirty="0"/>
          </a:p>
        </p:txBody>
      </p:sp>
      <p:sp>
        <p:nvSpPr>
          <p:cNvPr id="10" name="Rectangle 5"/>
          <p:cNvSpPr>
            <a:spLocks noGrp="1" noChangeArrowheads="1"/>
          </p:cNvSpPr>
          <p:nvPr>
            <p:ph sz="half" idx="1"/>
          </p:nvPr>
        </p:nvSpPr>
        <p:spPr>
          <a:xfrm>
            <a:off x="284956" y="2132856"/>
            <a:ext cx="8574088" cy="108012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dirty="0"/>
              <a:t>Time to completion: </a:t>
            </a:r>
            <a:r>
              <a:rPr lang="en-US" altLang="en-US" dirty="0">
                <a:solidFill>
                  <a:srgbClr val="FFFF7D"/>
                </a:solidFill>
                <a:latin typeface="Trebuchet MS" panose="020B0603020202020204" pitchFamily="34" charset="0"/>
              </a:rPr>
              <a:t>18 + 11 + 6 = 35</a:t>
            </a:r>
            <a:r>
              <a:rPr lang="en-US" altLang="en-US" dirty="0">
                <a:solidFill>
                  <a:srgbClr val="FFFF7D"/>
                </a:solidFill>
              </a:rPr>
              <a:t> </a:t>
            </a:r>
            <a:r>
              <a:rPr lang="en-US" altLang="en-US" dirty="0"/>
              <a:t>minutes</a:t>
            </a:r>
          </a:p>
          <a:p>
            <a:r>
              <a:rPr lang="en-US" altLang="en-US" dirty="0"/>
              <a:t>This solution isn’t bad, but we might be able to do better</a:t>
            </a:r>
            <a:endParaRPr lang="en-US" altLang="en-US" dirty="0"/>
          </a:p>
        </p:txBody>
      </p:sp>
      <p:grpSp>
        <p:nvGrpSpPr>
          <p:cNvPr id="40" name="Group 39"/>
          <p:cNvGrpSpPr/>
          <p:nvPr/>
        </p:nvGrpSpPr>
        <p:grpSpPr>
          <a:xfrm>
            <a:off x="596611" y="3183797"/>
            <a:ext cx="7239000" cy="1768475"/>
            <a:chOff x="763588" y="3582988"/>
            <a:chExt cx="7239000" cy="1768475"/>
          </a:xfrm>
        </p:grpSpPr>
        <p:grpSp>
          <p:nvGrpSpPr>
            <p:cNvPr id="41" name="Group 8"/>
            <p:cNvGrpSpPr>
              <a:grpSpLocks/>
            </p:cNvGrpSpPr>
            <p:nvPr/>
          </p:nvGrpSpPr>
          <p:grpSpPr bwMode="auto">
            <a:xfrm>
              <a:off x="1219200" y="3657600"/>
              <a:ext cx="3802063" cy="382588"/>
              <a:chOff x="768" y="2304"/>
              <a:chExt cx="2395" cy="241"/>
            </a:xfrm>
          </p:grpSpPr>
          <p:sp>
            <p:nvSpPr>
              <p:cNvPr id="67" name="Freeform 6"/>
              <p:cNvSpPr>
                <a:spLocks/>
              </p:cNvSpPr>
              <p:nvPr/>
            </p:nvSpPr>
            <p:spPr bwMode="auto">
              <a:xfrm>
                <a:off x="768" y="2304"/>
                <a:ext cx="2395" cy="241"/>
              </a:xfrm>
              <a:custGeom>
                <a:avLst/>
                <a:gdLst>
                  <a:gd name="T0" fmla="*/ 0 w 2395"/>
                  <a:gd name="T1" fmla="*/ 0 h 241"/>
                  <a:gd name="T2" fmla="*/ 0 w 2395"/>
                  <a:gd name="T3" fmla="*/ 240 h 241"/>
                  <a:gd name="T4" fmla="*/ 2394 w 2395"/>
                  <a:gd name="T5" fmla="*/ 240 h 241"/>
                  <a:gd name="T6" fmla="*/ 2394 w 2395"/>
                  <a:gd name="T7" fmla="*/ 0 h 241"/>
                  <a:gd name="T8" fmla="*/ 0 w 2395"/>
                  <a:gd name="T9" fmla="*/ 0 h 241"/>
                </a:gdLst>
                <a:ahLst/>
                <a:cxnLst>
                  <a:cxn ang="0">
                    <a:pos x="T0" y="T1"/>
                  </a:cxn>
                  <a:cxn ang="0">
                    <a:pos x="T2" y="T3"/>
                  </a:cxn>
                  <a:cxn ang="0">
                    <a:pos x="T4" y="T5"/>
                  </a:cxn>
                  <a:cxn ang="0">
                    <a:pos x="T6" y="T7"/>
                  </a:cxn>
                  <a:cxn ang="0">
                    <a:pos x="T8" y="T9"/>
                  </a:cxn>
                </a:cxnLst>
                <a:rect l="0" t="0" r="r" b="b"/>
                <a:pathLst>
                  <a:path w="2395" h="241">
                    <a:moveTo>
                      <a:pt x="0" y="0"/>
                    </a:moveTo>
                    <a:lnTo>
                      <a:pt x="0" y="240"/>
                    </a:lnTo>
                    <a:lnTo>
                      <a:pt x="2394" y="240"/>
                    </a:lnTo>
                    <a:lnTo>
                      <a:pt x="2394"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8" name="Rectangle 7"/>
              <p:cNvSpPr>
                <a:spLocks noChangeArrowheads="1"/>
              </p:cNvSpPr>
              <p:nvPr/>
            </p:nvSpPr>
            <p:spPr bwMode="auto">
              <a:xfrm>
                <a:off x="829" y="2336"/>
                <a:ext cx="22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20</a:t>
                </a:r>
              </a:p>
            </p:txBody>
          </p:sp>
        </p:grpSp>
        <p:grpSp>
          <p:nvGrpSpPr>
            <p:cNvPr id="42" name="Group 11"/>
            <p:cNvGrpSpPr>
              <a:grpSpLocks/>
            </p:cNvGrpSpPr>
            <p:nvPr/>
          </p:nvGrpSpPr>
          <p:grpSpPr bwMode="auto">
            <a:xfrm>
              <a:off x="1219200" y="4267200"/>
              <a:ext cx="3468688" cy="382588"/>
              <a:chOff x="768" y="2688"/>
              <a:chExt cx="2185" cy="241"/>
            </a:xfrm>
          </p:grpSpPr>
          <p:sp>
            <p:nvSpPr>
              <p:cNvPr id="65" name="Freeform 9"/>
              <p:cNvSpPr>
                <a:spLocks/>
              </p:cNvSpPr>
              <p:nvPr/>
            </p:nvSpPr>
            <p:spPr bwMode="auto">
              <a:xfrm>
                <a:off x="768" y="2688"/>
                <a:ext cx="2185" cy="241"/>
              </a:xfrm>
              <a:custGeom>
                <a:avLst/>
                <a:gdLst>
                  <a:gd name="T0" fmla="*/ 0 w 2185"/>
                  <a:gd name="T1" fmla="*/ 0 h 241"/>
                  <a:gd name="T2" fmla="*/ 0 w 2185"/>
                  <a:gd name="T3" fmla="*/ 240 h 241"/>
                  <a:gd name="T4" fmla="*/ 2184 w 2185"/>
                  <a:gd name="T5" fmla="*/ 240 h 241"/>
                  <a:gd name="T6" fmla="*/ 2184 w 2185"/>
                  <a:gd name="T7" fmla="*/ 0 h 241"/>
                  <a:gd name="T8" fmla="*/ 0 w 2185"/>
                  <a:gd name="T9" fmla="*/ 0 h 241"/>
                </a:gdLst>
                <a:ahLst/>
                <a:cxnLst>
                  <a:cxn ang="0">
                    <a:pos x="T0" y="T1"/>
                  </a:cxn>
                  <a:cxn ang="0">
                    <a:pos x="T2" y="T3"/>
                  </a:cxn>
                  <a:cxn ang="0">
                    <a:pos x="T4" y="T5"/>
                  </a:cxn>
                  <a:cxn ang="0">
                    <a:pos x="T6" y="T7"/>
                  </a:cxn>
                  <a:cxn ang="0">
                    <a:pos x="T8" y="T9"/>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6" name="Rectangle 10"/>
              <p:cNvSpPr>
                <a:spLocks noChangeArrowheads="1"/>
              </p:cNvSpPr>
              <p:nvPr/>
            </p:nvSpPr>
            <p:spPr bwMode="auto">
              <a:xfrm>
                <a:off x="829" y="2720"/>
                <a:ext cx="206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18</a:t>
                </a:r>
              </a:p>
            </p:txBody>
          </p:sp>
        </p:grpSp>
        <p:grpSp>
          <p:nvGrpSpPr>
            <p:cNvPr id="43" name="Group 14"/>
            <p:cNvGrpSpPr>
              <a:grpSpLocks/>
            </p:cNvGrpSpPr>
            <p:nvPr/>
          </p:nvGrpSpPr>
          <p:grpSpPr bwMode="auto">
            <a:xfrm>
              <a:off x="1219200" y="4953000"/>
              <a:ext cx="2868613" cy="382588"/>
              <a:chOff x="768" y="3120"/>
              <a:chExt cx="1807" cy="241"/>
            </a:xfrm>
          </p:grpSpPr>
          <p:sp>
            <p:nvSpPr>
              <p:cNvPr id="63" name="Freeform 12"/>
              <p:cNvSpPr>
                <a:spLocks/>
              </p:cNvSpPr>
              <p:nvPr/>
            </p:nvSpPr>
            <p:spPr bwMode="auto">
              <a:xfrm>
                <a:off x="768" y="3120"/>
                <a:ext cx="1807" cy="241"/>
              </a:xfrm>
              <a:custGeom>
                <a:avLst/>
                <a:gdLst>
                  <a:gd name="T0" fmla="*/ 0 w 1807"/>
                  <a:gd name="T1" fmla="*/ 0 h 241"/>
                  <a:gd name="T2" fmla="*/ 0 w 1807"/>
                  <a:gd name="T3" fmla="*/ 240 h 241"/>
                  <a:gd name="T4" fmla="*/ 1806 w 1807"/>
                  <a:gd name="T5" fmla="*/ 240 h 241"/>
                  <a:gd name="T6" fmla="*/ 1806 w 1807"/>
                  <a:gd name="T7" fmla="*/ 0 h 241"/>
                  <a:gd name="T8" fmla="*/ 0 w 1807"/>
                  <a:gd name="T9" fmla="*/ 0 h 241"/>
                </a:gdLst>
                <a:ahLst/>
                <a:cxnLst>
                  <a:cxn ang="0">
                    <a:pos x="T0" y="T1"/>
                  </a:cxn>
                  <a:cxn ang="0">
                    <a:pos x="T2" y="T3"/>
                  </a:cxn>
                  <a:cxn ang="0">
                    <a:pos x="T4" y="T5"/>
                  </a:cxn>
                  <a:cxn ang="0">
                    <a:pos x="T6" y="T7"/>
                  </a:cxn>
                  <a:cxn ang="0">
                    <a:pos x="T8" y="T9"/>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4" name="Rectangle 13"/>
              <p:cNvSpPr>
                <a:spLocks noChangeArrowheads="1"/>
              </p:cNvSpPr>
              <p:nvPr/>
            </p:nvSpPr>
            <p:spPr bwMode="auto">
              <a:xfrm>
                <a:off x="829" y="3152"/>
                <a:ext cx="168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15</a:t>
                </a:r>
              </a:p>
            </p:txBody>
          </p:sp>
        </p:grpSp>
        <p:grpSp>
          <p:nvGrpSpPr>
            <p:cNvPr id="44" name="Group 17"/>
            <p:cNvGrpSpPr>
              <a:grpSpLocks/>
            </p:cNvGrpSpPr>
            <p:nvPr/>
          </p:nvGrpSpPr>
          <p:grpSpPr bwMode="auto">
            <a:xfrm>
              <a:off x="4083050" y="4953000"/>
              <a:ext cx="2735263" cy="382588"/>
              <a:chOff x="2572" y="3120"/>
              <a:chExt cx="1723" cy="241"/>
            </a:xfrm>
          </p:grpSpPr>
          <p:sp>
            <p:nvSpPr>
              <p:cNvPr id="61" name="Freeform 15"/>
              <p:cNvSpPr>
                <a:spLocks/>
              </p:cNvSpPr>
              <p:nvPr/>
            </p:nvSpPr>
            <p:spPr bwMode="auto">
              <a:xfrm>
                <a:off x="2572" y="3120"/>
                <a:ext cx="1723" cy="241"/>
              </a:xfrm>
              <a:custGeom>
                <a:avLst/>
                <a:gdLst>
                  <a:gd name="T0" fmla="*/ 0 w 1723"/>
                  <a:gd name="T1" fmla="*/ 0 h 241"/>
                  <a:gd name="T2" fmla="*/ 0 w 1723"/>
                  <a:gd name="T3" fmla="*/ 240 h 241"/>
                  <a:gd name="T4" fmla="*/ 1722 w 1723"/>
                  <a:gd name="T5" fmla="*/ 240 h 241"/>
                  <a:gd name="T6" fmla="*/ 1722 w 1723"/>
                  <a:gd name="T7" fmla="*/ 0 h 241"/>
                  <a:gd name="T8" fmla="*/ 0 w 1723"/>
                  <a:gd name="T9" fmla="*/ 0 h 241"/>
                </a:gdLst>
                <a:ahLst/>
                <a:cxnLst>
                  <a:cxn ang="0">
                    <a:pos x="T0" y="T1"/>
                  </a:cxn>
                  <a:cxn ang="0">
                    <a:pos x="T2" y="T3"/>
                  </a:cxn>
                  <a:cxn ang="0">
                    <a:pos x="T4" y="T5"/>
                  </a:cxn>
                  <a:cxn ang="0">
                    <a:pos x="T6" y="T7"/>
                  </a:cxn>
                  <a:cxn ang="0">
                    <a:pos x="T8" y="T9"/>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2" name="Rectangle 16"/>
              <p:cNvSpPr>
                <a:spLocks noChangeArrowheads="1"/>
              </p:cNvSpPr>
              <p:nvPr/>
            </p:nvSpPr>
            <p:spPr bwMode="auto">
              <a:xfrm>
                <a:off x="2633" y="3152"/>
                <a:ext cx="16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14</a:t>
                </a:r>
              </a:p>
            </p:txBody>
          </p:sp>
        </p:grpSp>
        <p:grpSp>
          <p:nvGrpSpPr>
            <p:cNvPr id="45" name="Group 20"/>
            <p:cNvGrpSpPr>
              <a:grpSpLocks/>
            </p:cNvGrpSpPr>
            <p:nvPr/>
          </p:nvGrpSpPr>
          <p:grpSpPr bwMode="auto">
            <a:xfrm>
              <a:off x="4679950" y="4267200"/>
              <a:ext cx="2135188" cy="382588"/>
              <a:chOff x="2948" y="2688"/>
              <a:chExt cx="1345" cy="241"/>
            </a:xfrm>
          </p:grpSpPr>
          <p:sp>
            <p:nvSpPr>
              <p:cNvPr id="59" name="Freeform 18"/>
              <p:cNvSpPr>
                <a:spLocks/>
              </p:cNvSpPr>
              <p:nvPr/>
            </p:nvSpPr>
            <p:spPr bwMode="auto">
              <a:xfrm>
                <a:off x="2948" y="2688"/>
                <a:ext cx="1345" cy="241"/>
              </a:xfrm>
              <a:custGeom>
                <a:avLst/>
                <a:gdLst>
                  <a:gd name="T0" fmla="*/ 0 w 1345"/>
                  <a:gd name="T1" fmla="*/ 0 h 241"/>
                  <a:gd name="T2" fmla="*/ 0 w 1345"/>
                  <a:gd name="T3" fmla="*/ 240 h 241"/>
                  <a:gd name="T4" fmla="*/ 1344 w 1345"/>
                  <a:gd name="T5" fmla="*/ 240 h 241"/>
                  <a:gd name="T6" fmla="*/ 1344 w 1345"/>
                  <a:gd name="T7" fmla="*/ 0 h 241"/>
                  <a:gd name="T8" fmla="*/ 0 w 1345"/>
                  <a:gd name="T9" fmla="*/ 0 h 241"/>
                </a:gdLst>
                <a:ahLst/>
                <a:cxnLst>
                  <a:cxn ang="0">
                    <a:pos x="T0" y="T1"/>
                  </a:cxn>
                  <a:cxn ang="0">
                    <a:pos x="T2" y="T3"/>
                  </a:cxn>
                  <a:cxn ang="0">
                    <a:pos x="T4" y="T5"/>
                  </a:cxn>
                  <a:cxn ang="0">
                    <a:pos x="T6" y="T7"/>
                  </a:cxn>
                  <a:cxn ang="0">
                    <a:pos x="T8" y="T9"/>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0" name="Rectangle 19"/>
              <p:cNvSpPr>
                <a:spLocks noChangeArrowheads="1"/>
              </p:cNvSpPr>
              <p:nvPr/>
            </p:nvSpPr>
            <p:spPr bwMode="auto">
              <a:xfrm>
                <a:off x="3009" y="2720"/>
                <a:ext cx="12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dirty="0">
                    <a:solidFill>
                      <a:schemeClr val="accent2"/>
                    </a:solidFill>
                    <a:latin typeface="Trebuchet MS" panose="020B0603020202020204" pitchFamily="34" charset="0"/>
                  </a:rPr>
                  <a:t>11</a:t>
                </a:r>
              </a:p>
            </p:txBody>
          </p:sp>
        </p:grpSp>
        <p:grpSp>
          <p:nvGrpSpPr>
            <p:cNvPr id="46" name="Group 23"/>
            <p:cNvGrpSpPr>
              <a:grpSpLocks/>
            </p:cNvGrpSpPr>
            <p:nvPr/>
          </p:nvGrpSpPr>
          <p:grpSpPr bwMode="auto">
            <a:xfrm>
              <a:off x="5029200" y="3657600"/>
              <a:ext cx="1935163" cy="382588"/>
              <a:chOff x="3168" y="2304"/>
              <a:chExt cx="1219" cy="241"/>
            </a:xfrm>
          </p:grpSpPr>
          <p:sp>
            <p:nvSpPr>
              <p:cNvPr id="57" name="Freeform 21"/>
              <p:cNvSpPr>
                <a:spLocks/>
              </p:cNvSpPr>
              <p:nvPr/>
            </p:nvSpPr>
            <p:spPr bwMode="auto">
              <a:xfrm>
                <a:off x="3168" y="2304"/>
                <a:ext cx="1219" cy="241"/>
              </a:xfrm>
              <a:custGeom>
                <a:avLst/>
                <a:gdLst>
                  <a:gd name="T0" fmla="*/ 0 w 1219"/>
                  <a:gd name="T1" fmla="*/ 0 h 241"/>
                  <a:gd name="T2" fmla="*/ 0 w 1219"/>
                  <a:gd name="T3" fmla="*/ 240 h 241"/>
                  <a:gd name="T4" fmla="*/ 1218 w 1219"/>
                  <a:gd name="T5" fmla="*/ 240 h 241"/>
                  <a:gd name="T6" fmla="*/ 1218 w 1219"/>
                  <a:gd name="T7" fmla="*/ 0 h 241"/>
                  <a:gd name="T8" fmla="*/ 0 w 1219"/>
                  <a:gd name="T9" fmla="*/ 0 h 241"/>
                </a:gdLst>
                <a:ahLst/>
                <a:cxnLst>
                  <a:cxn ang="0">
                    <a:pos x="T0" y="T1"/>
                  </a:cxn>
                  <a:cxn ang="0">
                    <a:pos x="T2" y="T3"/>
                  </a:cxn>
                  <a:cxn ang="0">
                    <a:pos x="T4" y="T5"/>
                  </a:cxn>
                  <a:cxn ang="0">
                    <a:pos x="T6" y="T7"/>
                  </a:cxn>
                  <a:cxn ang="0">
                    <a:pos x="T8" y="T9"/>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8" name="Rectangle 22"/>
              <p:cNvSpPr>
                <a:spLocks noChangeArrowheads="1"/>
              </p:cNvSpPr>
              <p:nvPr/>
            </p:nvSpPr>
            <p:spPr bwMode="auto">
              <a:xfrm>
                <a:off x="3229" y="2336"/>
                <a:ext cx="109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10</a:t>
                </a:r>
              </a:p>
            </p:txBody>
          </p:sp>
        </p:grpSp>
        <p:grpSp>
          <p:nvGrpSpPr>
            <p:cNvPr id="47" name="Group 26"/>
            <p:cNvGrpSpPr>
              <a:grpSpLocks/>
            </p:cNvGrpSpPr>
            <p:nvPr/>
          </p:nvGrpSpPr>
          <p:grpSpPr bwMode="auto">
            <a:xfrm>
              <a:off x="6800850" y="4267200"/>
              <a:ext cx="1201738" cy="382588"/>
              <a:chOff x="4284" y="2688"/>
              <a:chExt cx="757" cy="241"/>
            </a:xfrm>
          </p:grpSpPr>
          <p:sp>
            <p:nvSpPr>
              <p:cNvPr id="55" name="Freeform 24"/>
              <p:cNvSpPr>
                <a:spLocks/>
              </p:cNvSpPr>
              <p:nvPr/>
            </p:nvSpPr>
            <p:spPr bwMode="auto">
              <a:xfrm>
                <a:off x="4284" y="2688"/>
                <a:ext cx="757" cy="241"/>
              </a:xfrm>
              <a:custGeom>
                <a:avLst/>
                <a:gdLst>
                  <a:gd name="T0" fmla="*/ 0 w 757"/>
                  <a:gd name="T1" fmla="*/ 0 h 241"/>
                  <a:gd name="T2" fmla="*/ 0 w 757"/>
                  <a:gd name="T3" fmla="*/ 240 h 241"/>
                  <a:gd name="T4" fmla="*/ 756 w 757"/>
                  <a:gd name="T5" fmla="*/ 240 h 241"/>
                  <a:gd name="T6" fmla="*/ 756 w 757"/>
                  <a:gd name="T7" fmla="*/ 0 h 241"/>
                  <a:gd name="T8" fmla="*/ 0 w 757"/>
                  <a:gd name="T9" fmla="*/ 0 h 241"/>
                </a:gdLst>
                <a:ahLst/>
                <a:cxnLst>
                  <a:cxn ang="0">
                    <a:pos x="T0" y="T1"/>
                  </a:cxn>
                  <a:cxn ang="0">
                    <a:pos x="T2" y="T3"/>
                  </a:cxn>
                  <a:cxn ang="0">
                    <a:pos x="T4" y="T5"/>
                  </a:cxn>
                  <a:cxn ang="0">
                    <a:pos x="T6" y="T7"/>
                  </a:cxn>
                  <a:cxn ang="0">
                    <a:pos x="T8" y="T9"/>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6" name="Rectangle 25"/>
              <p:cNvSpPr>
                <a:spLocks noChangeArrowheads="1"/>
              </p:cNvSpPr>
              <p:nvPr/>
            </p:nvSpPr>
            <p:spPr bwMode="auto">
              <a:xfrm>
                <a:off x="4345" y="2720"/>
                <a:ext cx="63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6</a:t>
                </a:r>
              </a:p>
            </p:txBody>
          </p:sp>
        </p:grpSp>
        <p:grpSp>
          <p:nvGrpSpPr>
            <p:cNvPr id="48" name="Group 29"/>
            <p:cNvGrpSpPr>
              <a:grpSpLocks/>
            </p:cNvGrpSpPr>
            <p:nvPr/>
          </p:nvGrpSpPr>
          <p:grpSpPr bwMode="auto">
            <a:xfrm>
              <a:off x="6824663" y="4953000"/>
              <a:ext cx="1068387" cy="382588"/>
              <a:chOff x="4299" y="3120"/>
              <a:chExt cx="673" cy="241"/>
            </a:xfrm>
          </p:grpSpPr>
          <p:sp>
            <p:nvSpPr>
              <p:cNvPr id="53" name="Freeform 27"/>
              <p:cNvSpPr>
                <a:spLocks/>
              </p:cNvSpPr>
              <p:nvPr/>
            </p:nvSpPr>
            <p:spPr bwMode="auto">
              <a:xfrm>
                <a:off x="4299" y="3120"/>
                <a:ext cx="673" cy="241"/>
              </a:xfrm>
              <a:custGeom>
                <a:avLst/>
                <a:gdLst>
                  <a:gd name="T0" fmla="*/ 0 w 673"/>
                  <a:gd name="T1" fmla="*/ 0 h 241"/>
                  <a:gd name="T2" fmla="*/ 0 w 673"/>
                  <a:gd name="T3" fmla="*/ 240 h 241"/>
                  <a:gd name="T4" fmla="*/ 672 w 673"/>
                  <a:gd name="T5" fmla="*/ 240 h 241"/>
                  <a:gd name="T6" fmla="*/ 672 w 673"/>
                  <a:gd name="T7" fmla="*/ 0 h 241"/>
                  <a:gd name="T8" fmla="*/ 0 w 673"/>
                  <a:gd name="T9" fmla="*/ 0 h 241"/>
                </a:gdLst>
                <a:ahLst/>
                <a:cxnLst>
                  <a:cxn ang="0">
                    <a:pos x="T0" y="T1"/>
                  </a:cxn>
                  <a:cxn ang="0">
                    <a:pos x="T2" y="T3"/>
                  </a:cxn>
                  <a:cxn ang="0">
                    <a:pos x="T4" y="T5"/>
                  </a:cxn>
                  <a:cxn ang="0">
                    <a:pos x="T6" y="T7"/>
                  </a:cxn>
                  <a:cxn ang="0">
                    <a:pos x="T8" y="T9"/>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4" name="Rectangle 28"/>
              <p:cNvSpPr>
                <a:spLocks noChangeArrowheads="1"/>
              </p:cNvSpPr>
              <p:nvPr/>
            </p:nvSpPr>
            <p:spPr bwMode="auto">
              <a:xfrm>
                <a:off x="4360" y="3152"/>
                <a:ext cx="55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5</a:t>
                </a:r>
              </a:p>
            </p:txBody>
          </p:sp>
        </p:grpSp>
        <p:grpSp>
          <p:nvGrpSpPr>
            <p:cNvPr id="49" name="Group 32"/>
            <p:cNvGrpSpPr>
              <a:grpSpLocks/>
            </p:cNvGrpSpPr>
            <p:nvPr/>
          </p:nvGrpSpPr>
          <p:grpSpPr bwMode="auto">
            <a:xfrm>
              <a:off x="6953250" y="3657600"/>
              <a:ext cx="668338" cy="382588"/>
              <a:chOff x="4380" y="2304"/>
              <a:chExt cx="421" cy="241"/>
            </a:xfrm>
          </p:grpSpPr>
          <p:sp>
            <p:nvSpPr>
              <p:cNvPr id="51" name="Freeform 30"/>
              <p:cNvSpPr>
                <a:spLocks/>
              </p:cNvSpPr>
              <p:nvPr/>
            </p:nvSpPr>
            <p:spPr bwMode="auto">
              <a:xfrm>
                <a:off x="4380" y="2304"/>
                <a:ext cx="421" cy="241"/>
              </a:xfrm>
              <a:custGeom>
                <a:avLst/>
                <a:gdLst>
                  <a:gd name="T0" fmla="*/ 0 w 421"/>
                  <a:gd name="T1" fmla="*/ 0 h 241"/>
                  <a:gd name="T2" fmla="*/ 0 w 421"/>
                  <a:gd name="T3" fmla="*/ 240 h 241"/>
                  <a:gd name="T4" fmla="*/ 420 w 421"/>
                  <a:gd name="T5" fmla="*/ 240 h 241"/>
                  <a:gd name="T6" fmla="*/ 420 w 421"/>
                  <a:gd name="T7" fmla="*/ 0 h 241"/>
                  <a:gd name="T8" fmla="*/ 0 w 421"/>
                  <a:gd name="T9" fmla="*/ 0 h 241"/>
                </a:gdLst>
                <a:ahLst/>
                <a:cxnLst>
                  <a:cxn ang="0">
                    <a:pos x="T0" y="T1"/>
                  </a:cxn>
                  <a:cxn ang="0">
                    <a:pos x="T2" y="T3"/>
                  </a:cxn>
                  <a:cxn ang="0">
                    <a:pos x="T4" y="T5"/>
                  </a:cxn>
                  <a:cxn ang="0">
                    <a:pos x="T6" y="T7"/>
                  </a:cxn>
                  <a:cxn ang="0">
                    <a:pos x="T8" y="T9"/>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2" name="Rectangle 31"/>
              <p:cNvSpPr>
                <a:spLocks noChangeArrowheads="1"/>
              </p:cNvSpPr>
              <p:nvPr/>
            </p:nvSpPr>
            <p:spPr bwMode="auto">
              <a:xfrm>
                <a:off x="4441" y="2336"/>
                <a:ext cx="29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3</a:t>
                </a:r>
              </a:p>
            </p:txBody>
          </p:sp>
        </p:grpSp>
        <p:sp>
          <p:nvSpPr>
            <p:cNvPr id="50" name="Rectangle 33"/>
            <p:cNvSpPr>
              <a:spLocks noChangeArrowheads="1"/>
            </p:cNvSpPr>
            <p:nvPr/>
          </p:nvSpPr>
          <p:spPr bwMode="auto">
            <a:xfrm>
              <a:off x="763588" y="3582988"/>
              <a:ext cx="6064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0000"/>
                </a:lnSpc>
                <a:spcBef>
                  <a:spcPct val="50000"/>
                </a:spcBef>
              </a:pPr>
              <a:r>
                <a:rPr lang="en-US" altLang="en-US" dirty="0">
                  <a:solidFill>
                    <a:srgbClr val="FFFF7D"/>
                  </a:solidFill>
                  <a:latin typeface="Trebuchet MS" panose="020B0603020202020204" pitchFamily="34" charset="0"/>
                </a:rPr>
                <a:t>P1</a:t>
              </a:r>
            </a:p>
            <a:p>
              <a:pPr>
                <a:lnSpc>
                  <a:spcPct val="120000"/>
                </a:lnSpc>
                <a:spcBef>
                  <a:spcPct val="50000"/>
                </a:spcBef>
              </a:pPr>
              <a:r>
                <a:rPr lang="en-US" altLang="en-US" dirty="0">
                  <a:solidFill>
                    <a:srgbClr val="FFFF7D"/>
                  </a:solidFill>
                  <a:latin typeface="Trebuchet MS" panose="020B0603020202020204" pitchFamily="34" charset="0"/>
                </a:rPr>
                <a:t>P2</a:t>
              </a:r>
            </a:p>
            <a:p>
              <a:pPr>
                <a:lnSpc>
                  <a:spcPct val="120000"/>
                </a:lnSpc>
                <a:spcBef>
                  <a:spcPct val="50000"/>
                </a:spcBef>
              </a:pPr>
              <a:r>
                <a:rPr lang="en-US" altLang="en-US" dirty="0">
                  <a:solidFill>
                    <a:srgbClr val="FFFF7D"/>
                  </a:solidFill>
                  <a:latin typeface="Trebuchet MS" panose="020B0603020202020204" pitchFamily="34" charset="0"/>
                </a:rPr>
                <a:t>P3</a:t>
              </a:r>
            </a:p>
          </p:txBody>
        </p:sp>
      </p:grpSp>
    </p:spTree>
    <p:extLst>
      <p:ext uri="{BB962C8B-B14F-4D97-AF65-F5344CB8AC3E}">
        <p14:creationId xmlns:p14="http://schemas.microsoft.com/office/powerpoint/2010/main" val="9243148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smtClean="0"/>
              <a:t>Another approach</a:t>
            </a:r>
            <a:endParaRPr lang="en-US" altLang="en-US" dirty="0"/>
          </a:p>
        </p:txBody>
      </p:sp>
      <p:sp>
        <p:nvSpPr>
          <p:cNvPr id="10" name="Rectangle 5"/>
          <p:cNvSpPr>
            <a:spLocks noGrp="1" noChangeArrowheads="1"/>
          </p:cNvSpPr>
          <p:nvPr>
            <p:ph sz="half" idx="1"/>
          </p:nvPr>
        </p:nvSpPr>
        <p:spPr>
          <a:xfrm>
            <a:off x="284956" y="2132856"/>
            <a:ext cx="8574088" cy="108012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r>
              <a:rPr lang="en-US" altLang="en-US" dirty="0"/>
              <a:t>What would be the result if you ran the </a:t>
            </a:r>
            <a:r>
              <a:rPr lang="en-US" altLang="en-US" i="1" dirty="0"/>
              <a:t>shortest</a:t>
            </a:r>
            <a:r>
              <a:rPr lang="en-US" altLang="en-US" dirty="0"/>
              <a:t> job first?</a:t>
            </a:r>
          </a:p>
          <a:p>
            <a:r>
              <a:rPr lang="en-US" altLang="en-US" dirty="0"/>
              <a:t>Again, the running times are </a:t>
            </a:r>
            <a:r>
              <a:rPr lang="en-US" altLang="en-US" dirty="0">
                <a:solidFill>
                  <a:srgbClr val="FFFF7D"/>
                </a:solidFill>
                <a:latin typeface="Trebuchet MS" panose="020B0603020202020204" pitchFamily="34" charset="0"/>
              </a:rPr>
              <a:t>3</a:t>
            </a:r>
            <a:r>
              <a:rPr lang="en-US" altLang="en-US" dirty="0"/>
              <a:t>, </a:t>
            </a:r>
            <a:r>
              <a:rPr lang="en-US" altLang="en-US" dirty="0">
                <a:solidFill>
                  <a:srgbClr val="FFFF7D"/>
                </a:solidFill>
                <a:latin typeface="Trebuchet MS" panose="020B0603020202020204" pitchFamily="34" charset="0"/>
              </a:rPr>
              <a:t>5</a:t>
            </a:r>
            <a:r>
              <a:rPr lang="en-US" altLang="en-US" dirty="0"/>
              <a:t>, </a:t>
            </a:r>
            <a:r>
              <a:rPr lang="en-US" altLang="en-US" dirty="0">
                <a:solidFill>
                  <a:srgbClr val="FFFF7D"/>
                </a:solidFill>
                <a:latin typeface="Trebuchet MS" panose="020B0603020202020204" pitchFamily="34" charset="0"/>
              </a:rPr>
              <a:t>6</a:t>
            </a:r>
            <a:r>
              <a:rPr lang="en-US" altLang="en-US" dirty="0"/>
              <a:t>, </a:t>
            </a:r>
            <a:r>
              <a:rPr lang="en-US" altLang="en-US" dirty="0">
                <a:solidFill>
                  <a:srgbClr val="FFFF7D"/>
                </a:solidFill>
                <a:latin typeface="Trebuchet MS" panose="020B0603020202020204" pitchFamily="34" charset="0"/>
              </a:rPr>
              <a:t>10</a:t>
            </a:r>
            <a:r>
              <a:rPr lang="en-US" altLang="en-US" dirty="0"/>
              <a:t>, </a:t>
            </a:r>
            <a:r>
              <a:rPr lang="en-US" altLang="en-US" dirty="0">
                <a:solidFill>
                  <a:srgbClr val="FFFF7D"/>
                </a:solidFill>
                <a:latin typeface="Trebuchet MS" panose="020B0603020202020204" pitchFamily="34" charset="0"/>
              </a:rPr>
              <a:t>11</a:t>
            </a:r>
            <a:r>
              <a:rPr lang="en-US" altLang="en-US" dirty="0"/>
              <a:t>, </a:t>
            </a:r>
            <a:r>
              <a:rPr lang="en-US" altLang="en-US" dirty="0">
                <a:solidFill>
                  <a:srgbClr val="FFFF7D"/>
                </a:solidFill>
                <a:latin typeface="Trebuchet MS" panose="020B0603020202020204" pitchFamily="34" charset="0"/>
              </a:rPr>
              <a:t>14</a:t>
            </a:r>
            <a:r>
              <a:rPr lang="en-US" altLang="en-US" dirty="0"/>
              <a:t>, </a:t>
            </a:r>
            <a:r>
              <a:rPr lang="en-US" altLang="en-US" dirty="0">
                <a:solidFill>
                  <a:srgbClr val="FFFF7D"/>
                </a:solidFill>
                <a:latin typeface="Trebuchet MS" panose="020B0603020202020204" pitchFamily="34" charset="0"/>
              </a:rPr>
              <a:t>15</a:t>
            </a:r>
            <a:r>
              <a:rPr lang="en-US" altLang="en-US" dirty="0"/>
              <a:t>, </a:t>
            </a:r>
            <a:r>
              <a:rPr lang="en-US" altLang="en-US" dirty="0">
                <a:solidFill>
                  <a:srgbClr val="FFFF7D"/>
                </a:solidFill>
                <a:latin typeface="Trebuchet MS" panose="020B0603020202020204" pitchFamily="34" charset="0"/>
              </a:rPr>
              <a:t>18</a:t>
            </a:r>
            <a:r>
              <a:rPr lang="en-US" altLang="en-US" dirty="0"/>
              <a:t>, and </a:t>
            </a:r>
            <a:r>
              <a:rPr lang="en-US" altLang="en-US" dirty="0">
                <a:solidFill>
                  <a:srgbClr val="FFFF7D"/>
                </a:solidFill>
                <a:latin typeface="Trebuchet MS" panose="020B0603020202020204" pitchFamily="34" charset="0"/>
              </a:rPr>
              <a:t>20</a:t>
            </a:r>
            <a:r>
              <a:rPr lang="en-US" altLang="en-US" dirty="0"/>
              <a:t> minutes</a:t>
            </a:r>
            <a:endParaRPr lang="en-US" altLang="en-US" dirty="0"/>
          </a:p>
        </p:txBody>
      </p:sp>
      <p:grpSp>
        <p:nvGrpSpPr>
          <p:cNvPr id="36" name="Group 35"/>
          <p:cNvGrpSpPr/>
          <p:nvPr/>
        </p:nvGrpSpPr>
        <p:grpSpPr>
          <a:xfrm>
            <a:off x="434975" y="3212976"/>
            <a:ext cx="8274050" cy="1788695"/>
            <a:chOff x="763588" y="3049588"/>
            <a:chExt cx="8274050" cy="1788695"/>
          </a:xfrm>
        </p:grpSpPr>
        <p:grpSp>
          <p:nvGrpSpPr>
            <p:cNvPr id="37" name="Group 36"/>
            <p:cNvGrpSpPr/>
            <p:nvPr/>
          </p:nvGrpSpPr>
          <p:grpSpPr>
            <a:xfrm>
              <a:off x="1295400" y="3124200"/>
              <a:ext cx="7742238" cy="1601788"/>
              <a:chOff x="1295400" y="3124200"/>
              <a:chExt cx="7742238" cy="1601788"/>
            </a:xfrm>
          </p:grpSpPr>
          <p:grpSp>
            <p:nvGrpSpPr>
              <p:cNvPr id="39" name="Group 9"/>
              <p:cNvGrpSpPr>
                <a:grpSpLocks/>
              </p:cNvGrpSpPr>
              <p:nvPr/>
            </p:nvGrpSpPr>
            <p:grpSpPr bwMode="auto">
              <a:xfrm>
                <a:off x="5235575" y="4343400"/>
                <a:ext cx="3802063" cy="382588"/>
                <a:chOff x="3298" y="2736"/>
                <a:chExt cx="2395" cy="241"/>
              </a:xfrm>
            </p:grpSpPr>
            <p:sp>
              <p:nvSpPr>
                <p:cNvPr id="93" name="Freeform 7"/>
                <p:cNvSpPr>
                  <a:spLocks/>
                </p:cNvSpPr>
                <p:nvPr/>
              </p:nvSpPr>
              <p:spPr bwMode="auto">
                <a:xfrm>
                  <a:off x="3298" y="2736"/>
                  <a:ext cx="2395" cy="241"/>
                </a:xfrm>
                <a:custGeom>
                  <a:avLst/>
                  <a:gdLst>
                    <a:gd name="T0" fmla="*/ 0 w 2395"/>
                    <a:gd name="T1" fmla="*/ 0 h 241"/>
                    <a:gd name="T2" fmla="*/ 0 w 2395"/>
                    <a:gd name="T3" fmla="*/ 240 h 241"/>
                    <a:gd name="T4" fmla="*/ 2394 w 2395"/>
                    <a:gd name="T5" fmla="*/ 240 h 241"/>
                    <a:gd name="T6" fmla="*/ 2394 w 2395"/>
                    <a:gd name="T7" fmla="*/ 0 h 241"/>
                    <a:gd name="T8" fmla="*/ 0 w 2395"/>
                    <a:gd name="T9" fmla="*/ 0 h 241"/>
                  </a:gdLst>
                  <a:ahLst/>
                  <a:cxnLst>
                    <a:cxn ang="0">
                      <a:pos x="T0" y="T1"/>
                    </a:cxn>
                    <a:cxn ang="0">
                      <a:pos x="T2" y="T3"/>
                    </a:cxn>
                    <a:cxn ang="0">
                      <a:pos x="T4" y="T5"/>
                    </a:cxn>
                    <a:cxn ang="0">
                      <a:pos x="T6" y="T7"/>
                    </a:cxn>
                    <a:cxn ang="0">
                      <a:pos x="T8" y="T9"/>
                    </a:cxn>
                  </a:cxnLst>
                  <a:rect l="0" t="0" r="r" b="b"/>
                  <a:pathLst>
                    <a:path w="2395" h="241">
                      <a:moveTo>
                        <a:pt x="0" y="0"/>
                      </a:moveTo>
                      <a:lnTo>
                        <a:pt x="0" y="240"/>
                      </a:lnTo>
                      <a:lnTo>
                        <a:pt x="2394" y="240"/>
                      </a:lnTo>
                      <a:lnTo>
                        <a:pt x="2394"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94" name="Rectangle 8"/>
                <p:cNvSpPr>
                  <a:spLocks noChangeArrowheads="1"/>
                </p:cNvSpPr>
                <p:nvPr/>
              </p:nvSpPr>
              <p:spPr bwMode="auto">
                <a:xfrm>
                  <a:off x="3359" y="2768"/>
                  <a:ext cx="227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20</a:t>
                  </a:r>
                </a:p>
              </p:txBody>
            </p:sp>
          </p:grpSp>
          <p:grpSp>
            <p:nvGrpSpPr>
              <p:cNvPr id="69" name="Group 12"/>
              <p:cNvGrpSpPr>
                <a:grpSpLocks/>
              </p:cNvGrpSpPr>
              <p:nvPr/>
            </p:nvGrpSpPr>
            <p:grpSpPr bwMode="auto">
              <a:xfrm>
                <a:off x="4495800" y="3733800"/>
                <a:ext cx="3468688" cy="382588"/>
                <a:chOff x="2832" y="2352"/>
                <a:chExt cx="2185" cy="241"/>
              </a:xfrm>
            </p:grpSpPr>
            <p:sp>
              <p:nvSpPr>
                <p:cNvPr id="91" name="Freeform 10"/>
                <p:cNvSpPr>
                  <a:spLocks/>
                </p:cNvSpPr>
                <p:nvPr/>
              </p:nvSpPr>
              <p:spPr bwMode="auto">
                <a:xfrm>
                  <a:off x="2832" y="2352"/>
                  <a:ext cx="2185" cy="241"/>
                </a:xfrm>
                <a:custGeom>
                  <a:avLst/>
                  <a:gdLst>
                    <a:gd name="T0" fmla="*/ 0 w 2185"/>
                    <a:gd name="T1" fmla="*/ 0 h 241"/>
                    <a:gd name="T2" fmla="*/ 0 w 2185"/>
                    <a:gd name="T3" fmla="*/ 240 h 241"/>
                    <a:gd name="T4" fmla="*/ 2184 w 2185"/>
                    <a:gd name="T5" fmla="*/ 240 h 241"/>
                    <a:gd name="T6" fmla="*/ 2184 w 2185"/>
                    <a:gd name="T7" fmla="*/ 0 h 241"/>
                    <a:gd name="T8" fmla="*/ 0 w 2185"/>
                    <a:gd name="T9" fmla="*/ 0 h 241"/>
                  </a:gdLst>
                  <a:ahLst/>
                  <a:cxnLst>
                    <a:cxn ang="0">
                      <a:pos x="T0" y="T1"/>
                    </a:cxn>
                    <a:cxn ang="0">
                      <a:pos x="T2" y="T3"/>
                    </a:cxn>
                    <a:cxn ang="0">
                      <a:pos x="T4" y="T5"/>
                    </a:cxn>
                    <a:cxn ang="0">
                      <a:pos x="T6" y="T7"/>
                    </a:cxn>
                    <a:cxn ang="0">
                      <a:pos x="T8" y="T9"/>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92" name="Rectangle 11"/>
                <p:cNvSpPr>
                  <a:spLocks noChangeArrowheads="1"/>
                </p:cNvSpPr>
                <p:nvPr/>
              </p:nvSpPr>
              <p:spPr bwMode="auto">
                <a:xfrm>
                  <a:off x="2893" y="2384"/>
                  <a:ext cx="206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18</a:t>
                  </a:r>
                </a:p>
              </p:txBody>
            </p:sp>
          </p:grpSp>
          <p:grpSp>
            <p:nvGrpSpPr>
              <p:cNvPr id="70" name="Group 15"/>
              <p:cNvGrpSpPr>
                <a:grpSpLocks/>
              </p:cNvGrpSpPr>
              <p:nvPr/>
            </p:nvGrpSpPr>
            <p:grpSpPr bwMode="auto">
              <a:xfrm>
                <a:off x="3886200" y="3124200"/>
                <a:ext cx="2868613" cy="382588"/>
                <a:chOff x="2448" y="1968"/>
                <a:chExt cx="1807" cy="241"/>
              </a:xfrm>
            </p:grpSpPr>
            <p:sp>
              <p:nvSpPr>
                <p:cNvPr id="89" name="Freeform 13"/>
                <p:cNvSpPr>
                  <a:spLocks/>
                </p:cNvSpPr>
                <p:nvPr/>
              </p:nvSpPr>
              <p:spPr bwMode="auto">
                <a:xfrm>
                  <a:off x="2448" y="1968"/>
                  <a:ext cx="1807" cy="241"/>
                </a:xfrm>
                <a:custGeom>
                  <a:avLst/>
                  <a:gdLst>
                    <a:gd name="T0" fmla="*/ 0 w 1807"/>
                    <a:gd name="T1" fmla="*/ 0 h 241"/>
                    <a:gd name="T2" fmla="*/ 0 w 1807"/>
                    <a:gd name="T3" fmla="*/ 240 h 241"/>
                    <a:gd name="T4" fmla="*/ 1806 w 1807"/>
                    <a:gd name="T5" fmla="*/ 240 h 241"/>
                    <a:gd name="T6" fmla="*/ 1806 w 1807"/>
                    <a:gd name="T7" fmla="*/ 0 h 241"/>
                    <a:gd name="T8" fmla="*/ 0 w 1807"/>
                    <a:gd name="T9" fmla="*/ 0 h 241"/>
                  </a:gdLst>
                  <a:ahLst/>
                  <a:cxnLst>
                    <a:cxn ang="0">
                      <a:pos x="T0" y="T1"/>
                    </a:cxn>
                    <a:cxn ang="0">
                      <a:pos x="T2" y="T3"/>
                    </a:cxn>
                    <a:cxn ang="0">
                      <a:pos x="T4" y="T5"/>
                    </a:cxn>
                    <a:cxn ang="0">
                      <a:pos x="T6" y="T7"/>
                    </a:cxn>
                    <a:cxn ang="0">
                      <a:pos x="T8" y="T9"/>
                    </a:cxn>
                  </a:cxnLst>
                  <a:rect l="0" t="0" r="r" b="b"/>
                  <a:pathLst>
                    <a:path w="1807" h="241">
                      <a:moveTo>
                        <a:pt x="0" y="0"/>
                      </a:moveTo>
                      <a:lnTo>
                        <a:pt x="0" y="240"/>
                      </a:lnTo>
                      <a:lnTo>
                        <a:pt x="1806" y="240"/>
                      </a:lnTo>
                      <a:lnTo>
                        <a:pt x="1806"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90" name="Rectangle 14"/>
                <p:cNvSpPr>
                  <a:spLocks noChangeArrowheads="1"/>
                </p:cNvSpPr>
                <p:nvPr/>
              </p:nvSpPr>
              <p:spPr bwMode="auto">
                <a:xfrm>
                  <a:off x="2509" y="2000"/>
                  <a:ext cx="168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15</a:t>
                  </a:r>
                </a:p>
              </p:txBody>
            </p:sp>
          </p:grpSp>
          <p:grpSp>
            <p:nvGrpSpPr>
              <p:cNvPr id="71" name="Group 18"/>
              <p:cNvGrpSpPr>
                <a:grpSpLocks/>
              </p:cNvGrpSpPr>
              <p:nvPr/>
            </p:nvGrpSpPr>
            <p:grpSpPr bwMode="auto">
              <a:xfrm>
                <a:off x="2490788" y="4343400"/>
                <a:ext cx="2735262" cy="382588"/>
                <a:chOff x="1569" y="2736"/>
                <a:chExt cx="1723" cy="241"/>
              </a:xfrm>
            </p:grpSpPr>
            <p:sp>
              <p:nvSpPr>
                <p:cNvPr id="87" name="Freeform 16"/>
                <p:cNvSpPr>
                  <a:spLocks/>
                </p:cNvSpPr>
                <p:nvPr/>
              </p:nvSpPr>
              <p:spPr bwMode="auto">
                <a:xfrm>
                  <a:off x="1569" y="2736"/>
                  <a:ext cx="1723" cy="241"/>
                </a:xfrm>
                <a:custGeom>
                  <a:avLst/>
                  <a:gdLst>
                    <a:gd name="T0" fmla="*/ 0 w 1723"/>
                    <a:gd name="T1" fmla="*/ 0 h 241"/>
                    <a:gd name="T2" fmla="*/ 0 w 1723"/>
                    <a:gd name="T3" fmla="*/ 240 h 241"/>
                    <a:gd name="T4" fmla="*/ 1722 w 1723"/>
                    <a:gd name="T5" fmla="*/ 240 h 241"/>
                    <a:gd name="T6" fmla="*/ 1722 w 1723"/>
                    <a:gd name="T7" fmla="*/ 0 h 241"/>
                    <a:gd name="T8" fmla="*/ 0 w 1723"/>
                    <a:gd name="T9" fmla="*/ 0 h 241"/>
                  </a:gdLst>
                  <a:ahLst/>
                  <a:cxnLst>
                    <a:cxn ang="0">
                      <a:pos x="T0" y="T1"/>
                    </a:cxn>
                    <a:cxn ang="0">
                      <a:pos x="T2" y="T3"/>
                    </a:cxn>
                    <a:cxn ang="0">
                      <a:pos x="T4" y="T5"/>
                    </a:cxn>
                    <a:cxn ang="0">
                      <a:pos x="T6" y="T7"/>
                    </a:cxn>
                    <a:cxn ang="0">
                      <a:pos x="T8" y="T9"/>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88" name="Rectangle 17"/>
                <p:cNvSpPr>
                  <a:spLocks noChangeArrowheads="1"/>
                </p:cNvSpPr>
                <p:nvPr/>
              </p:nvSpPr>
              <p:spPr bwMode="auto">
                <a:xfrm>
                  <a:off x="1630" y="2768"/>
                  <a:ext cx="16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14</a:t>
                  </a:r>
                </a:p>
              </p:txBody>
            </p:sp>
          </p:grpSp>
          <p:grpSp>
            <p:nvGrpSpPr>
              <p:cNvPr id="72" name="Group 21"/>
              <p:cNvGrpSpPr>
                <a:grpSpLocks/>
              </p:cNvGrpSpPr>
              <p:nvPr/>
            </p:nvGrpSpPr>
            <p:grpSpPr bwMode="auto">
              <a:xfrm>
                <a:off x="2362200" y="3733800"/>
                <a:ext cx="2135188" cy="382588"/>
                <a:chOff x="1488" y="2352"/>
                <a:chExt cx="1345" cy="241"/>
              </a:xfrm>
            </p:grpSpPr>
            <p:sp>
              <p:nvSpPr>
                <p:cNvPr id="85" name="Freeform 19"/>
                <p:cNvSpPr>
                  <a:spLocks/>
                </p:cNvSpPr>
                <p:nvPr/>
              </p:nvSpPr>
              <p:spPr bwMode="auto">
                <a:xfrm>
                  <a:off x="1488" y="2352"/>
                  <a:ext cx="1345" cy="241"/>
                </a:xfrm>
                <a:custGeom>
                  <a:avLst/>
                  <a:gdLst>
                    <a:gd name="T0" fmla="*/ 0 w 1345"/>
                    <a:gd name="T1" fmla="*/ 0 h 241"/>
                    <a:gd name="T2" fmla="*/ 0 w 1345"/>
                    <a:gd name="T3" fmla="*/ 240 h 241"/>
                    <a:gd name="T4" fmla="*/ 1344 w 1345"/>
                    <a:gd name="T5" fmla="*/ 240 h 241"/>
                    <a:gd name="T6" fmla="*/ 1344 w 1345"/>
                    <a:gd name="T7" fmla="*/ 0 h 241"/>
                    <a:gd name="T8" fmla="*/ 0 w 1345"/>
                    <a:gd name="T9" fmla="*/ 0 h 241"/>
                  </a:gdLst>
                  <a:ahLst/>
                  <a:cxnLst>
                    <a:cxn ang="0">
                      <a:pos x="T0" y="T1"/>
                    </a:cxn>
                    <a:cxn ang="0">
                      <a:pos x="T2" y="T3"/>
                    </a:cxn>
                    <a:cxn ang="0">
                      <a:pos x="T4" y="T5"/>
                    </a:cxn>
                    <a:cxn ang="0">
                      <a:pos x="T6" y="T7"/>
                    </a:cxn>
                    <a:cxn ang="0">
                      <a:pos x="T8" y="T9"/>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86" name="Rectangle 20"/>
                <p:cNvSpPr>
                  <a:spLocks noChangeArrowheads="1"/>
                </p:cNvSpPr>
                <p:nvPr/>
              </p:nvSpPr>
              <p:spPr bwMode="auto">
                <a:xfrm>
                  <a:off x="1549" y="2384"/>
                  <a:ext cx="12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11</a:t>
                  </a:r>
                </a:p>
              </p:txBody>
            </p:sp>
          </p:grpSp>
          <p:grpSp>
            <p:nvGrpSpPr>
              <p:cNvPr id="73" name="Group 24"/>
              <p:cNvGrpSpPr>
                <a:grpSpLocks/>
              </p:cNvGrpSpPr>
              <p:nvPr/>
            </p:nvGrpSpPr>
            <p:grpSpPr bwMode="auto">
              <a:xfrm>
                <a:off x="1958975" y="3124200"/>
                <a:ext cx="1935163" cy="382588"/>
                <a:chOff x="1234" y="1968"/>
                <a:chExt cx="1219" cy="241"/>
              </a:xfrm>
            </p:grpSpPr>
            <p:sp>
              <p:nvSpPr>
                <p:cNvPr id="83" name="Freeform 22"/>
                <p:cNvSpPr>
                  <a:spLocks/>
                </p:cNvSpPr>
                <p:nvPr/>
              </p:nvSpPr>
              <p:spPr bwMode="auto">
                <a:xfrm>
                  <a:off x="1234" y="1968"/>
                  <a:ext cx="1219" cy="241"/>
                </a:xfrm>
                <a:custGeom>
                  <a:avLst/>
                  <a:gdLst>
                    <a:gd name="T0" fmla="*/ 0 w 1219"/>
                    <a:gd name="T1" fmla="*/ 0 h 241"/>
                    <a:gd name="T2" fmla="*/ 0 w 1219"/>
                    <a:gd name="T3" fmla="*/ 240 h 241"/>
                    <a:gd name="T4" fmla="*/ 1218 w 1219"/>
                    <a:gd name="T5" fmla="*/ 240 h 241"/>
                    <a:gd name="T6" fmla="*/ 1218 w 1219"/>
                    <a:gd name="T7" fmla="*/ 0 h 241"/>
                    <a:gd name="T8" fmla="*/ 0 w 1219"/>
                    <a:gd name="T9" fmla="*/ 0 h 241"/>
                  </a:gdLst>
                  <a:ahLst/>
                  <a:cxnLst>
                    <a:cxn ang="0">
                      <a:pos x="T0" y="T1"/>
                    </a:cxn>
                    <a:cxn ang="0">
                      <a:pos x="T2" y="T3"/>
                    </a:cxn>
                    <a:cxn ang="0">
                      <a:pos x="T4" y="T5"/>
                    </a:cxn>
                    <a:cxn ang="0">
                      <a:pos x="T6" y="T7"/>
                    </a:cxn>
                    <a:cxn ang="0">
                      <a:pos x="T8" y="T9"/>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84" name="Rectangle 23"/>
                <p:cNvSpPr>
                  <a:spLocks noChangeArrowheads="1"/>
                </p:cNvSpPr>
                <p:nvPr/>
              </p:nvSpPr>
              <p:spPr bwMode="auto">
                <a:xfrm>
                  <a:off x="1295" y="2000"/>
                  <a:ext cx="109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10</a:t>
                  </a:r>
                </a:p>
              </p:txBody>
            </p:sp>
          </p:grpSp>
          <p:grpSp>
            <p:nvGrpSpPr>
              <p:cNvPr id="74" name="Group 27"/>
              <p:cNvGrpSpPr>
                <a:grpSpLocks/>
              </p:cNvGrpSpPr>
              <p:nvPr/>
            </p:nvGrpSpPr>
            <p:grpSpPr bwMode="auto">
              <a:xfrm>
                <a:off x="1295400" y="4343400"/>
                <a:ext cx="1201738" cy="382588"/>
                <a:chOff x="816" y="2736"/>
                <a:chExt cx="757" cy="241"/>
              </a:xfrm>
            </p:grpSpPr>
            <p:sp>
              <p:nvSpPr>
                <p:cNvPr id="81" name="Freeform 25"/>
                <p:cNvSpPr>
                  <a:spLocks/>
                </p:cNvSpPr>
                <p:nvPr/>
              </p:nvSpPr>
              <p:spPr bwMode="auto">
                <a:xfrm>
                  <a:off x="816" y="2736"/>
                  <a:ext cx="757" cy="241"/>
                </a:xfrm>
                <a:custGeom>
                  <a:avLst/>
                  <a:gdLst>
                    <a:gd name="T0" fmla="*/ 0 w 757"/>
                    <a:gd name="T1" fmla="*/ 0 h 241"/>
                    <a:gd name="T2" fmla="*/ 0 w 757"/>
                    <a:gd name="T3" fmla="*/ 240 h 241"/>
                    <a:gd name="T4" fmla="*/ 756 w 757"/>
                    <a:gd name="T5" fmla="*/ 240 h 241"/>
                    <a:gd name="T6" fmla="*/ 756 w 757"/>
                    <a:gd name="T7" fmla="*/ 0 h 241"/>
                    <a:gd name="T8" fmla="*/ 0 w 757"/>
                    <a:gd name="T9" fmla="*/ 0 h 241"/>
                  </a:gdLst>
                  <a:ahLst/>
                  <a:cxnLst>
                    <a:cxn ang="0">
                      <a:pos x="T0" y="T1"/>
                    </a:cxn>
                    <a:cxn ang="0">
                      <a:pos x="T2" y="T3"/>
                    </a:cxn>
                    <a:cxn ang="0">
                      <a:pos x="T4" y="T5"/>
                    </a:cxn>
                    <a:cxn ang="0">
                      <a:pos x="T6" y="T7"/>
                    </a:cxn>
                    <a:cxn ang="0">
                      <a:pos x="T8" y="T9"/>
                    </a:cxn>
                  </a:cxnLst>
                  <a:rect l="0" t="0" r="r" b="b"/>
                  <a:pathLst>
                    <a:path w="757" h="241">
                      <a:moveTo>
                        <a:pt x="0" y="0"/>
                      </a:moveTo>
                      <a:lnTo>
                        <a:pt x="0" y="240"/>
                      </a:lnTo>
                      <a:lnTo>
                        <a:pt x="756" y="240"/>
                      </a:lnTo>
                      <a:lnTo>
                        <a:pt x="756"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82" name="Rectangle 26"/>
                <p:cNvSpPr>
                  <a:spLocks noChangeArrowheads="1"/>
                </p:cNvSpPr>
                <p:nvPr/>
              </p:nvSpPr>
              <p:spPr bwMode="auto">
                <a:xfrm>
                  <a:off x="877" y="2768"/>
                  <a:ext cx="63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6</a:t>
                  </a:r>
                </a:p>
              </p:txBody>
            </p:sp>
          </p:grpSp>
          <p:grpSp>
            <p:nvGrpSpPr>
              <p:cNvPr id="75" name="Group 30"/>
              <p:cNvGrpSpPr>
                <a:grpSpLocks/>
              </p:cNvGrpSpPr>
              <p:nvPr/>
            </p:nvGrpSpPr>
            <p:grpSpPr bwMode="auto">
              <a:xfrm>
                <a:off x="1295400" y="3733800"/>
                <a:ext cx="1068388" cy="382588"/>
                <a:chOff x="816" y="2352"/>
                <a:chExt cx="673" cy="241"/>
              </a:xfrm>
            </p:grpSpPr>
            <p:sp>
              <p:nvSpPr>
                <p:cNvPr id="79" name="Freeform 28"/>
                <p:cNvSpPr>
                  <a:spLocks/>
                </p:cNvSpPr>
                <p:nvPr/>
              </p:nvSpPr>
              <p:spPr bwMode="auto">
                <a:xfrm>
                  <a:off x="816" y="2352"/>
                  <a:ext cx="673" cy="241"/>
                </a:xfrm>
                <a:custGeom>
                  <a:avLst/>
                  <a:gdLst>
                    <a:gd name="T0" fmla="*/ 0 w 673"/>
                    <a:gd name="T1" fmla="*/ 0 h 241"/>
                    <a:gd name="T2" fmla="*/ 0 w 673"/>
                    <a:gd name="T3" fmla="*/ 240 h 241"/>
                    <a:gd name="T4" fmla="*/ 672 w 673"/>
                    <a:gd name="T5" fmla="*/ 240 h 241"/>
                    <a:gd name="T6" fmla="*/ 672 w 673"/>
                    <a:gd name="T7" fmla="*/ 0 h 241"/>
                    <a:gd name="T8" fmla="*/ 0 w 673"/>
                    <a:gd name="T9" fmla="*/ 0 h 241"/>
                  </a:gdLst>
                  <a:ahLst/>
                  <a:cxnLst>
                    <a:cxn ang="0">
                      <a:pos x="T0" y="T1"/>
                    </a:cxn>
                    <a:cxn ang="0">
                      <a:pos x="T2" y="T3"/>
                    </a:cxn>
                    <a:cxn ang="0">
                      <a:pos x="T4" y="T5"/>
                    </a:cxn>
                    <a:cxn ang="0">
                      <a:pos x="T6" y="T7"/>
                    </a:cxn>
                    <a:cxn ang="0">
                      <a:pos x="T8" y="T9"/>
                    </a:cxn>
                  </a:cxnLst>
                  <a:rect l="0" t="0" r="r" b="b"/>
                  <a:pathLst>
                    <a:path w="673" h="241">
                      <a:moveTo>
                        <a:pt x="0" y="0"/>
                      </a:moveTo>
                      <a:lnTo>
                        <a:pt x="0" y="240"/>
                      </a:lnTo>
                      <a:lnTo>
                        <a:pt x="672" y="240"/>
                      </a:lnTo>
                      <a:lnTo>
                        <a:pt x="672"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80" name="Rectangle 29"/>
                <p:cNvSpPr>
                  <a:spLocks noChangeArrowheads="1"/>
                </p:cNvSpPr>
                <p:nvPr/>
              </p:nvSpPr>
              <p:spPr bwMode="auto">
                <a:xfrm>
                  <a:off x="877" y="2384"/>
                  <a:ext cx="55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5</a:t>
                  </a:r>
                </a:p>
              </p:txBody>
            </p:sp>
          </p:grpSp>
          <p:grpSp>
            <p:nvGrpSpPr>
              <p:cNvPr id="76" name="Group 33"/>
              <p:cNvGrpSpPr>
                <a:grpSpLocks/>
              </p:cNvGrpSpPr>
              <p:nvPr/>
            </p:nvGrpSpPr>
            <p:grpSpPr bwMode="auto">
              <a:xfrm>
                <a:off x="1295400" y="3124200"/>
                <a:ext cx="668338" cy="382588"/>
                <a:chOff x="816" y="1968"/>
                <a:chExt cx="421" cy="241"/>
              </a:xfrm>
            </p:grpSpPr>
            <p:sp>
              <p:nvSpPr>
                <p:cNvPr id="77" name="Freeform 31"/>
                <p:cNvSpPr>
                  <a:spLocks/>
                </p:cNvSpPr>
                <p:nvPr/>
              </p:nvSpPr>
              <p:spPr bwMode="auto">
                <a:xfrm>
                  <a:off x="816" y="1968"/>
                  <a:ext cx="421" cy="241"/>
                </a:xfrm>
                <a:custGeom>
                  <a:avLst/>
                  <a:gdLst>
                    <a:gd name="T0" fmla="*/ 0 w 421"/>
                    <a:gd name="T1" fmla="*/ 0 h 241"/>
                    <a:gd name="T2" fmla="*/ 0 w 421"/>
                    <a:gd name="T3" fmla="*/ 240 h 241"/>
                    <a:gd name="T4" fmla="*/ 420 w 421"/>
                    <a:gd name="T5" fmla="*/ 240 h 241"/>
                    <a:gd name="T6" fmla="*/ 420 w 421"/>
                    <a:gd name="T7" fmla="*/ 0 h 241"/>
                    <a:gd name="T8" fmla="*/ 0 w 421"/>
                    <a:gd name="T9" fmla="*/ 0 h 241"/>
                  </a:gdLst>
                  <a:ahLst/>
                  <a:cxnLst>
                    <a:cxn ang="0">
                      <a:pos x="T0" y="T1"/>
                    </a:cxn>
                    <a:cxn ang="0">
                      <a:pos x="T2" y="T3"/>
                    </a:cxn>
                    <a:cxn ang="0">
                      <a:pos x="T4" y="T5"/>
                    </a:cxn>
                    <a:cxn ang="0">
                      <a:pos x="T6" y="T7"/>
                    </a:cxn>
                    <a:cxn ang="0">
                      <a:pos x="T8" y="T9"/>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78" name="Rectangle 32"/>
                <p:cNvSpPr>
                  <a:spLocks noChangeArrowheads="1"/>
                </p:cNvSpPr>
                <p:nvPr/>
              </p:nvSpPr>
              <p:spPr bwMode="auto">
                <a:xfrm>
                  <a:off x="877" y="2000"/>
                  <a:ext cx="29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3</a:t>
                  </a:r>
                </a:p>
              </p:txBody>
            </p:sp>
          </p:grpSp>
        </p:grpSp>
        <p:sp>
          <p:nvSpPr>
            <p:cNvPr id="38" name="Rectangle 34"/>
            <p:cNvSpPr>
              <a:spLocks noChangeArrowheads="1"/>
            </p:cNvSpPr>
            <p:nvPr/>
          </p:nvSpPr>
          <p:spPr bwMode="auto">
            <a:xfrm>
              <a:off x="763588" y="3049588"/>
              <a:ext cx="606425" cy="178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0000"/>
                </a:lnSpc>
                <a:spcBef>
                  <a:spcPct val="50000"/>
                </a:spcBef>
              </a:pPr>
              <a:r>
                <a:rPr lang="en-US" altLang="en-US" dirty="0">
                  <a:solidFill>
                    <a:srgbClr val="FFFF7D"/>
                  </a:solidFill>
                  <a:latin typeface="Trebuchet MS" panose="020B0603020202020204" pitchFamily="34" charset="0"/>
                </a:rPr>
                <a:t>P1</a:t>
              </a:r>
            </a:p>
            <a:p>
              <a:pPr>
                <a:lnSpc>
                  <a:spcPct val="120000"/>
                </a:lnSpc>
                <a:spcBef>
                  <a:spcPct val="50000"/>
                </a:spcBef>
              </a:pPr>
              <a:r>
                <a:rPr lang="en-US" altLang="en-US" dirty="0">
                  <a:solidFill>
                    <a:srgbClr val="FFFF7D"/>
                  </a:solidFill>
                  <a:latin typeface="Trebuchet MS" panose="020B0603020202020204" pitchFamily="34" charset="0"/>
                </a:rPr>
                <a:t>P2</a:t>
              </a:r>
            </a:p>
            <a:p>
              <a:pPr>
                <a:lnSpc>
                  <a:spcPct val="120000"/>
                </a:lnSpc>
                <a:spcBef>
                  <a:spcPct val="50000"/>
                </a:spcBef>
              </a:pPr>
              <a:r>
                <a:rPr lang="en-US" altLang="en-US" dirty="0">
                  <a:solidFill>
                    <a:srgbClr val="FFFF7D"/>
                  </a:solidFill>
                  <a:latin typeface="Trebuchet MS" panose="020B0603020202020204" pitchFamily="34" charset="0"/>
                </a:rPr>
                <a:t>P3</a:t>
              </a:r>
            </a:p>
          </p:txBody>
        </p:sp>
      </p:grpSp>
      <p:sp>
        <p:nvSpPr>
          <p:cNvPr id="95" name="Rectangle 6"/>
          <p:cNvSpPr txBox="1">
            <a:spLocks noChangeArrowheads="1"/>
          </p:cNvSpPr>
          <p:nvPr/>
        </p:nvSpPr>
        <p:spPr>
          <a:xfrm>
            <a:off x="470429" y="5071583"/>
            <a:ext cx="7848600" cy="182880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fontAlgn="auto">
              <a:spcAft>
                <a:spcPts val="0"/>
              </a:spcAft>
            </a:pPr>
            <a:r>
              <a:rPr lang="en-US" altLang="en-US" dirty="0" smtClean="0"/>
              <a:t>That wasn’t such a good idea; time to completion is now</a:t>
            </a:r>
            <a:br>
              <a:rPr lang="en-US" altLang="en-US" dirty="0" smtClean="0"/>
            </a:br>
            <a:r>
              <a:rPr lang="en-US" altLang="en-US" dirty="0" smtClean="0">
                <a:solidFill>
                  <a:srgbClr val="FFFF7D"/>
                </a:solidFill>
                <a:latin typeface="Trebuchet MS" panose="020B0603020202020204" pitchFamily="34" charset="0"/>
              </a:rPr>
              <a:t>6 + 14 + 20 = 40</a:t>
            </a:r>
            <a:r>
              <a:rPr lang="en-US" altLang="en-US" dirty="0" smtClean="0">
                <a:solidFill>
                  <a:srgbClr val="FFFF7D"/>
                </a:solidFill>
              </a:rPr>
              <a:t> </a:t>
            </a:r>
            <a:r>
              <a:rPr lang="en-US" altLang="en-US" dirty="0" smtClean="0"/>
              <a:t>minutes</a:t>
            </a:r>
          </a:p>
          <a:p>
            <a:pPr fontAlgn="auto">
              <a:spcAft>
                <a:spcPts val="0"/>
              </a:spcAft>
            </a:pPr>
            <a:r>
              <a:rPr lang="en-US" altLang="en-US" dirty="0" smtClean="0"/>
              <a:t>Note, however, that the greedy algorithm itself is fast</a:t>
            </a:r>
          </a:p>
          <a:p>
            <a:pPr lvl="1" fontAlgn="auto">
              <a:spcAft>
                <a:spcPts val="0"/>
              </a:spcAft>
            </a:pPr>
            <a:r>
              <a:rPr lang="en-US" altLang="en-US" dirty="0" smtClean="0"/>
              <a:t>All we had to do at each stage was pick the minimum or maximum</a:t>
            </a:r>
            <a:endParaRPr lang="en-US" altLang="en-US" dirty="0"/>
          </a:p>
        </p:txBody>
      </p:sp>
    </p:spTree>
    <p:extLst>
      <p:ext uri="{BB962C8B-B14F-4D97-AF65-F5344CB8AC3E}">
        <p14:creationId xmlns:p14="http://schemas.microsoft.com/office/powerpoint/2010/main" val="151561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animEffect transition="in" filter="wipe(left)">
                                      <p:cBhvr>
                                        <p:cTn id="17" dur="500"/>
                                        <p:tgtEl>
                                          <p:spTgt spid="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
                                            <p:txEl>
                                              <p:pRg st="1" end="1"/>
                                            </p:txEl>
                                          </p:spTgt>
                                        </p:tgtEl>
                                        <p:attrNameLst>
                                          <p:attrName>style.visibility</p:attrName>
                                        </p:attrNameLst>
                                      </p:cBhvr>
                                      <p:to>
                                        <p:strVal val="visible"/>
                                      </p:to>
                                    </p:set>
                                    <p:animEffect transition="in" filter="wipe(left)">
                                      <p:cBhvr>
                                        <p:cTn id="22" dur="500"/>
                                        <p:tgtEl>
                                          <p:spTgt spid="9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
                                            <p:txEl>
                                              <p:pRg st="2" end="2"/>
                                            </p:txEl>
                                          </p:spTgt>
                                        </p:tgtEl>
                                        <p:attrNameLst>
                                          <p:attrName>style.visibility</p:attrName>
                                        </p:attrNameLst>
                                      </p:cBhvr>
                                      <p:to>
                                        <p:strVal val="visible"/>
                                      </p:to>
                                    </p:set>
                                    <p:animEffect transition="in" filter="wipe(left)">
                                      <p:cBhvr>
                                        <p:cTn id="27" dur="500"/>
                                        <p:tgtEl>
                                          <p:spTgt spid="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P spid="95" grpId="0" build="p" bldLvl="4"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smtClean="0"/>
              <a:t>An optimum solution</a:t>
            </a:r>
            <a:endParaRPr lang="en-US" altLang="en-US" dirty="0"/>
          </a:p>
        </p:txBody>
      </p:sp>
      <p:sp>
        <p:nvSpPr>
          <p:cNvPr id="10" name="Rectangle 5"/>
          <p:cNvSpPr>
            <a:spLocks noGrp="1" noChangeArrowheads="1"/>
          </p:cNvSpPr>
          <p:nvPr>
            <p:ph sz="half" idx="1"/>
          </p:nvPr>
        </p:nvSpPr>
        <p:spPr>
          <a:xfrm>
            <a:off x="284956" y="2132856"/>
            <a:ext cx="8574088" cy="50296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dirty="0"/>
              <a:t>Better solutions do exist:</a:t>
            </a:r>
            <a:endParaRPr lang="en-US" altLang="en-US" dirty="0"/>
          </a:p>
        </p:txBody>
      </p:sp>
      <p:sp>
        <p:nvSpPr>
          <p:cNvPr id="95" name="Rectangle 6"/>
          <p:cNvSpPr txBox="1">
            <a:spLocks noChangeArrowheads="1"/>
          </p:cNvSpPr>
          <p:nvPr/>
        </p:nvSpPr>
        <p:spPr>
          <a:xfrm>
            <a:off x="323584" y="4588972"/>
            <a:ext cx="7848600" cy="2246847"/>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en-US" dirty="0"/>
              <a:t>This solution is clearly optimal (why?)</a:t>
            </a:r>
          </a:p>
          <a:p>
            <a:r>
              <a:rPr lang="en-US" altLang="en-US" dirty="0"/>
              <a:t>Clearly, there are other optimal solutions (why?)</a:t>
            </a:r>
          </a:p>
          <a:p>
            <a:r>
              <a:rPr lang="en-US" altLang="en-US" dirty="0"/>
              <a:t>How do we find such a solution?</a:t>
            </a:r>
          </a:p>
          <a:p>
            <a:pPr lvl="1"/>
            <a:r>
              <a:rPr lang="en-US" altLang="en-US" dirty="0"/>
              <a:t>One way: Try all possible assignments of jobs to processors</a:t>
            </a:r>
          </a:p>
          <a:p>
            <a:pPr lvl="1"/>
            <a:r>
              <a:rPr lang="en-US" altLang="en-US" dirty="0"/>
              <a:t>Unfortunately, this approach can take exponential time</a:t>
            </a:r>
            <a:endParaRPr lang="en-US" altLang="en-US" dirty="0"/>
          </a:p>
        </p:txBody>
      </p:sp>
      <p:grpSp>
        <p:nvGrpSpPr>
          <p:cNvPr id="40" name="Group 35"/>
          <p:cNvGrpSpPr>
            <a:grpSpLocks/>
          </p:cNvGrpSpPr>
          <p:nvPr/>
        </p:nvGrpSpPr>
        <p:grpSpPr bwMode="auto">
          <a:xfrm>
            <a:off x="828410" y="2635824"/>
            <a:ext cx="7132637" cy="1768475"/>
            <a:chOff x="481" y="1345"/>
            <a:chExt cx="4493" cy="1114"/>
          </a:xfrm>
        </p:grpSpPr>
        <p:grpSp>
          <p:nvGrpSpPr>
            <p:cNvPr id="41" name="Group 9"/>
            <p:cNvGrpSpPr>
              <a:grpSpLocks/>
            </p:cNvGrpSpPr>
            <p:nvPr/>
          </p:nvGrpSpPr>
          <p:grpSpPr bwMode="auto">
            <a:xfrm>
              <a:off x="768" y="1392"/>
              <a:ext cx="2449" cy="241"/>
              <a:chOff x="768" y="1392"/>
              <a:chExt cx="2449" cy="241"/>
            </a:xfrm>
          </p:grpSpPr>
          <p:sp>
            <p:nvSpPr>
              <p:cNvPr id="67" name="Freeform 7"/>
              <p:cNvSpPr>
                <a:spLocks/>
              </p:cNvSpPr>
              <p:nvPr/>
            </p:nvSpPr>
            <p:spPr bwMode="auto">
              <a:xfrm>
                <a:off x="768" y="1392"/>
                <a:ext cx="2449" cy="241"/>
              </a:xfrm>
              <a:custGeom>
                <a:avLst/>
                <a:gdLst>
                  <a:gd name="T0" fmla="*/ 0 w 2449"/>
                  <a:gd name="T1" fmla="*/ 0 h 241"/>
                  <a:gd name="T2" fmla="*/ 0 w 2449"/>
                  <a:gd name="T3" fmla="*/ 240 h 241"/>
                  <a:gd name="T4" fmla="*/ 2448 w 2449"/>
                  <a:gd name="T5" fmla="*/ 240 h 241"/>
                  <a:gd name="T6" fmla="*/ 2448 w 2449"/>
                  <a:gd name="T7" fmla="*/ 0 h 241"/>
                  <a:gd name="T8" fmla="*/ 0 w 2449"/>
                  <a:gd name="T9" fmla="*/ 0 h 241"/>
                </a:gdLst>
                <a:ahLst/>
                <a:cxnLst>
                  <a:cxn ang="0">
                    <a:pos x="T0" y="T1"/>
                  </a:cxn>
                  <a:cxn ang="0">
                    <a:pos x="T2" y="T3"/>
                  </a:cxn>
                  <a:cxn ang="0">
                    <a:pos x="T4" y="T5"/>
                  </a:cxn>
                  <a:cxn ang="0">
                    <a:pos x="T6" y="T7"/>
                  </a:cxn>
                  <a:cxn ang="0">
                    <a:pos x="T8" y="T9"/>
                  </a:cxn>
                </a:cxnLst>
                <a:rect l="0" t="0" r="r" b="b"/>
                <a:pathLst>
                  <a:path w="2449" h="241">
                    <a:moveTo>
                      <a:pt x="0" y="0"/>
                    </a:moveTo>
                    <a:lnTo>
                      <a:pt x="0" y="240"/>
                    </a:lnTo>
                    <a:lnTo>
                      <a:pt x="2448" y="240"/>
                    </a:lnTo>
                    <a:lnTo>
                      <a:pt x="2448"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8" name="Rectangle 8"/>
              <p:cNvSpPr>
                <a:spLocks noChangeArrowheads="1"/>
              </p:cNvSpPr>
              <p:nvPr/>
            </p:nvSpPr>
            <p:spPr bwMode="auto">
              <a:xfrm>
                <a:off x="829" y="1424"/>
                <a:ext cx="232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20</a:t>
                </a:r>
              </a:p>
            </p:txBody>
          </p:sp>
        </p:grpSp>
        <p:grpSp>
          <p:nvGrpSpPr>
            <p:cNvPr id="42" name="Group 12"/>
            <p:cNvGrpSpPr>
              <a:grpSpLocks/>
            </p:cNvGrpSpPr>
            <p:nvPr/>
          </p:nvGrpSpPr>
          <p:grpSpPr bwMode="auto">
            <a:xfrm>
              <a:off x="768" y="1790"/>
              <a:ext cx="2185" cy="241"/>
              <a:chOff x="768" y="1790"/>
              <a:chExt cx="2185" cy="241"/>
            </a:xfrm>
          </p:grpSpPr>
          <p:sp>
            <p:nvSpPr>
              <p:cNvPr id="65" name="Freeform 10"/>
              <p:cNvSpPr>
                <a:spLocks/>
              </p:cNvSpPr>
              <p:nvPr/>
            </p:nvSpPr>
            <p:spPr bwMode="auto">
              <a:xfrm>
                <a:off x="768" y="1790"/>
                <a:ext cx="2185" cy="241"/>
              </a:xfrm>
              <a:custGeom>
                <a:avLst/>
                <a:gdLst>
                  <a:gd name="T0" fmla="*/ 0 w 2185"/>
                  <a:gd name="T1" fmla="*/ 0 h 241"/>
                  <a:gd name="T2" fmla="*/ 0 w 2185"/>
                  <a:gd name="T3" fmla="*/ 240 h 241"/>
                  <a:gd name="T4" fmla="*/ 2184 w 2185"/>
                  <a:gd name="T5" fmla="*/ 240 h 241"/>
                  <a:gd name="T6" fmla="*/ 2184 w 2185"/>
                  <a:gd name="T7" fmla="*/ 0 h 241"/>
                  <a:gd name="T8" fmla="*/ 0 w 2185"/>
                  <a:gd name="T9" fmla="*/ 0 h 241"/>
                </a:gdLst>
                <a:ahLst/>
                <a:cxnLst>
                  <a:cxn ang="0">
                    <a:pos x="T0" y="T1"/>
                  </a:cxn>
                  <a:cxn ang="0">
                    <a:pos x="T2" y="T3"/>
                  </a:cxn>
                  <a:cxn ang="0">
                    <a:pos x="T4" y="T5"/>
                  </a:cxn>
                  <a:cxn ang="0">
                    <a:pos x="T6" y="T7"/>
                  </a:cxn>
                  <a:cxn ang="0">
                    <a:pos x="T8" y="T9"/>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6" name="Rectangle 11"/>
              <p:cNvSpPr>
                <a:spLocks noChangeArrowheads="1"/>
              </p:cNvSpPr>
              <p:nvPr/>
            </p:nvSpPr>
            <p:spPr bwMode="auto">
              <a:xfrm>
                <a:off x="829" y="1822"/>
                <a:ext cx="206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18</a:t>
                </a:r>
              </a:p>
            </p:txBody>
          </p:sp>
        </p:grpSp>
        <p:grpSp>
          <p:nvGrpSpPr>
            <p:cNvPr id="43" name="Group 15"/>
            <p:cNvGrpSpPr>
              <a:grpSpLocks/>
            </p:cNvGrpSpPr>
            <p:nvPr/>
          </p:nvGrpSpPr>
          <p:grpSpPr bwMode="auto">
            <a:xfrm>
              <a:off x="768" y="2208"/>
              <a:ext cx="1807" cy="241"/>
              <a:chOff x="768" y="2208"/>
              <a:chExt cx="1807" cy="241"/>
            </a:xfrm>
          </p:grpSpPr>
          <p:sp>
            <p:nvSpPr>
              <p:cNvPr id="63" name="Freeform 13"/>
              <p:cNvSpPr>
                <a:spLocks/>
              </p:cNvSpPr>
              <p:nvPr/>
            </p:nvSpPr>
            <p:spPr bwMode="auto">
              <a:xfrm>
                <a:off x="768" y="2208"/>
                <a:ext cx="1807" cy="241"/>
              </a:xfrm>
              <a:custGeom>
                <a:avLst/>
                <a:gdLst>
                  <a:gd name="T0" fmla="*/ 0 w 1807"/>
                  <a:gd name="T1" fmla="*/ 0 h 241"/>
                  <a:gd name="T2" fmla="*/ 0 w 1807"/>
                  <a:gd name="T3" fmla="*/ 240 h 241"/>
                  <a:gd name="T4" fmla="*/ 1806 w 1807"/>
                  <a:gd name="T5" fmla="*/ 240 h 241"/>
                  <a:gd name="T6" fmla="*/ 1806 w 1807"/>
                  <a:gd name="T7" fmla="*/ 0 h 241"/>
                  <a:gd name="T8" fmla="*/ 0 w 1807"/>
                  <a:gd name="T9" fmla="*/ 0 h 241"/>
                </a:gdLst>
                <a:ahLst/>
                <a:cxnLst>
                  <a:cxn ang="0">
                    <a:pos x="T0" y="T1"/>
                  </a:cxn>
                  <a:cxn ang="0">
                    <a:pos x="T2" y="T3"/>
                  </a:cxn>
                  <a:cxn ang="0">
                    <a:pos x="T4" y="T5"/>
                  </a:cxn>
                  <a:cxn ang="0">
                    <a:pos x="T6" y="T7"/>
                  </a:cxn>
                  <a:cxn ang="0">
                    <a:pos x="T8" y="T9"/>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4" name="Rectangle 14"/>
              <p:cNvSpPr>
                <a:spLocks noChangeArrowheads="1"/>
              </p:cNvSpPr>
              <p:nvPr/>
            </p:nvSpPr>
            <p:spPr bwMode="auto">
              <a:xfrm>
                <a:off x="829" y="2240"/>
                <a:ext cx="168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15</a:t>
                </a:r>
              </a:p>
            </p:txBody>
          </p:sp>
        </p:grpSp>
        <p:grpSp>
          <p:nvGrpSpPr>
            <p:cNvPr id="44" name="Group 18"/>
            <p:cNvGrpSpPr>
              <a:grpSpLocks/>
            </p:cNvGrpSpPr>
            <p:nvPr/>
          </p:nvGrpSpPr>
          <p:grpSpPr bwMode="auto">
            <a:xfrm>
              <a:off x="3222" y="1392"/>
              <a:ext cx="1723" cy="241"/>
              <a:chOff x="3222" y="1392"/>
              <a:chExt cx="1723" cy="241"/>
            </a:xfrm>
          </p:grpSpPr>
          <p:sp>
            <p:nvSpPr>
              <p:cNvPr id="61" name="Freeform 16"/>
              <p:cNvSpPr>
                <a:spLocks/>
              </p:cNvSpPr>
              <p:nvPr/>
            </p:nvSpPr>
            <p:spPr bwMode="auto">
              <a:xfrm>
                <a:off x="3222" y="1392"/>
                <a:ext cx="1723" cy="241"/>
              </a:xfrm>
              <a:custGeom>
                <a:avLst/>
                <a:gdLst>
                  <a:gd name="T0" fmla="*/ 0 w 1723"/>
                  <a:gd name="T1" fmla="*/ 0 h 241"/>
                  <a:gd name="T2" fmla="*/ 0 w 1723"/>
                  <a:gd name="T3" fmla="*/ 240 h 241"/>
                  <a:gd name="T4" fmla="*/ 1722 w 1723"/>
                  <a:gd name="T5" fmla="*/ 240 h 241"/>
                  <a:gd name="T6" fmla="*/ 1722 w 1723"/>
                  <a:gd name="T7" fmla="*/ 0 h 241"/>
                  <a:gd name="T8" fmla="*/ 0 w 1723"/>
                  <a:gd name="T9" fmla="*/ 0 h 241"/>
                </a:gdLst>
                <a:ahLst/>
                <a:cxnLst>
                  <a:cxn ang="0">
                    <a:pos x="T0" y="T1"/>
                  </a:cxn>
                  <a:cxn ang="0">
                    <a:pos x="T2" y="T3"/>
                  </a:cxn>
                  <a:cxn ang="0">
                    <a:pos x="T4" y="T5"/>
                  </a:cxn>
                  <a:cxn ang="0">
                    <a:pos x="T6" y="T7"/>
                  </a:cxn>
                  <a:cxn ang="0">
                    <a:pos x="T8" y="T9"/>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2" name="Rectangle 17"/>
              <p:cNvSpPr>
                <a:spLocks noChangeArrowheads="1"/>
              </p:cNvSpPr>
              <p:nvPr/>
            </p:nvSpPr>
            <p:spPr bwMode="auto">
              <a:xfrm>
                <a:off x="3283" y="1424"/>
                <a:ext cx="160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14</a:t>
                </a:r>
              </a:p>
            </p:txBody>
          </p:sp>
        </p:grpSp>
        <p:grpSp>
          <p:nvGrpSpPr>
            <p:cNvPr id="45" name="Group 21"/>
            <p:cNvGrpSpPr>
              <a:grpSpLocks/>
            </p:cNvGrpSpPr>
            <p:nvPr/>
          </p:nvGrpSpPr>
          <p:grpSpPr bwMode="auto">
            <a:xfrm>
              <a:off x="2948" y="1790"/>
              <a:ext cx="1345" cy="241"/>
              <a:chOff x="2948" y="1790"/>
              <a:chExt cx="1345" cy="241"/>
            </a:xfrm>
          </p:grpSpPr>
          <p:sp>
            <p:nvSpPr>
              <p:cNvPr id="59" name="Freeform 19"/>
              <p:cNvSpPr>
                <a:spLocks/>
              </p:cNvSpPr>
              <p:nvPr/>
            </p:nvSpPr>
            <p:spPr bwMode="auto">
              <a:xfrm>
                <a:off x="2948" y="1790"/>
                <a:ext cx="1345" cy="241"/>
              </a:xfrm>
              <a:custGeom>
                <a:avLst/>
                <a:gdLst>
                  <a:gd name="T0" fmla="*/ 0 w 1345"/>
                  <a:gd name="T1" fmla="*/ 0 h 241"/>
                  <a:gd name="T2" fmla="*/ 0 w 1345"/>
                  <a:gd name="T3" fmla="*/ 240 h 241"/>
                  <a:gd name="T4" fmla="*/ 1344 w 1345"/>
                  <a:gd name="T5" fmla="*/ 240 h 241"/>
                  <a:gd name="T6" fmla="*/ 1344 w 1345"/>
                  <a:gd name="T7" fmla="*/ 0 h 241"/>
                  <a:gd name="T8" fmla="*/ 0 w 1345"/>
                  <a:gd name="T9" fmla="*/ 0 h 241"/>
                </a:gdLst>
                <a:ahLst/>
                <a:cxnLst>
                  <a:cxn ang="0">
                    <a:pos x="T0" y="T1"/>
                  </a:cxn>
                  <a:cxn ang="0">
                    <a:pos x="T2" y="T3"/>
                  </a:cxn>
                  <a:cxn ang="0">
                    <a:pos x="T4" y="T5"/>
                  </a:cxn>
                  <a:cxn ang="0">
                    <a:pos x="T6" y="T7"/>
                  </a:cxn>
                  <a:cxn ang="0">
                    <a:pos x="T8" y="T9"/>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60" name="Rectangle 20"/>
              <p:cNvSpPr>
                <a:spLocks noChangeArrowheads="1"/>
              </p:cNvSpPr>
              <p:nvPr/>
            </p:nvSpPr>
            <p:spPr bwMode="auto">
              <a:xfrm>
                <a:off x="3009" y="1822"/>
                <a:ext cx="12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11</a:t>
                </a:r>
              </a:p>
            </p:txBody>
          </p:sp>
        </p:grpSp>
        <p:grpSp>
          <p:nvGrpSpPr>
            <p:cNvPr id="46" name="Group 24"/>
            <p:cNvGrpSpPr>
              <a:grpSpLocks/>
            </p:cNvGrpSpPr>
            <p:nvPr/>
          </p:nvGrpSpPr>
          <p:grpSpPr bwMode="auto">
            <a:xfrm>
              <a:off x="2574" y="2208"/>
              <a:ext cx="1219" cy="241"/>
              <a:chOff x="2574" y="2208"/>
              <a:chExt cx="1219" cy="241"/>
            </a:xfrm>
          </p:grpSpPr>
          <p:sp>
            <p:nvSpPr>
              <p:cNvPr id="57" name="Freeform 22"/>
              <p:cNvSpPr>
                <a:spLocks/>
              </p:cNvSpPr>
              <p:nvPr/>
            </p:nvSpPr>
            <p:spPr bwMode="auto">
              <a:xfrm>
                <a:off x="2574" y="2208"/>
                <a:ext cx="1219" cy="241"/>
              </a:xfrm>
              <a:custGeom>
                <a:avLst/>
                <a:gdLst>
                  <a:gd name="T0" fmla="*/ 0 w 1219"/>
                  <a:gd name="T1" fmla="*/ 0 h 241"/>
                  <a:gd name="T2" fmla="*/ 0 w 1219"/>
                  <a:gd name="T3" fmla="*/ 240 h 241"/>
                  <a:gd name="T4" fmla="*/ 1218 w 1219"/>
                  <a:gd name="T5" fmla="*/ 240 h 241"/>
                  <a:gd name="T6" fmla="*/ 1218 w 1219"/>
                  <a:gd name="T7" fmla="*/ 0 h 241"/>
                  <a:gd name="T8" fmla="*/ 0 w 1219"/>
                  <a:gd name="T9" fmla="*/ 0 h 241"/>
                </a:gdLst>
                <a:ahLst/>
                <a:cxnLst>
                  <a:cxn ang="0">
                    <a:pos x="T0" y="T1"/>
                  </a:cxn>
                  <a:cxn ang="0">
                    <a:pos x="T2" y="T3"/>
                  </a:cxn>
                  <a:cxn ang="0">
                    <a:pos x="T4" y="T5"/>
                  </a:cxn>
                  <a:cxn ang="0">
                    <a:pos x="T6" y="T7"/>
                  </a:cxn>
                  <a:cxn ang="0">
                    <a:pos x="T8" y="T9"/>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8" name="Rectangle 23"/>
              <p:cNvSpPr>
                <a:spLocks noChangeArrowheads="1"/>
              </p:cNvSpPr>
              <p:nvPr/>
            </p:nvSpPr>
            <p:spPr bwMode="auto">
              <a:xfrm>
                <a:off x="2635" y="2240"/>
                <a:ext cx="109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10</a:t>
                </a:r>
              </a:p>
            </p:txBody>
          </p:sp>
        </p:grpSp>
        <p:grpSp>
          <p:nvGrpSpPr>
            <p:cNvPr id="47" name="Group 27"/>
            <p:cNvGrpSpPr>
              <a:grpSpLocks/>
            </p:cNvGrpSpPr>
            <p:nvPr/>
          </p:nvGrpSpPr>
          <p:grpSpPr bwMode="auto">
            <a:xfrm>
              <a:off x="3792" y="2208"/>
              <a:ext cx="757" cy="241"/>
              <a:chOff x="3792" y="2208"/>
              <a:chExt cx="757" cy="241"/>
            </a:xfrm>
          </p:grpSpPr>
          <p:sp>
            <p:nvSpPr>
              <p:cNvPr id="55" name="Freeform 25"/>
              <p:cNvSpPr>
                <a:spLocks/>
              </p:cNvSpPr>
              <p:nvPr/>
            </p:nvSpPr>
            <p:spPr bwMode="auto">
              <a:xfrm>
                <a:off x="3792" y="2208"/>
                <a:ext cx="757" cy="241"/>
              </a:xfrm>
              <a:custGeom>
                <a:avLst/>
                <a:gdLst>
                  <a:gd name="T0" fmla="*/ 0 w 757"/>
                  <a:gd name="T1" fmla="*/ 0 h 241"/>
                  <a:gd name="T2" fmla="*/ 0 w 757"/>
                  <a:gd name="T3" fmla="*/ 240 h 241"/>
                  <a:gd name="T4" fmla="*/ 756 w 757"/>
                  <a:gd name="T5" fmla="*/ 240 h 241"/>
                  <a:gd name="T6" fmla="*/ 756 w 757"/>
                  <a:gd name="T7" fmla="*/ 0 h 241"/>
                  <a:gd name="T8" fmla="*/ 0 w 757"/>
                  <a:gd name="T9" fmla="*/ 0 h 241"/>
                </a:gdLst>
                <a:ahLst/>
                <a:cxnLst>
                  <a:cxn ang="0">
                    <a:pos x="T0" y="T1"/>
                  </a:cxn>
                  <a:cxn ang="0">
                    <a:pos x="T2" y="T3"/>
                  </a:cxn>
                  <a:cxn ang="0">
                    <a:pos x="T4" y="T5"/>
                  </a:cxn>
                  <a:cxn ang="0">
                    <a:pos x="T6" y="T7"/>
                  </a:cxn>
                  <a:cxn ang="0">
                    <a:pos x="T8" y="T9"/>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6" name="Rectangle 26"/>
              <p:cNvSpPr>
                <a:spLocks noChangeArrowheads="1"/>
              </p:cNvSpPr>
              <p:nvPr/>
            </p:nvSpPr>
            <p:spPr bwMode="auto">
              <a:xfrm>
                <a:off x="3853" y="2240"/>
                <a:ext cx="63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6</a:t>
                </a:r>
              </a:p>
            </p:txBody>
          </p:sp>
        </p:grpSp>
        <p:grpSp>
          <p:nvGrpSpPr>
            <p:cNvPr id="48" name="Group 30"/>
            <p:cNvGrpSpPr>
              <a:grpSpLocks/>
            </p:cNvGrpSpPr>
            <p:nvPr/>
          </p:nvGrpSpPr>
          <p:grpSpPr bwMode="auto">
            <a:xfrm>
              <a:off x="4292" y="1790"/>
              <a:ext cx="673" cy="241"/>
              <a:chOff x="4292" y="1790"/>
              <a:chExt cx="673" cy="241"/>
            </a:xfrm>
          </p:grpSpPr>
          <p:sp>
            <p:nvSpPr>
              <p:cNvPr id="53" name="Freeform 28"/>
              <p:cNvSpPr>
                <a:spLocks/>
              </p:cNvSpPr>
              <p:nvPr/>
            </p:nvSpPr>
            <p:spPr bwMode="auto">
              <a:xfrm>
                <a:off x="4292" y="1790"/>
                <a:ext cx="673" cy="241"/>
              </a:xfrm>
              <a:custGeom>
                <a:avLst/>
                <a:gdLst>
                  <a:gd name="T0" fmla="*/ 0 w 673"/>
                  <a:gd name="T1" fmla="*/ 0 h 241"/>
                  <a:gd name="T2" fmla="*/ 0 w 673"/>
                  <a:gd name="T3" fmla="*/ 240 h 241"/>
                  <a:gd name="T4" fmla="*/ 672 w 673"/>
                  <a:gd name="T5" fmla="*/ 240 h 241"/>
                  <a:gd name="T6" fmla="*/ 672 w 673"/>
                  <a:gd name="T7" fmla="*/ 0 h 241"/>
                  <a:gd name="T8" fmla="*/ 0 w 673"/>
                  <a:gd name="T9" fmla="*/ 0 h 241"/>
                </a:gdLst>
                <a:ahLst/>
                <a:cxnLst>
                  <a:cxn ang="0">
                    <a:pos x="T0" y="T1"/>
                  </a:cxn>
                  <a:cxn ang="0">
                    <a:pos x="T2" y="T3"/>
                  </a:cxn>
                  <a:cxn ang="0">
                    <a:pos x="T4" y="T5"/>
                  </a:cxn>
                  <a:cxn ang="0">
                    <a:pos x="T6" y="T7"/>
                  </a:cxn>
                  <a:cxn ang="0">
                    <a:pos x="T8" y="T9"/>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4" name="Rectangle 29"/>
              <p:cNvSpPr>
                <a:spLocks noChangeArrowheads="1"/>
              </p:cNvSpPr>
              <p:nvPr/>
            </p:nvSpPr>
            <p:spPr bwMode="auto">
              <a:xfrm>
                <a:off x="4353" y="1822"/>
                <a:ext cx="55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5</a:t>
                </a:r>
              </a:p>
            </p:txBody>
          </p:sp>
        </p:grpSp>
        <p:grpSp>
          <p:nvGrpSpPr>
            <p:cNvPr id="49" name="Group 33"/>
            <p:cNvGrpSpPr>
              <a:grpSpLocks/>
            </p:cNvGrpSpPr>
            <p:nvPr/>
          </p:nvGrpSpPr>
          <p:grpSpPr bwMode="auto">
            <a:xfrm>
              <a:off x="4553" y="2208"/>
              <a:ext cx="421" cy="241"/>
              <a:chOff x="4553" y="2208"/>
              <a:chExt cx="421" cy="241"/>
            </a:xfrm>
          </p:grpSpPr>
          <p:sp>
            <p:nvSpPr>
              <p:cNvPr id="51" name="Freeform 31"/>
              <p:cNvSpPr>
                <a:spLocks/>
              </p:cNvSpPr>
              <p:nvPr/>
            </p:nvSpPr>
            <p:spPr bwMode="auto">
              <a:xfrm>
                <a:off x="4553" y="2208"/>
                <a:ext cx="421" cy="241"/>
              </a:xfrm>
              <a:custGeom>
                <a:avLst/>
                <a:gdLst>
                  <a:gd name="T0" fmla="*/ 0 w 421"/>
                  <a:gd name="T1" fmla="*/ 0 h 241"/>
                  <a:gd name="T2" fmla="*/ 0 w 421"/>
                  <a:gd name="T3" fmla="*/ 240 h 241"/>
                  <a:gd name="T4" fmla="*/ 420 w 421"/>
                  <a:gd name="T5" fmla="*/ 240 h 241"/>
                  <a:gd name="T6" fmla="*/ 420 w 421"/>
                  <a:gd name="T7" fmla="*/ 0 h 241"/>
                  <a:gd name="T8" fmla="*/ 0 w 421"/>
                  <a:gd name="T9" fmla="*/ 0 h 241"/>
                </a:gdLst>
                <a:ahLst/>
                <a:cxnLst>
                  <a:cxn ang="0">
                    <a:pos x="T0" y="T1"/>
                  </a:cxn>
                  <a:cxn ang="0">
                    <a:pos x="T2" y="T3"/>
                  </a:cxn>
                  <a:cxn ang="0">
                    <a:pos x="T4" y="T5"/>
                  </a:cxn>
                  <a:cxn ang="0">
                    <a:pos x="T6" y="T7"/>
                  </a:cxn>
                  <a:cxn ang="0">
                    <a:pos x="T8" y="T9"/>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PH"/>
              </a:p>
            </p:txBody>
          </p:sp>
          <p:sp>
            <p:nvSpPr>
              <p:cNvPr id="52" name="Rectangle 32"/>
              <p:cNvSpPr>
                <a:spLocks noChangeArrowheads="1"/>
              </p:cNvSpPr>
              <p:nvPr/>
            </p:nvSpPr>
            <p:spPr bwMode="auto">
              <a:xfrm>
                <a:off x="4614" y="2240"/>
                <a:ext cx="29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a:r>
                  <a:rPr lang="en-US" altLang="en-US">
                    <a:solidFill>
                      <a:schemeClr val="accent2"/>
                    </a:solidFill>
                    <a:latin typeface="Trebuchet MS" panose="020B0603020202020204" pitchFamily="34" charset="0"/>
                  </a:rPr>
                  <a:t>3</a:t>
                </a:r>
              </a:p>
            </p:txBody>
          </p:sp>
        </p:grpSp>
        <p:sp>
          <p:nvSpPr>
            <p:cNvPr id="50" name="Rectangle 34"/>
            <p:cNvSpPr>
              <a:spLocks noChangeArrowheads="1"/>
            </p:cNvSpPr>
            <p:nvPr/>
          </p:nvSpPr>
          <p:spPr bwMode="auto">
            <a:xfrm>
              <a:off x="481" y="1345"/>
              <a:ext cx="382"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20000"/>
                </a:lnSpc>
                <a:spcBef>
                  <a:spcPct val="50000"/>
                </a:spcBef>
              </a:pPr>
              <a:r>
                <a:rPr lang="en-US" altLang="en-US" dirty="0">
                  <a:solidFill>
                    <a:srgbClr val="FFFF7D"/>
                  </a:solidFill>
                  <a:latin typeface="Trebuchet MS" panose="020B0603020202020204" pitchFamily="34" charset="0"/>
                </a:rPr>
                <a:t>P1</a:t>
              </a:r>
            </a:p>
            <a:p>
              <a:pPr>
                <a:lnSpc>
                  <a:spcPct val="120000"/>
                </a:lnSpc>
                <a:spcBef>
                  <a:spcPct val="50000"/>
                </a:spcBef>
              </a:pPr>
              <a:r>
                <a:rPr lang="en-US" altLang="en-US" dirty="0">
                  <a:solidFill>
                    <a:srgbClr val="FFFF7D"/>
                  </a:solidFill>
                  <a:latin typeface="Trebuchet MS" panose="020B0603020202020204" pitchFamily="34" charset="0"/>
                </a:rPr>
                <a:t>P2</a:t>
              </a:r>
            </a:p>
            <a:p>
              <a:pPr>
                <a:lnSpc>
                  <a:spcPct val="120000"/>
                </a:lnSpc>
                <a:spcBef>
                  <a:spcPct val="50000"/>
                </a:spcBef>
              </a:pPr>
              <a:r>
                <a:rPr lang="en-US" altLang="en-US" dirty="0">
                  <a:solidFill>
                    <a:srgbClr val="FFFF7D"/>
                  </a:solidFill>
                  <a:latin typeface="Trebuchet MS" panose="020B0603020202020204" pitchFamily="34" charset="0"/>
                </a:rPr>
                <a:t>P3</a:t>
              </a:r>
            </a:p>
          </p:txBody>
        </p:sp>
      </p:grpSp>
    </p:spTree>
    <p:extLst>
      <p:ext uri="{BB962C8B-B14F-4D97-AF65-F5344CB8AC3E}">
        <p14:creationId xmlns:p14="http://schemas.microsoft.com/office/powerpoint/2010/main" val="3174877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
                                            <p:txEl>
                                              <p:pRg st="0" end="0"/>
                                            </p:txEl>
                                          </p:spTgt>
                                        </p:tgtEl>
                                        <p:attrNameLst>
                                          <p:attrName>style.visibility</p:attrName>
                                        </p:attrNameLst>
                                      </p:cBhvr>
                                      <p:to>
                                        <p:strVal val="visible"/>
                                      </p:to>
                                    </p:set>
                                    <p:animEffect transition="in" filter="wipe(left)">
                                      <p:cBhvr>
                                        <p:cTn id="12" dur="500"/>
                                        <p:tgtEl>
                                          <p:spTgt spid="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
                                            <p:txEl>
                                              <p:pRg st="1" end="1"/>
                                            </p:txEl>
                                          </p:spTgt>
                                        </p:tgtEl>
                                        <p:attrNameLst>
                                          <p:attrName>style.visibility</p:attrName>
                                        </p:attrNameLst>
                                      </p:cBhvr>
                                      <p:to>
                                        <p:strVal val="visible"/>
                                      </p:to>
                                    </p:set>
                                    <p:animEffect transition="in" filter="wipe(left)">
                                      <p:cBhvr>
                                        <p:cTn id="17" dur="500"/>
                                        <p:tgtEl>
                                          <p:spTgt spid="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
                                            <p:txEl>
                                              <p:pRg st="2" end="2"/>
                                            </p:txEl>
                                          </p:spTgt>
                                        </p:tgtEl>
                                        <p:attrNameLst>
                                          <p:attrName>style.visibility</p:attrName>
                                        </p:attrNameLst>
                                      </p:cBhvr>
                                      <p:to>
                                        <p:strVal val="visible"/>
                                      </p:to>
                                    </p:set>
                                    <p:animEffect transition="in" filter="wipe(left)">
                                      <p:cBhvr>
                                        <p:cTn id="22" dur="500"/>
                                        <p:tgtEl>
                                          <p:spTgt spid="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
                                            <p:txEl>
                                              <p:pRg st="3" end="3"/>
                                            </p:txEl>
                                          </p:spTgt>
                                        </p:tgtEl>
                                        <p:attrNameLst>
                                          <p:attrName>style.visibility</p:attrName>
                                        </p:attrNameLst>
                                      </p:cBhvr>
                                      <p:to>
                                        <p:strVal val="visible"/>
                                      </p:to>
                                    </p:set>
                                    <p:animEffect transition="in" filter="wipe(left)">
                                      <p:cBhvr>
                                        <p:cTn id="27" dur="500"/>
                                        <p:tgtEl>
                                          <p:spTgt spid="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
                                            <p:txEl>
                                              <p:pRg st="4" end="4"/>
                                            </p:txEl>
                                          </p:spTgt>
                                        </p:tgtEl>
                                        <p:attrNameLst>
                                          <p:attrName>style.visibility</p:attrName>
                                        </p:attrNameLst>
                                      </p:cBhvr>
                                      <p:to>
                                        <p:strVal val="visible"/>
                                      </p:to>
                                    </p:set>
                                    <p:animEffect transition="in" filter="wipe(left)">
                                      <p:cBhvr>
                                        <p:cTn id="32" dur="500"/>
                                        <p:tgtEl>
                                          <p:spTgt spid="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P spid="95" grpId="0" build="p" bldLvl="4"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607924"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dirty="0" smtClean="0"/>
              <a:t>Analysis</a:t>
            </a:r>
            <a:endParaRPr lang="en-US" altLang="en-US" dirty="0"/>
          </a:p>
        </p:txBody>
      </p:sp>
      <p:sp>
        <p:nvSpPr>
          <p:cNvPr id="10" name="Rectangle 5"/>
          <p:cNvSpPr>
            <a:spLocks noGrp="1" noChangeArrowheads="1"/>
          </p:cNvSpPr>
          <p:nvPr>
            <p:ph sz="half" idx="1"/>
          </p:nvPr>
        </p:nvSpPr>
        <p:spPr>
          <a:xfrm>
            <a:off x="284956" y="2132856"/>
            <a:ext cx="8574088" cy="489654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r>
              <a:rPr lang="en-US" altLang="en-US" dirty="0"/>
              <a:t>A greedy algorithm typically makes (approximately) </a:t>
            </a:r>
            <a:r>
              <a:rPr lang="en-US" altLang="en-US" dirty="0">
                <a:solidFill>
                  <a:srgbClr val="FFFF7D"/>
                </a:solidFill>
                <a:latin typeface="Trebuchet MS" panose="020B0603020202020204" pitchFamily="34" charset="0"/>
              </a:rPr>
              <a:t>n</a:t>
            </a:r>
            <a:r>
              <a:rPr lang="en-US" altLang="en-US" dirty="0"/>
              <a:t> choices for a problem of size </a:t>
            </a:r>
            <a:r>
              <a:rPr lang="en-US" altLang="en-US" dirty="0">
                <a:solidFill>
                  <a:srgbClr val="FFFF7D"/>
                </a:solidFill>
                <a:latin typeface="Trebuchet MS" panose="020B0603020202020204" pitchFamily="34" charset="0"/>
              </a:rPr>
              <a:t>n</a:t>
            </a:r>
            <a:endParaRPr lang="en-US" altLang="en-US" dirty="0">
              <a:solidFill>
                <a:srgbClr val="FFFF7D"/>
              </a:solidFill>
            </a:endParaRPr>
          </a:p>
          <a:p>
            <a:pPr lvl="1"/>
            <a:r>
              <a:rPr lang="en-US" altLang="en-US" dirty="0"/>
              <a:t>(The first or last choice may be forced)</a:t>
            </a:r>
          </a:p>
          <a:p>
            <a:r>
              <a:rPr lang="en-US" altLang="en-US" dirty="0"/>
              <a:t>Hence the expected running time is:</a:t>
            </a:r>
            <a:br>
              <a:rPr lang="en-US" altLang="en-US" dirty="0"/>
            </a:br>
            <a:r>
              <a:rPr lang="en-US" altLang="en-US" dirty="0">
                <a:solidFill>
                  <a:srgbClr val="FFFF7D"/>
                </a:solidFill>
                <a:latin typeface="Trebuchet MS" panose="020B0603020202020204" pitchFamily="34" charset="0"/>
              </a:rPr>
              <a:t>O(n * O(choice(n)))</a:t>
            </a:r>
            <a:r>
              <a:rPr lang="en-US" altLang="en-US" dirty="0"/>
              <a:t>, where </a:t>
            </a:r>
            <a:r>
              <a:rPr lang="en-US" altLang="en-US" dirty="0">
                <a:solidFill>
                  <a:srgbClr val="FFFF7D"/>
                </a:solidFill>
                <a:latin typeface="Trebuchet MS" panose="020B0603020202020204" pitchFamily="34" charset="0"/>
              </a:rPr>
              <a:t>choice(n)</a:t>
            </a:r>
            <a:r>
              <a:rPr lang="en-US" altLang="en-US" dirty="0"/>
              <a:t> is making a choice among </a:t>
            </a:r>
            <a:r>
              <a:rPr lang="en-US" altLang="en-US" dirty="0">
                <a:solidFill>
                  <a:srgbClr val="FFFF7D"/>
                </a:solidFill>
                <a:latin typeface="Trebuchet MS" panose="020B0603020202020204" pitchFamily="34" charset="0"/>
              </a:rPr>
              <a:t>n</a:t>
            </a:r>
            <a:r>
              <a:rPr lang="en-US" altLang="en-US" dirty="0"/>
              <a:t> objects</a:t>
            </a:r>
          </a:p>
          <a:p>
            <a:pPr lvl="1"/>
            <a:r>
              <a:rPr lang="en-US" altLang="en-US" dirty="0"/>
              <a:t>Counting: Must find largest useable coin from among </a:t>
            </a:r>
            <a:r>
              <a:rPr lang="en-US" altLang="en-US" dirty="0">
                <a:solidFill>
                  <a:srgbClr val="FFFF7D"/>
                </a:solidFill>
                <a:latin typeface="Trebuchet MS" panose="020B0603020202020204" pitchFamily="34" charset="0"/>
              </a:rPr>
              <a:t>k </a:t>
            </a:r>
            <a:r>
              <a:rPr lang="en-US" altLang="en-US" dirty="0"/>
              <a:t>sizes of coin (</a:t>
            </a:r>
            <a:r>
              <a:rPr lang="en-US" altLang="en-US" dirty="0">
                <a:solidFill>
                  <a:srgbClr val="FFFF7D"/>
                </a:solidFill>
                <a:latin typeface="Trebuchet MS" panose="020B0603020202020204" pitchFamily="34" charset="0"/>
              </a:rPr>
              <a:t>k</a:t>
            </a:r>
            <a:r>
              <a:rPr lang="en-US" altLang="en-US" dirty="0"/>
              <a:t> is a constant), an </a:t>
            </a:r>
            <a:r>
              <a:rPr lang="en-US" altLang="en-US" dirty="0">
                <a:solidFill>
                  <a:srgbClr val="FFFF7D"/>
                </a:solidFill>
                <a:latin typeface="Trebuchet MS" panose="020B0603020202020204" pitchFamily="34" charset="0"/>
              </a:rPr>
              <a:t>O(k)=O(1)</a:t>
            </a:r>
            <a:r>
              <a:rPr lang="en-US" altLang="en-US" dirty="0">
                <a:solidFill>
                  <a:srgbClr val="FFFF7D"/>
                </a:solidFill>
              </a:rPr>
              <a:t> </a:t>
            </a:r>
            <a:r>
              <a:rPr lang="en-US" altLang="en-US" dirty="0"/>
              <a:t>operation;</a:t>
            </a:r>
          </a:p>
          <a:p>
            <a:pPr lvl="2"/>
            <a:r>
              <a:rPr lang="en-US" altLang="en-US" dirty="0"/>
              <a:t>Therefore, coin counting is (n)</a:t>
            </a:r>
          </a:p>
          <a:p>
            <a:pPr lvl="1"/>
            <a:r>
              <a:rPr lang="en-US" altLang="en-US" dirty="0"/>
              <a:t>Huffman: Must sort </a:t>
            </a:r>
            <a:r>
              <a:rPr lang="en-US" altLang="en-US" dirty="0">
                <a:solidFill>
                  <a:srgbClr val="FFFF7D"/>
                </a:solidFill>
                <a:latin typeface="Trebuchet MS" panose="020B0603020202020204" pitchFamily="34" charset="0"/>
              </a:rPr>
              <a:t>n</a:t>
            </a:r>
            <a:r>
              <a:rPr lang="en-US" altLang="en-US" dirty="0"/>
              <a:t> values before making </a:t>
            </a:r>
            <a:r>
              <a:rPr lang="en-US" altLang="en-US" dirty="0">
                <a:solidFill>
                  <a:srgbClr val="FFFF7D"/>
                </a:solidFill>
                <a:latin typeface="Trebuchet MS" panose="020B0603020202020204" pitchFamily="34" charset="0"/>
              </a:rPr>
              <a:t>n</a:t>
            </a:r>
            <a:r>
              <a:rPr lang="en-US" altLang="en-US" dirty="0"/>
              <a:t> choices</a:t>
            </a:r>
          </a:p>
          <a:p>
            <a:pPr lvl="2"/>
            <a:r>
              <a:rPr lang="en-US" altLang="en-US" dirty="0"/>
              <a:t>Therefore, Huffman is </a:t>
            </a:r>
            <a:r>
              <a:rPr lang="en-US" altLang="en-US" dirty="0">
                <a:solidFill>
                  <a:srgbClr val="FFFF7D"/>
                </a:solidFill>
                <a:latin typeface="Trebuchet MS" panose="020B0603020202020204" pitchFamily="34" charset="0"/>
              </a:rPr>
              <a:t>O(n log n) + O(n) = O(n log n)</a:t>
            </a:r>
          </a:p>
          <a:p>
            <a:pPr lvl="1"/>
            <a:r>
              <a:rPr lang="en-US" altLang="en-US" dirty="0"/>
              <a:t>Minimum spanning tree: At each new node, must include new edges and keep them sorted, which is </a:t>
            </a:r>
            <a:r>
              <a:rPr lang="en-US" altLang="en-US" dirty="0">
                <a:solidFill>
                  <a:srgbClr val="FFFF7D"/>
                </a:solidFill>
                <a:latin typeface="Trebuchet MS" panose="020B0603020202020204" pitchFamily="34" charset="0"/>
              </a:rPr>
              <a:t>O(n log n)</a:t>
            </a:r>
            <a:r>
              <a:rPr lang="en-US" altLang="en-US" dirty="0">
                <a:solidFill>
                  <a:srgbClr val="FFFF7D"/>
                </a:solidFill>
              </a:rPr>
              <a:t> </a:t>
            </a:r>
            <a:r>
              <a:rPr lang="en-US" altLang="en-US" dirty="0"/>
              <a:t>overall</a:t>
            </a:r>
          </a:p>
          <a:p>
            <a:pPr lvl="2"/>
            <a:r>
              <a:rPr lang="en-US" altLang="en-US" dirty="0"/>
              <a:t>Therefore, MST is </a:t>
            </a:r>
            <a:r>
              <a:rPr lang="en-US" altLang="en-US" dirty="0">
                <a:solidFill>
                  <a:srgbClr val="FFFF7D"/>
                </a:solidFill>
                <a:latin typeface="Trebuchet MS" panose="020B0603020202020204" pitchFamily="34" charset="0"/>
              </a:rPr>
              <a:t>O(n log n) + O(n) = O(n log n)</a:t>
            </a:r>
            <a:endParaRPr lang="en-US" altLang="en-US" dirty="0">
              <a:solidFill>
                <a:srgbClr val="FFFF7D"/>
              </a:solidFill>
              <a:latin typeface="Trebuchet MS" panose="020B0603020202020204" pitchFamily="34" charset="0"/>
            </a:endParaRPr>
          </a:p>
        </p:txBody>
      </p:sp>
    </p:spTree>
    <p:extLst>
      <p:ext uri="{BB962C8B-B14F-4D97-AF65-F5344CB8AC3E}">
        <p14:creationId xmlns:p14="http://schemas.microsoft.com/office/powerpoint/2010/main" val="39826453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61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H"/>
          </a:p>
        </p:txBody>
      </p:sp>
      <p:sp>
        <p:nvSpPr>
          <p:cNvPr id="9" name="Rectangle 4"/>
          <p:cNvSpPr>
            <a:spLocks noGrp="1" noChangeArrowheads="1"/>
          </p:cNvSpPr>
          <p:nvPr>
            <p:ph type="title"/>
          </p:nvPr>
        </p:nvSpPr>
        <p:spPr>
          <a:xfrm>
            <a:off x="282972" y="917622"/>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normAutofit fontScale="90000"/>
          </a:bodyPr>
          <a:lstStyle/>
          <a:p>
            <a:r>
              <a:rPr lang="en-US" altLang="en-US" dirty="0" smtClean="0"/>
              <a:t>Five Components of Greedy Algorithms</a:t>
            </a:r>
            <a:endParaRPr lang="en-US" altLang="en-US" dirty="0"/>
          </a:p>
        </p:txBody>
      </p:sp>
      <p:sp>
        <p:nvSpPr>
          <p:cNvPr id="10" name="Rectangle 5"/>
          <p:cNvSpPr>
            <a:spLocks noGrp="1" noChangeArrowheads="1"/>
          </p:cNvSpPr>
          <p:nvPr>
            <p:ph sz="half" idx="1"/>
          </p:nvPr>
        </p:nvSpPr>
        <p:spPr>
          <a:xfrm>
            <a:off x="284956" y="2132856"/>
            <a:ext cx="8574088" cy="4896544"/>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2500" lnSpcReduction="10000"/>
          </a:bodyPr>
          <a:lstStyle/>
          <a:p>
            <a:r>
              <a:rPr lang="en-US" dirty="0"/>
              <a:t>A </a:t>
            </a:r>
            <a:r>
              <a:rPr lang="en-US" b="1" dirty="0">
                <a:solidFill>
                  <a:srgbClr val="FFFF7D"/>
                </a:solidFill>
              </a:rPr>
              <a:t>candidate set</a:t>
            </a:r>
            <a:r>
              <a:rPr lang="en-US" dirty="0"/>
              <a:t>, from which a solution is </a:t>
            </a:r>
            <a:r>
              <a:rPr lang="en-US" dirty="0" smtClean="0"/>
              <a:t>created</a:t>
            </a:r>
          </a:p>
          <a:p>
            <a:pPr marL="0" indent="0">
              <a:buNone/>
            </a:pPr>
            <a:endParaRPr lang="en-US" dirty="0"/>
          </a:p>
          <a:p>
            <a:r>
              <a:rPr lang="en-US" dirty="0"/>
              <a:t>A </a:t>
            </a:r>
            <a:r>
              <a:rPr lang="en-US" b="1" dirty="0">
                <a:solidFill>
                  <a:srgbClr val="FFFF7D"/>
                </a:solidFill>
              </a:rPr>
              <a:t>selection function</a:t>
            </a:r>
            <a:r>
              <a:rPr lang="en-US" dirty="0"/>
              <a:t>, which chooses the best candidate to be added to the solution</a:t>
            </a:r>
          </a:p>
          <a:p>
            <a:endParaRPr lang="en-US" dirty="0" smtClean="0"/>
          </a:p>
          <a:p>
            <a:r>
              <a:rPr lang="en-US" dirty="0" smtClean="0"/>
              <a:t>A</a:t>
            </a:r>
            <a:r>
              <a:rPr lang="en-US" dirty="0"/>
              <a:t> </a:t>
            </a:r>
            <a:r>
              <a:rPr lang="en-US" b="1" dirty="0">
                <a:solidFill>
                  <a:srgbClr val="FFFF7D"/>
                </a:solidFill>
              </a:rPr>
              <a:t>feasibility function</a:t>
            </a:r>
            <a:r>
              <a:rPr lang="en-US" dirty="0"/>
              <a:t>, that is used to determine if a candidate can be used to contribute to a solution</a:t>
            </a:r>
          </a:p>
          <a:p>
            <a:endParaRPr lang="en-US" dirty="0" smtClean="0"/>
          </a:p>
          <a:p>
            <a:r>
              <a:rPr lang="en-US" dirty="0" smtClean="0"/>
              <a:t>An</a:t>
            </a:r>
            <a:r>
              <a:rPr lang="en-US" dirty="0"/>
              <a:t> </a:t>
            </a:r>
            <a:r>
              <a:rPr lang="en-US" b="1" dirty="0">
                <a:solidFill>
                  <a:srgbClr val="FFFF7D"/>
                </a:solidFill>
              </a:rPr>
              <a:t>objective function</a:t>
            </a:r>
            <a:r>
              <a:rPr lang="en-US" dirty="0"/>
              <a:t>, which assigns a value to a solution, or a partial solution, and</a:t>
            </a:r>
          </a:p>
          <a:p>
            <a:endParaRPr lang="en-US" dirty="0" smtClean="0"/>
          </a:p>
          <a:p>
            <a:r>
              <a:rPr lang="en-US" dirty="0" smtClean="0"/>
              <a:t>A</a:t>
            </a:r>
            <a:r>
              <a:rPr lang="en-US" dirty="0"/>
              <a:t> </a:t>
            </a:r>
            <a:r>
              <a:rPr lang="en-US" b="1" dirty="0">
                <a:solidFill>
                  <a:srgbClr val="FFFF7D"/>
                </a:solidFill>
              </a:rPr>
              <a:t>solution function</a:t>
            </a:r>
            <a:r>
              <a:rPr lang="en-US" dirty="0"/>
              <a:t>, which will indicate when we have discovered a complete solution</a:t>
            </a:r>
          </a:p>
        </p:txBody>
      </p:sp>
    </p:spTree>
    <p:extLst>
      <p:ext uri="{BB962C8B-B14F-4D97-AF65-F5344CB8AC3E}">
        <p14:creationId xmlns:p14="http://schemas.microsoft.com/office/powerpoint/2010/main" val="2090441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left)">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wipe(left)">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wipe(left)">
                                      <p:cBhvr>
                                        <p:cTn id="2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theme/theme1.xml><?xml version="1.0" encoding="utf-8"?>
<a:theme xmlns:a="http://schemas.openxmlformats.org/drawingml/2006/main" name="Berli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248</TotalTime>
  <Words>580</Words>
  <Application>Microsoft Office PowerPoint</Application>
  <PresentationFormat>On-screen Show (4:3)</PresentationFormat>
  <Paragraphs>135</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Arial</vt:lpstr>
      <vt:lpstr>Wingdings</vt:lpstr>
      <vt:lpstr>Geneva</vt:lpstr>
      <vt:lpstr>Trebuchet MS</vt:lpstr>
      <vt:lpstr>Times</vt:lpstr>
      <vt:lpstr>Berlin</vt:lpstr>
      <vt:lpstr>Greedy Algorithms</vt:lpstr>
      <vt:lpstr>Optimization problems</vt:lpstr>
      <vt:lpstr>Example</vt:lpstr>
      <vt:lpstr>A scheduling problem</vt:lpstr>
      <vt:lpstr>A scheduling problem cont…</vt:lpstr>
      <vt:lpstr>Another approach</vt:lpstr>
      <vt:lpstr>An optimum solution</vt:lpstr>
      <vt:lpstr>Analysis</vt:lpstr>
      <vt:lpstr>Five Components of Greedy Algorithms</vt:lpstr>
      <vt:lpstr>Advantage and Disadvantages</vt:lpstr>
      <vt:lpstr>Other greedy algorithms</vt:lpstr>
      <vt:lpstr>Other greedy algorithms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Miss Angie</dc:creator>
  <cp:lastModifiedBy>Angilyn J. Leoncio</cp:lastModifiedBy>
  <cp:revision>19</cp:revision>
  <dcterms:modified xsi:type="dcterms:W3CDTF">2019-12-03T11:34:15Z</dcterms:modified>
</cp:coreProperties>
</file>