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Nunito ExtraBold"/>
      <p:bold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072FF7-BF76-4870-882A-DA3724697607}">
  <a:tblStyle styleId="{83072FF7-BF76-4870-882A-DA3724697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ExtraBold-boldItalic.fntdata"/><Relationship Id="rId25" Type="http://schemas.openxmlformats.org/officeDocument/2006/relationships/font" Target="fonts/NunitoExtraBold-bold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f7b236e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f7b236e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f7b236ea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f7b236ea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f7b236ea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f7b236ea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747521e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f747521e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747521e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747521e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747521e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f747521e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747521e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f747521e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747521e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747521e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747521e5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f747521e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f747521e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f747521e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f7b236e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f7b236e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062622"/>
            <a:ext cx="4255500" cy="14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400">
                <a:solidFill>
                  <a:srgbClr val="FFFFFF"/>
                </a:solidFill>
                <a:highlight>
                  <a:srgbClr val="76A5A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i="1" lang="en" sz="2400">
                <a:solidFill>
                  <a:srgbClr val="FFFFFF"/>
                </a:solidFill>
                <a:highlight>
                  <a:srgbClr val="76A5A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2400">
                <a:solidFill>
                  <a:srgbClr val="FFFFFF"/>
                </a:solidFill>
                <a:highlight>
                  <a:srgbClr val="76A5AF"/>
                </a:highlight>
                <a:latin typeface="Arial"/>
                <a:ea typeface="Arial"/>
                <a:cs typeface="Arial"/>
                <a:sym typeface="Arial"/>
              </a:rPr>
              <a:t>NFA</a:t>
            </a:r>
            <a:endParaRPr sz="1400">
              <a:solidFill>
                <a:srgbClr val="FFFFFF"/>
              </a:solidFill>
              <a:highlight>
                <a:srgbClr val="76A5A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</a:t>
            </a:r>
            <a:r>
              <a:rPr i="1" lang="en" sz="2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2400"/>
              <a:t>-NFA </a:t>
            </a:r>
            <a:r>
              <a:rPr lang="en"/>
              <a:t> E in figure below </a:t>
            </a:r>
            <a:r>
              <a:rPr b="0" lang="en" sz="1300">
                <a:latin typeface="Nunito"/>
                <a:ea typeface="Nunito"/>
                <a:cs typeface="Nunito"/>
                <a:sym typeface="Nunito"/>
              </a:rPr>
              <a:t> </a:t>
            </a:r>
            <a:endParaRPr sz="2400"/>
          </a:p>
        </p:txBody>
      </p:sp>
      <p:sp>
        <p:nvSpPr>
          <p:cNvPr id="462" name="Google Shape;462;p22"/>
          <p:cNvSpPr/>
          <p:nvPr/>
        </p:nvSpPr>
        <p:spPr>
          <a:xfrm>
            <a:off x="2469525" y="2345675"/>
            <a:ext cx="505200" cy="505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989600" y="2497175"/>
            <a:ext cx="454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3834375" y="2345675"/>
            <a:ext cx="505200" cy="505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5252250" y="2345675"/>
            <a:ext cx="505200" cy="505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6723150" y="2345675"/>
            <a:ext cx="505200" cy="505200"/>
          </a:xfrm>
          <a:prstGeom prst="donut">
            <a:avLst>
              <a:gd fmla="val 89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3025650" y="2598150"/>
            <a:ext cx="757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390500" y="2497175"/>
            <a:ext cx="757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5861400" y="2497175"/>
            <a:ext cx="757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 rot="10800000">
            <a:off x="3025650" y="2389775"/>
            <a:ext cx="7578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 flipH="1">
            <a:off x="3969950" y="1859425"/>
            <a:ext cx="3069000" cy="428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 rot="10800000">
            <a:off x="2605725" y="2895795"/>
            <a:ext cx="2932800" cy="366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 txBox="1"/>
          <p:nvPr/>
        </p:nvSpPr>
        <p:spPr>
          <a:xfrm>
            <a:off x="2551725" y="2383925"/>
            <a:ext cx="36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p22"/>
          <p:cNvSpPr txBox="1"/>
          <p:nvPr/>
        </p:nvSpPr>
        <p:spPr>
          <a:xfrm>
            <a:off x="3903675" y="2377613"/>
            <a:ext cx="36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p22"/>
          <p:cNvSpPr txBox="1"/>
          <p:nvPr/>
        </p:nvSpPr>
        <p:spPr>
          <a:xfrm>
            <a:off x="5384699" y="2390230"/>
            <a:ext cx="36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22"/>
          <p:cNvSpPr txBox="1"/>
          <p:nvPr/>
        </p:nvSpPr>
        <p:spPr>
          <a:xfrm>
            <a:off x="6856020" y="2382660"/>
            <a:ext cx="36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3221175" y="2032488"/>
            <a:ext cx="61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1,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3290475" y="2699363"/>
            <a:ext cx="61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9" name="Google Shape;479;p22"/>
          <p:cNvSpPr txBox="1"/>
          <p:nvPr/>
        </p:nvSpPr>
        <p:spPr>
          <a:xfrm>
            <a:off x="4489313" y="2169438"/>
            <a:ext cx="61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6000138" y="2254463"/>
            <a:ext cx="61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5384700" y="1859421"/>
            <a:ext cx="613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4489300" y="2812621"/>
            <a:ext cx="613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4100696" y="3351282"/>
            <a:ext cx="104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NFA_ex4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table gives the </a:t>
            </a:r>
            <a:r>
              <a:rPr i="1" lang="en" sz="2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2400"/>
              <a:t>-closure of each state of E.</a:t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965856" y="2576243"/>
            <a:ext cx="446400" cy="3888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541800" y="2692808"/>
            <a:ext cx="4020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2171820" y="2576243"/>
            <a:ext cx="446400" cy="3888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3424636" y="2576243"/>
            <a:ext cx="446400" cy="3888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4724305" y="2576243"/>
            <a:ext cx="446400" cy="388800"/>
          </a:xfrm>
          <a:prstGeom prst="donut">
            <a:avLst>
              <a:gd fmla="val 89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1457241" y="2770499"/>
            <a:ext cx="6696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2663205" y="2692808"/>
            <a:ext cx="6696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3962874" y="2692808"/>
            <a:ext cx="669600" cy="1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 rot="10800000">
            <a:off x="1457223" y="2610317"/>
            <a:ext cx="669600" cy="12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 flipH="1">
            <a:off x="2291642" y="2202118"/>
            <a:ext cx="2711700" cy="330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 rot="10800000">
            <a:off x="1086185" y="2999713"/>
            <a:ext cx="2591400" cy="281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 txBox="1"/>
          <p:nvPr/>
        </p:nvSpPr>
        <p:spPr>
          <a:xfrm>
            <a:off x="1038487" y="2605672"/>
            <a:ext cx="323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Google Shape;501;p23"/>
          <p:cNvSpPr txBox="1"/>
          <p:nvPr/>
        </p:nvSpPr>
        <p:spPr>
          <a:xfrm>
            <a:off x="2233052" y="2600816"/>
            <a:ext cx="323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23"/>
          <p:cNvSpPr txBox="1"/>
          <p:nvPr/>
        </p:nvSpPr>
        <p:spPr>
          <a:xfrm>
            <a:off x="3541667" y="2610523"/>
            <a:ext cx="323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3" name="Google Shape;503;p23"/>
          <p:cNvSpPr txBox="1"/>
          <p:nvPr/>
        </p:nvSpPr>
        <p:spPr>
          <a:xfrm>
            <a:off x="4803818" y="2566809"/>
            <a:ext cx="323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Google Shape;504;p23"/>
          <p:cNvSpPr txBox="1"/>
          <p:nvPr/>
        </p:nvSpPr>
        <p:spPr>
          <a:xfrm>
            <a:off x="1630004" y="2335274"/>
            <a:ext cx="541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1,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23"/>
          <p:cNvSpPr txBox="1"/>
          <p:nvPr/>
        </p:nvSpPr>
        <p:spPr>
          <a:xfrm>
            <a:off x="1691237" y="2848373"/>
            <a:ext cx="541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23"/>
          <p:cNvSpPr txBox="1"/>
          <p:nvPr/>
        </p:nvSpPr>
        <p:spPr>
          <a:xfrm>
            <a:off x="2750514" y="2440644"/>
            <a:ext cx="541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0,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7" name="Google Shape;507;p23"/>
          <p:cNvSpPr txBox="1"/>
          <p:nvPr/>
        </p:nvSpPr>
        <p:spPr>
          <a:xfrm>
            <a:off x="4085460" y="2506063"/>
            <a:ext cx="541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Google Shape;508;p23"/>
          <p:cNvSpPr txBox="1"/>
          <p:nvPr/>
        </p:nvSpPr>
        <p:spPr>
          <a:xfrm>
            <a:off x="3541667" y="2202115"/>
            <a:ext cx="5418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23"/>
          <p:cNvSpPr txBox="1"/>
          <p:nvPr/>
        </p:nvSpPr>
        <p:spPr>
          <a:xfrm>
            <a:off x="2750503" y="2935514"/>
            <a:ext cx="5418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0" name="Google Shape;510;p23"/>
          <p:cNvSpPr txBox="1"/>
          <p:nvPr/>
        </p:nvSpPr>
        <p:spPr>
          <a:xfrm>
            <a:off x="2407138" y="3349964"/>
            <a:ext cx="9258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NFA_ex4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511" name="Google Shape;511;p23"/>
          <p:cNvGraphicFramePr/>
          <p:nvPr/>
        </p:nvGraphicFramePr>
        <p:xfrm>
          <a:off x="5374600" y="18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{83072FF7-BF76-4870-882A-DA3724697607}</a:tableStyleId>
              </a:tblPr>
              <a:tblGrid>
                <a:gridCol w="1620175"/>
                <a:gridCol w="1620175"/>
              </a:tblGrid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State</a:t>
                      </a:r>
                      <a:endParaRPr b="1" sz="12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 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highlight>
                            <a:srgbClr val="CCCCCC"/>
                          </a:highlight>
                        </a:rPr>
                        <a:t>ε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highlight>
                            <a:srgbClr val="CCCC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closure(state)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23"/>
          <p:cNvSpPr txBox="1"/>
          <p:nvPr/>
        </p:nvSpPr>
        <p:spPr>
          <a:xfrm>
            <a:off x="6221349" y="3957325"/>
            <a:ext cx="17484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highlight>
                  <a:schemeClr val="lt1"/>
                </a:highlight>
              </a:rPr>
              <a:t>Ε closure of ε-nfa_ex4 states</a:t>
            </a:r>
            <a:endParaRPr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table gives the </a:t>
            </a:r>
            <a:r>
              <a:rPr i="1" lang="en" sz="2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2400"/>
              <a:t>-closure of each state of E.</a:t>
            </a:r>
            <a:endParaRPr/>
          </a:p>
        </p:txBody>
      </p:sp>
      <p:graphicFrame>
        <p:nvGraphicFramePr>
          <p:cNvPr id="518" name="Google Shape;518;p24"/>
          <p:cNvGraphicFramePr/>
          <p:nvPr/>
        </p:nvGraphicFramePr>
        <p:xfrm>
          <a:off x="5374600" y="18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{83072FF7-BF76-4870-882A-DA3724697607}</a:tableStyleId>
              </a:tblPr>
              <a:tblGrid>
                <a:gridCol w="1620175"/>
                <a:gridCol w="1620175"/>
              </a:tblGrid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State</a:t>
                      </a:r>
                      <a:endParaRPr b="1" sz="12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</a:rPr>
                        <a:t> 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highlight>
                            <a:srgbClr val="CCCCCC"/>
                          </a:highlight>
                        </a:rPr>
                        <a:t>ε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highlight>
                            <a:srgbClr val="CCCCCC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r>
                        <a:rPr b="1" lang="en" sz="12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closure(state)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0E0E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E0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p24"/>
          <p:cNvSpPr txBox="1"/>
          <p:nvPr/>
        </p:nvSpPr>
        <p:spPr>
          <a:xfrm>
            <a:off x="6221349" y="3957325"/>
            <a:ext cx="17484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highlight>
                  <a:schemeClr val="lt1"/>
                </a:highlight>
              </a:rPr>
              <a:t>Ε closure of ε-nfa_ex4 states</a:t>
            </a:r>
            <a:endParaRPr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0" name="Google Shape;520;p24"/>
          <p:cNvSpPr txBox="1"/>
          <p:nvPr/>
        </p:nvSpPr>
        <p:spPr>
          <a:xfrm>
            <a:off x="543425" y="1567675"/>
            <a:ext cx="46857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Define a relation R the states of an  </a:t>
            </a: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-NFA so that a state p is related to a state r if and only if there is an  </a:t>
            </a: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-transition from p to r in </a:t>
            </a: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-NFA.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Then the reflexive and transitive closure of R will relate each state to states in its </a:t>
            </a: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-closure. The process of getteing the </a:t>
            </a: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-closure of each state of an </a:t>
            </a: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-NFA is equivalent to computing the reflexive and transitive closure of this relation R. Observe that a state whose </a:t>
            </a: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-closure includes of his relation R.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Observe that an accepting state, too.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 sz="3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i="1"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-NFA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Transitions that go from one state to another without consuming any symbol are called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800"/>
              <a:t>transitions ir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-moves. These transrtrion are not allowed in DFAs and NFAs according to their definitions. In DFA and NFAs, a movement can only be made by consuming the next symbol and </a:t>
            </a:r>
            <a:r>
              <a:rPr lang="en" sz="1800"/>
              <a:t>traversing</a:t>
            </a:r>
            <a:r>
              <a:rPr lang="en" sz="1800"/>
              <a:t> an edge </a:t>
            </a:r>
            <a:r>
              <a:rPr lang="en" sz="1800"/>
              <a:t>labeled</a:t>
            </a:r>
            <a:r>
              <a:rPr lang="en" sz="1800"/>
              <a:t> by this symbol from the current state </a:t>
            </a:r>
            <a:r>
              <a:rPr lang="en" sz="1800"/>
              <a:t>to</a:t>
            </a:r>
            <a:r>
              <a:rPr lang="en" sz="1800"/>
              <a:t> the next state. If NFA as are allowed to have 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-transitions,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-NFAs are obtained. Formally.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i="1"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-NFA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 tuple </a:t>
            </a:r>
            <a:r>
              <a:rPr b="1" lang="en" sz="1200">
                <a:solidFill>
                  <a:srgbClr val="000000"/>
                </a:solidFill>
              </a:rPr>
              <a:t>(Q,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Σ, 𝛿, q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0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,F)</a:t>
            </a:r>
            <a:r>
              <a:rPr lang="en"/>
              <a:t> where each component is described as follows: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(Q,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Σ, 𝛿, q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0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,F)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  </a:t>
            </a:r>
            <a:r>
              <a:rPr lang="en" sz="1200"/>
              <a:t>where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Q</a:t>
            </a:r>
            <a:r>
              <a:rPr lang="en" sz="1200">
                <a:solidFill>
                  <a:srgbClr val="000000"/>
                </a:solidFill>
              </a:rPr>
              <a:t>  </a:t>
            </a:r>
            <a:r>
              <a:rPr lang="en" sz="1200"/>
              <a:t>is a</a:t>
            </a:r>
            <a:r>
              <a:rPr lang="en" sz="1200"/>
              <a:t> finite set of state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lang="en" sz="1200"/>
              <a:t>is an alphabet,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𝛿: QxΣ </a:t>
            </a:r>
            <a:r>
              <a:rPr b="1" lang="en" sz="1200">
                <a:solidFill>
                  <a:srgbClr val="545454"/>
                </a:solidFill>
                <a:highlight>
                  <a:schemeClr val="lt1"/>
                </a:highlight>
              </a:rPr>
              <a:t> →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Q</a:t>
            </a:r>
            <a:r>
              <a:rPr lang="en" sz="1200">
                <a:solidFill>
                  <a:srgbClr val="545454"/>
                </a:solidFill>
                <a:highlight>
                  <a:schemeClr val="lt1"/>
                </a:highlight>
              </a:rPr>
              <a:t> , </a:t>
            </a:r>
            <a:r>
              <a:rPr lang="en" sz="1200"/>
              <a:t>is the Transition function that for each state and input symbol determines a </a:t>
            </a:r>
            <a:r>
              <a:rPr b="1" lang="en" sz="1200"/>
              <a:t>set of states,</a:t>
            </a:r>
            <a:endParaRPr b="1" sz="1200">
              <a:solidFill>
                <a:srgbClr val="54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q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0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b="1" lang="en" sz="1200">
                <a:solidFill>
                  <a:srgbClr val="222222"/>
                </a:solidFill>
              </a:rPr>
              <a:t>∈ Q</a:t>
            </a:r>
            <a:r>
              <a:rPr lang="en" sz="1200">
                <a:solidFill>
                  <a:srgbClr val="222222"/>
                </a:solidFill>
              </a:rPr>
              <a:t>, </a:t>
            </a:r>
            <a:r>
              <a:rPr lang="en" sz="1200"/>
              <a:t>is the start or initial state 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F </a:t>
            </a:r>
            <a:r>
              <a:rPr b="1" lang="en" sz="1200">
                <a:solidFill>
                  <a:srgbClr val="222222"/>
                </a:solidFill>
              </a:rPr>
              <a:t>⊆ Q</a:t>
            </a:r>
            <a:r>
              <a:rPr lang="en" sz="1200">
                <a:solidFill>
                  <a:srgbClr val="222222"/>
                </a:solidFill>
              </a:rPr>
              <a:t>, is the set of accepting or final states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 sz="3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i="1"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-NFA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720075"/>
            <a:ext cx="70305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</a:t>
            </a:r>
            <a:r>
              <a:rPr lang="en"/>
              <a:t> with NFAs, the only change is on the transition function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lang="en"/>
              <a:t> where </a:t>
            </a:r>
            <a:r>
              <a:rPr b="1" i="1"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/>
              <a:t>-transitions, are allowed in </a:t>
            </a:r>
            <a:r>
              <a:rPr b="1" i="1"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/>
              <a:t>-NFAs.  These </a:t>
            </a:r>
            <a:r>
              <a:rPr lang="en" sz="1400"/>
              <a:t> </a:t>
            </a:r>
            <a:r>
              <a:rPr b="1" i="1"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/>
              <a:t>-transitions will allow some easy combinations of NFAs.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400"/>
              <a:t>The language of an </a:t>
            </a:r>
            <a:r>
              <a:rPr b="1" i="1"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i="1" lang="en" sz="1400"/>
              <a:t>-NFAs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(Q,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Σ, 𝛿, q0,F)</a:t>
            </a:r>
            <a:r>
              <a:rPr lang="en" sz="1400"/>
              <a:t> is the set of all strings for which there is at least one path in the </a:t>
            </a:r>
            <a:r>
              <a:rPr b="1" i="1"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/>
              <a:t>-NFAs from the start tate to an accepting state, as the symbols of each sting are read from left to right.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55575" y="961275"/>
            <a:ext cx="7073700" cy="15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Suppose Lq = {w | w=0 or w=1, n  0}. From the NFA s of {0 | n  0} and {1 | n 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≥</a:t>
            </a: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/>
              <a:t>0}, use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-transitions to construct an 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-NFA for L</a:t>
            </a:r>
            <a:r>
              <a:rPr lang="en" sz="1000"/>
              <a:t>1</a:t>
            </a:r>
            <a:r>
              <a:rPr lang="en" sz="1800"/>
              <a:t>        (a) and (b) shows NFAs for the components language and </a:t>
            </a:r>
            <a:r>
              <a:rPr lang="en" sz="1800"/>
              <a:t>(c)</a:t>
            </a:r>
            <a:r>
              <a:rPr lang="en" sz="1800"/>
              <a:t>  an -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ε-</a:t>
            </a:r>
            <a:r>
              <a:rPr lang="en" sz="1800"/>
              <a:t>NFA for L</a:t>
            </a:r>
            <a:r>
              <a:rPr lang="en" sz="1000"/>
              <a:t>1</a:t>
            </a:r>
            <a:r>
              <a:rPr lang="en" sz="1800"/>
              <a:t>.</a:t>
            </a:r>
            <a:endParaRPr sz="1800"/>
          </a:p>
        </p:txBody>
      </p:sp>
      <p:sp>
        <p:nvSpPr>
          <p:cNvPr id="302" name="Google Shape;302;p17"/>
          <p:cNvSpPr/>
          <p:nvPr/>
        </p:nvSpPr>
        <p:spPr>
          <a:xfrm>
            <a:off x="2471830" y="3345195"/>
            <a:ext cx="567000" cy="567000"/>
          </a:xfrm>
          <a:prstGeom prst="donut">
            <a:avLst>
              <a:gd fmla="val 863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3827418" y="3345195"/>
            <a:ext cx="567000" cy="567000"/>
          </a:xfrm>
          <a:prstGeom prst="donut">
            <a:avLst>
              <a:gd fmla="val 863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5183005" y="3363645"/>
            <a:ext cx="530100" cy="530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6432193" y="2796645"/>
            <a:ext cx="567000" cy="567000"/>
          </a:xfrm>
          <a:prstGeom prst="donut">
            <a:avLst>
              <a:gd fmla="val 863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6432193" y="4008870"/>
            <a:ext cx="567000" cy="567000"/>
          </a:xfrm>
          <a:prstGeom prst="donut">
            <a:avLst>
              <a:gd fmla="val 863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1941930" y="3554670"/>
            <a:ext cx="5301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3240405" y="3548595"/>
            <a:ext cx="5301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4652905" y="3548595"/>
            <a:ext cx="530100" cy="1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 rot="-1387591">
            <a:off x="5715668" y="3190715"/>
            <a:ext cx="720282" cy="1602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 rot="1673315">
            <a:off x="5715692" y="3874064"/>
            <a:ext cx="720251" cy="1600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6586255" y="2439345"/>
            <a:ext cx="258900" cy="357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6575555" y="3651570"/>
            <a:ext cx="258900" cy="357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3356655" y="2946299"/>
            <a:ext cx="70983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2625880" y="2946295"/>
            <a:ext cx="258900" cy="357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3981480" y="2946295"/>
            <a:ext cx="258900" cy="357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"/>
          <p:cNvSpPr txBox="1"/>
          <p:nvPr/>
        </p:nvSpPr>
        <p:spPr>
          <a:xfrm>
            <a:off x="2615871" y="3424306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3996008" y="3414103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5285783" y="3424303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6565508" y="2856478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6565505" y="4053124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6690108" y="2233228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6690108" y="3432678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4083246" y="2657566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2719871" y="2662666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5713121" y="2885691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5713130" y="3823593"/>
            <a:ext cx="4314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2077321" y="3912206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(a)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3564596" y="3953806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(b)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4937021" y="3936853"/>
            <a:ext cx="431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(c)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4083255" y="4390699"/>
            <a:ext cx="104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NFA_ex1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3707800" y="901325"/>
            <a:ext cx="62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7"/>
          <p:cNvSpPr txBox="1"/>
          <p:nvPr/>
        </p:nvSpPr>
        <p:spPr>
          <a:xfrm>
            <a:off x="1991021" y="1218400"/>
            <a:ext cx="431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1303800" y="588350"/>
            <a:ext cx="712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table for </a:t>
            </a:r>
            <a:r>
              <a:rPr lang="en"/>
              <a:t> </a:t>
            </a:r>
            <a:r>
              <a:rPr i="1" lang="en" sz="3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i="1"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-NFA_ex1</a:t>
            </a:r>
            <a:endParaRPr/>
          </a:p>
        </p:txBody>
      </p:sp>
      <p:sp>
        <p:nvSpPr>
          <p:cNvPr id="339" name="Google Shape;339;p18"/>
          <p:cNvSpPr txBox="1"/>
          <p:nvPr>
            <p:ph idx="1" type="body"/>
          </p:nvPr>
        </p:nvSpPr>
        <p:spPr>
          <a:xfrm>
            <a:off x="686850" y="1624250"/>
            <a:ext cx="36810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Whenever there is an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-transition.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 could spontaneously go from its source state to its destination sate. At the start of running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 of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-NFA_ex1 on some input w, a guess is made if w of the form 0 or 1 by spontaneously going from the start state p to states q or r via the transition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𝛿 (p,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= {q,e} .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</a:rPr>
              <a:t>if w is of the form</a:t>
            </a:r>
            <a:r>
              <a:rPr lang="en" sz="1200"/>
              <a:t> 0, the guess to go to q will cause the input to be accepted similarly, if w is of the form 1, the guess of the form ) and 1 to be accepted, these  stings are in the language of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-NFA. Vise versa, if a string is accepted by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 it must be only of the form 0 or 1. Hence, the strings accepted by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 are in L</a:t>
            </a:r>
            <a:r>
              <a:rPr lang="en" sz="800"/>
              <a:t>1</a:t>
            </a:r>
            <a:r>
              <a:rPr lang="en" sz="1200"/>
              <a:t>.</a:t>
            </a:r>
            <a:endParaRPr sz="1200">
              <a:highlight>
                <a:srgbClr val="FFFFFF"/>
              </a:highlight>
            </a:endParaRPr>
          </a:p>
        </p:txBody>
      </p:sp>
      <p:graphicFrame>
        <p:nvGraphicFramePr>
          <p:cNvPr id="340" name="Google Shape;340;p18"/>
          <p:cNvGraphicFramePr/>
          <p:nvPr/>
        </p:nvGraphicFramePr>
        <p:xfrm>
          <a:off x="4472344" y="17740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{83072FF7-BF76-4870-882A-DA3724697607}</a:tableStyleId>
              </a:tblPr>
              <a:tblGrid>
                <a:gridCol w="369050"/>
                <a:gridCol w="858025"/>
                <a:gridCol w="1180950"/>
                <a:gridCol w="802675"/>
                <a:gridCol w="80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i="1" lang="en">
                          <a:solidFill>
                            <a:srgbClr val="434343"/>
                          </a:solidFill>
                          <a:highlight>
                            <a:srgbClr val="C9DAF8"/>
                          </a:highlight>
                        </a:rPr>
                        <a:t>    </a:t>
                      </a:r>
                      <a:r>
                        <a:rPr b="1" i="1" lang="en">
                          <a:solidFill>
                            <a:srgbClr val="434343"/>
                          </a:solidFill>
                          <a:highlight>
                            <a:srgbClr val="C9DAF8"/>
                          </a:highlight>
                        </a:rPr>
                        <a:t>ε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q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{q}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{r}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41" name="Google Shape;341;p18"/>
          <p:cNvSpPr txBox="1"/>
          <p:nvPr/>
        </p:nvSpPr>
        <p:spPr>
          <a:xfrm>
            <a:off x="4513337" y="1706610"/>
            <a:ext cx="484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𝛿</a:t>
            </a:r>
            <a:endParaRPr sz="24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 rot="-5400000">
            <a:off x="4059692" y="2447143"/>
            <a:ext cx="1217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States</a:t>
            </a:r>
            <a:endParaRPr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6651969" y="1757433"/>
            <a:ext cx="230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nput Symbols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5171735" y="3601393"/>
            <a:ext cx="90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D0E0E3"/>
                </a:highlight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800">
                <a:highlight>
                  <a:srgbClr val="D0E0E3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highlight>
                  <a:srgbClr val="D0E0E3"/>
                </a:highlight>
                <a:latin typeface="Nunito"/>
                <a:ea typeface="Nunito"/>
                <a:cs typeface="Nunito"/>
                <a:sym typeface="Nunito"/>
              </a:rPr>
              <a:t> *</a:t>
            </a:r>
            <a:endParaRPr>
              <a:highlight>
                <a:srgbClr val="D0E0E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6220978" y="2916740"/>
            <a:ext cx="152400" cy="145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18"/>
          <p:cNvCxnSpPr/>
          <p:nvPr/>
        </p:nvCxnSpPr>
        <p:spPr>
          <a:xfrm flipH="1">
            <a:off x="6194728" y="2940140"/>
            <a:ext cx="204900" cy="9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18"/>
          <p:cNvSpPr/>
          <p:nvPr/>
        </p:nvSpPr>
        <p:spPr>
          <a:xfrm>
            <a:off x="7215028" y="2916740"/>
            <a:ext cx="152400" cy="145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18"/>
          <p:cNvCxnSpPr/>
          <p:nvPr/>
        </p:nvCxnSpPr>
        <p:spPr>
          <a:xfrm flipH="1">
            <a:off x="7188778" y="2940140"/>
            <a:ext cx="204900" cy="9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18"/>
          <p:cNvSpPr/>
          <p:nvPr/>
        </p:nvSpPr>
        <p:spPr>
          <a:xfrm>
            <a:off x="7915978" y="3770890"/>
            <a:ext cx="152400" cy="145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18"/>
          <p:cNvCxnSpPr/>
          <p:nvPr/>
        </p:nvCxnSpPr>
        <p:spPr>
          <a:xfrm flipH="1">
            <a:off x="7889728" y="3794290"/>
            <a:ext cx="204900" cy="9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18"/>
          <p:cNvSpPr/>
          <p:nvPr/>
        </p:nvSpPr>
        <p:spPr>
          <a:xfrm>
            <a:off x="7915978" y="3366490"/>
            <a:ext cx="152400" cy="145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18"/>
          <p:cNvCxnSpPr/>
          <p:nvPr/>
        </p:nvCxnSpPr>
        <p:spPr>
          <a:xfrm flipH="1">
            <a:off x="7889728" y="3389890"/>
            <a:ext cx="204900" cy="9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18"/>
          <p:cNvSpPr/>
          <p:nvPr/>
        </p:nvSpPr>
        <p:spPr>
          <a:xfrm>
            <a:off x="7215028" y="3366490"/>
            <a:ext cx="152400" cy="145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18"/>
          <p:cNvCxnSpPr/>
          <p:nvPr/>
        </p:nvCxnSpPr>
        <p:spPr>
          <a:xfrm flipH="1">
            <a:off x="7188778" y="3389890"/>
            <a:ext cx="204900" cy="9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18"/>
          <p:cNvSpPr/>
          <p:nvPr/>
        </p:nvSpPr>
        <p:spPr>
          <a:xfrm>
            <a:off x="6220978" y="3770890"/>
            <a:ext cx="152400" cy="145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18"/>
          <p:cNvCxnSpPr/>
          <p:nvPr/>
        </p:nvCxnSpPr>
        <p:spPr>
          <a:xfrm flipH="1">
            <a:off x="6194728" y="3794290"/>
            <a:ext cx="204900" cy="98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18"/>
          <p:cNvSpPr/>
          <p:nvPr/>
        </p:nvSpPr>
        <p:spPr>
          <a:xfrm>
            <a:off x="4971175" y="2941684"/>
            <a:ext cx="204900" cy="1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/>
          <p:cNvSpPr txBox="1"/>
          <p:nvPr/>
        </p:nvSpPr>
        <p:spPr>
          <a:xfrm>
            <a:off x="1698150" y="2384125"/>
            <a:ext cx="48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2024425" y="2384125"/>
            <a:ext cx="48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2984850" y="2800775"/>
            <a:ext cx="48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1858725" y="3251900"/>
            <a:ext cx="48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3076925" y="3855500"/>
            <a:ext cx="4845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3352050" y="3855500"/>
            <a:ext cx="204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idx="1" type="body"/>
          </p:nvPr>
        </p:nvSpPr>
        <p:spPr>
          <a:xfrm>
            <a:off x="1166290" y="1619858"/>
            <a:ext cx="36306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An </a:t>
            </a:r>
            <a:r>
              <a:rPr b="1" i="1" lang="en" sz="18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-NFA whose language are those strings with any number of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a</a:t>
            </a:r>
            <a:r>
              <a:rPr lang="en" sz="1800"/>
              <a:t>’s, followed by any number of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1800"/>
              <a:t>’s followed by any number of c’s which is set {a b c | i,j,k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≥</a:t>
            </a:r>
            <a:r>
              <a:rPr lang="en" sz="1800"/>
              <a:t> 0} </a:t>
            </a:r>
            <a:endParaRPr sz="1800"/>
          </a:p>
        </p:txBody>
      </p:sp>
      <p:sp>
        <p:nvSpPr>
          <p:cNvPr id="369" name="Google Shape;369;p19"/>
          <p:cNvSpPr/>
          <p:nvPr/>
        </p:nvSpPr>
        <p:spPr>
          <a:xfrm>
            <a:off x="5404890" y="2505108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6436915" y="2505108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7552790" y="2505108"/>
            <a:ext cx="531900" cy="531900"/>
          </a:xfrm>
          <a:prstGeom prst="donut">
            <a:avLst>
              <a:gd fmla="val 76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4975265" y="2730133"/>
            <a:ext cx="429600" cy="1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5972053" y="2699508"/>
            <a:ext cx="429600" cy="1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7045990" y="2699508"/>
            <a:ext cx="429600" cy="1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5527590" y="2167608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6559615" y="2167608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7675490" y="2167608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 txBox="1"/>
          <p:nvPr/>
        </p:nvSpPr>
        <p:spPr>
          <a:xfrm>
            <a:off x="5997553" y="2418708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7071490" y="2418708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5670815" y="1879783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6673153" y="1879783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7766553" y="1879783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7670838" y="2569208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5499195" y="2561395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6544769" y="2544149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6400021" y="3208532"/>
            <a:ext cx="104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NFA_ex2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language of the </a:t>
            </a:r>
            <a:r>
              <a:rPr i="1" lang="en" sz="3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ε-NFA?</a:t>
            </a:r>
            <a:endParaRPr/>
          </a:p>
        </p:txBody>
      </p:sp>
      <p:sp>
        <p:nvSpPr>
          <p:cNvPr id="392" name="Google Shape;392;p20"/>
          <p:cNvSpPr txBox="1"/>
          <p:nvPr>
            <p:ph idx="1" type="body"/>
          </p:nvPr>
        </p:nvSpPr>
        <p:spPr>
          <a:xfrm>
            <a:off x="859450" y="1380625"/>
            <a:ext cx="3978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accepting is p3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 can get there via an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-transition from p1 or p2 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Before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-transition from p1, the prefix of the input must be a , n 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≥</a:t>
            </a:r>
            <a:r>
              <a:rPr lang="en" sz="1200"/>
              <a:t>1.  Similarly , before the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-transition from p2, the prefix of the input must be b,  n 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≥</a:t>
            </a:r>
            <a:r>
              <a:rPr lang="en" sz="1200"/>
              <a:t>1.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Afterwards , the 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 remains in p3 for any number of the following c’s Hence, the language of this </a:t>
            </a: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-NFA is {w | w=a c  or w = b c for n 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≥</a:t>
            </a:r>
            <a:r>
              <a:rPr lang="en" sz="1200"/>
              <a:t>1 and m 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≥</a:t>
            </a:r>
            <a:r>
              <a:rPr lang="en" sz="1200"/>
              <a:t>0.}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In particular , the path p</a:t>
            </a:r>
            <a:r>
              <a:rPr lang="en" sz="800"/>
              <a:t>0</a:t>
            </a:r>
            <a:r>
              <a:rPr lang="en" sz="1200"/>
              <a:t>,p</a:t>
            </a:r>
            <a:r>
              <a:rPr lang="en" sz="800"/>
              <a:t>2</a:t>
            </a:r>
            <a:r>
              <a:rPr lang="en" sz="1200"/>
              <a:t>,p</a:t>
            </a:r>
            <a:r>
              <a:rPr lang="en" sz="800"/>
              <a:t>3</a:t>
            </a:r>
            <a:r>
              <a:rPr lang="en" sz="1200"/>
              <a:t>,p</a:t>
            </a:r>
            <a:r>
              <a:rPr lang="en" sz="800"/>
              <a:t>3</a:t>
            </a:r>
            <a:r>
              <a:rPr lang="en" sz="1200"/>
              <a:t>,p</a:t>
            </a:r>
            <a:r>
              <a:rPr lang="en" sz="800"/>
              <a:t>3</a:t>
            </a:r>
            <a:r>
              <a:rPr lang="en" sz="1200"/>
              <a:t> is through edges labeled b, b,</a:t>
            </a:r>
            <a:r>
              <a:rPr b="1" lang="en" sz="12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200"/>
              <a:t>, c,c,c which means b c is in the language.</a:t>
            </a:r>
            <a:endParaRPr sz="1200"/>
          </a:p>
        </p:txBody>
      </p:sp>
      <p:sp>
        <p:nvSpPr>
          <p:cNvPr id="393" name="Google Shape;393;p20"/>
          <p:cNvSpPr/>
          <p:nvPr/>
        </p:nvSpPr>
        <p:spPr>
          <a:xfrm>
            <a:off x="5404890" y="2505108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6498840" y="1597883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7552790" y="2505108"/>
            <a:ext cx="531900" cy="531900"/>
          </a:xfrm>
          <a:prstGeom prst="donut">
            <a:avLst>
              <a:gd fmla="val 76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4975265" y="2730133"/>
            <a:ext cx="429600" cy="1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 rot="-2241131">
            <a:off x="5915091" y="2269196"/>
            <a:ext cx="634402" cy="1429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 rot="2459810">
            <a:off x="7022843" y="2192266"/>
            <a:ext cx="598612" cy="1431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5527590" y="2167608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 flipH="1" rot="10800000">
            <a:off x="6656400" y="2167590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7675490" y="2167608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 txBox="1"/>
          <p:nvPr/>
        </p:nvSpPr>
        <p:spPr>
          <a:xfrm>
            <a:off x="7071503" y="3055708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0"/>
          <p:cNvSpPr txBox="1"/>
          <p:nvPr/>
        </p:nvSpPr>
        <p:spPr>
          <a:xfrm>
            <a:off x="7263390" y="1974433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7670838" y="2569208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5499195" y="2561395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6606694" y="1636924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6299196" y="3802132"/>
            <a:ext cx="104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NFA_ex3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6185190" y="3083521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 rot="2423686">
            <a:off x="5852611" y="2961467"/>
            <a:ext cx="324975" cy="14301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 rot="-1569086">
            <a:off x="6766520" y="3079976"/>
            <a:ext cx="854916" cy="1430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6257094" y="3150040"/>
            <a:ext cx="531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 sz="9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6338728" y="2736192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 txBox="1"/>
          <p:nvPr/>
        </p:nvSpPr>
        <p:spPr>
          <a:xfrm>
            <a:off x="5905819" y="1998287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6138994" y="2574174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6503791" y="2264225"/>
            <a:ext cx="54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7785191" y="1914788"/>
            <a:ext cx="54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5764444" y="2955199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3283440" y="2412000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20"/>
          <p:cNvSpPr txBox="1"/>
          <p:nvPr/>
        </p:nvSpPr>
        <p:spPr>
          <a:xfrm>
            <a:off x="1431115" y="3189725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1538014" y="3195351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2298460" y="3215807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20"/>
          <p:cNvSpPr txBox="1"/>
          <p:nvPr/>
        </p:nvSpPr>
        <p:spPr>
          <a:xfrm>
            <a:off x="2176745" y="3230638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20"/>
          <p:cNvSpPr txBox="1"/>
          <p:nvPr/>
        </p:nvSpPr>
        <p:spPr>
          <a:xfrm>
            <a:off x="3118765" y="3838425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2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20"/>
          <p:cNvSpPr txBox="1"/>
          <p:nvPr/>
        </p:nvSpPr>
        <p:spPr>
          <a:xfrm>
            <a:off x="3252756" y="3838425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3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language of the </a:t>
            </a:r>
            <a:r>
              <a:rPr i="1" lang="en" sz="30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ε-NFA?</a:t>
            </a:r>
            <a:endParaRPr/>
          </a:p>
        </p:txBody>
      </p:sp>
      <p:sp>
        <p:nvSpPr>
          <p:cNvPr id="430" name="Google Shape;430;p21"/>
          <p:cNvSpPr txBox="1"/>
          <p:nvPr>
            <p:ph idx="1" type="body"/>
          </p:nvPr>
        </p:nvSpPr>
        <p:spPr>
          <a:xfrm>
            <a:off x="902650" y="1850975"/>
            <a:ext cx="3978300" cy="23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</a:t>
            </a:r>
            <a:r>
              <a:rPr b="1" lang="en" sz="1800"/>
              <a:t>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i="1" lang="en" sz="1800"/>
              <a:t>-closure  </a:t>
            </a:r>
            <a:r>
              <a:rPr lang="en" sz="1800"/>
              <a:t>of state q is the set of all states reachable from q using only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-transition</a:t>
            </a:r>
            <a:endParaRPr sz="1800"/>
          </a:p>
        </p:txBody>
      </p:sp>
      <p:sp>
        <p:nvSpPr>
          <p:cNvPr id="431" name="Google Shape;431;p21"/>
          <p:cNvSpPr/>
          <p:nvPr/>
        </p:nvSpPr>
        <p:spPr>
          <a:xfrm>
            <a:off x="5404890" y="2505108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6498840" y="1597883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7552790" y="2505108"/>
            <a:ext cx="531900" cy="531900"/>
          </a:xfrm>
          <a:prstGeom prst="donut">
            <a:avLst>
              <a:gd fmla="val 76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4975265" y="2730133"/>
            <a:ext cx="429600" cy="1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 rot="-2241131">
            <a:off x="5915091" y="2269196"/>
            <a:ext cx="634402" cy="1429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 rot="2459810">
            <a:off x="7022843" y="2192266"/>
            <a:ext cx="598612" cy="1431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5527590" y="2167608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"/>
          <p:cNvSpPr/>
          <p:nvPr/>
        </p:nvSpPr>
        <p:spPr>
          <a:xfrm flipH="1" rot="10800000">
            <a:off x="6656400" y="2167590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7675490" y="2167608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7071503" y="3055708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7263390" y="1974433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7670838" y="2569208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5499195" y="2561395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6606694" y="1636924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21"/>
          <p:cNvSpPr txBox="1"/>
          <p:nvPr/>
        </p:nvSpPr>
        <p:spPr>
          <a:xfrm>
            <a:off x="6299196" y="3802132"/>
            <a:ext cx="104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NFA_ex3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21"/>
          <p:cNvSpPr/>
          <p:nvPr/>
        </p:nvSpPr>
        <p:spPr>
          <a:xfrm>
            <a:off x="6185190" y="3083521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 rot="2423686">
            <a:off x="5852611" y="2961467"/>
            <a:ext cx="324975" cy="14301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 rot="-1569086">
            <a:off x="6766520" y="3079976"/>
            <a:ext cx="854916" cy="1430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 txBox="1"/>
          <p:nvPr/>
        </p:nvSpPr>
        <p:spPr>
          <a:xfrm>
            <a:off x="6257094" y="3150040"/>
            <a:ext cx="531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 sz="9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6338728" y="2736192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5905819" y="1998287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21"/>
          <p:cNvSpPr txBox="1"/>
          <p:nvPr/>
        </p:nvSpPr>
        <p:spPr>
          <a:xfrm>
            <a:off x="6138994" y="2574174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503791" y="2264225"/>
            <a:ext cx="54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7785191" y="1914788"/>
            <a:ext cx="54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21"/>
          <p:cNvSpPr txBox="1"/>
          <p:nvPr/>
        </p:nvSpPr>
        <p:spPr>
          <a:xfrm>
            <a:off x="5764444" y="2955199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431115" y="3189725"/>
            <a:ext cx="286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