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Nunito SemiBold"/>
      <p:regular r:id="rId32"/>
      <p:bold r:id="rId33"/>
      <p:italic r:id="rId34"/>
      <p:boldItalic r:id="rId35"/>
    </p:embeddedFont>
    <p:embeddedFont>
      <p:font typeface="Roboto Medium"/>
      <p:regular r:id="rId36"/>
      <p:bold r:id="rId37"/>
      <p:italic r:id="rId38"/>
      <p:boldItalic r:id="rId39"/>
    </p:embeddedFont>
    <p:embeddedFont>
      <p:font typeface="Nunito"/>
      <p:regular r:id="rId40"/>
      <p:bold r:id="rId41"/>
      <p:italic r:id="rId42"/>
      <p:boldItalic r:id="rId43"/>
    </p:embeddedFont>
    <p:embeddedFont>
      <p:font typeface="Maven Pro"/>
      <p:regular r:id="rId44"/>
      <p:bold r:id="rId45"/>
    </p:embeddedFont>
    <p:embeddedFont>
      <p:font typeface="Nunito ExtraBold"/>
      <p:bold r:id="rId46"/>
      <p:boldItalic r:id="rId47"/>
    </p:embeddedFont>
    <p:embeddedFont>
      <p:font typeface="Comfortaa"/>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D383694-EC15-4AED-9947-201E4679EA7B}">
  <a:tblStyle styleId="{5D383694-EC15-4AED-9947-201E4679EA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42" Type="http://schemas.openxmlformats.org/officeDocument/2006/relationships/font" Target="fonts/Nunito-italic.fntdata"/><Relationship Id="rId41" Type="http://schemas.openxmlformats.org/officeDocument/2006/relationships/font" Target="fonts/Nunito-bold.fntdata"/><Relationship Id="rId44" Type="http://schemas.openxmlformats.org/officeDocument/2006/relationships/font" Target="fonts/MavenPro-regular.fntdata"/><Relationship Id="rId43" Type="http://schemas.openxmlformats.org/officeDocument/2006/relationships/font" Target="fonts/Nunito-boldItalic.fntdata"/><Relationship Id="rId46" Type="http://schemas.openxmlformats.org/officeDocument/2006/relationships/font" Target="fonts/NunitoExtraBold-bold.fntdata"/><Relationship Id="rId45"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omfortaa-regular.fntdata"/><Relationship Id="rId47" Type="http://schemas.openxmlformats.org/officeDocument/2006/relationships/font" Target="fonts/NunitoExtraBold-boldItalic.fntdata"/><Relationship Id="rId49" Type="http://schemas.openxmlformats.org/officeDocument/2006/relationships/font" Target="fonts/Comforta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NunitoSemiBold-bold.fntdata"/><Relationship Id="rId32" Type="http://schemas.openxmlformats.org/officeDocument/2006/relationships/font" Target="fonts/NunitoSemiBold-regular.fntdata"/><Relationship Id="rId35" Type="http://schemas.openxmlformats.org/officeDocument/2006/relationships/font" Target="fonts/NunitoSemiBold-boldItalic.fntdata"/><Relationship Id="rId34" Type="http://schemas.openxmlformats.org/officeDocument/2006/relationships/font" Target="fonts/NunitoSemiBold-italic.fntdata"/><Relationship Id="rId37" Type="http://schemas.openxmlformats.org/officeDocument/2006/relationships/font" Target="fonts/RobotoMedium-bold.fntdata"/><Relationship Id="rId36" Type="http://schemas.openxmlformats.org/officeDocument/2006/relationships/font" Target="fonts/RobotoMedium-regular.fntdata"/><Relationship Id="rId39" Type="http://schemas.openxmlformats.org/officeDocument/2006/relationships/font" Target="fonts/RobotoMedium-boldItalic.fntdata"/><Relationship Id="rId38" Type="http://schemas.openxmlformats.org/officeDocument/2006/relationships/font" Target="fonts/RobotoMedium-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e75d08538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e75d08538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5e75d08538_0_3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5e75d08538_0_3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5e75d08538_0_3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5e75d08538_0_3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5e75d08538_0_3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5e75d08538_0_3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5e75d08538_0_3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5e75d08538_0_3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5e75d08538_0_3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5e75d08538_0_3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5e75d08538_0_3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5e75d08538_0_3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5e75d08538_0_3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5e75d08538_0_3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5e75d08538_0_3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5e75d08538_0_3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5e75d08538_0_3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5e75d08538_0_3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5e75d0853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5e75d0853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e75d08538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e75d08538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5f512037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5f512037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5f5120372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5f5120372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5f5120372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5f5120372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g5f5120372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5f5120372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g5f51203721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5f51203721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g5f51203721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5f51203721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e75d08538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e75d08538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e75d08538_0_3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e75d08538_0_3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e75d08538_0_3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e75d08538_0_3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e75d08538_0_3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e75d08538_0_3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e75d08538_0_3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e75d08538_0_3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e75d08538_0_3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e75d08538_0_3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5e75d08538_0_3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5e75d08538_0_3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Finite</a:t>
            </a:r>
            <a:endParaRPr/>
          </a:p>
          <a:p>
            <a:pPr indent="0" lvl="0" marL="0" rtl="0" algn="l">
              <a:spcBef>
                <a:spcPts val="0"/>
              </a:spcBef>
              <a:spcAft>
                <a:spcPts val="0"/>
              </a:spcAft>
              <a:buNone/>
            </a:pPr>
            <a:r>
              <a:rPr lang="en"/>
              <a:t>automata</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Deterministic Finite Automata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definition identifies five things that determine a DFA</a:t>
            </a:r>
            <a:endParaRPr/>
          </a:p>
        </p:txBody>
      </p:sp>
      <p:sp>
        <p:nvSpPr>
          <p:cNvPr id="425" name="Google Shape;425;p22"/>
          <p:cNvSpPr txBox="1"/>
          <p:nvPr>
            <p:ph idx="1" type="body"/>
          </p:nvPr>
        </p:nvSpPr>
        <p:spPr>
          <a:xfrm>
            <a:off x="546200" y="1540200"/>
            <a:ext cx="8229900" cy="29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For Light switch automation, the  DFA is the 5-tuple </a:t>
            </a:r>
            <a:r>
              <a:rPr b="1" lang="en"/>
              <a:t>({up,down}, {f}, {((up.f). down) ((down,f),up),up{down}).</a:t>
            </a:r>
            <a:endParaRPr b="1"/>
          </a:p>
          <a:p>
            <a:pPr indent="0" lvl="0" marL="0" rtl="0" algn="l">
              <a:spcBef>
                <a:spcPts val="1600"/>
              </a:spcBef>
              <a:spcAft>
                <a:spcPts val="0"/>
              </a:spcAft>
              <a:buNone/>
            </a:pPr>
            <a:r>
              <a:rPr lang="en"/>
              <a:t>It has two states: up and down, of which up and down, of which up is the start state and down is the accepting state.</a:t>
            </a:r>
            <a:endParaRPr/>
          </a:p>
          <a:p>
            <a:pPr indent="0" lvl="0" marL="0" rtl="0" algn="l">
              <a:spcBef>
                <a:spcPts val="1600"/>
              </a:spcBef>
              <a:spcAft>
                <a:spcPts val="0"/>
              </a:spcAft>
              <a:buNone/>
            </a:pPr>
            <a:r>
              <a:rPr lang="en"/>
              <a:t>There is only one symbol , namely f. If the current state is up and the input id f, the next state is down. If the current state i down and the input is f. Next state is up.</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23"/>
          <p:cNvSpPr txBox="1"/>
          <p:nvPr>
            <p:ph idx="1" type="body"/>
          </p:nvPr>
        </p:nvSpPr>
        <p:spPr>
          <a:xfrm>
            <a:off x="546200" y="1540200"/>
            <a:ext cx="8229900" cy="29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When a state is not accepting it is a </a:t>
            </a:r>
            <a:r>
              <a:rPr b="1" i="1" lang="en"/>
              <a:t>Rejecting</a:t>
            </a:r>
            <a:r>
              <a:rPr b="1" i="1" lang="en"/>
              <a:t> State. </a:t>
            </a:r>
            <a:r>
              <a:rPr lang="en"/>
              <a:t>T</a:t>
            </a:r>
            <a:r>
              <a:rPr lang="en"/>
              <a:t>he names assigned to state are </a:t>
            </a:r>
            <a:r>
              <a:rPr lang="en"/>
              <a:t>arbitrary</a:t>
            </a:r>
            <a:r>
              <a:rPr lang="en"/>
              <a:t> as long as they </a:t>
            </a:r>
            <a:r>
              <a:rPr lang="en"/>
              <a:t>from</a:t>
            </a:r>
            <a:r>
              <a:rPr lang="en"/>
              <a:t> each other, Naming state in important in the </a:t>
            </a:r>
            <a:r>
              <a:rPr lang="en"/>
              <a:t>order</a:t>
            </a:r>
            <a:r>
              <a:rPr lang="en"/>
              <a:t> to refer distinct from each other .</a:t>
            </a:r>
            <a:endParaRPr/>
          </a:p>
          <a:p>
            <a:pPr indent="0" lvl="0" marL="0" rtl="0" algn="l">
              <a:spcBef>
                <a:spcPts val="1600"/>
              </a:spcBef>
              <a:spcAft>
                <a:spcPts val="1600"/>
              </a:spcAft>
              <a:buNone/>
            </a:pPr>
            <a:r>
              <a:rPr lang="en"/>
              <a:t>Naming states is important in order to refer to those states. For instance id important in order to refer to those states. For instance , if state p on symbol ) goes to state q.  </a:t>
            </a:r>
            <a:r>
              <a:rPr lang="en"/>
              <a:t>Occasionally</a:t>
            </a:r>
            <a:r>
              <a:rPr lang="en"/>
              <a:t> in </a:t>
            </a:r>
            <a:r>
              <a:rPr lang="en"/>
              <a:t>transition</a:t>
            </a:r>
            <a:r>
              <a:rPr lang="en"/>
              <a:t> diagrams, some or all state names may be omitted because there is no need to refer to them </a:t>
            </a:r>
            <a:r>
              <a:rPr lang="en"/>
              <a:t>individually</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24"/>
          <p:cNvSpPr txBox="1"/>
          <p:nvPr>
            <p:ph idx="1" type="body"/>
          </p:nvPr>
        </p:nvSpPr>
        <p:spPr>
          <a:xfrm>
            <a:off x="779700" y="1655625"/>
            <a:ext cx="75846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i="1" lang="en"/>
              <a:t>transition Diagram </a:t>
            </a:r>
            <a:r>
              <a:rPr lang="en"/>
              <a:t>is </a:t>
            </a:r>
            <a:r>
              <a:rPr lang="en"/>
              <a:t>essentially</a:t>
            </a:r>
            <a:r>
              <a:rPr lang="en"/>
              <a:t> a graph . the </a:t>
            </a:r>
            <a:r>
              <a:rPr lang="en"/>
              <a:t>states</a:t>
            </a:r>
            <a:r>
              <a:rPr lang="en"/>
              <a:t> are the nodes and transition are the edges. </a:t>
            </a:r>
            <a:endParaRPr/>
          </a:p>
          <a:p>
            <a:pPr indent="0" lvl="0" marL="0" rtl="0" algn="l">
              <a:spcBef>
                <a:spcPts val="1600"/>
              </a:spcBef>
              <a:spcAft>
                <a:spcPts val="0"/>
              </a:spcAft>
              <a:buNone/>
            </a:pPr>
            <a:r>
              <a:rPr lang="en"/>
              <a:t>One state is designated as the </a:t>
            </a:r>
            <a:r>
              <a:rPr b="1" i="1" lang="en"/>
              <a:t>start state. </a:t>
            </a:r>
            <a:r>
              <a:rPr lang="en"/>
              <a:t>Some are identified as </a:t>
            </a:r>
            <a:r>
              <a:rPr b="1" i="1" lang="en"/>
              <a:t>accepting</a:t>
            </a:r>
            <a:r>
              <a:rPr b="1" i="1" lang="en"/>
              <a:t> states. </a:t>
            </a:r>
            <a:r>
              <a:rPr lang="en"/>
              <a:t>E</a:t>
            </a:r>
            <a:r>
              <a:rPr lang="en"/>
              <a:t>dges are labeled by input symbols .</a:t>
            </a:r>
            <a:endParaRPr/>
          </a:p>
          <a:p>
            <a:pPr indent="0" lvl="0" marL="0" rtl="0" algn="l">
              <a:spcBef>
                <a:spcPts val="1600"/>
              </a:spcBef>
              <a:spcAft>
                <a:spcPts val="0"/>
              </a:spcAft>
              <a:buNone/>
            </a:pPr>
            <a:r>
              <a:rPr lang="en"/>
              <a:t>When there are a few states and transitions, a  diagram in </a:t>
            </a:r>
            <a:r>
              <a:rPr lang="en"/>
              <a:t>often</a:t>
            </a:r>
            <a:r>
              <a:rPr lang="en"/>
              <a:t> used to give a </a:t>
            </a:r>
            <a:r>
              <a:rPr lang="en"/>
              <a:t>pictorial</a:t>
            </a:r>
            <a:r>
              <a:rPr lang="en"/>
              <a:t> view of DFA. but as the number of states and transitions increase, the diagram becomes more </a:t>
            </a:r>
            <a:r>
              <a:rPr lang="en"/>
              <a:t>difficult</a:t>
            </a:r>
            <a:r>
              <a:rPr lang="en"/>
              <a:t> to draw and understand.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25"/>
          <p:cNvSpPr txBox="1"/>
          <p:nvPr>
            <p:ph type="title"/>
          </p:nvPr>
        </p:nvSpPr>
        <p:spPr>
          <a:xfrm>
            <a:off x="1361475" y="5178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table For DFA</a:t>
            </a:r>
            <a:endParaRPr/>
          </a:p>
        </p:txBody>
      </p:sp>
      <p:sp>
        <p:nvSpPr>
          <p:cNvPr id="441" name="Google Shape;441;p25"/>
          <p:cNvSpPr txBox="1"/>
          <p:nvPr>
            <p:ph idx="1" type="body"/>
          </p:nvPr>
        </p:nvSpPr>
        <p:spPr>
          <a:xfrm>
            <a:off x="507425" y="1817075"/>
            <a:ext cx="40134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Edges will </a:t>
            </a:r>
            <a:r>
              <a:rPr lang="en"/>
              <a:t>inevitably</a:t>
            </a:r>
            <a:r>
              <a:rPr lang="en"/>
              <a:t> be drawn with multiple turns or intersect </a:t>
            </a:r>
            <a:r>
              <a:rPr lang="en"/>
              <a:t>each</a:t>
            </a:r>
            <a:r>
              <a:rPr lang="en"/>
              <a:t> other. In this case, a properly </a:t>
            </a:r>
            <a:r>
              <a:rPr lang="en"/>
              <a:t>labeled</a:t>
            </a:r>
            <a:r>
              <a:rPr lang="en"/>
              <a:t> transition table is prefered </a:t>
            </a:r>
            <a:r>
              <a:rPr lang="en"/>
              <a:t>instead</a:t>
            </a:r>
            <a:r>
              <a:rPr lang="en"/>
              <a:t> of a diagram.</a:t>
            </a:r>
            <a:endParaRPr/>
          </a:p>
        </p:txBody>
      </p:sp>
      <p:graphicFrame>
        <p:nvGraphicFramePr>
          <p:cNvPr id="442" name="Google Shape;442;p25"/>
          <p:cNvGraphicFramePr/>
          <p:nvPr/>
        </p:nvGraphicFramePr>
        <p:xfrm>
          <a:off x="4756525" y="1988300"/>
          <a:ext cx="3000000" cy="3000000"/>
        </p:xfrm>
        <a:graphic>
          <a:graphicData uri="http://schemas.openxmlformats.org/drawingml/2006/table">
            <a:tbl>
              <a:tblPr>
                <a:noFill/>
                <a:tableStyleId>{5D383694-EC15-4AED-9947-201E4679EA7B}</a:tableStyleId>
              </a:tblPr>
              <a:tblGrid>
                <a:gridCol w="461325"/>
                <a:gridCol w="1072525"/>
                <a:gridCol w="1476200"/>
                <a:gridCol w="1003350"/>
              </a:tblGrid>
              <a:tr h="381000">
                <a:tc>
                  <a:txBody>
                    <a:bodyPr/>
                    <a:lstStyle/>
                    <a:p>
                      <a:pPr indent="0" lvl="0" marL="0" rtl="0" algn="l">
                        <a:lnSpc>
                          <a:spcPct val="115000"/>
                        </a:lnSpc>
                        <a:spcBef>
                          <a:spcPts val="0"/>
                        </a:spcBef>
                        <a:spcAft>
                          <a:spcPts val="1600"/>
                        </a:spcAft>
                        <a:buNone/>
                      </a:pPr>
                      <a:r>
                        <a:t/>
                      </a:r>
                      <a:endParaRPr/>
                    </a:p>
                  </a:txBody>
                  <a:tcPr marT="91425" marB="91425" marR="91425" marL="91425">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latin typeface="Nunito ExtraBold"/>
                        <a:ea typeface="Nunito ExtraBold"/>
                        <a:cs typeface="Nunito ExtraBold"/>
                        <a:sym typeface="Nunito Extra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381000">
                <a:tc>
                  <a:txBody>
                    <a:bodyPr/>
                    <a:lstStyle/>
                    <a:p>
                      <a:pPr indent="0" lvl="0" marL="0" rtl="0" algn="l">
                        <a:spcBef>
                          <a:spcPts val="0"/>
                        </a:spcBef>
                        <a:spcAft>
                          <a:spcPts val="0"/>
                        </a:spcAft>
                        <a:buNone/>
                      </a:pPr>
                      <a:r>
                        <a:t/>
                      </a:r>
                      <a:endParaRPr/>
                    </a:p>
                  </a:txBody>
                  <a:tcPr marT="91425" marB="91425" marR="91425" marL="91425">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solidFill>
                      <a:srgbClr val="D0E0E3"/>
                    </a:solidFill>
                  </a:tcPr>
                </a:tc>
                <a:tc>
                  <a:txBody>
                    <a:bodyPr/>
                    <a:lstStyle/>
                    <a:p>
                      <a:pPr indent="0" lvl="0" marL="0" rtl="0" algn="ctr">
                        <a:spcBef>
                          <a:spcPts val="0"/>
                        </a:spcBef>
                        <a:spcAft>
                          <a:spcPts val="0"/>
                        </a:spcAft>
                        <a:buNone/>
                      </a:pPr>
                      <a:r>
                        <a:rPr lang="en"/>
                        <a:t>a</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solidFill>
                      <a:srgbClr val="D0E0E3"/>
                    </a:solidFill>
                  </a:tcPr>
                </a:tc>
                <a:tc>
                  <a:txBody>
                    <a:bodyPr/>
                    <a:lstStyle/>
                    <a:p>
                      <a:pPr indent="0" lvl="0" marL="0" rtl="0" algn="ctr">
                        <a:spcBef>
                          <a:spcPts val="0"/>
                        </a:spcBef>
                        <a:spcAft>
                          <a:spcPts val="0"/>
                        </a:spcAft>
                        <a:buNone/>
                      </a:pPr>
                      <a:r>
                        <a:rPr lang="en"/>
                        <a:t>b</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D9D9D9"/>
                      </a:solidFill>
                      <a:prstDash val="solid"/>
                      <a:round/>
                      <a:headEnd len="sm" w="sm" type="none"/>
                      <a:tailEnd len="sm" w="sm" type="none"/>
                    </a:lnR>
                    <a:lnT cap="flat" cmpd="sng" w="19050">
                      <a:solidFill>
                        <a:srgbClr val="000000"/>
                      </a:solidFill>
                      <a:prstDash val="solid"/>
                      <a:round/>
                      <a:headEnd len="sm" w="sm" type="none"/>
                      <a:tailEnd len="sm" w="sm" type="none"/>
                    </a:lnT>
                    <a:solidFill>
                      <a:srgbClr val="D0E0E3"/>
                    </a:solidFill>
                  </a:tcPr>
                </a:tc>
              </a:tr>
              <a:tr h="381000">
                <a:tc>
                  <a:txBody>
                    <a:bodyPr/>
                    <a:lstStyle/>
                    <a:p>
                      <a:pPr indent="0" lvl="0" marL="0" rtl="0" algn="l">
                        <a:spcBef>
                          <a:spcPts val="0"/>
                        </a:spcBef>
                        <a:spcAft>
                          <a:spcPts val="0"/>
                        </a:spcAft>
                        <a:buNone/>
                      </a:pPr>
                      <a:r>
                        <a:t/>
                      </a:r>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lang="en"/>
                        <a:t>q</a:t>
                      </a:r>
                      <a:r>
                        <a:rPr lang="en" sz="800"/>
                        <a:t>0</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lang="en"/>
                        <a:t>q</a:t>
                      </a:r>
                      <a:r>
                        <a:rPr lang="en" sz="800"/>
                        <a:t>1</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D9D9D9"/>
                      </a:solidFill>
                      <a:prstDash val="solid"/>
                      <a:round/>
                      <a:headEnd len="sm" w="sm" type="none"/>
                      <a:tailEnd len="sm" w="sm" type="none"/>
                    </a:lnR>
                  </a:tcPr>
                </a:tc>
              </a:tr>
              <a:tr h="381000">
                <a:tc>
                  <a:txBody>
                    <a:bodyPr/>
                    <a:lstStyle/>
                    <a:p>
                      <a:pPr indent="0" lvl="0" marL="0" rtl="0" algn="l">
                        <a:spcBef>
                          <a:spcPts val="0"/>
                        </a:spcBef>
                        <a:spcAft>
                          <a:spcPts val="0"/>
                        </a:spcAft>
                        <a:buNone/>
                      </a:pPr>
                      <a:r>
                        <a:t/>
                      </a:r>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alpha val="0"/>
                        </a:srgbClr>
                      </a:solidFill>
                      <a:prstDash val="solid"/>
                      <a:round/>
                      <a:headEnd len="sm" w="sm" type="none"/>
                      <a:tailEnd len="sm" w="sm" type="none"/>
                    </a:lnR>
                    <a:solidFill>
                      <a:srgbClr val="D0E0E3"/>
                    </a:solidFill>
                  </a:tcPr>
                </a:tc>
                <a:tc>
                  <a:txBody>
                    <a:bodyPr/>
                    <a:lstStyle/>
                    <a:p>
                      <a:pPr indent="0" lvl="0" marL="0" rtl="0" algn="ctr">
                        <a:spcBef>
                          <a:spcPts val="0"/>
                        </a:spcBef>
                        <a:spcAft>
                          <a:spcPts val="0"/>
                        </a:spcAft>
                        <a:buNone/>
                      </a:pPr>
                      <a:r>
                        <a:rPr lang="en"/>
                        <a:t>q</a:t>
                      </a:r>
                      <a:r>
                        <a:rPr lang="en" sz="800"/>
                        <a:t>2</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solidFill>
                      <a:srgbClr val="D0E0E3"/>
                    </a:solidFill>
                  </a:tcPr>
                </a:tc>
                <a:tc>
                  <a:txBody>
                    <a:bodyPr/>
                    <a:lstStyle/>
                    <a:p>
                      <a:pPr indent="0" lvl="0" marL="0" rtl="0" algn="ctr">
                        <a:spcBef>
                          <a:spcPts val="0"/>
                        </a:spcBef>
                        <a:spcAft>
                          <a:spcPts val="0"/>
                        </a:spcAft>
                        <a:buNone/>
                      </a:pPr>
                      <a:r>
                        <a:rPr lang="en"/>
                        <a:t>q</a:t>
                      </a:r>
                      <a:r>
                        <a:rPr lang="en" sz="800"/>
                        <a:t>1</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D9D9D9"/>
                      </a:solidFill>
                      <a:prstDash val="solid"/>
                      <a:round/>
                      <a:headEnd len="sm" w="sm" type="none"/>
                      <a:tailEnd len="sm" w="sm" type="none"/>
                    </a:lnR>
                    <a:solidFill>
                      <a:srgbClr val="D0E0E3"/>
                    </a:solidFill>
                  </a:tcPr>
                </a:tc>
              </a:tr>
              <a:tr h="381000">
                <a:tc>
                  <a:txBody>
                    <a:bodyPr/>
                    <a:lstStyle/>
                    <a:p>
                      <a:pPr indent="0" lvl="0" marL="0" rtl="0" algn="l">
                        <a:spcBef>
                          <a:spcPts val="0"/>
                        </a:spcBef>
                        <a:spcAft>
                          <a:spcPts val="0"/>
                        </a:spcAft>
                        <a:buNone/>
                      </a:pPr>
                      <a:r>
                        <a:t/>
                      </a:r>
                      <a:endParaRPr/>
                    </a:p>
                  </a:txBody>
                  <a:tcPr marT="91425" marB="91425" marR="91425" marL="91425">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alpha val="0"/>
                        </a:srgbClr>
                      </a:solidFill>
                      <a:prstDash val="solid"/>
                      <a:round/>
                      <a:headEnd len="sm" w="sm" type="none"/>
                      <a:tailEnd len="sm" w="sm" type="none"/>
                    </a:lnR>
                    <a:lnB cap="flat" cmpd="sng" w="19050">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a:t>q</a:t>
                      </a:r>
                      <a:r>
                        <a:rPr lang="en" sz="800"/>
                        <a:t>2</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19050">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a:t>q</a:t>
                      </a:r>
                      <a:r>
                        <a:rPr lang="en" sz="800"/>
                        <a:t>2</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D9D9D9"/>
                      </a:solidFill>
                      <a:prstDash val="solid"/>
                      <a:round/>
                      <a:headEnd len="sm" w="sm" type="none"/>
                      <a:tailEnd len="sm" w="sm" type="none"/>
                    </a:lnR>
                    <a:lnB cap="flat" cmpd="sng" w="19050">
                      <a:solidFill>
                        <a:srgbClr val="D9D9D9"/>
                      </a:solidFill>
                      <a:prstDash val="solid"/>
                      <a:round/>
                      <a:headEnd len="sm" w="sm" type="none"/>
                      <a:tailEnd len="sm" w="sm" type="none"/>
                    </a:lnB>
                  </a:tcPr>
                </a:tc>
              </a:tr>
            </a:tbl>
          </a:graphicData>
        </a:graphic>
      </p:graphicFrame>
      <p:sp>
        <p:nvSpPr>
          <p:cNvPr id="443" name="Google Shape;443;p25"/>
          <p:cNvSpPr txBox="1"/>
          <p:nvPr/>
        </p:nvSpPr>
        <p:spPr>
          <a:xfrm>
            <a:off x="4797517" y="1920868"/>
            <a:ext cx="484500" cy="39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highlight>
                  <a:srgbClr val="D9D9D9"/>
                </a:highlight>
                <a:latin typeface="Nunito"/>
                <a:ea typeface="Nunito"/>
                <a:cs typeface="Nunito"/>
                <a:sym typeface="Nunito"/>
              </a:rPr>
              <a:t>𝛿</a:t>
            </a:r>
            <a:endParaRPr sz="2400">
              <a:highlight>
                <a:srgbClr val="D9D9D9"/>
              </a:highlight>
              <a:latin typeface="Nunito"/>
              <a:ea typeface="Nunito"/>
              <a:cs typeface="Nunito"/>
              <a:sym typeface="Nunito"/>
            </a:endParaRPr>
          </a:p>
        </p:txBody>
      </p:sp>
      <p:sp>
        <p:nvSpPr>
          <p:cNvPr id="444" name="Google Shape;444;p25"/>
          <p:cNvSpPr txBox="1"/>
          <p:nvPr/>
        </p:nvSpPr>
        <p:spPr>
          <a:xfrm rot="-5400000">
            <a:off x="4343873" y="2661400"/>
            <a:ext cx="1217400" cy="39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highlight>
                  <a:srgbClr val="D9D9D9"/>
                </a:highlight>
                <a:latin typeface="Nunito"/>
                <a:ea typeface="Nunito"/>
                <a:cs typeface="Nunito"/>
                <a:sym typeface="Nunito"/>
              </a:rPr>
              <a:t>States</a:t>
            </a:r>
            <a:endParaRPr>
              <a:highlight>
                <a:srgbClr val="D9D9D9"/>
              </a:highlight>
              <a:latin typeface="Nunito"/>
              <a:ea typeface="Nunito"/>
              <a:cs typeface="Nunito"/>
              <a:sym typeface="Nunito"/>
            </a:endParaRPr>
          </a:p>
        </p:txBody>
      </p:sp>
      <p:sp>
        <p:nvSpPr>
          <p:cNvPr id="445" name="Google Shape;445;p25"/>
          <p:cNvSpPr txBox="1"/>
          <p:nvPr/>
        </p:nvSpPr>
        <p:spPr>
          <a:xfrm>
            <a:off x="5217850" y="2780725"/>
            <a:ext cx="906000" cy="48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highlight>
                  <a:srgbClr val="FFFFFF"/>
                </a:highlight>
                <a:latin typeface="Nunito"/>
                <a:ea typeface="Nunito"/>
                <a:cs typeface="Nunito"/>
                <a:sym typeface="Nunito"/>
              </a:rPr>
              <a:t>→ q</a:t>
            </a:r>
            <a:r>
              <a:rPr lang="en" sz="800">
                <a:highlight>
                  <a:srgbClr val="FFFFFF"/>
                </a:highlight>
                <a:latin typeface="Nunito"/>
                <a:ea typeface="Nunito"/>
                <a:cs typeface="Nunito"/>
                <a:sym typeface="Nunito"/>
              </a:rPr>
              <a:t>0</a:t>
            </a:r>
            <a:r>
              <a:rPr lang="en">
                <a:highlight>
                  <a:srgbClr val="FFFFFF"/>
                </a:highlight>
                <a:latin typeface="Nunito"/>
                <a:ea typeface="Nunito"/>
                <a:cs typeface="Nunito"/>
                <a:sym typeface="Nunito"/>
              </a:rPr>
              <a:t> *</a:t>
            </a:r>
            <a:endParaRPr>
              <a:latin typeface="Nunito"/>
              <a:ea typeface="Nunito"/>
              <a:cs typeface="Nunito"/>
              <a:sym typeface="Nunito"/>
            </a:endParaRPr>
          </a:p>
        </p:txBody>
      </p:sp>
      <p:sp>
        <p:nvSpPr>
          <p:cNvPr id="446" name="Google Shape;446;p25"/>
          <p:cNvSpPr txBox="1"/>
          <p:nvPr/>
        </p:nvSpPr>
        <p:spPr>
          <a:xfrm>
            <a:off x="5384325" y="3176925"/>
            <a:ext cx="906000" cy="48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highlight>
                  <a:srgbClr val="D0E0E3"/>
                </a:highlight>
                <a:latin typeface="Nunito"/>
                <a:ea typeface="Nunito"/>
                <a:cs typeface="Nunito"/>
                <a:sym typeface="Nunito"/>
              </a:rPr>
              <a:t>q</a:t>
            </a:r>
            <a:r>
              <a:rPr lang="en" sz="800">
                <a:highlight>
                  <a:srgbClr val="D0E0E3"/>
                </a:highlight>
                <a:latin typeface="Nunito"/>
                <a:ea typeface="Nunito"/>
                <a:cs typeface="Nunito"/>
                <a:sym typeface="Nunito"/>
              </a:rPr>
              <a:t>1</a:t>
            </a:r>
            <a:r>
              <a:rPr lang="en">
                <a:highlight>
                  <a:srgbClr val="D0E0E3"/>
                </a:highlight>
                <a:latin typeface="Nunito"/>
                <a:ea typeface="Nunito"/>
                <a:cs typeface="Nunito"/>
                <a:sym typeface="Nunito"/>
              </a:rPr>
              <a:t> *</a:t>
            </a:r>
            <a:endParaRPr>
              <a:highlight>
                <a:srgbClr val="D0E0E3"/>
              </a:highlight>
              <a:latin typeface="Nunito"/>
              <a:ea typeface="Nunito"/>
              <a:cs typeface="Nunito"/>
              <a:sym typeface="Nunito"/>
            </a:endParaRPr>
          </a:p>
        </p:txBody>
      </p:sp>
      <p:sp>
        <p:nvSpPr>
          <p:cNvPr id="447" name="Google Shape;447;p25"/>
          <p:cNvSpPr txBox="1"/>
          <p:nvPr/>
        </p:nvSpPr>
        <p:spPr>
          <a:xfrm>
            <a:off x="5384325" y="3573150"/>
            <a:ext cx="906000" cy="48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highlight>
                  <a:srgbClr val="FFFFFF"/>
                </a:highlight>
                <a:latin typeface="Nunito"/>
                <a:ea typeface="Nunito"/>
                <a:cs typeface="Nunito"/>
                <a:sym typeface="Nunito"/>
              </a:rPr>
              <a:t>q</a:t>
            </a:r>
            <a:r>
              <a:rPr lang="en" sz="800">
                <a:highlight>
                  <a:srgbClr val="FFFFFF"/>
                </a:highlight>
                <a:latin typeface="Nunito"/>
                <a:ea typeface="Nunito"/>
                <a:cs typeface="Nunito"/>
                <a:sym typeface="Nunito"/>
              </a:rPr>
              <a:t>2</a:t>
            </a:r>
            <a:r>
              <a:rPr b="1" lang="en" sz="1200">
                <a:solidFill>
                  <a:srgbClr val="545454"/>
                </a:solidFill>
                <a:highlight>
                  <a:srgbClr val="FFFFFF"/>
                </a:highlight>
                <a:latin typeface="Nunito"/>
                <a:ea typeface="Nunito"/>
                <a:cs typeface="Nunito"/>
                <a:sym typeface="Nunito"/>
              </a:rPr>
              <a:t> </a:t>
            </a:r>
            <a:endParaRPr>
              <a:highlight>
                <a:srgbClr val="FFFFFF"/>
              </a:highlight>
              <a:latin typeface="Nunito"/>
              <a:ea typeface="Nunito"/>
              <a:cs typeface="Nunito"/>
              <a:sym typeface="Nunito"/>
            </a:endParaRPr>
          </a:p>
        </p:txBody>
      </p:sp>
      <p:sp>
        <p:nvSpPr>
          <p:cNvPr id="448" name="Google Shape;448;p25"/>
          <p:cNvSpPr txBox="1"/>
          <p:nvPr/>
        </p:nvSpPr>
        <p:spPr>
          <a:xfrm>
            <a:off x="6936150" y="1971690"/>
            <a:ext cx="23001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I</a:t>
            </a:r>
            <a:r>
              <a:rPr lang="en">
                <a:latin typeface="Nunito ExtraBold"/>
                <a:ea typeface="Nunito ExtraBold"/>
                <a:cs typeface="Nunito ExtraBold"/>
                <a:sym typeface="Nunito ExtraBold"/>
              </a:rPr>
              <a:t>nput Symbols</a:t>
            </a:r>
            <a:endParaRPr>
              <a:latin typeface="Nunito ExtraBold"/>
              <a:ea typeface="Nunito ExtraBold"/>
              <a:cs typeface="Nunito ExtraBold"/>
              <a:sym typeface="Nunito Extra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26"/>
          <p:cNvSpPr txBox="1"/>
          <p:nvPr>
            <p:ph type="title"/>
          </p:nvPr>
        </p:nvSpPr>
        <p:spPr>
          <a:xfrm>
            <a:off x="1361475" y="5178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table For DFA</a:t>
            </a:r>
            <a:endParaRPr/>
          </a:p>
        </p:txBody>
      </p:sp>
      <p:sp>
        <p:nvSpPr>
          <p:cNvPr id="454" name="Google Shape;454;p26"/>
          <p:cNvSpPr txBox="1"/>
          <p:nvPr>
            <p:ph idx="1" type="body"/>
          </p:nvPr>
        </p:nvSpPr>
        <p:spPr>
          <a:xfrm>
            <a:off x="293400" y="1920875"/>
            <a:ext cx="4278600" cy="29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rows are labeled by the states from </a:t>
            </a:r>
            <a:r>
              <a:rPr lang="en">
                <a:solidFill>
                  <a:srgbClr val="000000"/>
                </a:solidFill>
              </a:rPr>
              <a:t>Q= {q0,q1,q2} and the </a:t>
            </a:r>
            <a:r>
              <a:rPr lang="en">
                <a:solidFill>
                  <a:srgbClr val="000000"/>
                </a:solidFill>
              </a:rPr>
              <a:t>columns</a:t>
            </a:r>
            <a:r>
              <a:rPr lang="en">
                <a:solidFill>
                  <a:srgbClr val="000000"/>
                </a:solidFill>
              </a:rPr>
              <a:t> are labeled by the symbols from the alphabet  </a:t>
            </a:r>
            <a:r>
              <a:rPr b="1" lang="en" sz="1200">
                <a:solidFill>
                  <a:srgbClr val="000000"/>
                </a:solidFill>
                <a:highlight>
                  <a:srgbClr val="FFFFFF"/>
                </a:highlight>
              </a:rPr>
              <a:t>Σ={a,b}.</a:t>
            </a:r>
            <a:endParaRPr b="1" sz="1200">
              <a:solidFill>
                <a:srgbClr val="000000"/>
              </a:solidFill>
              <a:highlight>
                <a:srgbClr val="FFFFFF"/>
              </a:highlight>
            </a:endParaRPr>
          </a:p>
          <a:p>
            <a:pPr indent="0" lvl="0" marL="0" rtl="0" algn="l">
              <a:spcBef>
                <a:spcPts val="1600"/>
              </a:spcBef>
              <a:spcAft>
                <a:spcPts val="0"/>
              </a:spcAft>
              <a:buNone/>
            </a:pPr>
            <a:r>
              <a:rPr lang="en" sz="1200">
                <a:solidFill>
                  <a:srgbClr val="000000"/>
                </a:solidFill>
                <a:highlight>
                  <a:srgbClr val="FFFFFF"/>
                </a:highlight>
              </a:rPr>
              <a:t>The Arrow on </a:t>
            </a:r>
            <a:r>
              <a:rPr lang="en" sz="1200">
                <a:solidFill>
                  <a:srgbClr val="000000"/>
                </a:solidFill>
                <a:highlight>
                  <a:srgbClr val="FFFFFF"/>
                </a:highlight>
              </a:rPr>
              <a:t>state</a:t>
            </a:r>
            <a:r>
              <a:rPr lang="en" sz="1200">
                <a:solidFill>
                  <a:srgbClr val="000000"/>
                </a:solidFill>
                <a:highlight>
                  <a:srgbClr val="FFFFFF"/>
                </a:highlight>
              </a:rPr>
              <a:t> q0  identifies the start state. The accepting </a:t>
            </a:r>
            <a:r>
              <a:rPr lang="en" sz="1200">
                <a:solidFill>
                  <a:srgbClr val="000000"/>
                </a:solidFill>
                <a:highlight>
                  <a:srgbClr val="FFFFFF"/>
                </a:highlight>
              </a:rPr>
              <a:t>states</a:t>
            </a:r>
            <a:r>
              <a:rPr lang="en" sz="1200">
                <a:solidFill>
                  <a:srgbClr val="000000"/>
                </a:solidFill>
                <a:highlight>
                  <a:srgbClr val="FFFFFF"/>
                </a:highlight>
              </a:rPr>
              <a:t> in F={q0,q1}  from the non-accepting states Q-F. Reading off the entries for each row and column combination specifies transition of </a:t>
            </a:r>
            <a:r>
              <a:rPr b="1" lang="en" sz="1400">
                <a:solidFill>
                  <a:srgbClr val="000000"/>
                </a:solidFill>
                <a:highlight>
                  <a:srgbClr val="FFFFFF"/>
                </a:highlight>
              </a:rPr>
              <a:t>𝛿(</a:t>
            </a:r>
            <a:r>
              <a:rPr lang="en" sz="1400">
                <a:solidFill>
                  <a:srgbClr val="000000"/>
                </a:solidFill>
                <a:highlight>
                  <a:srgbClr val="FFFFFF"/>
                </a:highlight>
              </a:rPr>
              <a:t>q0,b)=q1 .</a:t>
            </a:r>
            <a:endParaRPr sz="1400">
              <a:solidFill>
                <a:srgbClr val="000000"/>
              </a:solidFill>
              <a:highlight>
                <a:srgbClr val="FFFFFF"/>
              </a:highlight>
            </a:endParaRPr>
          </a:p>
          <a:p>
            <a:pPr indent="0" lvl="0" marL="0" rtl="0" algn="l">
              <a:spcBef>
                <a:spcPts val="1600"/>
              </a:spcBef>
              <a:spcAft>
                <a:spcPts val="0"/>
              </a:spcAft>
              <a:buNone/>
            </a:pPr>
            <a:r>
              <a:t/>
            </a:r>
            <a:endParaRPr sz="1400">
              <a:solidFill>
                <a:srgbClr val="000000"/>
              </a:solidFill>
              <a:highlight>
                <a:srgbClr val="FFFFFF"/>
              </a:highlight>
            </a:endParaRPr>
          </a:p>
          <a:p>
            <a:pPr indent="0" lvl="0" marL="0" rtl="0" algn="l">
              <a:spcBef>
                <a:spcPts val="1600"/>
              </a:spcBef>
              <a:spcAft>
                <a:spcPts val="1600"/>
              </a:spcAft>
              <a:buNone/>
            </a:pPr>
            <a:r>
              <a:t/>
            </a:r>
            <a:endParaRPr sz="1400">
              <a:solidFill>
                <a:srgbClr val="000000"/>
              </a:solidFill>
              <a:highlight>
                <a:srgbClr val="FFFFFF"/>
              </a:highlight>
            </a:endParaRPr>
          </a:p>
        </p:txBody>
      </p:sp>
      <p:graphicFrame>
        <p:nvGraphicFramePr>
          <p:cNvPr id="455" name="Google Shape;455;p26"/>
          <p:cNvGraphicFramePr/>
          <p:nvPr/>
        </p:nvGraphicFramePr>
        <p:xfrm>
          <a:off x="4756525" y="1988300"/>
          <a:ext cx="3000000" cy="3000000"/>
        </p:xfrm>
        <a:graphic>
          <a:graphicData uri="http://schemas.openxmlformats.org/drawingml/2006/table">
            <a:tbl>
              <a:tblPr>
                <a:noFill/>
                <a:tableStyleId>{5D383694-EC15-4AED-9947-201E4679EA7B}</a:tableStyleId>
              </a:tblPr>
              <a:tblGrid>
                <a:gridCol w="461325"/>
                <a:gridCol w="1072525"/>
                <a:gridCol w="1476200"/>
                <a:gridCol w="1003350"/>
              </a:tblGrid>
              <a:tr h="381000">
                <a:tc>
                  <a:txBody>
                    <a:bodyPr/>
                    <a:lstStyle/>
                    <a:p>
                      <a:pPr indent="0" lvl="0" marL="0" rtl="0" algn="l">
                        <a:lnSpc>
                          <a:spcPct val="115000"/>
                        </a:lnSpc>
                        <a:spcBef>
                          <a:spcPts val="0"/>
                        </a:spcBef>
                        <a:spcAft>
                          <a:spcPts val="1600"/>
                        </a:spcAft>
                        <a:buNone/>
                      </a:pPr>
                      <a:r>
                        <a:t/>
                      </a:r>
                      <a:endParaRPr/>
                    </a:p>
                  </a:txBody>
                  <a:tcPr marT="91425" marB="91425" marR="91425" marL="91425">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latin typeface="Nunito ExtraBold"/>
                        <a:ea typeface="Nunito ExtraBold"/>
                        <a:cs typeface="Nunito ExtraBold"/>
                        <a:sym typeface="Nunito Extra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381000">
                <a:tc>
                  <a:txBody>
                    <a:bodyPr/>
                    <a:lstStyle/>
                    <a:p>
                      <a:pPr indent="0" lvl="0" marL="0" rtl="0" algn="l">
                        <a:spcBef>
                          <a:spcPts val="0"/>
                        </a:spcBef>
                        <a:spcAft>
                          <a:spcPts val="0"/>
                        </a:spcAft>
                        <a:buNone/>
                      </a:pPr>
                      <a:r>
                        <a:t/>
                      </a:r>
                      <a:endParaRPr/>
                    </a:p>
                  </a:txBody>
                  <a:tcPr marT="91425" marB="91425" marR="91425" marL="91425">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solidFill>
                      <a:srgbClr val="D0E0E3"/>
                    </a:solidFill>
                  </a:tcPr>
                </a:tc>
                <a:tc>
                  <a:txBody>
                    <a:bodyPr/>
                    <a:lstStyle/>
                    <a:p>
                      <a:pPr indent="0" lvl="0" marL="0" rtl="0" algn="ctr">
                        <a:spcBef>
                          <a:spcPts val="0"/>
                        </a:spcBef>
                        <a:spcAft>
                          <a:spcPts val="0"/>
                        </a:spcAft>
                        <a:buNone/>
                      </a:pPr>
                      <a:r>
                        <a:rPr lang="en"/>
                        <a:t>a</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solidFill>
                      <a:srgbClr val="D0E0E3"/>
                    </a:solidFill>
                  </a:tcPr>
                </a:tc>
                <a:tc>
                  <a:txBody>
                    <a:bodyPr/>
                    <a:lstStyle/>
                    <a:p>
                      <a:pPr indent="0" lvl="0" marL="0" rtl="0" algn="ctr">
                        <a:spcBef>
                          <a:spcPts val="0"/>
                        </a:spcBef>
                        <a:spcAft>
                          <a:spcPts val="0"/>
                        </a:spcAft>
                        <a:buNone/>
                      </a:pPr>
                      <a:r>
                        <a:rPr lang="en"/>
                        <a:t>b</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D9D9D9"/>
                      </a:solidFill>
                      <a:prstDash val="solid"/>
                      <a:round/>
                      <a:headEnd len="sm" w="sm" type="none"/>
                      <a:tailEnd len="sm" w="sm" type="none"/>
                    </a:lnR>
                    <a:lnT cap="flat" cmpd="sng" w="19050">
                      <a:solidFill>
                        <a:srgbClr val="000000"/>
                      </a:solidFill>
                      <a:prstDash val="solid"/>
                      <a:round/>
                      <a:headEnd len="sm" w="sm" type="none"/>
                      <a:tailEnd len="sm" w="sm" type="none"/>
                    </a:lnT>
                    <a:solidFill>
                      <a:srgbClr val="D0E0E3"/>
                    </a:solidFill>
                  </a:tcPr>
                </a:tc>
              </a:tr>
              <a:tr h="381000">
                <a:tc>
                  <a:txBody>
                    <a:bodyPr/>
                    <a:lstStyle/>
                    <a:p>
                      <a:pPr indent="0" lvl="0" marL="0" rtl="0" algn="l">
                        <a:spcBef>
                          <a:spcPts val="0"/>
                        </a:spcBef>
                        <a:spcAft>
                          <a:spcPts val="0"/>
                        </a:spcAft>
                        <a:buNone/>
                      </a:pPr>
                      <a:r>
                        <a:t/>
                      </a:r>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lang="en"/>
                        <a:t>q</a:t>
                      </a:r>
                      <a:r>
                        <a:rPr lang="en" sz="800"/>
                        <a:t>0</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lang="en"/>
                        <a:t>q</a:t>
                      </a:r>
                      <a:r>
                        <a:rPr lang="en" sz="800"/>
                        <a:t>1</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D9D9D9"/>
                      </a:solidFill>
                      <a:prstDash val="solid"/>
                      <a:round/>
                      <a:headEnd len="sm" w="sm" type="none"/>
                      <a:tailEnd len="sm" w="sm" type="none"/>
                    </a:lnR>
                  </a:tcPr>
                </a:tc>
              </a:tr>
              <a:tr h="381000">
                <a:tc>
                  <a:txBody>
                    <a:bodyPr/>
                    <a:lstStyle/>
                    <a:p>
                      <a:pPr indent="0" lvl="0" marL="0" rtl="0" algn="l">
                        <a:spcBef>
                          <a:spcPts val="0"/>
                        </a:spcBef>
                        <a:spcAft>
                          <a:spcPts val="0"/>
                        </a:spcAft>
                        <a:buNone/>
                      </a:pPr>
                      <a:r>
                        <a:t/>
                      </a:r>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alpha val="0"/>
                        </a:srgbClr>
                      </a:solidFill>
                      <a:prstDash val="solid"/>
                      <a:round/>
                      <a:headEnd len="sm" w="sm" type="none"/>
                      <a:tailEnd len="sm" w="sm" type="none"/>
                    </a:lnR>
                    <a:solidFill>
                      <a:srgbClr val="D0E0E3"/>
                    </a:solidFill>
                  </a:tcPr>
                </a:tc>
                <a:tc>
                  <a:txBody>
                    <a:bodyPr/>
                    <a:lstStyle/>
                    <a:p>
                      <a:pPr indent="0" lvl="0" marL="0" rtl="0" algn="ctr">
                        <a:spcBef>
                          <a:spcPts val="0"/>
                        </a:spcBef>
                        <a:spcAft>
                          <a:spcPts val="0"/>
                        </a:spcAft>
                        <a:buNone/>
                      </a:pPr>
                      <a:r>
                        <a:rPr lang="en"/>
                        <a:t>q</a:t>
                      </a:r>
                      <a:r>
                        <a:rPr lang="en" sz="800"/>
                        <a:t>2</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solidFill>
                      <a:srgbClr val="D0E0E3"/>
                    </a:solidFill>
                  </a:tcPr>
                </a:tc>
                <a:tc>
                  <a:txBody>
                    <a:bodyPr/>
                    <a:lstStyle/>
                    <a:p>
                      <a:pPr indent="0" lvl="0" marL="0" rtl="0" algn="ctr">
                        <a:spcBef>
                          <a:spcPts val="0"/>
                        </a:spcBef>
                        <a:spcAft>
                          <a:spcPts val="0"/>
                        </a:spcAft>
                        <a:buNone/>
                      </a:pPr>
                      <a:r>
                        <a:rPr lang="en"/>
                        <a:t>q</a:t>
                      </a:r>
                      <a:r>
                        <a:rPr lang="en" sz="800"/>
                        <a:t>1</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D9D9D9"/>
                      </a:solidFill>
                      <a:prstDash val="solid"/>
                      <a:round/>
                      <a:headEnd len="sm" w="sm" type="none"/>
                      <a:tailEnd len="sm" w="sm" type="none"/>
                    </a:lnR>
                    <a:solidFill>
                      <a:srgbClr val="D0E0E3"/>
                    </a:solidFill>
                  </a:tcPr>
                </a:tc>
              </a:tr>
              <a:tr h="381000">
                <a:tc>
                  <a:txBody>
                    <a:bodyPr/>
                    <a:lstStyle/>
                    <a:p>
                      <a:pPr indent="0" lvl="0" marL="0" rtl="0" algn="l">
                        <a:spcBef>
                          <a:spcPts val="0"/>
                        </a:spcBef>
                        <a:spcAft>
                          <a:spcPts val="0"/>
                        </a:spcAft>
                        <a:buNone/>
                      </a:pPr>
                      <a:r>
                        <a:t/>
                      </a:r>
                      <a:endParaRPr/>
                    </a:p>
                  </a:txBody>
                  <a:tcPr marT="91425" marB="91425" marR="91425" marL="91425">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alpha val="0"/>
                        </a:srgbClr>
                      </a:solidFill>
                      <a:prstDash val="solid"/>
                      <a:round/>
                      <a:headEnd len="sm" w="sm" type="none"/>
                      <a:tailEnd len="sm" w="sm" type="none"/>
                    </a:lnR>
                    <a:lnB cap="flat" cmpd="sng" w="19050">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a:t>q</a:t>
                      </a:r>
                      <a:r>
                        <a:rPr lang="en" sz="800"/>
                        <a:t>2</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19050">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a:t>q</a:t>
                      </a:r>
                      <a:r>
                        <a:rPr lang="en" sz="800"/>
                        <a:t>2</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D9D9D9"/>
                      </a:solidFill>
                      <a:prstDash val="solid"/>
                      <a:round/>
                      <a:headEnd len="sm" w="sm" type="none"/>
                      <a:tailEnd len="sm" w="sm" type="none"/>
                    </a:lnR>
                    <a:lnB cap="flat" cmpd="sng" w="19050">
                      <a:solidFill>
                        <a:srgbClr val="D9D9D9"/>
                      </a:solidFill>
                      <a:prstDash val="solid"/>
                      <a:round/>
                      <a:headEnd len="sm" w="sm" type="none"/>
                      <a:tailEnd len="sm" w="sm" type="none"/>
                    </a:lnB>
                  </a:tcPr>
                </a:tc>
              </a:tr>
            </a:tbl>
          </a:graphicData>
        </a:graphic>
      </p:graphicFrame>
      <p:sp>
        <p:nvSpPr>
          <p:cNvPr id="456" name="Google Shape;456;p26"/>
          <p:cNvSpPr txBox="1"/>
          <p:nvPr/>
        </p:nvSpPr>
        <p:spPr>
          <a:xfrm>
            <a:off x="4797517" y="1920868"/>
            <a:ext cx="484500" cy="39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highlight>
                  <a:srgbClr val="D9D9D9"/>
                </a:highlight>
                <a:latin typeface="Nunito"/>
                <a:ea typeface="Nunito"/>
                <a:cs typeface="Nunito"/>
                <a:sym typeface="Nunito"/>
              </a:rPr>
              <a:t>𝛿</a:t>
            </a:r>
            <a:endParaRPr sz="2400">
              <a:highlight>
                <a:srgbClr val="D9D9D9"/>
              </a:highlight>
              <a:latin typeface="Nunito"/>
              <a:ea typeface="Nunito"/>
              <a:cs typeface="Nunito"/>
              <a:sym typeface="Nunito"/>
            </a:endParaRPr>
          </a:p>
        </p:txBody>
      </p:sp>
      <p:sp>
        <p:nvSpPr>
          <p:cNvPr id="457" name="Google Shape;457;p26"/>
          <p:cNvSpPr txBox="1"/>
          <p:nvPr/>
        </p:nvSpPr>
        <p:spPr>
          <a:xfrm rot="-5400000">
            <a:off x="4343873" y="2661400"/>
            <a:ext cx="1217400" cy="39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highlight>
                  <a:srgbClr val="D9D9D9"/>
                </a:highlight>
                <a:latin typeface="Nunito"/>
                <a:ea typeface="Nunito"/>
                <a:cs typeface="Nunito"/>
                <a:sym typeface="Nunito"/>
              </a:rPr>
              <a:t>States</a:t>
            </a:r>
            <a:endParaRPr>
              <a:highlight>
                <a:srgbClr val="D9D9D9"/>
              </a:highlight>
              <a:latin typeface="Nunito"/>
              <a:ea typeface="Nunito"/>
              <a:cs typeface="Nunito"/>
              <a:sym typeface="Nunito"/>
            </a:endParaRPr>
          </a:p>
        </p:txBody>
      </p:sp>
      <p:sp>
        <p:nvSpPr>
          <p:cNvPr id="458" name="Google Shape;458;p26"/>
          <p:cNvSpPr txBox="1"/>
          <p:nvPr/>
        </p:nvSpPr>
        <p:spPr>
          <a:xfrm>
            <a:off x="5217850" y="2780725"/>
            <a:ext cx="906000" cy="48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highlight>
                  <a:srgbClr val="FFFFFF"/>
                </a:highlight>
                <a:latin typeface="Nunito"/>
                <a:ea typeface="Nunito"/>
                <a:cs typeface="Nunito"/>
                <a:sym typeface="Nunito"/>
              </a:rPr>
              <a:t>→ q</a:t>
            </a:r>
            <a:r>
              <a:rPr lang="en" sz="800">
                <a:highlight>
                  <a:srgbClr val="FFFFFF"/>
                </a:highlight>
                <a:latin typeface="Nunito"/>
                <a:ea typeface="Nunito"/>
                <a:cs typeface="Nunito"/>
                <a:sym typeface="Nunito"/>
              </a:rPr>
              <a:t>0</a:t>
            </a:r>
            <a:r>
              <a:rPr lang="en">
                <a:highlight>
                  <a:srgbClr val="FFFFFF"/>
                </a:highlight>
                <a:latin typeface="Nunito"/>
                <a:ea typeface="Nunito"/>
                <a:cs typeface="Nunito"/>
                <a:sym typeface="Nunito"/>
              </a:rPr>
              <a:t> *</a:t>
            </a:r>
            <a:endParaRPr>
              <a:latin typeface="Nunito"/>
              <a:ea typeface="Nunito"/>
              <a:cs typeface="Nunito"/>
              <a:sym typeface="Nunito"/>
            </a:endParaRPr>
          </a:p>
        </p:txBody>
      </p:sp>
      <p:sp>
        <p:nvSpPr>
          <p:cNvPr id="459" name="Google Shape;459;p26"/>
          <p:cNvSpPr txBox="1"/>
          <p:nvPr/>
        </p:nvSpPr>
        <p:spPr>
          <a:xfrm>
            <a:off x="5384325" y="3176925"/>
            <a:ext cx="906000" cy="48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highlight>
                  <a:srgbClr val="D0E0E3"/>
                </a:highlight>
                <a:latin typeface="Nunito"/>
                <a:ea typeface="Nunito"/>
                <a:cs typeface="Nunito"/>
                <a:sym typeface="Nunito"/>
              </a:rPr>
              <a:t>q</a:t>
            </a:r>
            <a:r>
              <a:rPr lang="en" sz="800">
                <a:highlight>
                  <a:srgbClr val="D0E0E3"/>
                </a:highlight>
                <a:latin typeface="Nunito"/>
                <a:ea typeface="Nunito"/>
                <a:cs typeface="Nunito"/>
                <a:sym typeface="Nunito"/>
              </a:rPr>
              <a:t>1</a:t>
            </a:r>
            <a:r>
              <a:rPr lang="en">
                <a:highlight>
                  <a:srgbClr val="D0E0E3"/>
                </a:highlight>
                <a:latin typeface="Nunito"/>
                <a:ea typeface="Nunito"/>
                <a:cs typeface="Nunito"/>
                <a:sym typeface="Nunito"/>
              </a:rPr>
              <a:t> *</a:t>
            </a:r>
            <a:endParaRPr>
              <a:highlight>
                <a:srgbClr val="D0E0E3"/>
              </a:highlight>
              <a:latin typeface="Nunito"/>
              <a:ea typeface="Nunito"/>
              <a:cs typeface="Nunito"/>
              <a:sym typeface="Nunito"/>
            </a:endParaRPr>
          </a:p>
        </p:txBody>
      </p:sp>
      <p:sp>
        <p:nvSpPr>
          <p:cNvPr id="460" name="Google Shape;460;p26"/>
          <p:cNvSpPr txBox="1"/>
          <p:nvPr/>
        </p:nvSpPr>
        <p:spPr>
          <a:xfrm>
            <a:off x="5384325" y="3573150"/>
            <a:ext cx="906000" cy="48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highlight>
                  <a:srgbClr val="FFFFFF"/>
                </a:highlight>
                <a:latin typeface="Nunito"/>
                <a:ea typeface="Nunito"/>
                <a:cs typeface="Nunito"/>
                <a:sym typeface="Nunito"/>
              </a:rPr>
              <a:t>q</a:t>
            </a:r>
            <a:r>
              <a:rPr lang="en" sz="800">
                <a:highlight>
                  <a:srgbClr val="FFFFFF"/>
                </a:highlight>
                <a:latin typeface="Nunito"/>
                <a:ea typeface="Nunito"/>
                <a:cs typeface="Nunito"/>
                <a:sym typeface="Nunito"/>
              </a:rPr>
              <a:t>2</a:t>
            </a:r>
            <a:r>
              <a:rPr b="1" lang="en" sz="1200">
                <a:solidFill>
                  <a:srgbClr val="545454"/>
                </a:solidFill>
                <a:highlight>
                  <a:srgbClr val="FFFFFF"/>
                </a:highlight>
                <a:latin typeface="Nunito"/>
                <a:ea typeface="Nunito"/>
                <a:cs typeface="Nunito"/>
                <a:sym typeface="Nunito"/>
              </a:rPr>
              <a:t> </a:t>
            </a:r>
            <a:endParaRPr>
              <a:highlight>
                <a:srgbClr val="FFFFFF"/>
              </a:highlight>
              <a:latin typeface="Nunito"/>
              <a:ea typeface="Nunito"/>
              <a:cs typeface="Nunito"/>
              <a:sym typeface="Nunito"/>
            </a:endParaRPr>
          </a:p>
        </p:txBody>
      </p:sp>
      <p:sp>
        <p:nvSpPr>
          <p:cNvPr id="461" name="Google Shape;461;p26"/>
          <p:cNvSpPr txBox="1"/>
          <p:nvPr/>
        </p:nvSpPr>
        <p:spPr>
          <a:xfrm>
            <a:off x="6936150" y="1971690"/>
            <a:ext cx="23001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I</a:t>
            </a:r>
            <a:r>
              <a:rPr lang="en">
                <a:latin typeface="Nunito ExtraBold"/>
                <a:ea typeface="Nunito ExtraBold"/>
                <a:cs typeface="Nunito ExtraBold"/>
                <a:sym typeface="Nunito ExtraBold"/>
              </a:rPr>
              <a:t>nput Symbols</a:t>
            </a:r>
            <a:endParaRPr>
              <a:latin typeface="Nunito ExtraBold"/>
              <a:ea typeface="Nunito ExtraBold"/>
              <a:cs typeface="Nunito ExtraBold"/>
              <a:sym typeface="Nunito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table </a:t>
            </a:r>
            <a:r>
              <a:rPr lang="en"/>
              <a:t>equivalent</a:t>
            </a:r>
            <a:r>
              <a:rPr lang="en"/>
              <a:t> to diagram</a:t>
            </a:r>
            <a:endParaRPr/>
          </a:p>
          <a:p>
            <a:pPr indent="0" lvl="0" marL="0" rtl="0" algn="l">
              <a:spcBef>
                <a:spcPts val="0"/>
              </a:spcBef>
              <a:spcAft>
                <a:spcPts val="0"/>
              </a:spcAft>
              <a:buNone/>
            </a:pPr>
            <a:r>
              <a:t/>
            </a:r>
            <a:endParaRPr/>
          </a:p>
        </p:txBody>
      </p:sp>
      <p:sp>
        <p:nvSpPr>
          <p:cNvPr id="467" name="Google Shape;467;p27"/>
          <p:cNvSpPr/>
          <p:nvPr/>
        </p:nvSpPr>
        <p:spPr>
          <a:xfrm>
            <a:off x="5586875" y="3079173"/>
            <a:ext cx="553500" cy="553500"/>
          </a:xfrm>
          <a:prstGeom prst="donut">
            <a:avLst>
              <a:gd fmla="val 9284"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a:t>
            </a:r>
            <a:r>
              <a:rPr lang="en" sz="800"/>
              <a:t>0</a:t>
            </a:r>
            <a:endParaRPr sz="800"/>
          </a:p>
        </p:txBody>
      </p:sp>
      <p:sp>
        <p:nvSpPr>
          <p:cNvPr id="468" name="Google Shape;468;p27"/>
          <p:cNvSpPr/>
          <p:nvPr/>
        </p:nvSpPr>
        <p:spPr>
          <a:xfrm>
            <a:off x="7896125" y="3090698"/>
            <a:ext cx="553500" cy="553500"/>
          </a:xfrm>
          <a:prstGeom prst="donut">
            <a:avLst>
              <a:gd fmla="val 9284"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a:t>
            </a:r>
            <a:r>
              <a:rPr lang="en" sz="800"/>
              <a:t>2</a:t>
            </a:r>
            <a:endParaRPr sz="800"/>
          </a:p>
        </p:txBody>
      </p:sp>
      <p:sp>
        <p:nvSpPr>
          <p:cNvPr id="469" name="Google Shape;469;p27"/>
          <p:cNvSpPr/>
          <p:nvPr/>
        </p:nvSpPr>
        <p:spPr>
          <a:xfrm>
            <a:off x="6741488" y="3079173"/>
            <a:ext cx="553500" cy="553500"/>
          </a:xfrm>
          <a:prstGeom prst="donut">
            <a:avLst>
              <a:gd fmla="val 9284"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a:t>
            </a:r>
            <a:r>
              <a:rPr lang="en" sz="800"/>
              <a:t>1</a:t>
            </a:r>
            <a:endParaRPr sz="800"/>
          </a:p>
        </p:txBody>
      </p:sp>
      <p:sp>
        <p:nvSpPr>
          <p:cNvPr id="470" name="Google Shape;470;p27"/>
          <p:cNvSpPr/>
          <p:nvPr/>
        </p:nvSpPr>
        <p:spPr>
          <a:xfrm>
            <a:off x="4791212" y="3234856"/>
            <a:ext cx="738000" cy="2652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7"/>
          <p:cNvSpPr/>
          <p:nvPr/>
        </p:nvSpPr>
        <p:spPr>
          <a:xfrm>
            <a:off x="6208742" y="3234848"/>
            <a:ext cx="464400" cy="2652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7"/>
          <p:cNvSpPr/>
          <p:nvPr/>
        </p:nvSpPr>
        <p:spPr>
          <a:xfrm>
            <a:off x="7363354" y="3234848"/>
            <a:ext cx="464400" cy="2652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a:off x="5679135" y="2664098"/>
            <a:ext cx="392100" cy="426600"/>
          </a:xfrm>
          <a:prstGeom prst="curvedDownArrow">
            <a:avLst>
              <a:gd fmla="val 25000" name="adj1"/>
              <a:gd fmla="val 50000" name="adj2"/>
              <a:gd fmla="val 25000" name="adj3"/>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p:nvPr/>
        </p:nvSpPr>
        <p:spPr>
          <a:xfrm>
            <a:off x="6822210" y="2664098"/>
            <a:ext cx="392100" cy="426600"/>
          </a:xfrm>
          <a:prstGeom prst="curvedDownArrow">
            <a:avLst>
              <a:gd fmla="val 25000" name="adj1"/>
              <a:gd fmla="val 50000" name="adj2"/>
              <a:gd fmla="val 25000" name="adj3"/>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7965285" y="2664098"/>
            <a:ext cx="392100" cy="426600"/>
          </a:xfrm>
          <a:prstGeom prst="curvedDownArrow">
            <a:avLst>
              <a:gd fmla="val 25000" name="adj1"/>
              <a:gd fmla="val 50000" name="adj2"/>
              <a:gd fmla="val 25000" name="adj3"/>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txBox="1"/>
          <p:nvPr/>
        </p:nvSpPr>
        <p:spPr>
          <a:xfrm>
            <a:off x="5873950" y="2387223"/>
            <a:ext cx="3921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a:t>
            </a:r>
            <a:endParaRPr b="1">
              <a:latin typeface="Nunito"/>
              <a:ea typeface="Nunito"/>
              <a:cs typeface="Nunito"/>
              <a:sym typeface="Nunito"/>
            </a:endParaRPr>
          </a:p>
        </p:txBody>
      </p:sp>
      <p:sp>
        <p:nvSpPr>
          <p:cNvPr id="477" name="Google Shape;477;p27"/>
          <p:cNvSpPr txBox="1"/>
          <p:nvPr/>
        </p:nvSpPr>
        <p:spPr>
          <a:xfrm>
            <a:off x="6244875" y="2946036"/>
            <a:ext cx="3921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b</a:t>
            </a:r>
            <a:endParaRPr b="1">
              <a:latin typeface="Nunito"/>
              <a:ea typeface="Nunito"/>
              <a:cs typeface="Nunito"/>
              <a:sym typeface="Nunito"/>
            </a:endParaRPr>
          </a:p>
        </p:txBody>
      </p:sp>
      <p:sp>
        <p:nvSpPr>
          <p:cNvPr id="478" name="Google Shape;478;p27"/>
          <p:cNvSpPr txBox="1"/>
          <p:nvPr/>
        </p:nvSpPr>
        <p:spPr>
          <a:xfrm>
            <a:off x="7028913" y="2411673"/>
            <a:ext cx="3921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b</a:t>
            </a:r>
            <a:endParaRPr b="1">
              <a:latin typeface="Nunito"/>
              <a:ea typeface="Nunito"/>
              <a:cs typeface="Nunito"/>
              <a:sym typeface="Nunito"/>
            </a:endParaRPr>
          </a:p>
        </p:txBody>
      </p:sp>
      <p:sp>
        <p:nvSpPr>
          <p:cNvPr id="479" name="Google Shape;479;p27"/>
          <p:cNvSpPr txBox="1"/>
          <p:nvPr/>
        </p:nvSpPr>
        <p:spPr>
          <a:xfrm>
            <a:off x="7399513" y="2946048"/>
            <a:ext cx="3921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a:t>
            </a:r>
            <a:endParaRPr b="1">
              <a:latin typeface="Nunito"/>
              <a:ea typeface="Nunito"/>
              <a:cs typeface="Nunito"/>
              <a:sym typeface="Nunito"/>
            </a:endParaRPr>
          </a:p>
        </p:txBody>
      </p:sp>
      <p:sp>
        <p:nvSpPr>
          <p:cNvPr id="480" name="Google Shape;480;p27"/>
          <p:cNvSpPr txBox="1"/>
          <p:nvPr/>
        </p:nvSpPr>
        <p:spPr>
          <a:xfrm>
            <a:off x="8183906" y="2387223"/>
            <a:ext cx="5535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a,b</a:t>
            </a:r>
            <a:endParaRPr b="1">
              <a:latin typeface="Nunito"/>
              <a:ea typeface="Nunito"/>
              <a:cs typeface="Nunito"/>
              <a:sym typeface="Nunito"/>
            </a:endParaRPr>
          </a:p>
        </p:txBody>
      </p:sp>
      <p:sp>
        <p:nvSpPr>
          <p:cNvPr id="481" name="Google Shape;481;p27"/>
          <p:cNvSpPr txBox="1"/>
          <p:nvPr>
            <p:ph idx="1" type="body"/>
          </p:nvPr>
        </p:nvSpPr>
        <p:spPr>
          <a:xfrm>
            <a:off x="714900" y="2327300"/>
            <a:ext cx="38571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Observe that </a:t>
            </a:r>
            <a:r>
              <a:rPr b="1" lang="en" sz="1400">
                <a:solidFill>
                  <a:srgbClr val="000000"/>
                </a:solidFill>
                <a:highlight>
                  <a:srgbClr val="FFFFFF"/>
                </a:highlight>
              </a:rPr>
              <a:t>𝛿(</a:t>
            </a:r>
            <a:r>
              <a:rPr lang="en" sz="1400">
                <a:solidFill>
                  <a:srgbClr val="000000"/>
                </a:solidFill>
                <a:highlight>
                  <a:srgbClr val="FFFFFF"/>
                </a:highlight>
              </a:rPr>
              <a:t>q</a:t>
            </a:r>
            <a:r>
              <a:rPr lang="en" sz="800">
                <a:solidFill>
                  <a:srgbClr val="000000"/>
                </a:solidFill>
                <a:highlight>
                  <a:srgbClr val="FFFFFF"/>
                </a:highlight>
              </a:rPr>
              <a:t>2</a:t>
            </a:r>
            <a:r>
              <a:rPr lang="en" sz="1400">
                <a:solidFill>
                  <a:srgbClr val="000000"/>
                </a:solidFill>
                <a:highlight>
                  <a:srgbClr val="FFFFFF"/>
                </a:highlight>
              </a:rPr>
              <a:t>,a)+= </a:t>
            </a:r>
            <a:r>
              <a:rPr b="1" lang="en" sz="1400">
                <a:solidFill>
                  <a:srgbClr val="000000"/>
                </a:solidFill>
                <a:highlight>
                  <a:srgbClr val="FFFFFF"/>
                </a:highlight>
              </a:rPr>
              <a:t>𝛿(</a:t>
            </a:r>
            <a:r>
              <a:rPr lang="en" sz="1400">
                <a:solidFill>
                  <a:srgbClr val="000000"/>
                </a:solidFill>
                <a:highlight>
                  <a:srgbClr val="FFFFFF"/>
                </a:highlight>
              </a:rPr>
              <a:t>q</a:t>
            </a:r>
            <a:r>
              <a:rPr lang="en" sz="800">
                <a:solidFill>
                  <a:srgbClr val="000000"/>
                </a:solidFill>
                <a:highlight>
                  <a:srgbClr val="FFFFFF"/>
                </a:highlight>
              </a:rPr>
              <a:t>2</a:t>
            </a:r>
            <a:r>
              <a:rPr lang="en" sz="1400">
                <a:solidFill>
                  <a:srgbClr val="000000"/>
                </a:solidFill>
                <a:highlight>
                  <a:srgbClr val="FFFFFF"/>
                </a:highlight>
              </a:rPr>
              <a:t>,b)=q</a:t>
            </a:r>
            <a:r>
              <a:rPr lang="en" sz="800">
                <a:solidFill>
                  <a:srgbClr val="000000"/>
                </a:solidFill>
                <a:highlight>
                  <a:srgbClr val="FFFFFF"/>
                </a:highlight>
              </a:rPr>
              <a:t>2 </a:t>
            </a:r>
            <a:r>
              <a:rPr lang="en" sz="1200">
                <a:solidFill>
                  <a:srgbClr val="000000"/>
                </a:solidFill>
                <a:highlight>
                  <a:srgbClr val="FFFFFF"/>
                </a:highlight>
              </a:rPr>
              <a:t>indicate self-loops on state </a:t>
            </a:r>
            <a:r>
              <a:rPr lang="en" sz="1400">
                <a:solidFill>
                  <a:srgbClr val="000000"/>
                </a:solidFill>
                <a:highlight>
                  <a:srgbClr val="FFFFFF"/>
                </a:highlight>
              </a:rPr>
              <a:t>q</a:t>
            </a:r>
            <a:r>
              <a:rPr lang="en" sz="800">
                <a:solidFill>
                  <a:srgbClr val="000000"/>
                </a:solidFill>
                <a:highlight>
                  <a:srgbClr val="FFFFFF"/>
                </a:highlight>
              </a:rPr>
              <a:t>2 </a:t>
            </a:r>
            <a:r>
              <a:rPr lang="en" sz="1200">
                <a:solidFill>
                  <a:srgbClr val="000000"/>
                </a:solidFill>
                <a:highlight>
                  <a:srgbClr val="FFFFFF"/>
                </a:highlight>
              </a:rPr>
              <a:t> on inputs </a:t>
            </a:r>
            <a:r>
              <a:rPr b="1" lang="en" sz="1200">
                <a:solidFill>
                  <a:srgbClr val="000000"/>
                </a:solidFill>
                <a:highlight>
                  <a:srgbClr val="FFFFFF"/>
                </a:highlight>
              </a:rPr>
              <a:t>a </a:t>
            </a:r>
            <a:r>
              <a:rPr lang="en" sz="1200">
                <a:solidFill>
                  <a:srgbClr val="000000"/>
                </a:solidFill>
                <a:highlight>
                  <a:srgbClr val="FFFFFF"/>
                </a:highlight>
              </a:rPr>
              <a:t>and </a:t>
            </a:r>
            <a:r>
              <a:rPr b="1" lang="en" sz="1200">
                <a:solidFill>
                  <a:srgbClr val="000000"/>
                </a:solidFill>
                <a:highlight>
                  <a:srgbClr val="FFFFFF"/>
                </a:highlight>
              </a:rPr>
              <a:t>b</a:t>
            </a:r>
            <a:r>
              <a:rPr lang="en" sz="1200">
                <a:solidFill>
                  <a:srgbClr val="000000"/>
                </a:solidFill>
                <a:highlight>
                  <a:srgbClr val="FFFFFF"/>
                </a:highlight>
              </a:rPr>
              <a:t>. For simplicity, when a source state goes to a destination state for multiple symbols, only one is drawn labeled with the symbols that are separated by commas.</a:t>
            </a:r>
            <a:endParaRPr sz="1200"/>
          </a:p>
        </p:txBody>
      </p:sp>
      <p:sp>
        <p:nvSpPr>
          <p:cNvPr id="482" name="Google Shape;482;p27"/>
          <p:cNvSpPr txBox="1"/>
          <p:nvPr/>
        </p:nvSpPr>
        <p:spPr>
          <a:xfrm>
            <a:off x="6425250" y="3839850"/>
            <a:ext cx="10476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Nunito"/>
                <a:ea typeface="Nunito"/>
                <a:cs typeface="Nunito"/>
                <a:sym typeface="Nunito"/>
              </a:rPr>
              <a:t>DFA_ex2</a:t>
            </a:r>
            <a:endParaRPr b="1" sz="800">
              <a:solidFill>
                <a:srgbClr val="434343"/>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28"/>
          <p:cNvSpPr txBox="1"/>
          <p:nvPr>
            <p:ph idx="1" type="body"/>
          </p:nvPr>
        </p:nvSpPr>
        <p:spPr>
          <a:xfrm>
            <a:off x="1441575" y="738075"/>
            <a:ext cx="6645600" cy="39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transition function </a:t>
            </a:r>
            <a:r>
              <a:rPr lang="en" sz="1400">
                <a:solidFill>
                  <a:srgbClr val="000000"/>
                </a:solidFill>
                <a:highlight>
                  <a:srgbClr val="FFFFFF"/>
                </a:highlight>
              </a:rPr>
              <a:t>𝛿</a:t>
            </a:r>
            <a:r>
              <a:rPr lang="en"/>
              <a:t> may be extended to handle an input string </a:t>
            </a:r>
            <a:r>
              <a:rPr lang="en"/>
              <a:t>instead</a:t>
            </a:r>
            <a:r>
              <a:rPr lang="en"/>
              <a:t> of just a single symbol.  Just apply the usual </a:t>
            </a:r>
            <a:r>
              <a:rPr lang="en" sz="1400">
                <a:solidFill>
                  <a:srgbClr val="000000"/>
                </a:solidFill>
                <a:highlight>
                  <a:srgbClr val="FFFFFF"/>
                </a:highlight>
              </a:rPr>
              <a:t>𝛿 </a:t>
            </a:r>
            <a:r>
              <a:rPr lang="en" sz="1200">
                <a:solidFill>
                  <a:srgbClr val="000000"/>
                </a:solidFill>
                <a:highlight>
                  <a:srgbClr val="FFFFFF"/>
                </a:highlight>
              </a:rPr>
              <a:t>on the  leftmost symbol, and to the next state recursively apply the function </a:t>
            </a:r>
            <a:r>
              <a:rPr lang="en" sz="1400">
                <a:solidFill>
                  <a:srgbClr val="000000"/>
                </a:solidFill>
                <a:highlight>
                  <a:srgbClr val="FFFFFF"/>
                </a:highlight>
              </a:rPr>
              <a:t>𝛿 </a:t>
            </a:r>
            <a:r>
              <a:rPr lang="en" sz="1200">
                <a:solidFill>
                  <a:srgbClr val="000000"/>
                </a:solidFill>
                <a:highlight>
                  <a:srgbClr val="FFFFFF"/>
                </a:highlight>
              </a:rPr>
              <a:t>to the remainder of the string until no more symbols remain. That is if w=ax for some symbol a.</a:t>
            </a:r>
            <a:endParaRPr sz="1200">
              <a:solidFill>
                <a:srgbClr val="000000"/>
              </a:solidFill>
              <a:highlight>
                <a:srgbClr val="FFFFFF"/>
              </a:highlight>
            </a:endParaRPr>
          </a:p>
          <a:p>
            <a:pPr indent="0" lvl="0" marL="0" rtl="0" algn="l">
              <a:spcBef>
                <a:spcPts val="1600"/>
              </a:spcBef>
              <a:spcAft>
                <a:spcPts val="0"/>
              </a:spcAft>
              <a:buNone/>
            </a:pPr>
            <a:r>
              <a:t/>
            </a:r>
            <a:endParaRPr sz="1200">
              <a:solidFill>
                <a:srgbClr val="000000"/>
              </a:solidFill>
              <a:highlight>
                <a:srgbClr val="FFFFFF"/>
              </a:highlight>
            </a:endParaRPr>
          </a:p>
          <a:p>
            <a:pPr indent="0" lvl="0" marL="0" rtl="0" algn="ctr">
              <a:lnSpc>
                <a:spcPct val="100000"/>
              </a:lnSpc>
              <a:spcBef>
                <a:spcPts val="1600"/>
              </a:spcBef>
              <a:spcAft>
                <a:spcPts val="0"/>
              </a:spcAft>
              <a:buNone/>
            </a:pPr>
            <a:r>
              <a:rPr b="1" lang="en" sz="1400">
                <a:solidFill>
                  <a:srgbClr val="000000"/>
                </a:solidFill>
                <a:highlight>
                  <a:srgbClr val="FFFFFF"/>
                </a:highlight>
              </a:rPr>
              <a:t>𝛿(q,w)=𝛿(q,ax)=𝛿(𝛿(q,a),x)</a:t>
            </a:r>
            <a:endParaRPr b="1" sz="1400">
              <a:solidFill>
                <a:srgbClr val="000000"/>
              </a:solidFill>
              <a:highlight>
                <a:srgbClr val="FFFFFF"/>
              </a:highlight>
            </a:endParaRPr>
          </a:p>
          <a:p>
            <a:pPr indent="0" lvl="0" marL="0" rtl="0" algn="ctr">
              <a:lnSpc>
                <a:spcPct val="100000"/>
              </a:lnSpc>
              <a:spcBef>
                <a:spcPts val="0"/>
              </a:spcBef>
              <a:spcAft>
                <a:spcPts val="0"/>
              </a:spcAft>
              <a:buNone/>
            </a:pPr>
            <a:r>
              <a:rPr b="1" lang="en" sz="1400">
                <a:solidFill>
                  <a:srgbClr val="000000"/>
                </a:solidFill>
                <a:highlight>
                  <a:srgbClr val="FFFFFF"/>
                </a:highlight>
              </a:rPr>
              <a:t>In DFA_ex2, 𝛿(q</a:t>
            </a:r>
            <a:r>
              <a:rPr b="1" lang="en" sz="800">
                <a:solidFill>
                  <a:srgbClr val="000000"/>
                </a:solidFill>
                <a:highlight>
                  <a:srgbClr val="FFFFFF"/>
                </a:highlight>
              </a:rPr>
              <a:t>0</a:t>
            </a:r>
            <a:r>
              <a:rPr b="1" lang="en" sz="1400">
                <a:solidFill>
                  <a:srgbClr val="000000"/>
                </a:solidFill>
                <a:highlight>
                  <a:srgbClr val="FFFFFF"/>
                </a:highlight>
              </a:rPr>
              <a:t>,abbaa)= 𝛿(𝛿(q</a:t>
            </a:r>
            <a:r>
              <a:rPr b="1" lang="en" sz="800">
                <a:solidFill>
                  <a:srgbClr val="000000"/>
                </a:solidFill>
                <a:highlight>
                  <a:srgbClr val="FFFFFF"/>
                </a:highlight>
              </a:rPr>
              <a:t>0</a:t>
            </a:r>
            <a:r>
              <a:rPr b="1" lang="en" sz="1400">
                <a:solidFill>
                  <a:srgbClr val="000000"/>
                </a:solidFill>
                <a:highlight>
                  <a:srgbClr val="FFFFFF"/>
                </a:highlight>
              </a:rPr>
              <a:t>,a),bbaa)= 𝛿(q</a:t>
            </a:r>
            <a:r>
              <a:rPr b="1" lang="en" sz="800">
                <a:solidFill>
                  <a:srgbClr val="000000"/>
                </a:solidFill>
                <a:highlight>
                  <a:srgbClr val="FFFFFF"/>
                </a:highlight>
              </a:rPr>
              <a:t>0</a:t>
            </a:r>
            <a:r>
              <a:rPr b="1" lang="en" sz="1400">
                <a:solidFill>
                  <a:srgbClr val="000000"/>
                </a:solidFill>
                <a:highlight>
                  <a:srgbClr val="FFFFFF"/>
                </a:highlight>
              </a:rPr>
              <a:t>.bbaa)</a:t>
            </a:r>
            <a:endParaRPr b="1" sz="1400">
              <a:solidFill>
                <a:srgbClr val="000000"/>
              </a:solidFill>
              <a:highlight>
                <a:srgbClr val="FFFFFF"/>
              </a:highlight>
            </a:endParaRPr>
          </a:p>
          <a:p>
            <a:pPr indent="0" lvl="0" marL="0" rtl="0" algn="ctr">
              <a:lnSpc>
                <a:spcPct val="100000"/>
              </a:lnSpc>
              <a:spcBef>
                <a:spcPts val="0"/>
              </a:spcBef>
              <a:spcAft>
                <a:spcPts val="0"/>
              </a:spcAft>
              <a:buNone/>
            </a:pPr>
            <a:r>
              <a:rPr b="1" lang="en" sz="1400">
                <a:solidFill>
                  <a:srgbClr val="000000"/>
                </a:solidFill>
                <a:highlight>
                  <a:srgbClr val="FFFFFF"/>
                </a:highlight>
              </a:rPr>
              <a:t>=𝛿(q</a:t>
            </a:r>
            <a:r>
              <a:rPr b="1" lang="en" sz="800">
                <a:solidFill>
                  <a:srgbClr val="000000"/>
                </a:solidFill>
                <a:highlight>
                  <a:srgbClr val="FFFFFF"/>
                </a:highlight>
              </a:rPr>
              <a:t>1</a:t>
            </a:r>
            <a:r>
              <a:rPr b="1" lang="en" sz="1400">
                <a:solidFill>
                  <a:srgbClr val="000000"/>
                </a:solidFill>
                <a:highlight>
                  <a:srgbClr val="FFFFFF"/>
                </a:highlight>
              </a:rPr>
              <a:t>,bbaa)=𝛿(q</a:t>
            </a:r>
            <a:r>
              <a:rPr b="1" lang="en" sz="800">
                <a:solidFill>
                  <a:srgbClr val="000000"/>
                </a:solidFill>
                <a:highlight>
                  <a:srgbClr val="FFFFFF"/>
                </a:highlight>
              </a:rPr>
              <a:t>1</a:t>
            </a:r>
            <a:r>
              <a:rPr b="1" lang="en" sz="1400">
                <a:solidFill>
                  <a:srgbClr val="000000"/>
                </a:solidFill>
                <a:highlight>
                  <a:srgbClr val="FFFFFF"/>
                </a:highlight>
              </a:rPr>
              <a:t>,aa)=𝛿(q</a:t>
            </a:r>
            <a:r>
              <a:rPr b="1" lang="en" sz="800">
                <a:solidFill>
                  <a:srgbClr val="000000"/>
                </a:solidFill>
                <a:highlight>
                  <a:srgbClr val="FFFFFF"/>
                </a:highlight>
              </a:rPr>
              <a:t>2</a:t>
            </a:r>
            <a:r>
              <a:rPr b="1" lang="en" sz="1400">
                <a:solidFill>
                  <a:srgbClr val="000000"/>
                </a:solidFill>
                <a:highlight>
                  <a:srgbClr val="FFFFFF"/>
                </a:highlight>
              </a:rPr>
              <a:t>,a)=q</a:t>
            </a:r>
            <a:r>
              <a:rPr b="1" lang="en" sz="800">
                <a:solidFill>
                  <a:srgbClr val="000000"/>
                </a:solidFill>
                <a:highlight>
                  <a:srgbClr val="FFFFFF"/>
                </a:highlight>
              </a:rPr>
              <a:t>2</a:t>
            </a:r>
            <a:r>
              <a:rPr b="1" lang="en" sz="1400">
                <a:solidFill>
                  <a:srgbClr val="000000"/>
                </a:solidFill>
                <a:highlight>
                  <a:srgbClr val="FFFFFF"/>
                </a:highlight>
              </a:rPr>
              <a:t>. Therefore , 𝛿(q</a:t>
            </a:r>
            <a:r>
              <a:rPr b="1" lang="en" sz="800">
                <a:solidFill>
                  <a:srgbClr val="000000"/>
                </a:solidFill>
                <a:highlight>
                  <a:srgbClr val="FFFFFF"/>
                </a:highlight>
              </a:rPr>
              <a:t>0</a:t>
            </a:r>
            <a:r>
              <a:rPr b="1" lang="en" sz="1400">
                <a:solidFill>
                  <a:srgbClr val="000000"/>
                </a:solidFill>
                <a:highlight>
                  <a:srgbClr val="FFFFFF"/>
                </a:highlight>
              </a:rPr>
              <a:t>,abbaa)=q</a:t>
            </a:r>
            <a:r>
              <a:rPr b="1" lang="en" sz="800">
                <a:solidFill>
                  <a:srgbClr val="000000"/>
                </a:solidFill>
                <a:highlight>
                  <a:srgbClr val="FFFFFF"/>
                </a:highlight>
              </a:rPr>
              <a:t>2</a:t>
            </a:r>
            <a:endParaRPr b="1" sz="800">
              <a:solidFill>
                <a:srgbClr val="000000"/>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29"/>
          <p:cNvSpPr txBox="1"/>
          <p:nvPr>
            <p:ph idx="1" type="body"/>
          </p:nvPr>
        </p:nvSpPr>
        <p:spPr>
          <a:xfrm>
            <a:off x="1257675" y="663800"/>
            <a:ext cx="7030500" cy="77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input strings cause a DFA to end in one in one of the </a:t>
            </a:r>
            <a:r>
              <a:rPr lang="en"/>
              <a:t>accepting</a:t>
            </a:r>
            <a:r>
              <a:rPr lang="en"/>
              <a:t> states?  These are exactly those that are ar in the language of the DFA and defined </a:t>
            </a:r>
            <a:r>
              <a:rPr lang="en"/>
              <a:t>formally</a:t>
            </a:r>
            <a:r>
              <a:rPr lang="en"/>
              <a:t>.</a:t>
            </a:r>
            <a:endParaRPr/>
          </a:p>
        </p:txBody>
      </p:sp>
      <p:sp>
        <p:nvSpPr>
          <p:cNvPr id="493" name="Google Shape;493;p29"/>
          <p:cNvSpPr txBox="1"/>
          <p:nvPr>
            <p:ph idx="1" type="body"/>
          </p:nvPr>
        </p:nvSpPr>
        <p:spPr>
          <a:xfrm>
            <a:off x="622750" y="1441700"/>
            <a:ext cx="5109000" cy="31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200"/>
              <a:t>The Language of a DFA</a:t>
            </a:r>
            <a:r>
              <a:rPr i="1" lang="en" sz="1200"/>
              <a:t>    </a:t>
            </a:r>
            <a:r>
              <a:rPr lang="en" sz="1200">
                <a:latin typeface="Nunito SemiBold"/>
                <a:ea typeface="Nunito SemiBold"/>
                <a:cs typeface="Nunito SemiBold"/>
                <a:sym typeface="Nunito SemiBold"/>
              </a:rPr>
              <a:t>(Q, </a:t>
            </a:r>
            <a:r>
              <a:rPr lang="en" sz="1200">
                <a:solidFill>
                  <a:srgbClr val="000000"/>
                </a:solidFill>
                <a:highlight>
                  <a:srgbClr val="FFFFFF"/>
                </a:highlight>
                <a:latin typeface="Nunito SemiBold"/>
                <a:ea typeface="Nunito SemiBold"/>
                <a:cs typeface="Nunito SemiBold"/>
                <a:sym typeface="Nunito SemiBold"/>
              </a:rPr>
              <a:t>Σ, </a:t>
            </a:r>
            <a:r>
              <a:rPr lang="en" sz="1200">
                <a:solidFill>
                  <a:srgbClr val="000000"/>
                </a:solidFill>
                <a:highlight>
                  <a:srgbClr val="FFFFFF"/>
                </a:highlight>
                <a:latin typeface="Nunito SemiBold"/>
                <a:ea typeface="Nunito SemiBold"/>
                <a:cs typeface="Nunito SemiBold"/>
                <a:sym typeface="Nunito SemiBold"/>
              </a:rPr>
              <a:t>𝛿,  q</a:t>
            </a:r>
            <a:r>
              <a:rPr lang="en" sz="800">
                <a:solidFill>
                  <a:srgbClr val="000000"/>
                </a:solidFill>
                <a:highlight>
                  <a:srgbClr val="FFFFFF"/>
                </a:highlight>
                <a:latin typeface="Nunito SemiBold"/>
                <a:ea typeface="Nunito SemiBold"/>
                <a:cs typeface="Nunito SemiBold"/>
                <a:sym typeface="Nunito SemiBold"/>
              </a:rPr>
              <a:t>0</a:t>
            </a:r>
            <a:r>
              <a:rPr lang="en" sz="1200">
                <a:solidFill>
                  <a:srgbClr val="000000"/>
                </a:solidFill>
                <a:highlight>
                  <a:srgbClr val="FFFFFF"/>
                </a:highlight>
                <a:latin typeface="Nunito SemiBold"/>
                <a:ea typeface="Nunito SemiBold"/>
                <a:cs typeface="Nunito SemiBold"/>
                <a:sym typeface="Nunito SemiBold"/>
              </a:rPr>
              <a:t>, F)</a:t>
            </a:r>
            <a:r>
              <a:rPr lang="en" sz="1200">
                <a:solidFill>
                  <a:srgbClr val="000000"/>
                </a:solidFill>
                <a:highlight>
                  <a:srgbClr val="FFFFFF"/>
                </a:highlight>
              </a:rPr>
              <a:t> </a:t>
            </a:r>
            <a:endParaRPr sz="1200">
              <a:solidFill>
                <a:srgbClr val="000000"/>
              </a:solidFill>
              <a:highlight>
                <a:srgbClr val="FFFFFF"/>
              </a:highlight>
            </a:endParaRPr>
          </a:p>
          <a:p>
            <a:pPr indent="0" lvl="0" marL="0" rtl="0" algn="l">
              <a:spcBef>
                <a:spcPts val="1600"/>
              </a:spcBef>
              <a:spcAft>
                <a:spcPts val="0"/>
              </a:spcAft>
              <a:buNone/>
            </a:pPr>
            <a:r>
              <a:rPr lang="en" sz="1200">
                <a:solidFill>
                  <a:srgbClr val="000000"/>
                </a:solidFill>
                <a:highlight>
                  <a:srgbClr val="FFFFFF"/>
                </a:highlight>
              </a:rPr>
              <a:t>is the set of all strings over Σ that from q0 is taken by 𝛿 to some state in F after consuming all the symbols in the string. If the DFA is named M, we refer to the language of M as L (M).</a:t>
            </a:r>
            <a:endParaRPr sz="1200">
              <a:solidFill>
                <a:srgbClr val="000000"/>
              </a:solidFill>
              <a:highlight>
                <a:srgbClr val="FFFFFF"/>
              </a:highlight>
            </a:endParaRPr>
          </a:p>
          <a:p>
            <a:pPr indent="-304800" lvl="0" marL="457200" rtl="0" algn="l">
              <a:spcBef>
                <a:spcPts val="1600"/>
              </a:spcBef>
              <a:spcAft>
                <a:spcPts val="0"/>
              </a:spcAft>
              <a:buClr>
                <a:srgbClr val="000000"/>
              </a:buClr>
              <a:buSzPts val="1200"/>
              <a:buChar char="●"/>
            </a:pPr>
            <a:r>
              <a:rPr lang="en" sz="1200">
                <a:solidFill>
                  <a:srgbClr val="000000"/>
                </a:solidFill>
                <a:highlight>
                  <a:srgbClr val="FFFFFF"/>
                </a:highlight>
              </a:rPr>
              <a:t>The string in the language in the example are exactly those strings of odd powers of</a:t>
            </a:r>
            <a:r>
              <a:rPr b="1" lang="en" sz="1200">
                <a:solidFill>
                  <a:srgbClr val="000000"/>
                </a:solidFill>
                <a:highlight>
                  <a:srgbClr val="FFFFFF"/>
                </a:highlight>
              </a:rPr>
              <a:t> f</a:t>
            </a:r>
            <a:r>
              <a:rPr lang="en" sz="1200">
                <a:solidFill>
                  <a:srgbClr val="000000"/>
                </a:solidFill>
                <a:highlight>
                  <a:srgbClr val="FFFFFF"/>
                </a:highlight>
              </a:rPr>
              <a:t>; that is, {f   | n is a positive odd number, }</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Every string in the language of a DFA must be included by the description.</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When the language in finite and small , the elements may simply be fully enumerated within a pair of braces, but when it is large or infinite, using ellipses (i.e…) to continue an enumeration generally does not suffice.</a:t>
            </a:r>
            <a:endParaRPr sz="1200">
              <a:solidFill>
                <a:srgbClr val="000000"/>
              </a:solidFill>
              <a:highlight>
                <a:srgbClr val="FFFFFF"/>
              </a:highlight>
            </a:endParaRPr>
          </a:p>
          <a:p>
            <a:pPr indent="0" lvl="0" marL="0" rtl="0" algn="l">
              <a:spcBef>
                <a:spcPts val="1600"/>
              </a:spcBef>
              <a:spcAft>
                <a:spcPts val="0"/>
              </a:spcAft>
              <a:buNone/>
            </a:pPr>
            <a:r>
              <a:t/>
            </a:r>
            <a:endParaRPr sz="1200">
              <a:solidFill>
                <a:srgbClr val="000000"/>
              </a:solidFill>
              <a:highlight>
                <a:srgbClr val="FFFFFF"/>
              </a:highlight>
            </a:endParaRPr>
          </a:p>
          <a:p>
            <a:pPr indent="0" lvl="0" marL="0" rtl="0" algn="l">
              <a:spcBef>
                <a:spcPts val="1600"/>
              </a:spcBef>
              <a:spcAft>
                <a:spcPts val="0"/>
              </a:spcAft>
              <a:buNone/>
            </a:pPr>
            <a:r>
              <a:t/>
            </a:r>
            <a:endParaRPr sz="1200">
              <a:solidFill>
                <a:srgbClr val="000000"/>
              </a:solidFill>
              <a:highlight>
                <a:srgbClr val="FFFFFF"/>
              </a:highlight>
            </a:endParaRPr>
          </a:p>
          <a:p>
            <a:pPr indent="0" lvl="0" marL="0" rtl="0" algn="l">
              <a:spcBef>
                <a:spcPts val="1600"/>
              </a:spcBef>
              <a:spcAft>
                <a:spcPts val="0"/>
              </a:spcAft>
              <a:buNone/>
            </a:pPr>
            <a:r>
              <a:t/>
            </a:r>
            <a:endParaRPr sz="1200">
              <a:solidFill>
                <a:srgbClr val="000000"/>
              </a:solidFill>
              <a:highlight>
                <a:srgbClr val="FFFFFF"/>
              </a:highlight>
            </a:endParaRPr>
          </a:p>
          <a:p>
            <a:pPr indent="0" lvl="0" marL="0" rtl="0" algn="l">
              <a:spcBef>
                <a:spcPts val="1600"/>
              </a:spcBef>
              <a:spcAft>
                <a:spcPts val="0"/>
              </a:spcAft>
              <a:buNone/>
            </a:pPr>
            <a:r>
              <a:t/>
            </a:r>
            <a:endParaRPr sz="1200">
              <a:solidFill>
                <a:srgbClr val="000000"/>
              </a:solidFill>
              <a:highlight>
                <a:srgbClr val="FFFFFF"/>
              </a:highlight>
            </a:endParaRPr>
          </a:p>
          <a:p>
            <a:pPr indent="0" lvl="0" marL="0" rtl="0" algn="l">
              <a:spcBef>
                <a:spcPts val="1600"/>
              </a:spcBef>
              <a:spcAft>
                <a:spcPts val="0"/>
              </a:spcAft>
              <a:buNone/>
            </a:pPr>
            <a:r>
              <a:t/>
            </a:r>
            <a:endParaRPr sz="1200">
              <a:solidFill>
                <a:srgbClr val="000000"/>
              </a:solidFill>
              <a:highlight>
                <a:srgbClr val="FFFFFF"/>
              </a:highlight>
            </a:endParaRPr>
          </a:p>
          <a:p>
            <a:pPr indent="0" lvl="0" marL="0" rtl="0" algn="l">
              <a:spcBef>
                <a:spcPts val="1600"/>
              </a:spcBef>
              <a:spcAft>
                <a:spcPts val="1600"/>
              </a:spcAft>
              <a:buNone/>
            </a:pPr>
            <a:r>
              <a:t/>
            </a:r>
            <a:endParaRPr sz="1200">
              <a:solidFill>
                <a:srgbClr val="000000"/>
              </a:solidFill>
              <a:highlight>
                <a:srgbClr val="FFFFFF"/>
              </a:highlight>
            </a:endParaRPr>
          </a:p>
        </p:txBody>
      </p:sp>
      <p:sp>
        <p:nvSpPr>
          <p:cNvPr id="494" name="Google Shape;494;p29"/>
          <p:cNvSpPr/>
          <p:nvPr/>
        </p:nvSpPr>
        <p:spPr>
          <a:xfrm>
            <a:off x="6559404" y="3170923"/>
            <a:ext cx="346500" cy="3063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p>
        </p:txBody>
      </p:sp>
      <p:sp>
        <p:nvSpPr>
          <p:cNvPr id="495" name="Google Shape;495;p29"/>
          <p:cNvSpPr/>
          <p:nvPr/>
        </p:nvSpPr>
        <p:spPr>
          <a:xfrm>
            <a:off x="7973717" y="3170923"/>
            <a:ext cx="346500" cy="3063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p>
        </p:txBody>
      </p:sp>
      <p:sp>
        <p:nvSpPr>
          <p:cNvPr id="496" name="Google Shape;496;p29"/>
          <p:cNvSpPr/>
          <p:nvPr/>
        </p:nvSpPr>
        <p:spPr>
          <a:xfrm>
            <a:off x="6633675" y="2646186"/>
            <a:ext cx="1642500" cy="464400"/>
          </a:xfrm>
          <a:prstGeom prst="curvedDownArrow">
            <a:avLst>
              <a:gd fmla="val 25000" name="adj1"/>
              <a:gd fmla="val 50000" name="adj2"/>
              <a:gd fmla="val 25000" name="adj3"/>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9"/>
          <p:cNvSpPr/>
          <p:nvPr/>
        </p:nvSpPr>
        <p:spPr>
          <a:xfrm rot="10800000">
            <a:off x="6600616" y="3537729"/>
            <a:ext cx="1617600" cy="577800"/>
          </a:xfrm>
          <a:prstGeom prst="curvedDownArrow">
            <a:avLst>
              <a:gd fmla="val 25000" name="adj1"/>
              <a:gd fmla="val 50000" name="adj2"/>
              <a:gd fmla="val 25000" name="adj3"/>
            </a:avLst>
          </a:prstGeom>
          <a:solidFill>
            <a:srgbClr val="A4C2F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txBox="1"/>
          <p:nvPr/>
        </p:nvSpPr>
        <p:spPr>
          <a:xfrm>
            <a:off x="6592405" y="3214749"/>
            <a:ext cx="404400" cy="2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Up</a:t>
            </a:r>
            <a:endParaRPr b="1" sz="800">
              <a:latin typeface="Nunito"/>
              <a:ea typeface="Nunito"/>
              <a:cs typeface="Nunito"/>
              <a:sym typeface="Nunito"/>
            </a:endParaRPr>
          </a:p>
        </p:txBody>
      </p:sp>
      <p:sp>
        <p:nvSpPr>
          <p:cNvPr id="499" name="Google Shape;499;p29"/>
          <p:cNvSpPr txBox="1"/>
          <p:nvPr/>
        </p:nvSpPr>
        <p:spPr>
          <a:xfrm>
            <a:off x="7909647" y="3186449"/>
            <a:ext cx="497700" cy="2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Down</a:t>
            </a:r>
            <a:endParaRPr b="1" sz="800">
              <a:latin typeface="Nunito"/>
              <a:ea typeface="Nunito"/>
              <a:cs typeface="Nunito"/>
              <a:sym typeface="Nunito"/>
            </a:endParaRPr>
          </a:p>
        </p:txBody>
      </p:sp>
      <p:sp>
        <p:nvSpPr>
          <p:cNvPr id="500" name="Google Shape;500;p29"/>
          <p:cNvSpPr txBox="1"/>
          <p:nvPr/>
        </p:nvSpPr>
        <p:spPr>
          <a:xfrm>
            <a:off x="7376503" y="3781452"/>
            <a:ext cx="404400" cy="2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f</a:t>
            </a:r>
            <a:endParaRPr b="1" sz="1800">
              <a:latin typeface="Nunito"/>
              <a:ea typeface="Nunito"/>
              <a:cs typeface="Nunito"/>
              <a:sym typeface="Nunito"/>
            </a:endParaRPr>
          </a:p>
        </p:txBody>
      </p:sp>
      <p:sp>
        <p:nvSpPr>
          <p:cNvPr id="501" name="Google Shape;501;p29"/>
          <p:cNvSpPr txBox="1"/>
          <p:nvPr/>
        </p:nvSpPr>
        <p:spPr>
          <a:xfrm>
            <a:off x="7313500" y="2676405"/>
            <a:ext cx="404400" cy="2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f</a:t>
            </a:r>
            <a:endParaRPr b="1" sz="1800">
              <a:latin typeface="Nunito"/>
              <a:ea typeface="Nunito"/>
              <a:cs typeface="Nunito"/>
              <a:sym typeface="Nunito"/>
            </a:endParaRPr>
          </a:p>
        </p:txBody>
      </p:sp>
      <p:sp>
        <p:nvSpPr>
          <p:cNvPr id="502" name="Google Shape;502;p29"/>
          <p:cNvSpPr/>
          <p:nvPr/>
        </p:nvSpPr>
        <p:spPr>
          <a:xfrm>
            <a:off x="6270523" y="3245653"/>
            <a:ext cx="255900" cy="1710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txBox="1"/>
          <p:nvPr/>
        </p:nvSpPr>
        <p:spPr>
          <a:xfrm>
            <a:off x="5871708" y="3193460"/>
            <a:ext cx="497700" cy="2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Start</a:t>
            </a:r>
            <a:endParaRPr b="1" sz="800">
              <a:latin typeface="Nunito"/>
              <a:ea typeface="Nunito"/>
              <a:cs typeface="Nunito"/>
              <a:sym typeface="Nunito"/>
            </a:endParaRPr>
          </a:p>
        </p:txBody>
      </p:sp>
      <p:sp>
        <p:nvSpPr>
          <p:cNvPr id="504" name="Google Shape;504;p29"/>
          <p:cNvSpPr txBox="1"/>
          <p:nvPr/>
        </p:nvSpPr>
        <p:spPr>
          <a:xfrm>
            <a:off x="6491937" y="4163115"/>
            <a:ext cx="1926000" cy="2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Light Switch Automation</a:t>
            </a:r>
            <a:endParaRPr sz="1200">
              <a:latin typeface="Nunito"/>
              <a:ea typeface="Nunito"/>
              <a:cs typeface="Nunito"/>
              <a:sym typeface="Nunito"/>
            </a:endParaRPr>
          </a:p>
        </p:txBody>
      </p:sp>
      <p:sp>
        <p:nvSpPr>
          <p:cNvPr id="505" name="Google Shape;505;p29"/>
          <p:cNvSpPr txBox="1"/>
          <p:nvPr/>
        </p:nvSpPr>
        <p:spPr>
          <a:xfrm>
            <a:off x="2387229" y="2936226"/>
            <a:ext cx="346500" cy="4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600">
              <a:latin typeface="Nunito"/>
              <a:ea typeface="Nunito"/>
              <a:cs typeface="Nunito"/>
              <a:sym typeface="Nunito"/>
            </a:endParaRPr>
          </a:p>
          <a:p>
            <a:pPr indent="0" lvl="0" marL="0" rtl="0" algn="l">
              <a:spcBef>
                <a:spcPts val="0"/>
              </a:spcBef>
              <a:spcAft>
                <a:spcPts val="0"/>
              </a:spcAft>
              <a:buNone/>
            </a:pPr>
            <a:r>
              <a:rPr b="1" lang="en" sz="700">
                <a:latin typeface="Nunito"/>
                <a:ea typeface="Nunito"/>
                <a:cs typeface="Nunito"/>
                <a:sym typeface="Nunito"/>
              </a:rPr>
              <a:t>n</a:t>
            </a:r>
            <a:endParaRPr b="1" sz="700">
              <a:latin typeface="Nunito"/>
              <a:ea typeface="Nunito"/>
              <a:cs typeface="Nunito"/>
              <a:sym typeface="Nunito"/>
            </a:endParaRPr>
          </a:p>
        </p:txBody>
      </p:sp>
      <p:sp>
        <p:nvSpPr>
          <p:cNvPr id="506" name="Google Shape;506;p29"/>
          <p:cNvSpPr txBox="1"/>
          <p:nvPr/>
        </p:nvSpPr>
        <p:spPr>
          <a:xfrm>
            <a:off x="7170625" y="4486125"/>
            <a:ext cx="10476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Nunito"/>
                <a:ea typeface="Nunito"/>
                <a:cs typeface="Nunito"/>
                <a:sym typeface="Nunito"/>
              </a:rPr>
              <a:t>DFA_ex1</a:t>
            </a:r>
            <a:endParaRPr b="1" sz="800">
              <a:solidFill>
                <a:srgbClr val="434343"/>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30"/>
          <p:cNvSpPr txBox="1"/>
          <p:nvPr>
            <p:ph idx="1" type="body"/>
          </p:nvPr>
        </p:nvSpPr>
        <p:spPr>
          <a:xfrm>
            <a:off x="337650" y="2243300"/>
            <a:ext cx="8468700" cy="243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t>In DFA , abbaa is not in its language . however, </a:t>
            </a:r>
            <a:r>
              <a:rPr i="1" lang="en" sz="1200">
                <a:solidFill>
                  <a:srgbClr val="222222"/>
                </a:solidFill>
                <a:highlight>
                  <a:srgbClr val="FFFFFF"/>
                </a:highlight>
                <a:latin typeface="Arial"/>
                <a:ea typeface="Arial"/>
                <a:cs typeface="Arial"/>
                <a:sym typeface="Arial"/>
              </a:rPr>
              <a:t>ε, </a:t>
            </a:r>
            <a:r>
              <a:rPr i="1" lang="en" sz="1200">
                <a:solidFill>
                  <a:srgbClr val="222222"/>
                </a:solidFill>
                <a:highlight>
                  <a:srgbClr val="FFFFFF"/>
                </a:highlight>
                <a:latin typeface="Comfortaa"/>
                <a:ea typeface="Comfortaa"/>
                <a:cs typeface="Comfortaa"/>
                <a:sym typeface="Comfortaa"/>
              </a:rPr>
              <a:t>a</a:t>
            </a:r>
            <a:r>
              <a:rPr i="1" lang="en" sz="1200">
                <a:solidFill>
                  <a:srgbClr val="222222"/>
                </a:solidFill>
                <a:highlight>
                  <a:srgbClr val="FFFFFF"/>
                </a:highlight>
                <a:latin typeface="Arial"/>
                <a:ea typeface="Arial"/>
                <a:cs typeface="Arial"/>
                <a:sym typeface="Arial"/>
              </a:rPr>
              <a:t> , </a:t>
            </a:r>
            <a:r>
              <a:rPr i="1" lang="en" sz="1200">
                <a:solidFill>
                  <a:srgbClr val="222222"/>
                </a:solidFill>
                <a:highlight>
                  <a:srgbClr val="FFFFFF"/>
                </a:highlight>
                <a:latin typeface="Comfortaa"/>
                <a:ea typeface="Comfortaa"/>
                <a:cs typeface="Comfortaa"/>
                <a:sym typeface="Comfortaa"/>
              </a:rPr>
              <a:t>b</a:t>
            </a:r>
            <a:r>
              <a:rPr i="1" lang="en" sz="1200">
                <a:solidFill>
                  <a:srgbClr val="222222"/>
                </a:solidFill>
                <a:highlight>
                  <a:srgbClr val="FFFFFF"/>
                </a:highlight>
                <a:latin typeface="Arial"/>
                <a:ea typeface="Arial"/>
                <a:cs typeface="Arial"/>
                <a:sym typeface="Arial"/>
              </a:rPr>
              <a:t>   and </a:t>
            </a:r>
            <a:r>
              <a:rPr i="1" lang="en" sz="1200">
                <a:solidFill>
                  <a:srgbClr val="222222"/>
                </a:solidFill>
                <a:highlight>
                  <a:srgbClr val="FFFFFF"/>
                </a:highlight>
                <a:latin typeface="Comfortaa"/>
                <a:ea typeface="Comfortaa"/>
                <a:cs typeface="Comfortaa"/>
                <a:sym typeface="Comfortaa"/>
              </a:rPr>
              <a:t>a</a:t>
            </a:r>
            <a:r>
              <a:rPr i="1" lang="en" sz="1200">
                <a:solidFill>
                  <a:srgbClr val="222222"/>
                </a:solidFill>
                <a:highlight>
                  <a:srgbClr val="FFFFFF"/>
                </a:highlight>
                <a:latin typeface="Arial"/>
                <a:ea typeface="Arial"/>
                <a:cs typeface="Arial"/>
                <a:sym typeface="Arial"/>
              </a:rPr>
              <a:t> </a:t>
            </a:r>
            <a:r>
              <a:rPr i="1" lang="en" sz="1200">
                <a:solidFill>
                  <a:srgbClr val="222222"/>
                </a:solidFill>
                <a:highlight>
                  <a:srgbClr val="FFFFFF"/>
                </a:highlight>
                <a:latin typeface="Comfortaa"/>
                <a:ea typeface="Comfortaa"/>
                <a:cs typeface="Comfortaa"/>
                <a:sym typeface="Comfortaa"/>
              </a:rPr>
              <a:t>  b</a:t>
            </a:r>
            <a:r>
              <a:rPr i="1" lang="en" sz="1200">
                <a:solidFill>
                  <a:srgbClr val="222222"/>
                </a:solidFill>
                <a:highlight>
                  <a:srgbClr val="FFFFFF"/>
                </a:highlight>
                <a:latin typeface="Arial"/>
                <a:ea typeface="Arial"/>
                <a:cs typeface="Arial"/>
                <a:sym typeface="Arial"/>
              </a:rPr>
              <a:t>   are all in its language .</a:t>
            </a:r>
            <a:endParaRPr i="1" sz="12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b="1" lang="en" sz="1200">
                <a:solidFill>
                  <a:srgbClr val="222222"/>
                </a:solidFill>
                <a:highlight>
                  <a:srgbClr val="FFFFFF"/>
                </a:highlight>
                <a:latin typeface="Arial"/>
                <a:ea typeface="Arial"/>
                <a:cs typeface="Arial"/>
                <a:sym typeface="Arial"/>
              </a:rPr>
              <a:t>How can its language be described in plain english?</a:t>
            </a:r>
            <a:endParaRPr b="1" sz="12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222222"/>
                </a:solidFill>
                <a:highlight>
                  <a:srgbClr val="FFFFFF"/>
                </a:highlight>
                <a:latin typeface="Arial"/>
                <a:ea typeface="Arial"/>
                <a:cs typeface="Arial"/>
                <a:sym typeface="Arial"/>
              </a:rPr>
              <a:t>The language in the example are those strings which are sequences of any number of </a:t>
            </a:r>
            <a:r>
              <a:rPr lang="en" sz="1200">
                <a:solidFill>
                  <a:srgbClr val="222222"/>
                </a:solidFill>
                <a:highlight>
                  <a:srgbClr val="FFFFFF"/>
                </a:highlight>
                <a:latin typeface="Comfortaa"/>
                <a:ea typeface="Comfortaa"/>
                <a:cs typeface="Comfortaa"/>
                <a:sym typeface="Comfortaa"/>
              </a:rPr>
              <a:t>a</a:t>
            </a:r>
            <a:r>
              <a:rPr lang="en" sz="1200">
                <a:solidFill>
                  <a:srgbClr val="222222"/>
                </a:solidFill>
                <a:highlight>
                  <a:srgbClr val="FFFFFF"/>
                </a:highlight>
                <a:latin typeface="Arial"/>
                <a:ea typeface="Arial"/>
                <a:cs typeface="Arial"/>
                <a:sym typeface="Arial"/>
              </a:rPr>
              <a:t>’s followed  by any number of </a:t>
            </a:r>
            <a:r>
              <a:rPr lang="en" sz="1200">
                <a:solidFill>
                  <a:srgbClr val="222222"/>
                </a:solidFill>
                <a:highlight>
                  <a:srgbClr val="FFFFFF"/>
                </a:highlight>
                <a:latin typeface="Comfortaa"/>
                <a:ea typeface="Comfortaa"/>
                <a:cs typeface="Comfortaa"/>
                <a:sym typeface="Comfortaa"/>
              </a:rPr>
              <a:t>b</a:t>
            </a:r>
            <a:r>
              <a:rPr lang="en" sz="1200">
                <a:solidFill>
                  <a:srgbClr val="222222"/>
                </a:solidFill>
                <a:highlight>
                  <a:srgbClr val="FFFFFF"/>
                </a:highlight>
                <a:latin typeface="Arial"/>
                <a:ea typeface="Arial"/>
                <a:cs typeface="Arial"/>
                <a:sym typeface="Arial"/>
              </a:rPr>
              <a:t>’s.</a:t>
            </a:r>
            <a:endParaRPr sz="12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222222"/>
                </a:solidFill>
                <a:highlight>
                  <a:srgbClr val="FFFFFF"/>
                </a:highlight>
                <a:latin typeface="Arial"/>
                <a:ea typeface="Arial"/>
                <a:cs typeface="Arial"/>
                <a:sym typeface="Arial"/>
              </a:rPr>
              <a:t>In mathematical set-builder notation, this language is { </a:t>
            </a:r>
            <a:r>
              <a:rPr lang="en" sz="1200">
                <a:solidFill>
                  <a:srgbClr val="222222"/>
                </a:solidFill>
                <a:highlight>
                  <a:srgbClr val="FFFFFF"/>
                </a:highlight>
                <a:latin typeface="Comfortaa"/>
                <a:ea typeface="Comfortaa"/>
                <a:cs typeface="Comfortaa"/>
                <a:sym typeface="Comfortaa"/>
              </a:rPr>
              <a:t>a  b  | m,n </a:t>
            </a:r>
            <a:r>
              <a:rPr lang="en" sz="1050">
                <a:solidFill>
                  <a:srgbClr val="222222"/>
                </a:solidFill>
                <a:highlight>
                  <a:srgbClr val="FFFFFF"/>
                </a:highlight>
                <a:latin typeface="Comfortaa"/>
                <a:ea typeface="Comfortaa"/>
                <a:cs typeface="Comfortaa"/>
                <a:sym typeface="Comfortaa"/>
              </a:rPr>
              <a:t> ≥ </a:t>
            </a:r>
            <a:r>
              <a:rPr lang="en" sz="1200">
                <a:solidFill>
                  <a:srgbClr val="222222"/>
                </a:solidFill>
                <a:highlight>
                  <a:srgbClr val="FFFFFF"/>
                </a:highlight>
                <a:latin typeface="Comfortaa"/>
                <a:ea typeface="Comfortaa"/>
                <a:cs typeface="Comfortaa"/>
                <a:sym typeface="Comfortaa"/>
              </a:rPr>
              <a:t> 0}</a:t>
            </a:r>
            <a:r>
              <a:rPr lang="en" sz="1200">
                <a:solidFill>
                  <a:srgbClr val="222222"/>
                </a:solidFill>
                <a:highlight>
                  <a:srgbClr val="FFFFFF"/>
                </a:highlight>
              </a:rPr>
              <a:t> which is precise and concise. An alternative description is that the language </a:t>
            </a:r>
            <a:r>
              <a:rPr lang="en" sz="1200">
                <a:solidFill>
                  <a:srgbClr val="222222"/>
                </a:solidFill>
                <a:highlight>
                  <a:srgbClr val="FFFFFF"/>
                </a:highlight>
              </a:rPr>
              <a:t>consist</a:t>
            </a:r>
            <a:r>
              <a:rPr lang="en" sz="1200">
                <a:solidFill>
                  <a:srgbClr val="222222"/>
                </a:solidFill>
                <a:highlight>
                  <a:srgbClr val="FFFFFF"/>
                </a:highlight>
              </a:rPr>
              <a:t> of strings made up </a:t>
            </a:r>
            <a:r>
              <a:rPr lang="en" sz="1200">
                <a:solidFill>
                  <a:srgbClr val="222222"/>
                </a:solidFill>
                <a:highlight>
                  <a:srgbClr val="FFFFFF"/>
                </a:highlight>
              </a:rPr>
              <a:t>of</a:t>
            </a:r>
            <a:r>
              <a:rPr lang="en" sz="1200">
                <a:solidFill>
                  <a:srgbClr val="222222"/>
                </a:solidFill>
                <a:highlight>
                  <a:srgbClr val="FFFFFF"/>
                </a:highlight>
              </a:rPr>
              <a:t> </a:t>
            </a:r>
            <a:r>
              <a:rPr lang="en" sz="1200">
                <a:solidFill>
                  <a:srgbClr val="222222"/>
                </a:solidFill>
                <a:highlight>
                  <a:srgbClr val="FFFFFF"/>
                </a:highlight>
                <a:latin typeface="Comfortaa"/>
                <a:ea typeface="Comfortaa"/>
                <a:cs typeface="Comfortaa"/>
                <a:sym typeface="Comfortaa"/>
              </a:rPr>
              <a:t>a’s </a:t>
            </a:r>
            <a:r>
              <a:rPr lang="en" sz="1200">
                <a:solidFill>
                  <a:srgbClr val="222222"/>
                </a:solidFill>
                <a:highlight>
                  <a:srgbClr val="FFFFFF"/>
                </a:highlight>
              </a:rPr>
              <a:t>and</a:t>
            </a:r>
            <a:r>
              <a:rPr lang="en" sz="1200">
                <a:solidFill>
                  <a:srgbClr val="222222"/>
                </a:solidFill>
                <a:highlight>
                  <a:srgbClr val="FFFFFF"/>
                </a:highlight>
                <a:latin typeface="Comfortaa"/>
                <a:ea typeface="Comfortaa"/>
                <a:cs typeface="Comfortaa"/>
                <a:sym typeface="Comfortaa"/>
              </a:rPr>
              <a:t> b’s  </a:t>
            </a:r>
            <a:r>
              <a:rPr lang="en" sz="1200">
                <a:solidFill>
                  <a:srgbClr val="222222"/>
                </a:solidFill>
                <a:highlight>
                  <a:srgbClr val="FFFFFF"/>
                </a:highlight>
              </a:rPr>
              <a:t>where </a:t>
            </a:r>
            <a:r>
              <a:rPr lang="en" sz="1400">
                <a:solidFill>
                  <a:srgbClr val="222222"/>
                </a:solidFill>
                <a:highlight>
                  <a:srgbClr val="FFFFFF"/>
                </a:highlight>
                <a:latin typeface="Comfortaa"/>
                <a:ea typeface="Comfortaa"/>
                <a:cs typeface="Comfortaa"/>
                <a:sym typeface="Comfortaa"/>
              </a:rPr>
              <a:t>ba </a:t>
            </a:r>
            <a:r>
              <a:rPr lang="en" sz="1200">
                <a:solidFill>
                  <a:srgbClr val="222222"/>
                </a:solidFill>
                <a:highlight>
                  <a:srgbClr val="FFFFFF"/>
                </a:highlight>
              </a:rPr>
              <a:t>is not a substring</a:t>
            </a:r>
            <a:endParaRPr sz="1200">
              <a:solidFill>
                <a:srgbClr val="222222"/>
              </a:solidFill>
              <a:highlight>
                <a:srgbClr val="FFFFFF"/>
              </a:highlight>
            </a:endParaRPr>
          </a:p>
          <a:p>
            <a:pPr indent="0" lvl="0" marL="0" rtl="0" algn="l">
              <a:spcBef>
                <a:spcPts val="0"/>
              </a:spcBef>
              <a:spcAft>
                <a:spcPts val="0"/>
              </a:spcAft>
              <a:buNone/>
            </a:pPr>
            <a:r>
              <a:t/>
            </a:r>
            <a:endParaRPr b="1" sz="1200">
              <a:solidFill>
                <a:srgbClr val="222222"/>
              </a:solidFill>
              <a:highlight>
                <a:srgbClr val="FFFFFF"/>
              </a:highlight>
              <a:latin typeface="Comfortaa"/>
              <a:ea typeface="Comfortaa"/>
              <a:cs typeface="Comfortaa"/>
              <a:sym typeface="Comfortaa"/>
            </a:endParaRPr>
          </a:p>
          <a:p>
            <a:pPr indent="0" lvl="0" marL="0" rtl="0" algn="l">
              <a:spcBef>
                <a:spcPts val="0"/>
              </a:spcBef>
              <a:spcAft>
                <a:spcPts val="1600"/>
              </a:spcAft>
              <a:buNone/>
            </a:pPr>
            <a:r>
              <a:t/>
            </a:r>
            <a:endParaRPr sz="1200">
              <a:solidFill>
                <a:srgbClr val="222222"/>
              </a:solidFill>
              <a:highlight>
                <a:srgbClr val="FFFFFF"/>
              </a:highlight>
              <a:latin typeface="Arial"/>
              <a:ea typeface="Arial"/>
              <a:cs typeface="Arial"/>
              <a:sym typeface="Arial"/>
            </a:endParaRPr>
          </a:p>
        </p:txBody>
      </p:sp>
      <p:sp>
        <p:nvSpPr>
          <p:cNvPr id="512" name="Google Shape;512;p30"/>
          <p:cNvSpPr/>
          <p:nvPr/>
        </p:nvSpPr>
        <p:spPr>
          <a:xfrm>
            <a:off x="3172215" y="1274352"/>
            <a:ext cx="658200" cy="604200"/>
          </a:xfrm>
          <a:prstGeom prst="donut">
            <a:avLst>
              <a:gd fmla="val 9284"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a:t>
            </a:r>
            <a:r>
              <a:rPr lang="en" sz="800"/>
              <a:t>0</a:t>
            </a:r>
            <a:endParaRPr sz="800"/>
          </a:p>
        </p:txBody>
      </p:sp>
      <p:sp>
        <p:nvSpPr>
          <p:cNvPr id="513" name="Google Shape;513;p30"/>
          <p:cNvSpPr/>
          <p:nvPr/>
        </p:nvSpPr>
        <p:spPr>
          <a:xfrm>
            <a:off x="5917327" y="1286934"/>
            <a:ext cx="658200" cy="604200"/>
          </a:xfrm>
          <a:prstGeom prst="donut">
            <a:avLst>
              <a:gd fmla="val 9284"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a:t>
            </a:r>
            <a:r>
              <a:rPr lang="en" sz="800"/>
              <a:t>2</a:t>
            </a:r>
            <a:endParaRPr sz="800"/>
          </a:p>
        </p:txBody>
      </p:sp>
      <p:sp>
        <p:nvSpPr>
          <p:cNvPr id="514" name="Google Shape;514;p30"/>
          <p:cNvSpPr/>
          <p:nvPr/>
        </p:nvSpPr>
        <p:spPr>
          <a:xfrm>
            <a:off x="4544756" y="1274352"/>
            <a:ext cx="658200" cy="604200"/>
          </a:xfrm>
          <a:prstGeom prst="donut">
            <a:avLst>
              <a:gd fmla="val 9284"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a:t>
            </a:r>
            <a:r>
              <a:rPr lang="en" sz="800"/>
              <a:t>1</a:t>
            </a:r>
            <a:endParaRPr sz="800"/>
          </a:p>
        </p:txBody>
      </p:sp>
      <p:sp>
        <p:nvSpPr>
          <p:cNvPr id="515" name="Google Shape;515;p30"/>
          <p:cNvSpPr/>
          <p:nvPr/>
        </p:nvSpPr>
        <p:spPr>
          <a:xfrm>
            <a:off x="2226375" y="1444310"/>
            <a:ext cx="877200" cy="289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3911457" y="1444302"/>
            <a:ext cx="552300" cy="289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5283998" y="1444302"/>
            <a:ext cx="552300" cy="289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3281889" y="821215"/>
            <a:ext cx="465900" cy="465300"/>
          </a:xfrm>
          <a:prstGeom prst="curvedDownArrow">
            <a:avLst>
              <a:gd fmla="val 25000" name="adj1"/>
              <a:gd fmla="val 50000" name="adj2"/>
              <a:gd fmla="val 25000" name="adj3"/>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4640715" y="821215"/>
            <a:ext cx="465900" cy="465300"/>
          </a:xfrm>
          <a:prstGeom prst="curvedDownArrow">
            <a:avLst>
              <a:gd fmla="val 25000" name="adj1"/>
              <a:gd fmla="val 50000" name="adj2"/>
              <a:gd fmla="val 25000" name="adj3"/>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5999540" y="821215"/>
            <a:ext cx="465900" cy="465300"/>
          </a:xfrm>
          <a:prstGeom prst="curvedDownArrow">
            <a:avLst>
              <a:gd fmla="val 25000" name="adj1"/>
              <a:gd fmla="val 50000" name="adj2"/>
              <a:gd fmla="val 25000" name="adj3"/>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txBox="1"/>
          <p:nvPr/>
        </p:nvSpPr>
        <p:spPr>
          <a:xfrm>
            <a:off x="3513475" y="518951"/>
            <a:ext cx="4659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a:t>
            </a:r>
            <a:endParaRPr b="1">
              <a:latin typeface="Nunito"/>
              <a:ea typeface="Nunito"/>
              <a:cs typeface="Nunito"/>
              <a:sym typeface="Nunito"/>
            </a:endParaRPr>
          </a:p>
        </p:txBody>
      </p:sp>
      <p:sp>
        <p:nvSpPr>
          <p:cNvPr id="522" name="Google Shape;522;p30"/>
          <p:cNvSpPr txBox="1"/>
          <p:nvPr/>
        </p:nvSpPr>
        <p:spPr>
          <a:xfrm>
            <a:off x="3954410" y="1129006"/>
            <a:ext cx="4659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b</a:t>
            </a:r>
            <a:endParaRPr b="1">
              <a:latin typeface="Nunito"/>
              <a:ea typeface="Nunito"/>
              <a:cs typeface="Nunito"/>
              <a:sym typeface="Nunito"/>
            </a:endParaRPr>
          </a:p>
        </p:txBody>
      </p:sp>
      <p:sp>
        <p:nvSpPr>
          <p:cNvPr id="523" name="Google Shape;523;p30"/>
          <p:cNvSpPr txBox="1"/>
          <p:nvPr/>
        </p:nvSpPr>
        <p:spPr>
          <a:xfrm>
            <a:off x="4886432" y="545643"/>
            <a:ext cx="4659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b</a:t>
            </a:r>
            <a:endParaRPr b="1">
              <a:latin typeface="Nunito"/>
              <a:ea typeface="Nunito"/>
              <a:cs typeface="Nunito"/>
              <a:sym typeface="Nunito"/>
            </a:endParaRPr>
          </a:p>
        </p:txBody>
      </p:sp>
      <p:sp>
        <p:nvSpPr>
          <p:cNvPr id="524" name="Google Shape;524;p30"/>
          <p:cNvSpPr txBox="1"/>
          <p:nvPr/>
        </p:nvSpPr>
        <p:spPr>
          <a:xfrm>
            <a:off x="5326981" y="1129020"/>
            <a:ext cx="4659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a:t>
            </a:r>
            <a:endParaRPr b="1">
              <a:latin typeface="Nunito"/>
              <a:ea typeface="Nunito"/>
              <a:cs typeface="Nunito"/>
              <a:sym typeface="Nunito"/>
            </a:endParaRPr>
          </a:p>
        </p:txBody>
      </p:sp>
      <p:sp>
        <p:nvSpPr>
          <p:cNvPr id="525" name="Google Shape;525;p30"/>
          <p:cNvSpPr txBox="1"/>
          <p:nvPr/>
        </p:nvSpPr>
        <p:spPr>
          <a:xfrm>
            <a:off x="6259425" y="518951"/>
            <a:ext cx="6582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a,b</a:t>
            </a:r>
            <a:endParaRPr b="1">
              <a:latin typeface="Nunito"/>
              <a:ea typeface="Nunito"/>
              <a:cs typeface="Nunito"/>
              <a:sym typeface="Nunito"/>
            </a:endParaRPr>
          </a:p>
        </p:txBody>
      </p:sp>
      <p:sp>
        <p:nvSpPr>
          <p:cNvPr id="526" name="Google Shape;526;p30"/>
          <p:cNvSpPr txBox="1"/>
          <p:nvPr/>
        </p:nvSpPr>
        <p:spPr>
          <a:xfrm>
            <a:off x="4982370" y="2159547"/>
            <a:ext cx="314700" cy="4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7</a:t>
            </a:r>
            <a:endParaRPr b="1" sz="700">
              <a:latin typeface="Nunito"/>
              <a:ea typeface="Nunito"/>
              <a:cs typeface="Nunito"/>
              <a:sym typeface="Nunito"/>
            </a:endParaRPr>
          </a:p>
        </p:txBody>
      </p:sp>
      <p:sp>
        <p:nvSpPr>
          <p:cNvPr id="527" name="Google Shape;527;p30"/>
          <p:cNvSpPr txBox="1"/>
          <p:nvPr/>
        </p:nvSpPr>
        <p:spPr>
          <a:xfrm>
            <a:off x="5218990" y="2159560"/>
            <a:ext cx="314700" cy="4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9</a:t>
            </a:r>
            <a:endParaRPr b="1" sz="700">
              <a:latin typeface="Nunito"/>
              <a:ea typeface="Nunito"/>
              <a:cs typeface="Nunito"/>
              <a:sym typeface="Nunito"/>
            </a:endParaRPr>
          </a:p>
        </p:txBody>
      </p:sp>
      <p:sp>
        <p:nvSpPr>
          <p:cNvPr id="528" name="Google Shape;528;p30"/>
          <p:cNvSpPr txBox="1"/>
          <p:nvPr/>
        </p:nvSpPr>
        <p:spPr>
          <a:xfrm>
            <a:off x="5754053" y="2159560"/>
            <a:ext cx="314700" cy="4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3</a:t>
            </a:r>
            <a:endParaRPr b="1" sz="700">
              <a:latin typeface="Nunito"/>
              <a:ea typeface="Nunito"/>
              <a:cs typeface="Nunito"/>
              <a:sym typeface="Nunito"/>
            </a:endParaRPr>
          </a:p>
        </p:txBody>
      </p:sp>
      <p:sp>
        <p:nvSpPr>
          <p:cNvPr id="529" name="Google Shape;529;p30"/>
          <p:cNvSpPr txBox="1"/>
          <p:nvPr/>
        </p:nvSpPr>
        <p:spPr>
          <a:xfrm>
            <a:off x="5999550" y="2159540"/>
            <a:ext cx="314700" cy="4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2</a:t>
            </a:r>
            <a:endParaRPr b="1" sz="700">
              <a:latin typeface="Nunito"/>
              <a:ea typeface="Nunito"/>
              <a:cs typeface="Nunito"/>
              <a:sym typeface="Nunito"/>
            </a:endParaRPr>
          </a:p>
        </p:txBody>
      </p:sp>
      <p:sp>
        <p:nvSpPr>
          <p:cNvPr id="530" name="Google Shape;530;p30"/>
          <p:cNvSpPr txBox="1"/>
          <p:nvPr/>
        </p:nvSpPr>
        <p:spPr>
          <a:xfrm>
            <a:off x="4105595" y="3038505"/>
            <a:ext cx="314700" cy="4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m</a:t>
            </a:r>
            <a:endParaRPr b="1" sz="700">
              <a:latin typeface="Nunito"/>
              <a:ea typeface="Nunito"/>
              <a:cs typeface="Nunito"/>
              <a:sym typeface="Nunito"/>
            </a:endParaRPr>
          </a:p>
        </p:txBody>
      </p:sp>
      <p:sp>
        <p:nvSpPr>
          <p:cNvPr id="531" name="Google Shape;531;p30"/>
          <p:cNvSpPr txBox="1"/>
          <p:nvPr/>
        </p:nvSpPr>
        <p:spPr>
          <a:xfrm>
            <a:off x="4280360" y="3029443"/>
            <a:ext cx="314700" cy="4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n</a:t>
            </a:r>
            <a:endParaRPr b="1" sz="700">
              <a:latin typeface="Nunito"/>
              <a:ea typeface="Nunito"/>
              <a:cs typeface="Nunito"/>
              <a:sym typeface="Nunito"/>
            </a:endParaRPr>
          </a:p>
        </p:txBody>
      </p:sp>
      <p:sp>
        <p:nvSpPr>
          <p:cNvPr id="532" name="Google Shape;532;p30"/>
          <p:cNvSpPr txBox="1"/>
          <p:nvPr/>
        </p:nvSpPr>
        <p:spPr>
          <a:xfrm>
            <a:off x="4288413" y="1878550"/>
            <a:ext cx="11709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Nunito"/>
                <a:ea typeface="Nunito"/>
                <a:cs typeface="Nunito"/>
                <a:sym typeface="Nunito"/>
              </a:rPr>
              <a:t>DFA_ex2</a:t>
            </a:r>
            <a:endParaRPr b="1" sz="800">
              <a:solidFill>
                <a:srgbClr val="434343"/>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0 and 101 only</a:t>
            </a:r>
            <a:endParaRPr/>
          </a:p>
        </p:txBody>
      </p:sp>
      <p:sp>
        <p:nvSpPr>
          <p:cNvPr id="538" name="Google Shape;538;p31"/>
          <p:cNvSpPr txBox="1"/>
          <p:nvPr>
            <p:ph idx="1" type="body"/>
          </p:nvPr>
        </p:nvSpPr>
        <p:spPr>
          <a:xfrm>
            <a:off x="696200" y="1796175"/>
            <a:ext cx="4062600" cy="25425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Now on reverse, suppose the given language is </a:t>
            </a:r>
            <a:r>
              <a:rPr b="1" lang="en"/>
              <a:t>L={w</a:t>
            </a:r>
            <a:r>
              <a:rPr b="1" i="1" lang="en"/>
              <a:t> </a:t>
            </a:r>
            <a:r>
              <a:rPr b="1" lang="en" sz="1200">
                <a:solidFill>
                  <a:srgbClr val="222222"/>
                </a:solidFill>
                <a:highlight>
                  <a:schemeClr val="lt1"/>
                </a:highlight>
                <a:latin typeface="Arial"/>
                <a:ea typeface="Arial"/>
                <a:cs typeface="Arial"/>
                <a:sym typeface="Arial"/>
              </a:rPr>
              <a:t>ε {0,1}* | </a:t>
            </a:r>
            <a:r>
              <a:rPr lang="en" sz="1200">
                <a:solidFill>
                  <a:srgbClr val="222222"/>
                </a:solidFill>
                <a:highlight>
                  <a:schemeClr val="lt1"/>
                </a:highlight>
                <a:latin typeface="Arial"/>
                <a:ea typeface="Arial"/>
                <a:cs typeface="Arial"/>
                <a:sym typeface="Arial"/>
              </a:rPr>
              <a:t>w is either 0 or 101} what DFA would have L as its language?</a:t>
            </a:r>
            <a:endParaRPr sz="1200">
              <a:solidFill>
                <a:srgbClr val="222222"/>
              </a:solidFill>
              <a:highlight>
                <a:schemeClr val="lt1"/>
              </a:highlight>
              <a:latin typeface="Arial"/>
              <a:ea typeface="Arial"/>
              <a:cs typeface="Arial"/>
              <a:sym typeface="Arial"/>
            </a:endParaRPr>
          </a:p>
          <a:p>
            <a:pPr indent="0" lvl="0" marL="0" rtl="0" algn="l">
              <a:spcBef>
                <a:spcPts val="1600"/>
              </a:spcBef>
              <a:spcAft>
                <a:spcPts val="1600"/>
              </a:spcAft>
              <a:buNone/>
            </a:pPr>
            <a:r>
              <a:rPr lang="en" sz="1200">
                <a:solidFill>
                  <a:srgbClr val="222222"/>
                </a:solidFill>
                <a:highlight>
                  <a:schemeClr val="lt1"/>
                </a:highlight>
                <a:latin typeface="Arial"/>
                <a:ea typeface="Arial"/>
                <a:cs typeface="Arial"/>
                <a:sym typeface="Arial"/>
              </a:rPr>
              <a:t>The Diagram shows one such DFA similar, when specifying the DFA for a language, the diagram or table must precisely accept those and only those stings i the given language.</a:t>
            </a:r>
            <a:endParaRPr sz="1200">
              <a:solidFill>
                <a:srgbClr val="222222"/>
              </a:solidFill>
              <a:highlight>
                <a:schemeClr val="lt1"/>
              </a:highlight>
              <a:latin typeface="Arial"/>
              <a:ea typeface="Arial"/>
              <a:cs typeface="Arial"/>
              <a:sym typeface="Arial"/>
            </a:endParaRPr>
          </a:p>
        </p:txBody>
      </p:sp>
      <p:sp>
        <p:nvSpPr>
          <p:cNvPr id="539" name="Google Shape;539;p31"/>
          <p:cNvSpPr/>
          <p:nvPr/>
        </p:nvSpPr>
        <p:spPr>
          <a:xfrm>
            <a:off x="6518340" y="1527677"/>
            <a:ext cx="658200" cy="604200"/>
          </a:xfrm>
          <a:prstGeom prst="donut">
            <a:avLst>
              <a:gd fmla="val 9284"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sz="800"/>
              <a:t>1</a:t>
            </a:r>
            <a:endParaRPr sz="800"/>
          </a:p>
        </p:txBody>
      </p:sp>
      <p:sp>
        <p:nvSpPr>
          <p:cNvPr id="540" name="Google Shape;540;p31"/>
          <p:cNvSpPr/>
          <p:nvPr/>
        </p:nvSpPr>
        <p:spPr>
          <a:xfrm>
            <a:off x="5526825" y="2444925"/>
            <a:ext cx="658200" cy="658200"/>
          </a:xfrm>
          <a:prstGeom prst="ellipse">
            <a:avLst/>
          </a:prstGeom>
          <a:solidFill>
            <a:srgbClr val="CFE2F3"/>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sz="800"/>
              <a:t>0</a:t>
            </a:r>
            <a:endParaRPr sz="800"/>
          </a:p>
        </p:txBody>
      </p:sp>
      <p:sp>
        <p:nvSpPr>
          <p:cNvPr id="541" name="Google Shape;541;p31"/>
          <p:cNvSpPr/>
          <p:nvPr/>
        </p:nvSpPr>
        <p:spPr>
          <a:xfrm>
            <a:off x="6518350" y="2571750"/>
            <a:ext cx="658200" cy="658200"/>
          </a:xfrm>
          <a:prstGeom prst="ellipse">
            <a:avLst/>
          </a:prstGeom>
          <a:solidFill>
            <a:srgbClr val="CFE2F3"/>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sz="800"/>
              <a:t>2</a:t>
            </a:r>
            <a:endParaRPr sz="800"/>
          </a:p>
        </p:txBody>
      </p:sp>
      <p:sp>
        <p:nvSpPr>
          <p:cNvPr id="542" name="Google Shape;542;p31"/>
          <p:cNvSpPr/>
          <p:nvPr/>
        </p:nvSpPr>
        <p:spPr>
          <a:xfrm>
            <a:off x="7596486" y="2503409"/>
            <a:ext cx="658200" cy="658200"/>
          </a:xfrm>
          <a:prstGeom prst="ellipse">
            <a:avLst/>
          </a:prstGeom>
          <a:solidFill>
            <a:srgbClr val="CFE2F3"/>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sz="800"/>
              <a:t>4</a:t>
            </a:r>
            <a:endParaRPr sz="800"/>
          </a:p>
        </p:txBody>
      </p:sp>
      <p:sp>
        <p:nvSpPr>
          <p:cNvPr id="543" name="Google Shape;543;p31"/>
          <p:cNvSpPr/>
          <p:nvPr/>
        </p:nvSpPr>
        <p:spPr>
          <a:xfrm>
            <a:off x="6581223" y="3625968"/>
            <a:ext cx="658200" cy="658200"/>
          </a:xfrm>
          <a:prstGeom prst="ellipse">
            <a:avLst/>
          </a:prstGeom>
          <a:solidFill>
            <a:srgbClr val="CFE2F3"/>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sz="800"/>
              <a:t>3</a:t>
            </a:r>
            <a:endParaRPr sz="800"/>
          </a:p>
        </p:txBody>
      </p:sp>
      <p:sp>
        <p:nvSpPr>
          <p:cNvPr id="544" name="Google Shape;544;p31"/>
          <p:cNvSpPr/>
          <p:nvPr/>
        </p:nvSpPr>
        <p:spPr>
          <a:xfrm>
            <a:off x="4837473" y="2658675"/>
            <a:ext cx="658200" cy="2307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1"/>
          <p:cNvSpPr/>
          <p:nvPr/>
        </p:nvSpPr>
        <p:spPr>
          <a:xfrm rot="-2464966">
            <a:off x="5935915" y="2080501"/>
            <a:ext cx="658299" cy="230712"/>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1"/>
          <p:cNvSpPr/>
          <p:nvPr/>
        </p:nvSpPr>
        <p:spPr>
          <a:xfrm rot="2697785">
            <a:off x="7181861" y="2153045"/>
            <a:ext cx="658458" cy="2308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rot="-2351634">
            <a:off x="7233594" y="3285183"/>
            <a:ext cx="658442" cy="23071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a:off x="7221452" y="2727550"/>
            <a:ext cx="347400" cy="2307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rot="-5581236">
            <a:off x="6703340" y="2236452"/>
            <a:ext cx="347282" cy="230712"/>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
          <p:cNvSpPr/>
          <p:nvPr/>
        </p:nvSpPr>
        <p:spPr>
          <a:xfrm rot="-5581436">
            <a:off x="6717087" y="3282518"/>
            <a:ext cx="324151" cy="230712"/>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rot="2506529">
            <a:off x="5852373" y="3334700"/>
            <a:ext cx="814604" cy="230751"/>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rot="2072238">
            <a:off x="8148800" y="1970964"/>
            <a:ext cx="461422" cy="594979"/>
          </a:xfrm>
          <a:prstGeom prst="curvedDownArrow">
            <a:avLst>
              <a:gd fmla="val 25000" name="adj1"/>
              <a:gd fmla="val 50000" name="adj2"/>
              <a:gd fmla="val 25000" name="adj3"/>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txBox="1"/>
          <p:nvPr/>
        </p:nvSpPr>
        <p:spPr>
          <a:xfrm>
            <a:off x="5879125" y="1853538"/>
            <a:ext cx="3474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0</a:t>
            </a:r>
            <a:endParaRPr b="1">
              <a:latin typeface="Nunito"/>
              <a:ea typeface="Nunito"/>
              <a:cs typeface="Nunito"/>
              <a:sym typeface="Nunito"/>
            </a:endParaRPr>
          </a:p>
        </p:txBody>
      </p:sp>
      <p:sp>
        <p:nvSpPr>
          <p:cNvPr id="554" name="Google Shape;554;p31"/>
          <p:cNvSpPr txBox="1"/>
          <p:nvPr/>
        </p:nvSpPr>
        <p:spPr>
          <a:xfrm>
            <a:off x="6423975" y="2246088"/>
            <a:ext cx="3474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1</a:t>
            </a:r>
            <a:endParaRPr b="1">
              <a:latin typeface="Nunito"/>
              <a:ea typeface="Nunito"/>
              <a:cs typeface="Nunito"/>
              <a:sym typeface="Nunito"/>
            </a:endParaRPr>
          </a:p>
        </p:txBody>
      </p:sp>
      <p:sp>
        <p:nvSpPr>
          <p:cNvPr id="555" name="Google Shape;555;p31"/>
          <p:cNvSpPr txBox="1"/>
          <p:nvPr/>
        </p:nvSpPr>
        <p:spPr>
          <a:xfrm>
            <a:off x="6518350" y="3270488"/>
            <a:ext cx="3474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0</a:t>
            </a:r>
            <a:endParaRPr b="1">
              <a:latin typeface="Nunito"/>
              <a:ea typeface="Nunito"/>
              <a:cs typeface="Nunito"/>
              <a:sym typeface="Nunito"/>
            </a:endParaRPr>
          </a:p>
        </p:txBody>
      </p:sp>
      <p:sp>
        <p:nvSpPr>
          <p:cNvPr id="556" name="Google Shape;556;p31"/>
          <p:cNvSpPr txBox="1"/>
          <p:nvPr/>
        </p:nvSpPr>
        <p:spPr>
          <a:xfrm>
            <a:off x="5801925" y="3270488"/>
            <a:ext cx="3474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1</a:t>
            </a:r>
            <a:endParaRPr b="1">
              <a:latin typeface="Nunito"/>
              <a:ea typeface="Nunito"/>
              <a:cs typeface="Nunito"/>
              <a:sym typeface="Nunito"/>
            </a:endParaRPr>
          </a:p>
        </p:txBody>
      </p:sp>
      <p:sp>
        <p:nvSpPr>
          <p:cNvPr id="557" name="Google Shape;557;p31"/>
          <p:cNvSpPr txBox="1"/>
          <p:nvPr/>
        </p:nvSpPr>
        <p:spPr>
          <a:xfrm>
            <a:off x="7600025" y="3367413"/>
            <a:ext cx="3474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1</a:t>
            </a:r>
            <a:endParaRPr b="1">
              <a:latin typeface="Nunito"/>
              <a:ea typeface="Nunito"/>
              <a:cs typeface="Nunito"/>
              <a:sym typeface="Nunito"/>
            </a:endParaRPr>
          </a:p>
        </p:txBody>
      </p:sp>
      <p:sp>
        <p:nvSpPr>
          <p:cNvPr id="558" name="Google Shape;558;p31"/>
          <p:cNvSpPr txBox="1"/>
          <p:nvPr/>
        </p:nvSpPr>
        <p:spPr>
          <a:xfrm>
            <a:off x="7374900" y="1796175"/>
            <a:ext cx="4476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0.</a:t>
            </a:r>
            <a:r>
              <a:rPr b="1" lang="en">
                <a:latin typeface="Nunito"/>
                <a:ea typeface="Nunito"/>
                <a:cs typeface="Nunito"/>
                <a:sym typeface="Nunito"/>
              </a:rPr>
              <a:t>1</a:t>
            </a:r>
            <a:endParaRPr b="1">
              <a:latin typeface="Nunito"/>
              <a:ea typeface="Nunito"/>
              <a:cs typeface="Nunito"/>
              <a:sym typeface="Nunito"/>
            </a:endParaRPr>
          </a:p>
        </p:txBody>
      </p:sp>
      <p:sp>
        <p:nvSpPr>
          <p:cNvPr id="559" name="Google Shape;559;p31"/>
          <p:cNvSpPr txBox="1"/>
          <p:nvPr/>
        </p:nvSpPr>
        <p:spPr>
          <a:xfrm>
            <a:off x="8334300" y="2444900"/>
            <a:ext cx="4476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0.1</a:t>
            </a:r>
            <a:endParaRPr b="1">
              <a:latin typeface="Nunito"/>
              <a:ea typeface="Nunito"/>
              <a:cs typeface="Nunito"/>
              <a:sym typeface="Nunito"/>
            </a:endParaRPr>
          </a:p>
        </p:txBody>
      </p:sp>
      <p:sp>
        <p:nvSpPr>
          <p:cNvPr id="560" name="Google Shape;560;p31"/>
          <p:cNvSpPr txBox="1"/>
          <p:nvPr/>
        </p:nvSpPr>
        <p:spPr>
          <a:xfrm>
            <a:off x="7233588" y="2449638"/>
            <a:ext cx="3474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0</a:t>
            </a:r>
            <a:endParaRPr b="1">
              <a:latin typeface="Nunito"/>
              <a:ea typeface="Nunito"/>
              <a:cs typeface="Nunito"/>
              <a:sym typeface="Nunito"/>
            </a:endParaRPr>
          </a:p>
        </p:txBody>
      </p:sp>
      <p:sp>
        <p:nvSpPr>
          <p:cNvPr id="561" name="Google Shape;561;p31"/>
          <p:cNvSpPr txBox="1"/>
          <p:nvPr/>
        </p:nvSpPr>
        <p:spPr>
          <a:xfrm>
            <a:off x="6640225" y="4344425"/>
            <a:ext cx="10476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Nunito"/>
                <a:ea typeface="Nunito"/>
                <a:cs typeface="Nunito"/>
                <a:sym typeface="Nunito"/>
              </a:rPr>
              <a:t>DFA_ex3</a:t>
            </a:r>
            <a:endParaRPr b="1" sz="800">
              <a:solidFill>
                <a:srgbClr val="434343"/>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cxnSp>
        <p:nvCxnSpPr>
          <p:cNvPr id="283" name="Google Shape;283;p14"/>
          <p:cNvCxnSpPr/>
          <p:nvPr/>
        </p:nvCxnSpPr>
        <p:spPr>
          <a:xfrm rot="10800000">
            <a:off x="5691175" y="4041225"/>
            <a:ext cx="723900" cy="6900"/>
          </a:xfrm>
          <a:prstGeom prst="straightConnector1">
            <a:avLst/>
          </a:prstGeom>
          <a:noFill/>
          <a:ln cap="flat" cmpd="sng" w="28575">
            <a:solidFill>
              <a:schemeClr val="dk2"/>
            </a:solidFill>
            <a:prstDash val="solid"/>
            <a:round/>
            <a:headEnd len="med" w="med" type="none"/>
            <a:tailEnd len="med" w="med" type="none"/>
          </a:ln>
        </p:spPr>
      </p:cxnSp>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Deterministic</a:t>
            </a:r>
            <a:r>
              <a:rPr lang="en"/>
              <a:t> Finite Automata</a:t>
            </a:r>
            <a:endParaRPr/>
          </a:p>
        </p:txBody>
      </p:sp>
      <p:sp>
        <p:nvSpPr>
          <p:cNvPr id="285" name="Google Shape;285;p14"/>
          <p:cNvSpPr txBox="1"/>
          <p:nvPr>
            <p:ph idx="1" type="body"/>
          </p:nvPr>
        </p:nvSpPr>
        <p:spPr>
          <a:xfrm>
            <a:off x="880525" y="1909925"/>
            <a:ext cx="3847500" cy="268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Consider a circuit </a:t>
            </a:r>
            <a:r>
              <a:rPr lang="en" sz="3000"/>
              <a:t>powered</a:t>
            </a:r>
            <a:r>
              <a:rPr lang="en" sz="3000"/>
              <a:t> by a battery to </a:t>
            </a:r>
            <a:r>
              <a:rPr lang="en" sz="3000"/>
              <a:t>light</a:t>
            </a:r>
            <a:r>
              <a:rPr lang="en" sz="3000"/>
              <a:t> a bulb as shown in figure. </a:t>
            </a:r>
            <a:endParaRPr sz="3000"/>
          </a:p>
        </p:txBody>
      </p:sp>
      <p:pic>
        <p:nvPicPr>
          <p:cNvPr id="286" name="Google Shape;286;p14"/>
          <p:cNvPicPr preferRelativeResize="0"/>
          <p:nvPr/>
        </p:nvPicPr>
        <p:blipFill>
          <a:blip r:embed="rId3">
            <a:alphaModFix/>
          </a:blip>
          <a:stretch>
            <a:fillRect/>
          </a:stretch>
        </p:blipFill>
        <p:spPr>
          <a:xfrm>
            <a:off x="6355550" y="1422350"/>
            <a:ext cx="865975" cy="865975"/>
          </a:xfrm>
          <a:prstGeom prst="rect">
            <a:avLst/>
          </a:prstGeom>
          <a:noFill/>
          <a:ln>
            <a:noFill/>
          </a:ln>
        </p:spPr>
      </p:pic>
      <p:pic>
        <p:nvPicPr>
          <p:cNvPr id="287" name="Google Shape;287;p14"/>
          <p:cNvPicPr preferRelativeResize="0"/>
          <p:nvPr/>
        </p:nvPicPr>
        <p:blipFill>
          <a:blip r:embed="rId4">
            <a:alphaModFix/>
          </a:blip>
          <a:stretch>
            <a:fillRect/>
          </a:stretch>
        </p:blipFill>
        <p:spPr>
          <a:xfrm rot="5400000">
            <a:off x="6404701" y="3689451"/>
            <a:ext cx="767675" cy="767675"/>
          </a:xfrm>
          <a:prstGeom prst="rect">
            <a:avLst/>
          </a:prstGeom>
          <a:noFill/>
          <a:ln>
            <a:noFill/>
          </a:ln>
        </p:spPr>
      </p:pic>
      <p:cxnSp>
        <p:nvCxnSpPr>
          <p:cNvPr id="288" name="Google Shape;288;p14"/>
          <p:cNvCxnSpPr/>
          <p:nvPr/>
        </p:nvCxnSpPr>
        <p:spPr>
          <a:xfrm flipH="1">
            <a:off x="5691175" y="2255050"/>
            <a:ext cx="1074300" cy="300"/>
          </a:xfrm>
          <a:prstGeom prst="straightConnector1">
            <a:avLst/>
          </a:prstGeom>
          <a:noFill/>
          <a:ln cap="flat" cmpd="sng" w="28575">
            <a:solidFill>
              <a:schemeClr val="dk2"/>
            </a:solidFill>
            <a:prstDash val="solid"/>
            <a:round/>
            <a:headEnd len="med" w="med" type="none"/>
            <a:tailEnd len="med" w="med" type="none"/>
          </a:ln>
        </p:spPr>
      </p:cxnSp>
      <p:sp>
        <p:nvSpPr>
          <p:cNvPr id="289" name="Google Shape;289;p14"/>
          <p:cNvSpPr/>
          <p:nvPr/>
        </p:nvSpPr>
        <p:spPr>
          <a:xfrm>
            <a:off x="6355550" y="4014675"/>
            <a:ext cx="79200" cy="60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0" name="Google Shape;290;p14"/>
          <p:cNvCxnSpPr/>
          <p:nvPr/>
        </p:nvCxnSpPr>
        <p:spPr>
          <a:xfrm flipH="1">
            <a:off x="5686375" y="2255050"/>
            <a:ext cx="4800" cy="1793100"/>
          </a:xfrm>
          <a:prstGeom prst="straightConnector1">
            <a:avLst/>
          </a:prstGeom>
          <a:noFill/>
          <a:ln cap="flat" cmpd="sng" w="28575">
            <a:solidFill>
              <a:schemeClr val="dk2"/>
            </a:solidFill>
            <a:prstDash val="solid"/>
            <a:round/>
            <a:headEnd len="med" w="med" type="none"/>
            <a:tailEnd len="med" w="med" type="none"/>
          </a:ln>
        </p:spPr>
      </p:cxnSp>
      <p:cxnSp>
        <p:nvCxnSpPr>
          <p:cNvPr id="291" name="Google Shape;291;p14"/>
          <p:cNvCxnSpPr/>
          <p:nvPr/>
        </p:nvCxnSpPr>
        <p:spPr>
          <a:xfrm rot="10800000">
            <a:off x="7172375" y="4041225"/>
            <a:ext cx="723900" cy="6900"/>
          </a:xfrm>
          <a:prstGeom prst="straightConnector1">
            <a:avLst/>
          </a:prstGeom>
          <a:noFill/>
          <a:ln cap="flat" cmpd="sng" w="28575">
            <a:solidFill>
              <a:schemeClr val="dk2"/>
            </a:solidFill>
            <a:prstDash val="solid"/>
            <a:round/>
            <a:headEnd len="med" w="med" type="none"/>
            <a:tailEnd len="med" w="med" type="none"/>
          </a:ln>
        </p:spPr>
      </p:cxnSp>
      <p:cxnSp>
        <p:nvCxnSpPr>
          <p:cNvPr id="292" name="Google Shape;292;p14"/>
          <p:cNvCxnSpPr/>
          <p:nvPr/>
        </p:nvCxnSpPr>
        <p:spPr>
          <a:xfrm>
            <a:off x="7896275" y="3512050"/>
            <a:ext cx="0" cy="536100"/>
          </a:xfrm>
          <a:prstGeom prst="straightConnector1">
            <a:avLst/>
          </a:prstGeom>
          <a:noFill/>
          <a:ln cap="flat" cmpd="sng" w="28575">
            <a:solidFill>
              <a:schemeClr val="dk2"/>
            </a:solidFill>
            <a:prstDash val="solid"/>
            <a:round/>
            <a:headEnd len="med" w="med" type="none"/>
            <a:tailEnd len="med" w="med" type="none"/>
          </a:ln>
        </p:spPr>
      </p:cxnSp>
      <p:cxnSp>
        <p:nvCxnSpPr>
          <p:cNvPr id="293" name="Google Shape;293;p14"/>
          <p:cNvCxnSpPr/>
          <p:nvPr/>
        </p:nvCxnSpPr>
        <p:spPr>
          <a:xfrm flipH="1">
            <a:off x="7896350" y="3195650"/>
            <a:ext cx="252300" cy="342900"/>
          </a:xfrm>
          <a:prstGeom prst="straightConnector1">
            <a:avLst/>
          </a:prstGeom>
          <a:noFill/>
          <a:ln cap="flat" cmpd="sng" w="28575">
            <a:solidFill>
              <a:schemeClr val="dk2"/>
            </a:solidFill>
            <a:prstDash val="solid"/>
            <a:round/>
            <a:headEnd len="med" w="med" type="none"/>
            <a:tailEnd len="med" w="med" type="none"/>
          </a:ln>
        </p:spPr>
      </p:cxnSp>
      <p:sp>
        <p:nvSpPr>
          <p:cNvPr id="294" name="Google Shape;294;p14"/>
          <p:cNvSpPr/>
          <p:nvPr/>
        </p:nvSpPr>
        <p:spPr>
          <a:xfrm>
            <a:off x="7856675" y="3512050"/>
            <a:ext cx="79200" cy="60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5" name="Google Shape;295;p14"/>
          <p:cNvCxnSpPr/>
          <p:nvPr/>
        </p:nvCxnSpPr>
        <p:spPr>
          <a:xfrm flipH="1">
            <a:off x="6822050" y="2255050"/>
            <a:ext cx="1074300" cy="300"/>
          </a:xfrm>
          <a:prstGeom prst="straightConnector1">
            <a:avLst/>
          </a:prstGeom>
          <a:noFill/>
          <a:ln cap="flat" cmpd="sng" w="28575">
            <a:solidFill>
              <a:schemeClr val="dk2"/>
            </a:solidFill>
            <a:prstDash val="solid"/>
            <a:round/>
            <a:headEnd len="med" w="med" type="none"/>
            <a:tailEnd len="med" w="med" type="none"/>
          </a:ln>
        </p:spPr>
      </p:cxnSp>
      <p:cxnSp>
        <p:nvCxnSpPr>
          <p:cNvPr id="296" name="Google Shape;296;p14"/>
          <p:cNvCxnSpPr/>
          <p:nvPr/>
        </p:nvCxnSpPr>
        <p:spPr>
          <a:xfrm>
            <a:off x="7896275" y="2255050"/>
            <a:ext cx="4800" cy="864300"/>
          </a:xfrm>
          <a:prstGeom prst="straightConnector1">
            <a:avLst/>
          </a:prstGeom>
          <a:noFill/>
          <a:ln cap="flat" cmpd="sng" w="28575">
            <a:solidFill>
              <a:schemeClr val="dk2"/>
            </a:solidFill>
            <a:prstDash val="solid"/>
            <a:round/>
            <a:headEnd len="med" w="med" type="none"/>
            <a:tailEnd len="med" w="med" type="none"/>
          </a:ln>
        </p:spPr>
      </p:cxnSp>
      <p:sp>
        <p:nvSpPr>
          <p:cNvPr id="297" name="Google Shape;297;p14"/>
          <p:cNvSpPr/>
          <p:nvPr/>
        </p:nvSpPr>
        <p:spPr>
          <a:xfrm>
            <a:off x="7859075" y="3092950"/>
            <a:ext cx="79200" cy="60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txBox="1"/>
          <p:nvPr/>
        </p:nvSpPr>
        <p:spPr>
          <a:xfrm>
            <a:off x="6525000" y="3908925"/>
            <a:ext cx="557100" cy="1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Battery</a:t>
            </a:r>
            <a:endParaRPr b="1" sz="800">
              <a:latin typeface="Nunito"/>
              <a:ea typeface="Nunito"/>
              <a:cs typeface="Nunito"/>
              <a:sym typeface="Nunito"/>
            </a:endParaRPr>
          </a:p>
        </p:txBody>
      </p:sp>
      <p:sp>
        <p:nvSpPr>
          <p:cNvPr id="299" name="Google Shape;299;p14"/>
          <p:cNvSpPr txBox="1"/>
          <p:nvPr/>
        </p:nvSpPr>
        <p:spPr>
          <a:xfrm rot="-3157063">
            <a:off x="7782218" y="3269505"/>
            <a:ext cx="556882" cy="19518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Switch</a:t>
            </a:r>
            <a:endParaRPr b="1" sz="8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32"/>
          <p:cNvSpPr/>
          <p:nvPr/>
        </p:nvSpPr>
        <p:spPr>
          <a:xfrm>
            <a:off x="7073916" y="2623008"/>
            <a:ext cx="400500" cy="367800"/>
          </a:xfrm>
          <a:prstGeom prst="donut">
            <a:avLst>
              <a:gd fmla="val 9284"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sz="800"/>
              <a:t>1</a:t>
            </a:r>
            <a:endParaRPr sz="800"/>
          </a:p>
        </p:txBody>
      </p:sp>
      <p:sp>
        <p:nvSpPr>
          <p:cNvPr id="567" name="Google Shape;567;p32"/>
          <p:cNvSpPr/>
          <p:nvPr/>
        </p:nvSpPr>
        <p:spPr>
          <a:xfrm>
            <a:off x="6470194" y="3181512"/>
            <a:ext cx="400500" cy="400500"/>
          </a:xfrm>
          <a:prstGeom prst="ellipse">
            <a:avLst/>
          </a:prstGeom>
          <a:solidFill>
            <a:srgbClr val="CFE2F3"/>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sz="800"/>
              <a:t>0</a:t>
            </a:r>
            <a:endParaRPr sz="800"/>
          </a:p>
        </p:txBody>
      </p:sp>
      <p:sp>
        <p:nvSpPr>
          <p:cNvPr id="568" name="Google Shape;568;p32"/>
          <p:cNvSpPr/>
          <p:nvPr/>
        </p:nvSpPr>
        <p:spPr>
          <a:xfrm>
            <a:off x="7073922" y="3258734"/>
            <a:ext cx="400500" cy="400500"/>
          </a:xfrm>
          <a:prstGeom prst="ellipse">
            <a:avLst/>
          </a:prstGeom>
          <a:solidFill>
            <a:srgbClr val="CFE2F3"/>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sz="800"/>
              <a:t>2</a:t>
            </a:r>
            <a:endParaRPr sz="800"/>
          </a:p>
        </p:txBody>
      </p:sp>
      <p:sp>
        <p:nvSpPr>
          <p:cNvPr id="569" name="Google Shape;569;p32"/>
          <p:cNvSpPr/>
          <p:nvPr/>
        </p:nvSpPr>
        <p:spPr>
          <a:xfrm>
            <a:off x="7730386" y="3217122"/>
            <a:ext cx="400500" cy="400500"/>
          </a:xfrm>
          <a:prstGeom prst="ellipse">
            <a:avLst/>
          </a:prstGeom>
          <a:solidFill>
            <a:srgbClr val="CFE2F3"/>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sz="800"/>
              <a:t>4</a:t>
            </a:r>
            <a:endParaRPr sz="800"/>
          </a:p>
        </p:txBody>
      </p:sp>
      <p:sp>
        <p:nvSpPr>
          <p:cNvPr id="570" name="Google Shape;570;p32"/>
          <p:cNvSpPr/>
          <p:nvPr/>
        </p:nvSpPr>
        <p:spPr>
          <a:xfrm>
            <a:off x="7112204" y="3900638"/>
            <a:ext cx="400500" cy="400500"/>
          </a:xfrm>
          <a:prstGeom prst="ellipse">
            <a:avLst/>
          </a:prstGeom>
          <a:solidFill>
            <a:srgbClr val="CFE2F3"/>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sz="800"/>
              <a:t>3</a:t>
            </a:r>
            <a:endParaRPr sz="800"/>
          </a:p>
        </p:txBody>
      </p:sp>
      <p:sp>
        <p:nvSpPr>
          <p:cNvPr id="571" name="Google Shape;571;p32"/>
          <p:cNvSpPr/>
          <p:nvPr/>
        </p:nvSpPr>
        <p:spPr>
          <a:xfrm>
            <a:off x="6050456" y="3311662"/>
            <a:ext cx="400500" cy="1401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rot="-2463414">
            <a:off x="6719396" y="2959601"/>
            <a:ext cx="401030" cy="14077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p:nvPr/>
        </p:nvSpPr>
        <p:spPr>
          <a:xfrm rot="2696362">
            <a:off x="7478019" y="3003745"/>
            <a:ext cx="400930" cy="140431"/>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
          <p:cNvSpPr/>
          <p:nvPr/>
        </p:nvSpPr>
        <p:spPr>
          <a:xfrm rot="-2350124">
            <a:off x="7509347" y="3693307"/>
            <a:ext cx="400883" cy="140326"/>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7502032" y="3353599"/>
            <a:ext cx="211200" cy="1401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rot="-5585643">
            <a:off x="7186461" y="3054698"/>
            <a:ext cx="211208" cy="140301"/>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rot="-5588182">
            <a:off x="7194630" y="3691505"/>
            <a:ext cx="197396" cy="140301"/>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rot="2505950">
            <a:off x="6668515" y="3723459"/>
            <a:ext cx="496331" cy="140463"/>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rot="2073348">
            <a:off x="8066725" y="2892937"/>
            <a:ext cx="280849" cy="361981"/>
          </a:xfrm>
          <a:prstGeom prst="curvedDownArrow">
            <a:avLst>
              <a:gd fmla="val 25000" name="adj1"/>
              <a:gd fmla="val 50000" name="adj2"/>
              <a:gd fmla="val 25000" name="adj3"/>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txBox="1"/>
          <p:nvPr/>
        </p:nvSpPr>
        <p:spPr>
          <a:xfrm>
            <a:off x="6684705" y="2821439"/>
            <a:ext cx="244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0</a:t>
            </a:r>
            <a:endParaRPr b="1" sz="700">
              <a:latin typeface="Nunito"/>
              <a:ea typeface="Nunito"/>
              <a:cs typeface="Nunito"/>
              <a:sym typeface="Nunito"/>
            </a:endParaRPr>
          </a:p>
        </p:txBody>
      </p:sp>
      <p:sp>
        <p:nvSpPr>
          <p:cNvPr id="581" name="Google Shape;581;p32"/>
          <p:cNvSpPr txBox="1"/>
          <p:nvPr/>
        </p:nvSpPr>
        <p:spPr>
          <a:xfrm>
            <a:off x="7016453" y="3060428"/>
            <a:ext cx="383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1</a:t>
            </a:r>
            <a:endParaRPr b="1" sz="700">
              <a:latin typeface="Nunito"/>
              <a:ea typeface="Nunito"/>
              <a:cs typeface="Nunito"/>
              <a:sym typeface="Nunito"/>
            </a:endParaRPr>
          </a:p>
        </p:txBody>
      </p:sp>
      <p:sp>
        <p:nvSpPr>
          <p:cNvPr id="582" name="Google Shape;582;p32"/>
          <p:cNvSpPr txBox="1"/>
          <p:nvPr/>
        </p:nvSpPr>
        <p:spPr>
          <a:xfrm>
            <a:off x="7073935" y="3684180"/>
            <a:ext cx="383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0</a:t>
            </a:r>
            <a:endParaRPr b="1" sz="700">
              <a:latin typeface="Nunito"/>
              <a:ea typeface="Nunito"/>
              <a:cs typeface="Nunito"/>
              <a:sym typeface="Nunito"/>
            </a:endParaRPr>
          </a:p>
        </p:txBody>
      </p:sp>
      <p:sp>
        <p:nvSpPr>
          <p:cNvPr id="583" name="Google Shape;583;p32"/>
          <p:cNvSpPr txBox="1"/>
          <p:nvPr/>
        </p:nvSpPr>
        <p:spPr>
          <a:xfrm>
            <a:off x="6637705" y="3684183"/>
            <a:ext cx="3831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1</a:t>
            </a:r>
            <a:endParaRPr b="1" sz="700">
              <a:latin typeface="Nunito"/>
              <a:ea typeface="Nunito"/>
              <a:cs typeface="Nunito"/>
              <a:sym typeface="Nunito"/>
            </a:endParaRPr>
          </a:p>
        </p:txBody>
      </p:sp>
      <p:sp>
        <p:nvSpPr>
          <p:cNvPr id="584" name="Google Shape;584;p32"/>
          <p:cNvSpPr txBox="1"/>
          <p:nvPr/>
        </p:nvSpPr>
        <p:spPr>
          <a:xfrm>
            <a:off x="7732520" y="3743210"/>
            <a:ext cx="4365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1</a:t>
            </a:r>
            <a:endParaRPr b="1" sz="700">
              <a:latin typeface="Nunito"/>
              <a:ea typeface="Nunito"/>
              <a:cs typeface="Nunito"/>
              <a:sym typeface="Nunito"/>
            </a:endParaRPr>
          </a:p>
        </p:txBody>
      </p:sp>
      <p:sp>
        <p:nvSpPr>
          <p:cNvPr id="585" name="Google Shape;585;p32"/>
          <p:cNvSpPr txBox="1"/>
          <p:nvPr/>
        </p:nvSpPr>
        <p:spPr>
          <a:xfrm>
            <a:off x="7595444" y="2786471"/>
            <a:ext cx="5841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0.1</a:t>
            </a:r>
            <a:endParaRPr b="1" sz="700">
              <a:latin typeface="Nunito"/>
              <a:ea typeface="Nunito"/>
              <a:cs typeface="Nunito"/>
              <a:sym typeface="Nunito"/>
            </a:endParaRPr>
          </a:p>
        </p:txBody>
      </p:sp>
      <p:sp>
        <p:nvSpPr>
          <p:cNvPr id="586" name="Google Shape;586;p32"/>
          <p:cNvSpPr txBox="1"/>
          <p:nvPr/>
        </p:nvSpPr>
        <p:spPr>
          <a:xfrm>
            <a:off x="8179630" y="3181504"/>
            <a:ext cx="463500" cy="5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0.1</a:t>
            </a:r>
            <a:endParaRPr b="1" sz="700">
              <a:latin typeface="Nunito"/>
              <a:ea typeface="Nunito"/>
              <a:cs typeface="Nunito"/>
              <a:sym typeface="Nunito"/>
            </a:endParaRPr>
          </a:p>
        </p:txBody>
      </p:sp>
      <p:sp>
        <p:nvSpPr>
          <p:cNvPr id="587" name="Google Shape;587;p32"/>
          <p:cNvSpPr txBox="1"/>
          <p:nvPr/>
        </p:nvSpPr>
        <p:spPr>
          <a:xfrm>
            <a:off x="7509439" y="3184385"/>
            <a:ext cx="4365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0</a:t>
            </a:r>
            <a:endParaRPr b="1" sz="700">
              <a:latin typeface="Nunito"/>
              <a:ea typeface="Nunito"/>
              <a:cs typeface="Nunito"/>
              <a:sym typeface="Nunito"/>
            </a:endParaRPr>
          </a:p>
        </p:txBody>
      </p:sp>
      <p:sp>
        <p:nvSpPr>
          <p:cNvPr id="588" name="Google Shape;588;p32"/>
          <p:cNvSpPr/>
          <p:nvPr/>
        </p:nvSpPr>
        <p:spPr>
          <a:xfrm>
            <a:off x="3744834" y="3412094"/>
            <a:ext cx="351300" cy="337200"/>
          </a:xfrm>
          <a:prstGeom prst="donut">
            <a:avLst>
              <a:gd fmla="val 9284"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a:t>
            </a:r>
            <a:r>
              <a:rPr lang="en" sz="800"/>
              <a:t>0</a:t>
            </a:r>
            <a:endParaRPr sz="800"/>
          </a:p>
        </p:txBody>
      </p:sp>
      <p:sp>
        <p:nvSpPr>
          <p:cNvPr id="589" name="Google Shape;589;p32"/>
          <p:cNvSpPr/>
          <p:nvPr/>
        </p:nvSpPr>
        <p:spPr>
          <a:xfrm>
            <a:off x="5211377" y="3419111"/>
            <a:ext cx="351300" cy="337200"/>
          </a:xfrm>
          <a:prstGeom prst="donut">
            <a:avLst>
              <a:gd fmla="val 9284"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a:t>
            </a:r>
            <a:r>
              <a:rPr lang="en" sz="800"/>
              <a:t>2</a:t>
            </a:r>
            <a:endParaRPr sz="800"/>
          </a:p>
        </p:txBody>
      </p:sp>
      <p:sp>
        <p:nvSpPr>
          <p:cNvPr id="590" name="Google Shape;590;p32"/>
          <p:cNvSpPr/>
          <p:nvPr/>
        </p:nvSpPr>
        <p:spPr>
          <a:xfrm>
            <a:off x="4478098" y="3412094"/>
            <a:ext cx="351300" cy="337200"/>
          </a:xfrm>
          <a:prstGeom prst="donut">
            <a:avLst>
              <a:gd fmla="val 9284"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a:t>
            </a:r>
            <a:r>
              <a:rPr lang="en" sz="800"/>
              <a:t>1</a:t>
            </a:r>
            <a:endParaRPr sz="800"/>
          </a:p>
        </p:txBody>
      </p:sp>
      <p:sp>
        <p:nvSpPr>
          <p:cNvPr id="591" name="Google Shape;591;p32"/>
          <p:cNvSpPr/>
          <p:nvPr/>
        </p:nvSpPr>
        <p:spPr>
          <a:xfrm>
            <a:off x="3239530" y="3506879"/>
            <a:ext cx="468300" cy="1614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2"/>
          <p:cNvSpPr/>
          <p:nvPr/>
        </p:nvSpPr>
        <p:spPr>
          <a:xfrm>
            <a:off x="4139765" y="3506875"/>
            <a:ext cx="295200" cy="1614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2"/>
          <p:cNvSpPr/>
          <p:nvPr/>
        </p:nvSpPr>
        <p:spPr>
          <a:xfrm>
            <a:off x="4873029" y="3506875"/>
            <a:ext cx="295200" cy="1614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2"/>
          <p:cNvSpPr/>
          <p:nvPr/>
        </p:nvSpPr>
        <p:spPr>
          <a:xfrm>
            <a:off x="3803426" y="3159380"/>
            <a:ext cx="249000" cy="259500"/>
          </a:xfrm>
          <a:prstGeom prst="curvedDownArrow">
            <a:avLst>
              <a:gd fmla="val 25000" name="adj1"/>
              <a:gd fmla="val 50000" name="adj2"/>
              <a:gd fmla="val 25000" name="adj3"/>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2"/>
          <p:cNvSpPr/>
          <p:nvPr/>
        </p:nvSpPr>
        <p:spPr>
          <a:xfrm>
            <a:off x="4529363" y="3159380"/>
            <a:ext cx="249000" cy="259500"/>
          </a:xfrm>
          <a:prstGeom prst="curvedDownArrow">
            <a:avLst>
              <a:gd fmla="val 25000" name="adj1"/>
              <a:gd fmla="val 50000" name="adj2"/>
              <a:gd fmla="val 25000" name="adj3"/>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2"/>
          <p:cNvSpPr/>
          <p:nvPr/>
        </p:nvSpPr>
        <p:spPr>
          <a:xfrm>
            <a:off x="5255299" y="3159380"/>
            <a:ext cx="249000" cy="259500"/>
          </a:xfrm>
          <a:prstGeom prst="curvedDownArrow">
            <a:avLst>
              <a:gd fmla="val 25000" name="adj1"/>
              <a:gd fmla="val 50000" name="adj2"/>
              <a:gd fmla="val 25000" name="adj3"/>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2"/>
          <p:cNvSpPr txBox="1"/>
          <p:nvPr/>
        </p:nvSpPr>
        <p:spPr>
          <a:xfrm>
            <a:off x="3927158" y="2990808"/>
            <a:ext cx="351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a</a:t>
            </a:r>
            <a:endParaRPr b="1" sz="700">
              <a:latin typeface="Nunito"/>
              <a:ea typeface="Nunito"/>
              <a:cs typeface="Nunito"/>
              <a:sym typeface="Nunito"/>
            </a:endParaRPr>
          </a:p>
        </p:txBody>
      </p:sp>
      <p:sp>
        <p:nvSpPr>
          <p:cNvPr id="598" name="Google Shape;598;p32"/>
          <p:cNvSpPr txBox="1"/>
          <p:nvPr/>
        </p:nvSpPr>
        <p:spPr>
          <a:xfrm>
            <a:off x="4162712" y="3331034"/>
            <a:ext cx="249000" cy="2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b</a:t>
            </a:r>
            <a:endParaRPr b="1" sz="700">
              <a:latin typeface="Nunito"/>
              <a:ea typeface="Nunito"/>
              <a:cs typeface="Nunito"/>
              <a:sym typeface="Nunito"/>
            </a:endParaRPr>
          </a:p>
        </p:txBody>
      </p:sp>
      <p:sp>
        <p:nvSpPr>
          <p:cNvPr id="599" name="Google Shape;599;p32"/>
          <p:cNvSpPr txBox="1"/>
          <p:nvPr/>
        </p:nvSpPr>
        <p:spPr>
          <a:xfrm>
            <a:off x="4660634" y="3005694"/>
            <a:ext cx="249000" cy="2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b</a:t>
            </a:r>
            <a:endParaRPr b="1" sz="700">
              <a:latin typeface="Nunito"/>
              <a:ea typeface="Nunito"/>
              <a:cs typeface="Nunito"/>
              <a:sym typeface="Nunito"/>
            </a:endParaRPr>
          </a:p>
        </p:txBody>
      </p:sp>
      <p:sp>
        <p:nvSpPr>
          <p:cNvPr id="600" name="Google Shape;600;p32"/>
          <p:cNvSpPr txBox="1"/>
          <p:nvPr/>
        </p:nvSpPr>
        <p:spPr>
          <a:xfrm>
            <a:off x="4895977" y="3331030"/>
            <a:ext cx="2952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a</a:t>
            </a:r>
            <a:endParaRPr b="1" sz="700">
              <a:latin typeface="Nunito"/>
              <a:ea typeface="Nunito"/>
              <a:cs typeface="Nunito"/>
              <a:sym typeface="Nunito"/>
            </a:endParaRPr>
          </a:p>
        </p:txBody>
      </p:sp>
      <p:sp>
        <p:nvSpPr>
          <p:cNvPr id="601" name="Google Shape;601;p32"/>
          <p:cNvSpPr txBox="1"/>
          <p:nvPr/>
        </p:nvSpPr>
        <p:spPr>
          <a:xfrm>
            <a:off x="5394129" y="2990808"/>
            <a:ext cx="3993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a,b</a:t>
            </a:r>
            <a:endParaRPr b="1" sz="700">
              <a:latin typeface="Nunito"/>
              <a:ea typeface="Nunito"/>
              <a:cs typeface="Nunito"/>
              <a:sym typeface="Nunito"/>
            </a:endParaRPr>
          </a:p>
        </p:txBody>
      </p:sp>
      <p:cxnSp>
        <p:nvCxnSpPr>
          <p:cNvPr id="602" name="Google Shape;602;p32"/>
          <p:cNvCxnSpPr/>
          <p:nvPr/>
        </p:nvCxnSpPr>
        <p:spPr>
          <a:xfrm>
            <a:off x="5870050" y="2486148"/>
            <a:ext cx="23100" cy="1879800"/>
          </a:xfrm>
          <a:prstGeom prst="straightConnector1">
            <a:avLst/>
          </a:prstGeom>
          <a:noFill/>
          <a:ln cap="flat" cmpd="sng" w="28575">
            <a:solidFill>
              <a:srgbClr val="D9D9D9"/>
            </a:solidFill>
            <a:prstDash val="solid"/>
            <a:round/>
            <a:headEnd len="med" w="med" type="none"/>
            <a:tailEnd len="med" w="med" type="none"/>
          </a:ln>
        </p:spPr>
      </p:cxnSp>
      <p:cxnSp>
        <p:nvCxnSpPr>
          <p:cNvPr id="603" name="Google Shape;603;p32"/>
          <p:cNvCxnSpPr/>
          <p:nvPr/>
        </p:nvCxnSpPr>
        <p:spPr>
          <a:xfrm>
            <a:off x="2999992" y="2486148"/>
            <a:ext cx="23100" cy="1879800"/>
          </a:xfrm>
          <a:prstGeom prst="straightConnector1">
            <a:avLst/>
          </a:prstGeom>
          <a:noFill/>
          <a:ln cap="flat" cmpd="sng" w="28575">
            <a:solidFill>
              <a:srgbClr val="D9D9D9"/>
            </a:solidFill>
            <a:prstDash val="solid"/>
            <a:round/>
            <a:headEnd len="med" w="med" type="none"/>
            <a:tailEnd len="med" w="med" type="none"/>
          </a:ln>
        </p:spPr>
      </p:cxnSp>
      <p:sp>
        <p:nvSpPr>
          <p:cNvPr id="604" name="Google Shape;604;p32"/>
          <p:cNvSpPr/>
          <p:nvPr/>
        </p:nvSpPr>
        <p:spPr>
          <a:xfrm>
            <a:off x="1217669" y="3276794"/>
            <a:ext cx="276300" cy="2520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p>
        </p:txBody>
      </p:sp>
      <p:sp>
        <p:nvSpPr>
          <p:cNvPr id="605" name="Google Shape;605;p32"/>
          <p:cNvSpPr/>
          <p:nvPr/>
        </p:nvSpPr>
        <p:spPr>
          <a:xfrm>
            <a:off x="2346317" y="3276794"/>
            <a:ext cx="276300" cy="2520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p>
        </p:txBody>
      </p:sp>
      <p:sp>
        <p:nvSpPr>
          <p:cNvPr id="606" name="Google Shape;606;p32"/>
          <p:cNvSpPr/>
          <p:nvPr/>
        </p:nvSpPr>
        <p:spPr>
          <a:xfrm>
            <a:off x="1276938" y="2845175"/>
            <a:ext cx="1310700" cy="381900"/>
          </a:xfrm>
          <a:prstGeom prst="curvedDownArrow">
            <a:avLst>
              <a:gd fmla="val 25000" name="adj1"/>
              <a:gd fmla="val 50000" name="adj2"/>
              <a:gd fmla="val 25000" name="adj3"/>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rot="10800000">
            <a:off x="1250532" y="3578575"/>
            <a:ext cx="1290900" cy="475200"/>
          </a:xfrm>
          <a:prstGeom prst="curvedDownArrow">
            <a:avLst>
              <a:gd fmla="val 25000" name="adj1"/>
              <a:gd fmla="val 50000" name="adj2"/>
              <a:gd fmla="val 25000" name="adj3"/>
            </a:avLst>
          </a:prstGeom>
          <a:solidFill>
            <a:srgbClr val="A4C2F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2"/>
          <p:cNvSpPr txBox="1"/>
          <p:nvPr/>
        </p:nvSpPr>
        <p:spPr>
          <a:xfrm>
            <a:off x="1244000" y="3312852"/>
            <a:ext cx="351300" cy="2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latin typeface="Nunito"/>
                <a:ea typeface="Nunito"/>
                <a:cs typeface="Nunito"/>
                <a:sym typeface="Nunito"/>
              </a:rPr>
              <a:t>Up</a:t>
            </a:r>
            <a:endParaRPr b="1" sz="600">
              <a:latin typeface="Nunito"/>
              <a:ea typeface="Nunito"/>
              <a:cs typeface="Nunito"/>
              <a:sym typeface="Nunito"/>
            </a:endParaRPr>
          </a:p>
        </p:txBody>
      </p:sp>
      <p:sp>
        <p:nvSpPr>
          <p:cNvPr id="609" name="Google Shape;609;p32"/>
          <p:cNvSpPr txBox="1"/>
          <p:nvPr/>
        </p:nvSpPr>
        <p:spPr>
          <a:xfrm>
            <a:off x="2295203" y="3289577"/>
            <a:ext cx="468300" cy="2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latin typeface="Nunito"/>
                <a:ea typeface="Nunito"/>
                <a:cs typeface="Nunito"/>
                <a:sym typeface="Nunito"/>
              </a:rPr>
              <a:t>Down</a:t>
            </a:r>
            <a:endParaRPr b="1" sz="600">
              <a:latin typeface="Nunito"/>
              <a:ea typeface="Nunito"/>
              <a:cs typeface="Nunito"/>
              <a:sym typeface="Nunito"/>
            </a:endParaRPr>
          </a:p>
        </p:txBody>
      </p:sp>
      <p:sp>
        <p:nvSpPr>
          <p:cNvPr id="610" name="Google Shape;610;p32"/>
          <p:cNvSpPr txBox="1"/>
          <p:nvPr/>
        </p:nvSpPr>
        <p:spPr>
          <a:xfrm>
            <a:off x="1823599" y="3698255"/>
            <a:ext cx="3228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f</a:t>
            </a:r>
            <a:endParaRPr b="1" sz="1800">
              <a:latin typeface="Nunito"/>
              <a:ea typeface="Nunito"/>
              <a:cs typeface="Nunito"/>
              <a:sym typeface="Nunito"/>
            </a:endParaRPr>
          </a:p>
        </p:txBody>
      </p:sp>
      <p:sp>
        <p:nvSpPr>
          <p:cNvPr id="611" name="Google Shape;611;p32"/>
          <p:cNvSpPr txBox="1"/>
          <p:nvPr/>
        </p:nvSpPr>
        <p:spPr>
          <a:xfrm>
            <a:off x="1773321" y="2777771"/>
            <a:ext cx="3228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f</a:t>
            </a:r>
            <a:endParaRPr b="1" sz="1800">
              <a:latin typeface="Nunito"/>
              <a:ea typeface="Nunito"/>
              <a:cs typeface="Nunito"/>
              <a:sym typeface="Nunito"/>
            </a:endParaRPr>
          </a:p>
        </p:txBody>
      </p:sp>
      <p:sp>
        <p:nvSpPr>
          <p:cNvPr id="612" name="Google Shape;612;p32"/>
          <p:cNvSpPr/>
          <p:nvPr/>
        </p:nvSpPr>
        <p:spPr>
          <a:xfrm>
            <a:off x="987137" y="3338263"/>
            <a:ext cx="204300" cy="1404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txBox="1"/>
          <p:nvPr/>
        </p:nvSpPr>
        <p:spPr>
          <a:xfrm>
            <a:off x="598075" y="3260727"/>
            <a:ext cx="4683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Start</a:t>
            </a:r>
            <a:endParaRPr b="1" sz="800">
              <a:latin typeface="Nunito"/>
              <a:ea typeface="Nunito"/>
              <a:cs typeface="Nunito"/>
              <a:sym typeface="Nunito"/>
            </a:endParaRPr>
          </a:p>
        </p:txBody>
      </p:sp>
      <p:sp>
        <p:nvSpPr>
          <p:cNvPr id="614" name="Google Shape;614;p32"/>
          <p:cNvSpPr txBox="1"/>
          <p:nvPr/>
        </p:nvSpPr>
        <p:spPr>
          <a:xfrm>
            <a:off x="4173450" y="4372840"/>
            <a:ext cx="7971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434343"/>
                </a:solidFill>
                <a:latin typeface="Nunito SemiBold"/>
                <a:ea typeface="Nunito SemiBold"/>
                <a:cs typeface="Nunito SemiBold"/>
                <a:sym typeface="Nunito SemiBold"/>
              </a:rPr>
              <a:t>DFA_ex2</a:t>
            </a:r>
            <a:endParaRPr sz="800">
              <a:solidFill>
                <a:srgbClr val="434343"/>
              </a:solidFill>
              <a:latin typeface="Nunito SemiBold"/>
              <a:ea typeface="Nunito SemiBold"/>
              <a:cs typeface="Nunito SemiBold"/>
              <a:sym typeface="Nunito SemiBold"/>
            </a:endParaRPr>
          </a:p>
        </p:txBody>
      </p:sp>
      <p:sp>
        <p:nvSpPr>
          <p:cNvPr id="615" name="Google Shape;615;p32"/>
          <p:cNvSpPr txBox="1"/>
          <p:nvPr/>
        </p:nvSpPr>
        <p:spPr>
          <a:xfrm>
            <a:off x="1536175" y="4358813"/>
            <a:ext cx="7971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434343"/>
                </a:solidFill>
                <a:latin typeface="Nunito SemiBold"/>
                <a:ea typeface="Nunito SemiBold"/>
                <a:cs typeface="Nunito SemiBold"/>
                <a:sym typeface="Nunito SemiBold"/>
              </a:rPr>
              <a:t>DFA_ex1</a:t>
            </a:r>
            <a:endParaRPr sz="800">
              <a:solidFill>
                <a:srgbClr val="434343"/>
              </a:solidFill>
              <a:latin typeface="Nunito SemiBold"/>
              <a:ea typeface="Nunito SemiBold"/>
              <a:cs typeface="Nunito SemiBold"/>
              <a:sym typeface="Nunito SemiBold"/>
            </a:endParaRPr>
          </a:p>
        </p:txBody>
      </p:sp>
      <p:sp>
        <p:nvSpPr>
          <p:cNvPr id="616" name="Google Shape;616;p32"/>
          <p:cNvSpPr txBox="1"/>
          <p:nvPr/>
        </p:nvSpPr>
        <p:spPr>
          <a:xfrm>
            <a:off x="7020800" y="4395510"/>
            <a:ext cx="7971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434343"/>
                </a:solidFill>
                <a:latin typeface="Nunito SemiBold"/>
                <a:ea typeface="Nunito SemiBold"/>
                <a:cs typeface="Nunito SemiBold"/>
                <a:sym typeface="Nunito SemiBold"/>
              </a:rPr>
              <a:t>DFA_ex3</a:t>
            </a:r>
            <a:endParaRPr sz="800">
              <a:solidFill>
                <a:srgbClr val="434343"/>
              </a:solidFill>
              <a:latin typeface="Nunito SemiBold"/>
              <a:ea typeface="Nunito SemiBold"/>
              <a:cs typeface="Nunito SemiBold"/>
              <a:sym typeface="Nunito SemiBold"/>
            </a:endParaRPr>
          </a:p>
        </p:txBody>
      </p:sp>
      <p:sp>
        <p:nvSpPr>
          <p:cNvPr id="617" name="Google Shape;617;p32"/>
          <p:cNvSpPr txBox="1"/>
          <p:nvPr/>
        </p:nvSpPr>
        <p:spPr>
          <a:xfrm>
            <a:off x="1360825" y="719975"/>
            <a:ext cx="6988800" cy="16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  </a:t>
            </a:r>
            <a:r>
              <a:rPr b="1" i="1" lang="en">
                <a:latin typeface="Nunito"/>
                <a:ea typeface="Nunito"/>
                <a:cs typeface="Nunito"/>
                <a:sym typeface="Nunito"/>
              </a:rPr>
              <a:t>dead-end state </a:t>
            </a:r>
            <a:r>
              <a:rPr lang="en">
                <a:latin typeface="Nunito"/>
                <a:ea typeface="Nunito"/>
                <a:cs typeface="Nunito"/>
                <a:sym typeface="Nunito"/>
              </a:rPr>
              <a:t>of DFA is a state from which </a:t>
            </a:r>
            <a:r>
              <a:rPr lang="en">
                <a:latin typeface="Nunito"/>
                <a:ea typeface="Nunito"/>
                <a:cs typeface="Nunito"/>
                <a:sym typeface="Nunito"/>
              </a:rPr>
              <a:t>there</a:t>
            </a:r>
            <a:r>
              <a:rPr lang="en">
                <a:latin typeface="Nunito"/>
                <a:ea typeface="Nunito"/>
                <a:cs typeface="Nunito"/>
                <a:sym typeface="Nunito"/>
              </a:rPr>
              <a:t> is no path to any accepting state. When a DFA reaches a dead-end state, the processing of the DFA is said or the DFA dies. In </a:t>
            </a:r>
            <a:r>
              <a:rPr b="1" lang="en">
                <a:latin typeface="Nunito"/>
                <a:ea typeface="Nunito"/>
                <a:cs typeface="Nunito"/>
                <a:sym typeface="Nunito"/>
              </a:rPr>
              <a:t>DFA_ex2</a:t>
            </a:r>
            <a:r>
              <a:rPr lang="en">
                <a:latin typeface="Nunito"/>
                <a:ea typeface="Nunito"/>
                <a:cs typeface="Nunito"/>
                <a:sym typeface="Nunito"/>
              </a:rPr>
              <a:t>, q2 is a dead-end state. I </a:t>
            </a:r>
            <a:r>
              <a:rPr b="1" lang="en">
                <a:latin typeface="Nunito"/>
                <a:ea typeface="Nunito"/>
                <a:cs typeface="Nunito"/>
                <a:sym typeface="Nunito"/>
              </a:rPr>
              <a:t>DFA_ex3</a:t>
            </a:r>
            <a:r>
              <a:rPr lang="en">
                <a:latin typeface="Nunito"/>
                <a:ea typeface="Nunito"/>
                <a:cs typeface="Nunito"/>
                <a:sym typeface="Nunito"/>
              </a:rPr>
              <a:t>, p4  is a dead-end state. In </a:t>
            </a:r>
            <a:r>
              <a:rPr b="1" lang="en">
                <a:latin typeface="Nunito"/>
                <a:ea typeface="Nunito"/>
                <a:cs typeface="Nunito"/>
                <a:sym typeface="Nunito"/>
              </a:rPr>
              <a:t>DFA_ex1</a:t>
            </a:r>
            <a:r>
              <a:rPr lang="en">
                <a:latin typeface="Nunito"/>
                <a:ea typeface="Nunito"/>
                <a:cs typeface="Nunito"/>
                <a:sym typeface="Nunito"/>
              </a:rPr>
              <a:t>, there is no dead end state. If a dead-end state is </a:t>
            </a:r>
            <a:r>
              <a:rPr lang="en">
                <a:latin typeface="Nunito"/>
                <a:ea typeface="Nunito"/>
                <a:cs typeface="Nunito"/>
                <a:sym typeface="Nunito"/>
              </a:rPr>
              <a:t>required</a:t>
            </a:r>
            <a:r>
              <a:rPr lang="en">
                <a:latin typeface="Nunito"/>
                <a:ea typeface="Nunito"/>
                <a:cs typeface="Nunito"/>
                <a:sym typeface="Nunito"/>
              </a:rPr>
              <a:t> only one is needed; all dead-end states may be collapsed into one.</a:t>
            </a: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Without dead-end states</a:t>
            </a:r>
            <a:endParaRPr/>
          </a:p>
        </p:txBody>
      </p:sp>
      <p:sp>
        <p:nvSpPr>
          <p:cNvPr id="623" name="Google Shape;623;p33"/>
          <p:cNvSpPr txBox="1"/>
          <p:nvPr>
            <p:ph idx="1" type="body"/>
          </p:nvPr>
        </p:nvSpPr>
        <p:spPr>
          <a:xfrm>
            <a:off x="899525" y="1430025"/>
            <a:ext cx="7434900" cy="118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DFA diagrams need not </a:t>
            </a:r>
            <a:r>
              <a:rPr lang="en"/>
              <a:t>explicitly</a:t>
            </a:r>
            <a:r>
              <a:rPr lang="en"/>
              <a:t> show dead-end states and edges going into out of them. Whenever edges are not shown on a DFA diagram, they are implied to lead to dead-end  states which are also not shown.  Therefore, DFA_ex1 and DFA_ex2 may be simplified into (a) and (b).</a:t>
            </a:r>
            <a:endParaRPr/>
          </a:p>
        </p:txBody>
      </p:sp>
      <p:sp>
        <p:nvSpPr>
          <p:cNvPr id="624" name="Google Shape;624;p33"/>
          <p:cNvSpPr/>
          <p:nvPr/>
        </p:nvSpPr>
        <p:spPr>
          <a:xfrm>
            <a:off x="6007110" y="2481769"/>
            <a:ext cx="400500" cy="323700"/>
          </a:xfrm>
          <a:prstGeom prst="donut">
            <a:avLst>
              <a:gd fmla="val 9284"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sz="800"/>
              <a:t>1</a:t>
            </a:r>
            <a:endParaRPr sz="800"/>
          </a:p>
        </p:txBody>
      </p:sp>
      <p:sp>
        <p:nvSpPr>
          <p:cNvPr id="625" name="Google Shape;625;p33"/>
          <p:cNvSpPr/>
          <p:nvPr/>
        </p:nvSpPr>
        <p:spPr>
          <a:xfrm>
            <a:off x="5403387" y="2973516"/>
            <a:ext cx="400500" cy="352500"/>
          </a:xfrm>
          <a:prstGeom prst="ellipse">
            <a:avLst/>
          </a:prstGeom>
          <a:solidFill>
            <a:srgbClr val="CFE2F3"/>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sz="800"/>
              <a:t>0</a:t>
            </a:r>
            <a:endParaRPr sz="800"/>
          </a:p>
        </p:txBody>
      </p:sp>
      <p:sp>
        <p:nvSpPr>
          <p:cNvPr id="626" name="Google Shape;626;p33"/>
          <p:cNvSpPr/>
          <p:nvPr/>
        </p:nvSpPr>
        <p:spPr>
          <a:xfrm>
            <a:off x="6007115" y="3041509"/>
            <a:ext cx="400500" cy="352500"/>
          </a:xfrm>
          <a:prstGeom prst="ellipse">
            <a:avLst/>
          </a:prstGeom>
          <a:solidFill>
            <a:srgbClr val="CFE2F3"/>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sz="800"/>
              <a:t>2</a:t>
            </a:r>
            <a:endParaRPr sz="800"/>
          </a:p>
        </p:txBody>
      </p:sp>
      <p:sp>
        <p:nvSpPr>
          <p:cNvPr id="627" name="Google Shape;627;p33"/>
          <p:cNvSpPr/>
          <p:nvPr/>
        </p:nvSpPr>
        <p:spPr>
          <a:xfrm>
            <a:off x="6045398" y="3606687"/>
            <a:ext cx="400500" cy="352500"/>
          </a:xfrm>
          <a:prstGeom prst="ellipse">
            <a:avLst/>
          </a:prstGeom>
          <a:solidFill>
            <a:srgbClr val="CFE2F3"/>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sz="800"/>
              <a:t>3</a:t>
            </a:r>
            <a:endParaRPr sz="800"/>
          </a:p>
        </p:txBody>
      </p:sp>
      <p:sp>
        <p:nvSpPr>
          <p:cNvPr id="628" name="Google Shape;628;p33"/>
          <p:cNvSpPr/>
          <p:nvPr/>
        </p:nvSpPr>
        <p:spPr>
          <a:xfrm>
            <a:off x="4983648" y="3088110"/>
            <a:ext cx="400500" cy="1233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rot="-2249000">
            <a:off x="5662563" y="2774395"/>
            <a:ext cx="381082" cy="131525"/>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rot="-5610776">
            <a:off x="6132234" y="2853496"/>
            <a:ext cx="186050" cy="140255"/>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rot="-5613471">
            <a:off x="6139504" y="3414112"/>
            <a:ext cx="174035" cy="140255"/>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rot="2290172">
            <a:off x="5614433" y="3446800"/>
            <a:ext cx="470881" cy="131311"/>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txBox="1"/>
          <p:nvPr/>
        </p:nvSpPr>
        <p:spPr>
          <a:xfrm>
            <a:off x="5617898" y="2656482"/>
            <a:ext cx="2445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0</a:t>
            </a:r>
            <a:endParaRPr b="1" sz="700">
              <a:latin typeface="Nunito"/>
              <a:ea typeface="Nunito"/>
              <a:cs typeface="Nunito"/>
              <a:sym typeface="Nunito"/>
            </a:endParaRPr>
          </a:p>
        </p:txBody>
      </p:sp>
      <p:sp>
        <p:nvSpPr>
          <p:cNvPr id="634" name="Google Shape;634;p33"/>
          <p:cNvSpPr txBox="1"/>
          <p:nvPr/>
        </p:nvSpPr>
        <p:spPr>
          <a:xfrm>
            <a:off x="5949647" y="2866906"/>
            <a:ext cx="3831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1</a:t>
            </a:r>
            <a:endParaRPr b="1" sz="700">
              <a:latin typeface="Nunito"/>
              <a:ea typeface="Nunito"/>
              <a:cs typeface="Nunito"/>
              <a:sym typeface="Nunito"/>
            </a:endParaRPr>
          </a:p>
        </p:txBody>
      </p:sp>
      <p:sp>
        <p:nvSpPr>
          <p:cNvPr id="635" name="Google Shape;635;p33"/>
          <p:cNvSpPr txBox="1"/>
          <p:nvPr/>
        </p:nvSpPr>
        <p:spPr>
          <a:xfrm>
            <a:off x="6007129" y="3416102"/>
            <a:ext cx="3831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0</a:t>
            </a:r>
            <a:endParaRPr b="1" sz="700">
              <a:latin typeface="Nunito"/>
              <a:ea typeface="Nunito"/>
              <a:cs typeface="Nunito"/>
              <a:sym typeface="Nunito"/>
            </a:endParaRPr>
          </a:p>
        </p:txBody>
      </p:sp>
      <p:sp>
        <p:nvSpPr>
          <p:cNvPr id="636" name="Google Shape;636;p33"/>
          <p:cNvSpPr txBox="1"/>
          <p:nvPr/>
        </p:nvSpPr>
        <p:spPr>
          <a:xfrm>
            <a:off x="5570898" y="3416105"/>
            <a:ext cx="3831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1</a:t>
            </a:r>
            <a:endParaRPr b="1" sz="700">
              <a:latin typeface="Nunito"/>
              <a:ea typeface="Nunito"/>
              <a:cs typeface="Nunito"/>
              <a:sym typeface="Nunito"/>
            </a:endParaRPr>
          </a:p>
        </p:txBody>
      </p:sp>
      <p:sp>
        <p:nvSpPr>
          <p:cNvPr id="637" name="Google Shape;637;p33"/>
          <p:cNvSpPr/>
          <p:nvPr/>
        </p:nvSpPr>
        <p:spPr>
          <a:xfrm>
            <a:off x="2678025" y="3176538"/>
            <a:ext cx="351300" cy="297000"/>
          </a:xfrm>
          <a:prstGeom prst="donut">
            <a:avLst>
              <a:gd fmla="val 9284"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a:t>
            </a:r>
            <a:r>
              <a:rPr lang="en" sz="800"/>
              <a:t>0</a:t>
            </a:r>
            <a:endParaRPr sz="800"/>
          </a:p>
        </p:txBody>
      </p:sp>
      <p:sp>
        <p:nvSpPr>
          <p:cNvPr id="638" name="Google Shape;638;p33"/>
          <p:cNvSpPr/>
          <p:nvPr/>
        </p:nvSpPr>
        <p:spPr>
          <a:xfrm>
            <a:off x="3411289" y="3176538"/>
            <a:ext cx="351300" cy="297000"/>
          </a:xfrm>
          <a:prstGeom prst="donut">
            <a:avLst>
              <a:gd fmla="val 9284"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a:t>
            </a:r>
            <a:r>
              <a:rPr lang="en" sz="800"/>
              <a:t>1</a:t>
            </a:r>
            <a:endParaRPr sz="800"/>
          </a:p>
        </p:txBody>
      </p:sp>
      <p:sp>
        <p:nvSpPr>
          <p:cNvPr id="639" name="Google Shape;639;p33"/>
          <p:cNvSpPr/>
          <p:nvPr/>
        </p:nvSpPr>
        <p:spPr>
          <a:xfrm>
            <a:off x="2172720" y="3259994"/>
            <a:ext cx="468300" cy="1422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a:off x="3072956" y="3259990"/>
            <a:ext cx="295200" cy="1422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a:off x="2736617" y="2954030"/>
            <a:ext cx="249000" cy="228300"/>
          </a:xfrm>
          <a:prstGeom prst="curvedDownArrow">
            <a:avLst>
              <a:gd fmla="val 25000" name="adj1"/>
              <a:gd fmla="val 50000" name="adj2"/>
              <a:gd fmla="val 25000" name="adj3"/>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a:off x="3462554" y="2954030"/>
            <a:ext cx="249000" cy="228300"/>
          </a:xfrm>
          <a:prstGeom prst="curvedDownArrow">
            <a:avLst>
              <a:gd fmla="val 25000" name="adj1"/>
              <a:gd fmla="val 50000" name="adj2"/>
              <a:gd fmla="val 25000" name="adj3"/>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3"/>
          <p:cNvSpPr txBox="1"/>
          <p:nvPr/>
        </p:nvSpPr>
        <p:spPr>
          <a:xfrm>
            <a:off x="2860349" y="2805607"/>
            <a:ext cx="3513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a</a:t>
            </a:r>
            <a:endParaRPr b="1" sz="700">
              <a:latin typeface="Nunito"/>
              <a:ea typeface="Nunito"/>
              <a:cs typeface="Nunito"/>
              <a:sym typeface="Nunito"/>
            </a:endParaRPr>
          </a:p>
        </p:txBody>
      </p:sp>
      <p:sp>
        <p:nvSpPr>
          <p:cNvPr id="644" name="Google Shape;644;p33"/>
          <p:cNvSpPr txBox="1"/>
          <p:nvPr/>
        </p:nvSpPr>
        <p:spPr>
          <a:xfrm>
            <a:off x="3095903" y="3105167"/>
            <a:ext cx="2490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b</a:t>
            </a:r>
            <a:endParaRPr b="1" sz="700">
              <a:latin typeface="Nunito"/>
              <a:ea typeface="Nunito"/>
              <a:cs typeface="Nunito"/>
              <a:sym typeface="Nunito"/>
            </a:endParaRPr>
          </a:p>
        </p:txBody>
      </p:sp>
      <p:sp>
        <p:nvSpPr>
          <p:cNvPr id="645" name="Google Shape;645;p33"/>
          <p:cNvSpPr txBox="1"/>
          <p:nvPr/>
        </p:nvSpPr>
        <p:spPr>
          <a:xfrm>
            <a:off x="3593825" y="2818713"/>
            <a:ext cx="249000" cy="1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Nunito"/>
                <a:ea typeface="Nunito"/>
                <a:cs typeface="Nunito"/>
                <a:sym typeface="Nunito"/>
              </a:rPr>
              <a:t>b</a:t>
            </a:r>
            <a:endParaRPr b="1" sz="700">
              <a:latin typeface="Nunito"/>
              <a:ea typeface="Nunito"/>
              <a:cs typeface="Nunito"/>
              <a:sym typeface="Nunito"/>
            </a:endParaRPr>
          </a:p>
        </p:txBody>
      </p:sp>
      <p:sp>
        <p:nvSpPr>
          <p:cNvPr id="646" name="Google Shape;646;p33"/>
          <p:cNvSpPr txBox="1"/>
          <p:nvPr/>
        </p:nvSpPr>
        <p:spPr>
          <a:xfrm>
            <a:off x="2860350" y="4100717"/>
            <a:ext cx="900000" cy="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a:t>
            </a:r>
            <a:endParaRPr b="1">
              <a:latin typeface="Nunito"/>
              <a:ea typeface="Nunito"/>
              <a:cs typeface="Nunito"/>
              <a:sym typeface="Nunito"/>
            </a:endParaRPr>
          </a:p>
        </p:txBody>
      </p:sp>
      <p:sp>
        <p:nvSpPr>
          <p:cNvPr id="647" name="Google Shape;647;p33"/>
          <p:cNvSpPr txBox="1"/>
          <p:nvPr/>
        </p:nvSpPr>
        <p:spPr>
          <a:xfrm>
            <a:off x="5737700" y="4100717"/>
            <a:ext cx="807000" cy="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(b)</a:t>
            </a:r>
            <a:endParaRPr b="1">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ending in 101</a:t>
            </a:r>
            <a:endParaRPr/>
          </a:p>
        </p:txBody>
      </p:sp>
      <p:sp>
        <p:nvSpPr>
          <p:cNvPr id="653" name="Google Shape;653;p34"/>
          <p:cNvSpPr txBox="1"/>
          <p:nvPr>
            <p:ph idx="1" type="body"/>
          </p:nvPr>
        </p:nvSpPr>
        <p:spPr>
          <a:xfrm>
            <a:off x="576625" y="1756125"/>
            <a:ext cx="4488600" cy="27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finding a DFA M for language </a:t>
            </a:r>
            <a:r>
              <a:rPr b="1" lang="en"/>
              <a:t>L= {w</a:t>
            </a:r>
            <a:r>
              <a:rPr b="1" lang="en" sz="900">
                <a:solidFill>
                  <a:srgbClr val="222222"/>
                </a:solidFill>
                <a:highlight>
                  <a:schemeClr val="lt1"/>
                </a:highlight>
                <a:latin typeface="Arial"/>
                <a:ea typeface="Arial"/>
                <a:cs typeface="Arial"/>
                <a:sym typeface="Arial"/>
              </a:rPr>
              <a:t>ε</a:t>
            </a:r>
            <a:r>
              <a:rPr b="1" lang="en"/>
              <a:t>  {0,1}* | w ends in 101}. </a:t>
            </a:r>
            <a:r>
              <a:rPr lang="en"/>
              <a:t>One way to build M is to keep track of the last 3 symbols read so far. If the input ends, and the last tree symbols are 1,0 and 1 then the input is accepted.</a:t>
            </a:r>
            <a:endParaRPr/>
          </a:p>
          <a:p>
            <a:pPr indent="0" lvl="0" marL="0" rtl="0" algn="l">
              <a:spcBef>
                <a:spcPts val="1600"/>
              </a:spcBef>
              <a:spcAft>
                <a:spcPts val="1600"/>
              </a:spcAft>
              <a:buNone/>
            </a:pPr>
            <a:r>
              <a:rPr lang="en"/>
              <a:t>In the </a:t>
            </a:r>
            <a:r>
              <a:rPr lang="en"/>
              <a:t>beginning</a:t>
            </a:r>
            <a:r>
              <a:rPr lang="en"/>
              <a:t> , there are only 0,1 or 2 symbols read so far. With this approach, the following DFA is formed</a:t>
            </a:r>
            <a:endParaRPr/>
          </a:p>
        </p:txBody>
      </p:sp>
      <p:sp>
        <p:nvSpPr>
          <p:cNvPr id="654" name="Google Shape;654;p34"/>
          <p:cNvSpPr/>
          <p:nvPr/>
        </p:nvSpPr>
        <p:spPr>
          <a:xfrm>
            <a:off x="5229100" y="2647175"/>
            <a:ext cx="299700" cy="150000"/>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4"/>
          <p:cNvSpPr/>
          <p:nvPr/>
        </p:nvSpPr>
        <p:spPr>
          <a:xfrm>
            <a:off x="5543725" y="2535225"/>
            <a:ext cx="392100" cy="369000"/>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p>
        </p:txBody>
      </p:sp>
      <p:sp>
        <p:nvSpPr>
          <p:cNvPr id="656" name="Google Shape;656;p34"/>
          <p:cNvSpPr/>
          <p:nvPr/>
        </p:nvSpPr>
        <p:spPr>
          <a:xfrm>
            <a:off x="5940600" y="1834213"/>
            <a:ext cx="392100" cy="369000"/>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657" name="Google Shape;657;p34"/>
          <p:cNvSpPr/>
          <p:nvPr/>
        </p:nvSpPr>
        <p:spPr>
          <a:xfrm rot="3085642">
            <a:off x="5723113" y="3020384"/>
            <a:ext cx="369523" cy="149881"/>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4"/>
          <p:cNvSpPr/>
          <p:nvPr/>
        </p:nvSpPr>
        <p:spPr>
          <a:xfrm rot="-3328454">
            <a:off x="5660178" y="2253649"/>
            <a:ext cx="410744" cy="149703"/>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4"/>
          <p:cNvSpPr/>
          <p:nvPr/>
        </p:nvSpPr>
        <p:spPr>
          <a:xfrm rot="-2071117">
            <a:off x="6242077" y="1668937"/>
            <a:ext cx="350996" cy="149533"/>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a:off x="6530600" y="1335288"/>
            <a:ext cx="392100" cy="369000"/>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rot="1682824">
            <a:off x="6294639" y="2169219"/>
            <a:ext cx="238624" cy="149912"/>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a:off x="6530600" y="2154138"/>
            <a:ext cx="392100" cy="369000"/>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a:off x="5940600" y="3243913"/>
            <a:ext cx="392100" cy="369000"/>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4"/>
          <p:cNvSpPr/>
          <p:nvPr/>
        </p:nvSpPr>
        <p:spPr>
          <a:xfrm rot="-2071117">
            <a:off x="6242077" y="3078637"/>
            <a:ext cx="350996" cy="149533"/>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4"/>
          <p:cNvSpPr/>
          <p:nvPr/>
        </p:nvSpPr>
        <p:spPr>
          <a:xfrm>
            <a:off x="6530600" y="2744988"/>
            <a:ext cx="392100" cy="369000"/>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4"/>
          <p:cNvSpPr/>
          <p:nvPr/>
        </p:nvSpPr>
        <p:spPr>
          <a:xfrm>
            <a:off x="6530600" y="3563838"/>
            <a:ext cx="392100" cy="369000"/>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4"/>
          <p:cNvSpPr/>
          <p:nvPr/>
        </p:nvSpPr>
        <p:spPr>
          <a:xfrm rot="-1143260">
            <a:off x="6937376" y="1203666"/>
            <a:ext cx="351033" cy="149424"/>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4"/>
          <p:cNvSpPr/>
          <p:nvPr/>
        </p:nvSpPr>
        <p:spPr>
          <a:xfrm rot="465381">
            <a:off x="6956270" y="1517801"/>
            <a:ext cx="351213" cy="149597"/>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4"/>
          <p:cNvSpPr/>
          <p:nvPr/>
        </p:nvSpPr>
        <p:spPr>
          <a:xfrm rot="-1143260">
            <a:off x="6946901" y="2092091"/>
            <a:ext cx="351033" cy="149424"/>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4"/>
          <p:cNvSpPr/>
          <p:nvPr/>
        </p:nvSpPr>
        <p:spPr>
          <a:xfrm rot="223374">
            <a:off x="6956285" y="2351912"/>
            <a:ext cx="351141" cy="149728"/>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4"/>
          <p:cNvSpPr/>
          <p:nvPr/>
        </p:nvSpPr>
        <p:spPr>
          <a:xfrm rot="-447911">
            <a:off x="6965922" y="2758911"/>
            <a:ext cx="350975" cy="149439"/>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4"/>
          <p:cNvSpPr/>
          <p:nvPr/>
        </p:nvSpPr>
        <p:spPr>
          <a:xfrm rot="1083810">
            <a:off x="6937304" y="3037650"/>
            <a:ext cx="351210" cy="149610"/>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4"/>
          <p:cNvSpPr/>
          <p:nvPr/>
        </p:nvSpPr>
        <p:spPr>
          <a:xfrm rot="-447911">
            <a:off x="6959659" y="3567523"/>
            <a:ext cx="350975" cy="149439"/>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4"/>
          <p:cNvSpPr/>
          <p:nvPr/>
        </p:nvSpPr>
        <p:spPr>
          <a:xfrm rot="1083810">
            <a:off x="6978666" y="3836737"/>
            <a:ext cx="351210" cy="149610"/>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4"/>
          <p:cNvSpPr/>
          <p:nvPr/>
        </p:nvSpPr>
        <p:spPr>
          <a:xfrm>
            <a:off x="7299175" y="1007999"/>
            <a:ext cx="347700" cy="327300"/>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4"/>
          <p:cNvSpPr/>
          <p:nvPr/>
        </p:nvSpPr>
        <p:spPr>
          <a:xfrm rot="478999">
            <a:off x="7325610" y="1428877"/>
            <a:ext cx="347770" cy="327193"/>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4"/>
          <p:cNvSpPr/>
          <p:nvPr/>
        </p:nvSpPr>
        <p:spPr>
          <a:xfrm rot="478999">
            <a:off x="7337235" y="1927502"/>
            <a:ext cx="347770" cy="327193"/>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4"/>
          <p:cNvSpPr/>
          <p:nvPr/>
        </p:nvSpPr>
        <p:spPr>
          <a:xfrm rot="478999">
            <a:off x="7344660" y="2307777"/>
            <a:ext cx="347770" cy="327193"/>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4"/>
          <p:cNvSpPr/>
          <p:nvPr/>
        </p:nvSpPr>
        <p:spPr>
          <a:xfrm rot="478999">
            <a:off x="7354185" y="2670027"/>
            <a:ext cx="347770" cy="327193"/>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4"/>
          <p:cNvSpPr/>
          <p:nvPr/>
        </p:nvSpPr>
        <p:spPr>
          <a:xfrm rot="478999">
            <a:off x="7365810" y="3062927"/>
            <a:ext cx="347770" cy="327193"/>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4"/>
          <p:cNvSpPr/>
          <p:nvPr/>
        </p:nvSpPr>
        <p:spPr>
          <a:xfrm rot="478999">
            <a:off x="7374010" y="3431602"/>
            <a:ext cx="347770" cy="327193"/>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4"/>
          <p:cNvSpPr/>
          <p:nvPr/>
        </p:nvSpPr>
        <p:spPr>
          <a:xfrm rot="478999">
            <a:off x="7374010" y="3818077"/>
            <a:ext cx="347770" cy="327193"/>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
          <p:cNvSpPr txBox="1"/>
          <p:nvPr/>
        </p:nvSpPr>
        <p:spPr>
          <a:xfrm>
            <a:off x="5600888" y="2558525"/>
            <a:ext cx="392100" cy="327300"/>
          </a:xfrm>
          <a:prstGeom prst="rect">
            <a:avLst/>
          </a:prstGeom>
          <a:noFill/>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900">
                <a:solidFill>
                  <a:srgbClr val="222222"/>
                </a:solidFill>
                <a:highlight>
                  <a:schemeClr val="lt1"/>
                </a:highlight>
              </a:rPr>
              <a:t>ε</a:t>
            </a:r>
            <a:endParaRPr sz="900">
              <a:latin typeface="Nunito"/>
              <a:ea typeface="Nunito"/>
              <a:cs typeface="Nunito"/>
              <a:sym typeface="Nunito"/>
            </a:endParaRPr>
          </a:p>
        </p:txBody>
      </p:sp>
      <p:sp>
        <p:nvSpPr>
          <p:cNvPr id="684" name="Google Shape;684;p34"/>
          <p:cNvSpPr txBox="1"/>
          <p:nvPr/>
        </p:nvSpPr>
        <p:spPr>
          <a:xfrm>
            <a:off x="5936488" y="183835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0</a:t>
            </a:r>
            <a:endParaRPr sz="600">
              <a:latin typeface="Nunito"/>
              <a:ea typeface="Nunito"/>
              <a:cs typeface="Nunito"/>
              <a:sym typeface="Nunito"/>
            </a:endParaRPr>
          </a:p>
        </p:txBody>
      </p:sp>
      <p:sp>
        <p:nvSpPr>
          <p:cNvPr id="685" name="Google Shape;685;p34"/>
          <p:cNvSpPr txBox="1"/>
          <p:nvPr/>
        </p:nvSpPr>
        <p:spPr>
          <a:xfrm>
            <a:off x="6529188" y="135770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00</a:t>
            </a:r>
            <a:endParaRPr sz="600">
              <a:latin typeface="Nunito"/>
              <a:ea typeface="Nunito"/>
              <a:cs typeface="Nunito"/>
              <a:sym typeface="Nunito"/>
            </a:endParaRPr>
          </a:p>
        </p:txBody>
      </p:sp>
      <p:sp>
        <p:nvSpPr>
          <p:cNvPr id="686" name="Google Shape;686;p34"/>
          <p:cNvSpPr txBox="1"/>
          <p:nvPr/>
        </p:nvSpPr>
        <p:spPr>
          <a:xfrm>
            <a:off x="6548038" y="216125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01</a:t>
            </a:r>
            <a:endParaRPr sz="600">
              <a:latin typeface="Nunito"/>
              <a:ea typeface="Nunito"/>
              <a:cs typeface="Nunito"/>
              <a:sym typeface="Nunito"/>
            </a:endParaRPr>
          </a:p>
        </p:txBody>
      </p:sp>
      <p:sp>
        <p:nvSpPr>
          <p:cNvPr id="687" name="Google Shape;687;p34"/>
          <p:cNvSpPr txBox="1"/>
          <p:nvPr/>
        </p:nvSpPr>
        <p:spPr>
          <a:xfrm>
            <a:off x="6517150" y="277250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10</a:t>
            </a:r>
            <a:endParaRPr sz="600">
              <a:latin typeface="Nunito"/>
              <a:ea typeface="Nunito"/>
              <a:cs typeface="Nunito"/>
              <a:sym typeface="Nunito"/>
            </a:endParaRPr>
          </a:p>
        </p:txBody>
      </p:sp>
      <p:sp>
        <p:nvSpPr>
          <p:cNvPr id="688" name="Google Shape;688;p34"/>
          <p:cNvSpPr txBox="1"/>
          <p:nvPr/>
        </p:nvSpPr>
        <p:spPr>
          <a:xfrm>
            <a:off x="6525300" y="358470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11</a:t>
            </a:r>
            <a:endParaRPr sz="600">
              <a:latin typeface="Nunito"/>
              <a:ea typeface="Nunito"/>
              <a:cs typeface="Nunito"/>
              <a:sym typeface="Nunito"/>
            </a:endParaRPr>
          </a:p>
        </p:txBody>
      </p:sp>
      <p:sp>
        <p:nvSpPr>
          <p:cNvPr id="689" name="Google Shape;689;p34"/>
          <p:cNvSpPr txBox="1"/>
          <p:nvPr/>
        </p:nvSpPr>
        <p:spPr>
          <a:xfrm>
            <a:off x="5950788" y="3241125"/>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1</a:t>
            </a:r>
            <a:endParaRPr sz="600">
              <a:latin typeface="Nunito"/>
              <a:ea typeface="Nunito"/>
              <a:cs typeface="Nunito"/>
              <a:sym typeface="Nunito"/>
            </a:endParaRPr>
          </a:p>
        </p:txBody>
      </p:sp>
      <p:sp>
        <p:nvSpPr>
          <p:cNvPr id="690" name="Google Shape;690;p34"/>
          <p:cNvSpPr txBox="1"/>
          <p:nvPr/>
        </p:nvSpPr>
        <p:spPr>
          <a:xfrm>
            <a:off x="7276963" y="101940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000</a:t>
            </a:r>
            <a:endParaRPr sz="600">
              <a:latin typeface="Nunito"/>
              <a:ea typeface="Nunito"/>
              <a:cs typeface="Nunito"/>
              <a:sym typeface="Nunito"/>
            </a:endParaRPr>
          </a:p>
        </p:txBody>
      </p:sp>
      <p:sp>
        <p:nvSpPr>
          <p:cNvPr id="691" name="Google Shape;691;p34"/>
          <p:cNvSpPr txBox="1"/>
          <p:nvPr/>
        </p:nvSpPr>
        <p:spPr>
          <a:xfrm>
            <a:off x="7303438" y="1428825"/>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001</a:t>
            </a:r>
            <a:endParaRPr sz="600">
              <a:latin typeface="Nunito"/>
              <a:ea typeface="Nunito"/>
              <a:cs typeface="Nunito"/>
              <a:sym typeface="Nunito"/>
            </a:endParaRPr>
          </a:p>
        </p:txBody>
      </p:sp>
      <p:sp>
        <p:nvSpPr>
          <p:cNvPr id="692" name="Google Shape;692;p34"/>
          <p:cNvSpPr txBox="1"/>
          <p:nvPr/>
        </p:nvSpPr>
        <p:spPr>
          <a:xfrm>
            <a:off x="7322138" y="192745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010</a:t>
            </a:r>
            <a:endParaRPr sz="600">
              <a:latin typeface="Nunito"/>
              <a:ea typeface="Nunito"/>
              <a:cs typeface="Nunito"/>
              <a:sym typeface="Nunito"/>
            </a:endParaRPr>
          </a:p>
        </p:txBody>
      </p:sp>
      <p:sp>
        <p:nvSpPr>
          <p:cNvPr id="693" name="Google Shape;693;p34"/>
          <p:cNvSpPr txBox="1"/>
          <p:nvPr/>
        </p:nvSpPr>
        <p:spPr>
          <a:xfrm>
            <a:off x="7322138" y="2287463"/>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011</a:t>
            </a:r>
            <a:endParaRPr sz="600">
              <a:latin typeface="Nunito"/>
              <a:ea typeface="Nunito"/>
              <a:cs typeface="Nunito"/>
              <a:sym typeface="Nunito"/>
            </a:endParaRPr>
          </a:p>
        </p:txBody>
      </p:sp>
      <p:sp>
        <p:nvSpPr>
          <p:cNvPr id="694" name="Google Shape;694;p34"/>
          <p:cNvSpPr txBox="1"/>
          <p:nvPr/>
        </p:nvSpPr>
        <p:spPr>
          <a:xfrm>
            <a:off x="7344663" y="2663913"/>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100</a:t>
            </a:r>
            <a:endParaRPr sz="600">
              <a:latin typeface="Nunito"/>
              <a:ea typeface="Nunito"/>
              <a:cs typeface="Nunito"/>
              <a:sym typeface="Nunito"/>
            </a:endParaRPr>
          </a:p>
        </p:txBody>
      </p:sp>
      <p:sp>
        <p:nvSpPr>
          <p:cNvPr id="695" name="Google Shape;695;p34"/>
          <p:cNvSpPr txBox="1"/>
          <p:nvPr/>
        </p:nvSpPr>
        <p:spPr>
          <a:xfrm>
            <a:off x="7316538" y="305075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101</a:t>
            </a:r>
            <a:endParaRPr sz="600">
              <a:latin typeface="Nunito"/>
              <a:ea typeface="Nunito"/>
              <a:cs typeface="Nunito"/>
              <a:sym typeface="Nunito"/>
            </a:endParaRPr>
          </a:p>
        </p:txBody>
      </p:sp>
      <p:sp>
        <p:nvSpPr>
          <p:cNvPr id="696" name="Google Shape;696;p34"/>
          <p:cNvSpPr txBox="1"/>
          <p:nvPr/>
        </p:nvSpPr>
        <p:spPr>
          <a:xfrm>
            <a:off x="7385838" y="3433275"/>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110</a:t>
            </a:r>
            <a:endParaRPr sz="600">
              <a:latin typeface="Nunito"/>
              <a:ea typeface="Nunito"/>
              <a:cs typeface="Nunito"/>
              <a:sym typeface="Nunito"/>
            </a:endParaRPr>
          </a:p>
        </p:txBody>
      </p:sp>
      <p:sp>
        <p:nvSpPr>
          <p:cNvPr id="697" name="Google Shape;697;p34"/>
          <p:cNvSpPr txBox="1"/>
          <p:nvPr/>
        </p:nvSpPr>
        <p:spPr>
          <a:xfrm>
            <a:off x="7332013" y="381235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111</a:t>
            </a:r>
            <a:endParaRPr sz="600">
              <a:latin typeface="Nunito"/>
              <a:ea typeface="Nunito"/>
              <a:cs typeface="Nunito"/>
              <a:sym typeface="Nunito"/>
            </a:endParaRPr>
          </a:p>
        </p:txBody>
      </p:sp>
      <p:sp>
        <p:nvSpPr>
          <p:cNvPr id="698" name="Google Shape;698;p34"/>
          <p:cNvSpPr txBox="1"/>
          <p:nvPr/>
        </p:nvSpPr>
        <p:spPr>
          <a:xfrm>
            <a:off x="5528800" y="2121925"/>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699" name="Google Shape;699;p34"/>
          <p:cNvSpPr txBox="1"/>
          <p:nvPr/>
        </p:nvSpPr>
        <p:spPr>
          <a:xfrm>
            <a:off x="6165613" y="2885825"/>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00" name="Google Shape;700;p34"/>
          <p:cNvSpPr txBox="1"/>
          <p:nvPr/>
        </p:nvSpPr>
        <p:spPr>
          <a:xfrm>
            <a:off x="6165613" y="1480813"/>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01" name="Google Shape;701;p34"/>
          <p:cNvSpPr txBox="1"/>
          <p:nvPr/>
        </p:nvSpPr>
        <p:spPr>
          <a:xfrm>
            <a:off x="6909238" y="98598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02" name="Google Shape;702;p34"/>
          <p:cNvSpPr txBox="1"/>
          <p:nvPr/>
        </p:nvSpPr>
        <p:spPr>
          <a:xfrm>
            <a:off x="6909238" y="1861375"/>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03" name="Google Shape;703;p34"/>
          <p:cNvSpPr txBox="1"/>
          <p:nvPr/>
        </p:nvSpPr>
        <p:spPr>
          <a:xfrm>
            <a:off x="6909238" y="2576625"/>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04" name="Google Shape;704;p34"/>
          <p:cNvSpPr txBox="1"/>
          <p:nvPr/>
        </p:nvSpPr>
        <p:spPr>
          <a:xfrm>
            <a:off x="6909238" y="3350900"/>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05" name="Google Shape;705;p34"/>
          <p:cNvSpPr txBox="1"/>
          <p:nvPr/>
        </p:nvSpPr>
        <p:spPr>
          <a:xfrm>
            <a:off x="5528788" y="2904200"/>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706" name="Google Shape;706;p34"/>
          <p:cNvSpPr txBox="1"/>
          <p:nvPr/>
        </p:nvSpPr>
        <p:spPr>
          <a:xfrm>
            <a:off x="6230500" y="2234213"/>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707" name="Google Shape;707;p34"/>
          <p:cNvSpPr/>
          <p:nvPr/>
        </p:nvSpPr>
        <p:spPr>
          <a:xfrm rot="1682824">
            <a:off x="6311739" y="3521969"/>
            <a:ext cx="238624" cy="149912"/>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4"/>
          <p:cNvSpPr txBox="1"/>
          <p:nvPr/>
        </p:nvSpPr>
        <p:spPr>
          <a:xfrm>
            <a:off x="6210038" y="3601525"/>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709" name="Google Shape;709;p34"/>
          <p:cNvSpPr txBox="1"/>
          <p:nvPr/>
        </p:nvSpPr>
        <p:spPr>
          <a:xfrm>
            <a:off x="6962138" y="3845625"/>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710" name="Google Shape;710;p34"/>
          <p:cNvSpPr txBox="1"/>
          <p:nvPr/>
        </p:nvSpPr>
        <p:spPr>
          <a:xfrm>
            <a:off x="6909238" y="307683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711" name="Google Shape;711;p34"/>
          <p:cNvSpPr txBox="1"/>
          <p:nvPr/>
        </p:nvSpPr>
        <p:spPr>
          <a:xfrm>
            <a:off x="6909238" y="2354625"/>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712" name="Google Shape;712;p34"/>
          <p:cNvSpPr txBox="1"/>
          <p:nvPr/>
        </p:nvSpPr>
        <p:spPr>
          <a:xfrm>
            <a:off x="6973038" y="156148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713" name="Google Shape;713;p34"/>
          <p:cNvSpPr/>
          <p:nvPr/>
        </p:nvSpPr>
        <p:spPr>
          <a:xfrm rot="-1267539">
            <a:off x="7538556" y="875267"/>
            <a:ext cx="392049" cy="211597"/>
          </a:xfrm>
          <a:prstGeom prst="curvedLeftArrow">
            <a:avLst>
              <a:gd fmla="val 25000" name="adj1"/>
              <a:gd fmla="val 42033"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flipH="1" rot="-10643173">
            <a:off x="7707147" y="3557651"/>
            <a:ext cx="486806" cy="381397"/>
          </a:xfrm>
          <a:prstGeom prst="curvedLeftArrow">
            <a:avLst>
              <a:gd fmla="val 25000" name="adj1"/>
              <a:gd fmla="val 42033"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flipH="1" rot="-10643173">
            <a:off x="7707147" y="3202676"/>
            <a:ext cx="486806" cy="381397"/>
          </a:xfrm>
          <a:prstGeom prst="curvedLeftArrow">
            <a:avLst>
              <a:gd fmla="val 25000" name="adj1"/>
              <a:gd fmla="val 42033"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flipH="1" rot="-10644188">
            <a:off x="7744964" y="2742609"/>
            <a:ext cx="410522" cy="776022"/>
          </a:xfrm>
          <a:prstGeom prst="curvedLeftArrow">
            <a:avLst>
              <a:gd fmla="val 25000" name="adj1"/>
              <a:gd fmla="val 42033" name="adj2"/>
              <a:gd fmla="val 2500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4"/>
          <p:cNvSpPr/>
          <p:nvPr/>
        </p:nvSpPr>
        <p:spPr>
          <a:xfrm flipH="1" rot="10490252">
            <a:off x="7745164" y="1962961"/>
            <a:ext cx="486775" cy="1239235"/>
          </a:xfrm>
          <a:prstGeom prst="curvedLeftArrow">
            <a:avLst>
              <a:gd fmla="val 25000" name="adj1"/>
              <a:gd fmla="val 42033"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flipH="1" rot="10047999">
            <a:off x="7791812" y="2296751"/>
            <a:ext cx="410584" cy="980645"/>
          </a:xfrm>
          <a:prstGeom prst="curvedLeftArrow">
            <a:avLst>
              <a:gd fmla="val 25000" name="adj1"/>
              <a:gd fmla="val 42033" name="adj2"/>
              <a:gd fmla="val 2500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flipH="1" rot="10483105">
            <a:off x="7708562" y="1444103"/>
            <a:ext cx="410643" cy="1293993"/>
          </a:xfrm>
          <a:prstGeom prst="curvedLeftArrow">
            <a:avLst>
              <a:gd fmla="val 25000" name="adj1"/>
              <a:gd fmla="val 42033" name="adj2"/>
              <a:gd fmla="val 2500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flipH="1" rot="10490395">
            <a:off x="7652346" y="1111568"/>
            <a:ext cx="543703" cy="1709415"/>
          </a:xfrm>
          <a:prstGeom prst="curvedLeftArrow">
            <a:avLst>
              <a:gd fmla="val 25000" name="adj1"/>
              <a:gd fmla="val 42033"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a:off x="7663375" y="1131521"/>
            <a:ext cx="392100" cy="403200"/>
          </a:xfrm>
          <a:prstGeom prst="curvedLeftArrow">
            <a:avLst>
              <a:gd fmla="val 25000" name="adj1"/>
              <a:gd fmla="val 42033" name="adj2"/>
              <a:gd fmla="val 2500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rot="345254">
            <a:off x="7628175" y="1666402"/>
            <a:ext cx="391975" cy="401946"/>
          </a:xfrm>
          <a:prstGeom prst="curvedLeftArrow">
            <a:avLst>
              <a:gd fmla="val 25000" name="adj1"/>
              <a:gd fmla="val 42033"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a:off x="7652875" y="2462400"/>
            <a:ext cx="224400" cy="1574700"/>
          </a:xfrm>
          <a:prstGeom prst="curvedLeftArrow">
            <a:avLst>
              <a:gd fmla="val 25000" name="adj1"/>
              <a:gd fmla="val 42033" name="adj2"/>
              <a:gd fmla="val 2500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flipH="1" rot="-9274315">
            <a:off x="7649812" y="3954525"/>
            <a:ext cx="419211" cy="322192"/>
          </a:xfrm>
          <a:prstGeom prst="curvedLeftArrow">
            <a:avLst>
              <a:gd fmla="val 25000" name="adj1"/>
              <a:gd fmla="val 53754" name="adj2"/>
              <a:gd fmla="val 2500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txBox="1"/>
          <p:nvPr/>
        </p:nvSpPr>
        <p:spPr>
          <a:xfrm>
            <a:off x="7594013" y="696263"/>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26" name="Google Shape;726;p34"/>
          <p:cNvSpPr txBox="1"/>
          <p:nvPr/>
        </p:nvSpPr>
        <p:spPr>
          <a:xfrm>
            <a:off x="8076288" y="1533413"/>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27" name="Google Shape;727;p34"/>
          <p:cNvSpPr txBox="1"/>
          <p:nvPr/>
        </p:nvSpPr>
        <p:spPr>
          <a:xfrm>
            <a:off x="8163763" y="236258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28" name="Google Shape;728;p34"/>
          <p:cNvSpPr txBox="1"/>
          <p:nvPr/>
        </p:nvSpPr>
        <p:spPr>
          <a:xfrm>
            <a:off x="8102488" y="290418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29" name="Google Shape;729;p34"/>
          <p:cNvSpPr txBox="1"/>
          <p:nvPr/>
        </p:nvSpPr>
        <p:spPr>
          <a:xfrm>
            <a:off x="7683613" y="105128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730" name="Google Shape;730;p34"/>
          <p:cNvSpPr txBox="1"/>
          <p:nvPr/>
        </p:nvSpPr>
        <p:spPr>
          <a:xfrm>
            <a:off x="7744838" y="138588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731" name="Google Shape;731;p34"/>
          <p:cNvSpPr txBox="1"/>
          <p:nvPr/>
        </p:nvSpPr>
        <p:spPr>
          <a:xfrm>
            <a:off x="7912138" y="189863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732" name="Google Shape;732;p34"/>
          <p:cNvSpPr txBox="1"/>
          <p:nvPr/>
        </p:nvSpPr>
        <p:spPr>
          <a:xfrm>
            <a:off x="7912138" y="173818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733" name="Google Shape;733;p34"/>
          <p:cNvSpPr txBox="1"/>
          <p:nvPr/>
        </p:nvSpPr>
        <p:spPr>
          <a:xfrm>
            <a:off x="7891088" y="2655750"/>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734" name="Google Shape;734;p34"/>
          <p:cNvSpPr txBox="1"/>
          <p:nvPr/>
        </p:nvSpPr>
        <p:spPr>
          <a:xfrm>
            <a:off x="7573188" y="292053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35" name="Google Shape;735;p34"/>
          <p:cNvSpPr txBox="1"/>
          <p:nvPr/>
        </p:nvSpPr>
        <p:spPr>
          <a:xfrm>
            <a:off x="7777038" y="357328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36" name="Google Shape;736;p34"/>
          <p:cNvSpPr txBox="1"/>
          <p:nvPr/>
        </p:nvSpPr>
        <p:spPr>
          <a:xfrm>
            <a:off x="7912138" y="410193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737" name="Google Shape;737;p34"/>
          <p:cNvSpPr txBox="1"/>
          <p:nvPr/>
        </p:nvSpPr>
        <p:spPr>
          <a:xfrm>
            <a:off x="7698688" y="3347450"/>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738" name="Google Shape;738;p34"/>
          <p:cNvSpPr txBox="1"/>
          <p:nvPr/>
        </p:nvSpPr>
        <p:spPr>
          <a:xfrm>
            <a:off x="6704150" y="4424040"/>
            <a:ext cx="7971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434343"/>
                </a:solidFill>
                <a:latin typeface="Nunito SemiBold"/>
                <a:ea typeface="Nunito SemiBold"/>
                <a:cs typeface="Nunito SemiBold"/>
                <a:sym typeface="Nunito SemiBold"/>
              </a:rPr>
              <a:t>DFA_ex4</a:t>
            </a:r>
            <a:endParaRPr sz="800">
              <a:solidFill>
                <a:srgbClr val="434343"/>
              </a:solidFill>
              <a:latin typeface="Nunito SemiBold"/>
              <a:ea typeface="Nunito SemiBold"/>
              <a:cs typeface="Nunito SemiBold"/>
              <a:sym typeface="Nunito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ending in 101</a:t>
            </a:r>
            <a:endParaRPr/>
          </a:p>
        </p:txBody>
      </p:sp>
      <p:sp>
        <p:nvSpPr>
          <p:cNvPr id="744" name="Google Shape;744;p35"/>
          <p:cNvSpPr txBox="1"/>
          <p:nvPr>
            <p:ph idx="1" type="body"/>
          </p:nvPr>
        </p:nvSpPr>
        <p:spPr>
          <a:xfrm>
            <a:off x="576625" y="1494800"/>
            <a:ext cx="4488600" cy="30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stet remembers that 0,1,2,or 3 symbols read so far. The state names cleverly used subscripts chosen to reflect what is being remembered by M. As new symbol is read, the last tree symbols changes and transition is correspondingly made. </a:t>
            </a:r>
            <a:endParaRPr/>
          </a:p>
          <a:p>
            <a:pPr indent="0" lvl="0" marL="0" rtl="0" algn="l">
              <a:spcBef>
                <a:spcPts val="1600"/>
              </a:spcBef>
              <a:spcAft>
                <a:spcPts val="1600"/>
              </a:spcAft>
              <a:buNone/>
            </a:pPr>
            <a:r>
              <a:rPr lang="en"/>
              <a:t>If the last three symbols read so far are 1,1 and 0, then M is on state </a:t>
            </a:r>
            <a:r>
              <a:rPr lang="en" sz="1200">
                <a:solidFill>
                  <a:srgbClr val="000000"/>
                </a:solidFill>
                <a:latin typeface="Arial"/>
                <a:ea typeface="Arial"/>
                <a:cs typeface="Arial"/>
                <a:sym typeface="Arial"/>
              </a:rPr>
              <a:t>q</a:t>
            </a:r>
            <a:r>
              <a:rPr b="1" lang="en" sz="600">
                <a:solidFill>
                  <a:srgbClr val="222222"/>
                </a:solidFill>
                <a:highlight>
                  <a:schemeClr val="lt1"/>
                </a:highlight>
                <a:latin typeface="Arial"/>
                <a:ea typeface="Arial"/>
                <a:cs typeface="Arial"/>
                <a:sym typeface="Arial"/>
              </a:rPr>
              <a:t>110</a:t>
            </a:r>
            <a:r>
              <a:rPr lang="en"/>
              <a:t>. If the 1 symbol is read next, the last tree symbols become 1.0 and 1 and so there is a </a:t>
            </a:r>
            <a:r>
              <a:rPr lang="en"/>
              <a:t>transition</a:t>
            </a:r>
            <a:r>
              <a:rPr lang="en"/>
              <a:t> </a:t>
            </a:r>
            <a:r>
              <a:rPr lang="en" sz="1200">
                <a:solidFill>
                  <a:srgbClr val="000000"/>
                </a:solidFill>
                <a:highlight>
                  <a:schemeClr val="lt1"/>
                </a:highlight>
                <a:latin typeface="Nunito SemiBold"/>
                <a:ea typeface="Nunito SemiBold"/>
                <a:cs typeface="Nunito SemiBold"/>
                <a:sym typeface="Nunito SemiBold"/>
              </a:rPr>
              <a:t>𝛿</a:t>
            </a:r>
            <a:r>
              <a:rPr lang="en"/>
              <a:t> (</a:t>
            </a:r>
            <a:r>
              <a:rPr lang="en" sz="1200">
                <a:solidFill>
                  <a:srgbClr val="000000"/>
                </a:solidFill>
                <a:latin typeface="Arial"/>
                <a:ea typeface="Arial"/>
                <a:cs typeface="Arial"/>
                <a:sym typeface="Arial"/>
              </a:rPr>
              <a:t>q</a:t>
            </a:r>
            <a:r>
              <a:rPr b="1" lang="en" sz="600">
                <a:solidFill>
                  <a:srgbClr val="222222"/>
                </a:solidFill>
                <a:highlight>
                  <a:schemeClr val="lt1"/>
                </a:highlight>
                <a:latin typeface="Arial"/>
                <a:ea typeface="Arial"/>
                <a:cs typeface="Arial"/>
                <a:sym typeface="Arial"/>
              </a:rPr>
              <a:t>110,</a:t>
            </a:r>
            <a:r>
              <a:rPr b="1" lang="en" sz="1200">
                <a:solidFill>
                  <a:srgbClr val="222222"/>
                </a:solidFill>
                <a:highlight>
                  <a:schemeClr val="lt1"/>
                </a:highlight>
                <a:latin typeface="Arial"/>
                <a:ea typeface="Arial"/>
                <a:cs typeface="Arial"/>
                <a:sym typeface="Arial"/>
              </a:rPr>
              <a:t>1</a:t>
            </a:r>
            <a:r>
              <a:rPr lang="en"/>
              <a:t>)= </a:t>
            </a:r>
            <a:r>
              <a:rPr lang="en" sz="1200">
                <a:solidFill>
                  <a:srgbClr val="000000"/>
                </a:solidFill>
                <a:latin typeface="Arial"/>
                <a:ea typeface="Arial"/>
                <a:cs typeface="Arial"/>
                <a:sym typeface="Arial"/>
              </a:rPr>
              <a:t>q</a:t>
            </a:r>
            <a:r>
              <a:rPr b="1" lang="en" sz="600">
                <a:solidFill>
                  <a:srgbClr val="222222"/>
                </a:solidFill>
                <a:highlight>
                  <a:schemeClr val="lt1"/>
                </a:highlight>
                <a:latin typeface="Arial"/>
                <a:ea typeface="Arial"/>
                <a:cs typeface="Arial"/>
                <a:sym typeface="Arial"/>
              </a:rPr>
              <a:t>110</a:t>
            </a:r>
            <a:r>
              <a:rPr lang="en" sz="1200">
                <a:solidFill>
                  <a:srgbClr val="222222"/>
                </a:solidFill>
                <a:highlight>
                  <a:schemeClr val="lt1"/>
                </a:highlight>
              </a:rPr>
              <a:t> In this state, if there are no more symbols the input string is accepted.</a:t>
            </a:r>
            <a:endParaRPr sz="1200"/>
          </a:p>
        </p:txBody>
      </p:sp>
      <p:sp>
        <p:nvSpPr>
          <p:cNvPr id="745" name="Google Shape;745;p35"/>
          <p:cNvSpPr/>
          <p:nvPr/>
        </p:nvSpPr>
        <p:spPr>
          <a:xfrm>
            <a:off x="5229100" y="2647175"/>
            <a:ext cx="299700" cy="150000"/>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a:off x="5543725" y="2535225"/>
            <a:ext cx="392100" cy="369000"/>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p>
        </p:txBody>
      </p:sp>
      <p:sp>
        <p:nvSpPr>
          <p:cNvPr id="747" name="Google Shape;747;p35"/>
          <p:cNvSpPr/>
          <p:nvPr/>
        </p:nvSpPr>
        <p:spPr>
          <a:xfrm>
            <a:off x="5940600" y="1834213"/>
            <a:ext cx="392100" cy="369000"/>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748" name="Google Shape;748;p35"/>
          <p:cNvSpPr/>
          <p:nvPr/>
        </p:nvSpPr>
        <p:spPr>
          <a:xfrm rot="3085642">
            <a:off x="5723113" y="3020384"/>
            <a:ext cx="369523" cy="149881"/>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rot="-3328454">
            <a:off x="5660178" y="2253649"/>
            <a:ext cx="410744" cy="149703"/>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rot="-2071117">
            <a:off x="6242077" y="1668937"/>
            <a:ext cx="350996" cy="149533"/>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6530600" y="1335288"/>
            <a:ext cx="392100" cy="369000"/>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rot="1682824">
            <a:off x="6294639" y="2169219"/>
            <a:ext cx="238624" cy="149912"/>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5"/>
          <p:cNvSpPr/>
          <p:nvPr/>
        </p:nvSpPr>
        <p:spPr>
          <a:xfrm>
            <a:off x="6530600" y="2154138"/>
            <a:ext cx="392100" cy="369000"/>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a:off x="5940600" y="3243913"/>
            <a:ext cx="392100" cy="369000"/>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rot="-2071117">
            <a:off x="6242077" y="3078637"/>
            <a:ext cx="350996" cy="149533"/>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6530600" y="2744988"/>
            <a:ext cx="392100" cy="369000"/>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a:off x="6530600" y="3563838"/>
            <a:ext cx="392100" cy="369000"/>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rot="-1143260">
            <a:off x="6937376" y="1203666"/>
            <a:ext cx="351033" cy="149424"/>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5"/>
          <p:cNvSpPr/>
          <p:nvPr/>
        </p:nvSpPr>
        <p:spPr>
          <a:xfrm rot="465381">
            <a:off x="6956270" y="1517801"/>
            <a:ext cx="351213" cy="149597"/>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rot="-1143260">
            <a:off x="6946901" y="2092091"/>
            <a:ext cx="351033" cy="149424"/>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p:nvPr/>
        </p:nvSpPr>
        <p:spPr>
          <a:xfrm rot="223374">
            <a:off x="6956285" y="2351912"/>
            <a:ext cx="351141" cy="149728"/>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rot="-447911">
            <a:off x="6965922" y="2758911"/>
            <a:ext cx="350975" cy="149439"/>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rot="1083810">
            <a:off x="6937304" y="3037650"/>
            <a:ext cx="351210" cy="149610"/>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rot="-447911">
            <a:off x="6959659" y="3567523"/>
            <a:ext cx="350975" cy="149439"/>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rot="1083810">
            <a:off x="6978666" y="3836737"/>
            <a:ext cx="351210" cy="149610"/>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a:off x="7299175" y="1007999"/>
            <a:ext cx="347700" cy="327300"/>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rot="478999">
            <a:off x="7325610" y="1428877"/>
            <a:ext cx="347770" cy="327193"/>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rot="478999">
            <a:off x="7337235" y="1927502"/>
            <a:ext cx="347770" cy="327193"/>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rot="478999">
            <a:off x="7344660" y="2307777"/>
            <a:ext cx="347770" cy="327193"/>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5"/>
          <p:cNvSpPr/>
          <p:nvPr/>
        </p:nvSpPr>
        <p:spPr>
          <a:xfrm rot="478999">
            <a:off x="7354185" y="2670027"/>
            <a:ext cx="347770" cy="327193"/>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rot="478999">
            <a:off x="7365810" y="3062927"/>
            <a:ext cx="347770" cy="327193"/>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rot="478999">
            <a:off x="7374010" y="3431602"/>
            <a:ext cx="347770" cy="327193"/>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rot="478999">
            <a:off x="7374010" y="3818077"/>
            <a:ext cx="347770" cy="327193"/>
          </a:xfrm>
          <a:prstGeom prst="ellipse">
            <a:avLst/>
          </a:prstGeom>
          <a:solidFill>
            <a:srgbClr val="F3F3F3"/>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txBox="1"/>
          <p:nvPr/>
        </p:nvSpPr>
        <p:spPr>
          <a:xfrm>
            <a:off x="5600888" y="2558525"/>
            <a:ext cx="392100" cy="327300"/>
          </a:xfrm>
          <a:prstGeom prst="rect">
            <a:avLst/>
          </a:prstGeom>
          <a:noFill/>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900">
                <a:solidFill>
                  <a:srgbClr val="222222"/>
                </a:solidFill>
                <a:highlight>
                  <a:schemeClr val="lt1"/>
                </a:highlight>
              </a:rPr>
              <a:t>ε</a:t>
            </a:r>
            <a:endParaRPr sz="900">
              <a:latin typeface="Nunito"/>
              <a:ea typeface="Nunito"/>
              <a:cs typeface="Nunito"/>
              <a:sym typeface="Nunito"/>
            </a:endParaRPr>
          </a:p>
        </p:txBody>
      </p:sp>
      <p:sp>
        <p:nvSpPr>
          <p:cNvPr id="775" name="Google Shape;775;p35"/>
          <p:cNvSpPr txBox="1"/>
          <p:nvPr/>
        </p:nvSpPr>
        <p:spPr>
          <a:xfrm>
            <a:off x="5936488" y="183835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0</a:t>
            </a:r>
            <a:endParaRPr sz="600">
              <a:latin typeface="Nunito"/>
              <a:ea typeface="Nunito"/>
              <a:cs typeface="Nunito"/>
              <a:sym typeface="Nunito"/>
            </a:endParaRPr>
          </a:p>
        </p:txBody>
      </p:sp>
      <p:sp>
        <p:nvSpPr>
          <p:cNvPr id="776" name="Google Shape;776;p35"/>
          <p:cNvSpPr txBox="1"/>
          <p:nvPr/>
        </p:nvSpPr>
        <p:spPr>
          <a:xfrm>
            <a:off x="6529188" y="135770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00</a:t>
            </a:r>
            <a:endParaRPr sz="600">
              <a:latin typeface="Nunito"/>
              <a:ea typeface="Nunito"/>
              <a:cs typeface="Nunito"/>
              <a:sym typeface="Nunito"/>
            </a:endParaRPr>
          </a:p>
        </p:txBody>
      </p:sp>
      <p:sp>
        <p:nvSpPr>
          <p:cNvPr id="777" name="Google Shape;777;p35"/>
          <p:cNvSpPr txBox="1"/>
          <p:nvPr/>
        </p:nvSpPr>
        <p:spPr>
          <a:xfrm>
            <a:off x="6548038" y="216125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01</a:t>
            </a:r>
            <a:endParaRPr sz="600">
              <a:latin typeface="Nunito"/>
              <a:ea typeface="Nunito"/>
              <a:cs typeface="Nunito"/>
              <a:sym typeface="Nunito"/>
            </a:endParaRPr>
          </a:p>
        </p:txBody>
      </p:sp>
      <p:sp>
        <p:nvSpPr>
          <p:cNvPr id="778" name="Google Shape;778;p35"/>
          <p:cNvSpPr txBox="1"/>
          <p:nvPr/>
        </p:nvSpPr>
        <p:spPr>
          <a:xfrm>
            <a:off x="6517150" y="277250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10</a:t>
            </a:r>
            <a:endParaRPr sz="600">
              <a:latin typeface="Nunito"/>
              <a:ea typeface="Nunito"/>
              <a:cs typeface="Nunito"/>
              <a:sym typeface="Nunito"/>
            </a:endParaRPr>
          </a:p>
        </p:txBody>
      </p:sp>
      <p:sp>
        <p:nvSpPr>
          <p:cNvPr id="779" name="Google Shape;779;p35"/>
          <p:cNvSpPr txBox="1"/>
          <p:nvPr/>
        </p:nvSpPr>
        <p:spPr>
          <a:xfrm>
            <a:off x="6525300" y="358470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11</a:t>
            </a:r>
            <a:endParaRPr sz="600">
              <a:latin typeface="Nunito"/>
              <a:ea typeface="Nunito"/>
              <a:cs typeface="Nunito"/>
              <a:sym typeface="Nunito"/>
            </a:endParaRPr>
          </a:p>
        </p:txBody>
      </p:sp>
      <p:sp>
        <p:nvSpPr>
          <p:cNvPr id="780" name="Google Shape;780;p35"/>
          <p:cNvSpPr txBox="1"/>
          <p:nvPr/>
        </p:nvSpPr>
        <p:spPr>
          <a:xfrm>
            <a:off x="5950788" y="3241125"/>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1</a:t>
            </a:r>
            <a:endParaRPr sz="600">
              <a:latin typeface="Nunito"/>
              <a:ea typeface="Nunito"/>
              <a:cs typeface="Nunito"/>
              <a:sym typeface="Nunito"/>
            </a:endParaRPr>
          </a:p>
        </p:txBody>
      </p:sp>
      <p:sp>
        <p:nvSpPr>
          <p:cNvPr id="781" name="Google Shape;781;p35"/>
          <p:cNvSpPr txBox="1"/>
          <p:nvPr/>
        </p:nvSpPr>
        <p:spPr>
          <a:xfrm>
            <a:off x="7276963" y="101940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000</a:t>
            </a:r>
            <a:endParaRPr sz="600">
              <a:latin typeface="Nunito"/>
              <a:ea typeface="Nunito"/>
              <a:cs typeface="Nunito"/>
              <a:sym typeface="Nunito"/>
            </a:endParaRPr>
          </a:p>
        </p:txBody>
      </p:sp>
      <p:sp>
        <p:nvSpPr>
          <p:cNvPr id="782" name="Google Shape;782;p35"/>
          <p:cNvSpPr txBox="1"/>
          <p:nvPr/>
        </p:nvSpPr>
        <p:spPr>
          <a:xfrm>
            <a:off x="7303438" y="1428825"/>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001</a:t>
            </a:r>
            <a:endParaRPr sz="600">
              <a:latin typeface="Nunito"/>
              <a:ea typeface="Nunito"/>
              <a:cs typeface="Nunito"/>
              <a:sym typeface="Nunito"/>
            </a:endParaRPr>
          </a:p>
        </p:txBody>
      </p:sp>
      <p:sp>
        <p:nvSpPr>
          <p:cNvPr id="783" name="Google Shape;783;p35"/>
          <p:cNvSpPr txBox="1"/>
          <p:nvPr/>
        </p:nvSpPr>
        <p:spPr>
          <a:xfrm>
            <a:off x="7322138" y="192745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010</a:t>
            </a:r>
            <a:endParaRPr sz="600">
              <a:latin typeface="Nunito"/>
              <a:ea typeface="Nunito"/>
              <a:cs typeface="Nunito"/>
              <a:sym typeface="Nunito"/>
            </a:endParaRPr>
          </a:p>
        </p:txBody>
      </p:sp>
      <p:sp>
        <p:nvSpPr>
          <p:cNvPr id="784" name="Google Shape;784;p35"/>
          <p:cNvSpPr txBox="1"/>
          <p:nvPr/>
        </p:nvSpPr>
        <p:spPr>
          <a:xfrm>
            <a:off x="7322138" y="2287463"/>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011</a:t>
            </a:r>
            <a:endParaRPr sz="600">
              <a:latin typeface="Nunito"/>
              <a:ea typeface="Nunito"/>
              <a:cs typeface="Nunito"/>
              <a:sym typeface="Nunito"/>
            </a:endParaRPr>
          </a:p>
        </p:txBody>
      </p:sp>
      <p:sp>
        <p:nvSpPr>
          <p:cNvPr id="785" name="Google Shape;785;p35"/>
          <p:cNvSpPr txBox="1"/>
          <p:nvPr/>
        </p:nvSpPr>
        <p:spPr>
          <a:xfrm>
            <a:off x="7344663" y="2663913"/>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100</a:t>
            </a:r>
            <a:endParaRPr sz="600">
              <a:latin typeface="Nunito"/>
              <a:ea typeface="Nunito"/>
              <a:cs typeface="Nunito"/>
              <a:sym typeface="Nunito"/>
            </a:endParaRPr>
          </a:p>
        </p:txBody>
      </p:sp>
      <p:sp>
        <p:nvSpPr>
          <p:cNvPr id="786" name="Google Shape;786;p35"/>
          <p:cNvSpPr txBox="1"/>
          <p:nvPr/>
        </p:nvSpPr>
        <p:spPr>
          <a:xfrm>
            <a:off x="7316538" y="305075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101</a:t>
            </a:r>
            <a:endParaRPr sz="600">
              <a:latin typeface="Nunito"/>
              <a:ea typeface="Nunito"/>
              <a:cs typeface="Nunito"/>
              <a:sym typeface="Nunito"/>
            </a:endParaRPr>
          </a:p>
        </p:txBody>
      </p:sp>
      <p:sp>
        <p:nvSpPr>
          <p:cNvPr id="787" name="Google Shape;787;p35"/>
          <p:cNvSpPr txBox="1"/>
          <p:nvPr/>
        </p:nvSpPr>
        <p:spPr>
          <a:xfrm>
            <a:off x="7385838" y="3433275"/>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11</a:t>
            </a:r>
            <a:r>
              <a:rPr b="1" lang="en" sz="600">
                <a:solidFill>
                  <a:srgbClr val="222222"/>
                </a:solidFill>
                <a:highlight>
                  <a:schemeClr val="lt1"/>
                </a:highlight>
              </a:rPr>
              <a:t>0</a:t>
            </a:r>
            <a:endParaRPr sz="600">
              <a:latin typeface="Nunito"/>
              <a:ea typeface="Nunito"/>
              <a:cs typeface="Nunito"/>
              <a:sym typeface="Nunito"/>
            </a:endParaRPr>
          </a:p>
        </p:txBody>
      </p:sp>
      <p:sp>
        <p:nvSpPr>
          <p:cNvPr id="788" name="Google Shape;788;p35"/>
          <p:cNvSpPr txBox="1"/>
          <p:nvPr/>
        </p:nvSpPr>
        <p:spPr>
          <a:xfrm>
            <a:off x="7332013" y="3812350"/>
            <a:ext cx="392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q</a:t>
            </a:r>
            <a:r>
              <a:rPr b="1" lang="en" sz="600">
                <a:solidFill>
                  <a:srgbClr val="222222"/>
                </a:solidFill>
                <a:highlight>
                  <a:schemeClr val="lt1"/>
                </a:highlight>
              </a:rPr>
              <a:t>111</a:t>
            </a:r>
            <a:endParaRPr sz="600">
              <a:latin typeface="Nunito"/>
              <a:ea typeface="Nunito"/>
              <a:cs typeface="Nunito"/>
              <a:sym typeface="Nunito"/>
            </a:endParaRPr>
          </a:p>
        </p:txBody>
      </p:sp>
      <p:sp>
        <p:nvSpPr>
          <p:cNvPr id="789" name="Google Shape;789;p35"/>
          <p:cNvSpPr txBox="1"/>
          <p:nvPr/>
        </p:nvSpPr>
        <p:spPr>
          <a:xfrm>
            <a:off x="5528800" y="2121925"/>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90" name="Google Shape;790;p35"/>
          <p:cNvSpPr txBox="1"/>
          <p:nvPr/>
        </p:nvSpPr>
        <p:spPr>
          <a:xfrm>
            <a:off x="6165613" y="2885825"/>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91" name="Google Shape;791;p35"/>
          <p:cNvSpPr txBox="1"/>
          <p:nvPr/>
        </p:nvSpPr>
        <p:spPr>
          <a:xfrm>
            <a:off x="6165613" y="1480813"/>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92" name="Google Shape;792;p35"/>
          <p:cNvSpPr txBox="1"/>
          <p:nvPr/>
        </p:nvSpPr>
        <p:spPr>
          <a:xfrm>
            <a:off x="6909238" y="98598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93" name="Google Shape;793;p35"/>
          <p:cNvSpPr txBox="1"/>
          <p:nvPr/>
        </p:nvSpPr>
        <p:spPr>
          <a:xfrm>
            <a:off x="6909238" y="1861375"/>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94" name="Google Shape;794;p35"/>
          <p:cNvSpPr txBox="1"/>
          <p:nvPr/>
        </p:nvSpPr>
        <p:spPr>
          <a:xfrm>
            <a:off x="6909238" y="2576625"/>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95" name="Google Shape;795;p35"/>
          <p:cNvSpPr txBox="1"/>
          <p:nvPr/>
        </p:nvSpPr>
        <p:spPr>
          <a:xfrm>
            <a:off x="6909238" y="3350900"/>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796" name="Google Shape;796;p35"/>
          <p:cNvSpPr txBox="1"/>
          <p:nvPr/>
        </p:nvSpPr>
        <p:spPr>
          <a:xfrm>
            <a:off x="5528788" y="2904200"/>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797" name="Google Shape;797;p35"/>
          <p:cNvSpPr txBox="1"/>
          <p:nvPr/>
        </p:nvSpPr>
        <p:spPr>
          <a:xfrm>
            <a:off x="6230500" y="2234213"/>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798" name="Google Shape;798;p35"/>
          <p:cNvSpPr/>
          <p:nvPr/>
        </p:nvSpPr>
        <p:spPr>
          <a:xfrm rot="1682824">
            <a:off x="6311739" y="3521969"/>
            <a:ext cx="238624" cy="149912"/>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txBox="1"/>
          <p:nvPr/>
        </p:nvSpPr>
        <p:spPr>
          <a:xfrm>
            <a:off x="6210038" y="3601525"/>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800" name="Google Shape;800;p35"/>
          <p:cNvSpPr txBox="1"/>
          <p:nvPr/>
        </p:nvSpPr>
        <p:spPr>
          <a:xfrm>
            <a:off x="6962138" y="3845625"/>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801" name="Google Shape;801;p35"/>
          <p:cNvSpPr txBox="1"/>
          <p:nvPr/>
        </p:nvSpPr>
        <p:spPr>
          <a:xfrm>
            <a:off x="6909238" y="307683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802" name="Google Shape;802;p35"/>
          <p:cNvSpPr txBox="1"/>
          <p:nvPr/>
        </p:nvSpPr>
        <p:spPr>
          <a:xfrm>
            <a:off x="6909238" y="2354625"/>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803" name="Google Shape;803;p35"/>
          <p:cNvSpPr txBox="1"/>
          <p:nvPr/>
        </p:nvSpPr>
        <p:spPr>
          <a:xfrm>
            <a:off x="6973038" y="156148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804" name="Google Shape;804;p35"/>
          <p:cNvSpPr/>
          <p:nvPr/>
        </p:nvSpPr>
        <p:spPr>
          <a:xfrm rot="-1267539">
            <a:off x="7538556" y="875267"/>
            <a:ext cx="392049" cy="211597"/>
          </a:xfrm>
          <a:prstGeom prst="curvedLeftArrow">
            <a:avLst>
              <a:gd fmla="val 25000" name="adj1"/>
              <a:gd fmla="val 42033"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flipH="1" rot="-10643173">
            <a:off x="7707147" y="3557651"/>
            <a:ext cx="486806" cy="381397"/>
          </a:xfrm>
          <a:prstGeom prst="curvedLeftArrow">
            <a:avLst>
              <a:gd fmla="val 25000" name="adj1"/>
              <a:gd fmla="val 42033"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flipH="1" rot="-10643173">
            <a:off x="7707147" y="3202676"/>
            <a:ext cx="486806" cy="381397"/>
          </a:xfrm>
          <a:prstGeom prst="curvedLeftArrow">
            <a:avLst>
              <a:gd fmla="val 25000" name="adj1"/>
              <a:gd fmla="val 42033"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flipH="1" rot="-10644188">
            <a:off x="7744964" y="2742609"/>
            <a:ext cx="410522" cy="776022"/>
          </a:xfrm>
          <a:prstGeom prst="curvedLeftArrow">
            <a:avLst>
              <a:gd fmla="val 25000" name="adj1"/>
              <a:gd fmla="val 42033" name="adj2"/>
              <a:gd fmla="val 2500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flipH="1" rot="10490252">
            <a:off x="7745164" y="1962961"/>
            <a:ext cx="486775" cy="1239235"/>
          </a:xfrm>
          <a:prstGeom prst="curvedLeftArrow">
            <a:avLst>
              <a:gd fmla="val 25000" name="adj1"/>
              <a:gd fmla="val 42033"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flipH="1" rot="10047999">
            <a:off x="7791812" y="2296751"/>
            <a:ext cx="410584" cy="980645"/>
          </a:xfrm>
          <a:prstGeom prst="curvedLeftArrow">
            <a:avLst>
              <a:gd fmla="val 25000" name="adj1"/>
              <a:gd fmla="val 42033" name="adj2"/>
              <a:gd fmla="val 2500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flipH="1" rot="10483105">
            <a:off x="7708562" y="1444103"/>
            <a:ext cx="410643" cy="1293993"/>
          </a:xfrm>
          <a:prstGeom prst="curvedLeftArrow">
            <a:avLst>
              <a:gd fmla="val 25000" name="adj1"/>
              <a:gd fmla="val 42033" name="adj2"/>
              <a:gd fmla="val 2500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flipH="1" rot="10490395">
            <a:off x="7652346" y="1111568"/>
            <a:ext cx="543703" cy="1709415"/>
          </a:xfrm>
          <a:prstGeom prst="curvedLeftArrow">
            <a:avLst>
              <a:gd fmla="val 25000" name="adj1"/>
              <a:gd fmla="val 42033"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7663375" y="1131521"/>
            <a:ext cx="392100" cy="403200"/>
          </a:xfrm>
          <a:prstGeom prst="curvedLeftArrow">
            <a:avLst>
              <a:gd fmla="val 25000" name="adj1"/>
              <a:gd fmla="val 42033" name="adj2"/>
              <a:gd fmla="val 2500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rot="345254">
            <a:off x="7628175" y="1666402"/>
            <a:ext cx="391975" cy="401946"/>
          </a:xfrm>
          <a:prstGeom prst="curvedLeftArrow">
            <a:avLst>
              <a:gd fmla="val 25000" name="adj1"/>
              <a:gd fmla="val 42033"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7652875" y="2462400"/>
            <a:ext cx="224400" cy="1574700"/>
          </a:xfrm>
          <a:prstGeom prst="curvedLeftArrow">
            <a:avLst>
              <a:gd fmla="val 25000" name="adj1"/>
              <a:gd fmla="val 42033" name="adj2"/>
              <a:gd fmla="val 2500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flipH="1" rot="-9274315">
            <a:off x="7649812" y="3954525"/>
            <a:ext cx="419211" cy="322192"/>
          </a:xfrm>
          <a:prstGeom prst="curvedLeftArrow">
            <a:avLst>
              <a:gd fmla="val 25000" name="adj1"/>
              <a:gd fmla="val 53754" name="adj2"/>
              <a:gd fmla="val 25000" name="adj3"/>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txBox="1"/>
          <p:nvPr/>
        </p:nvSpPr>
        <p:spPr>
          <a:xfrm>
            <a:off x="7594013" y="696263"/>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817" name="Google Shape;817;p35"/>
          <p:cNvSpPr txBox="1"/>
          <p:nvPr/>
        </p:nvSpPr>
        <p:spPr>
          <a:xfrm>
            <a:off x="8076288" y="1533413"/>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818" name="Google Shape;818;p35"/>
          <p:cNvSpPr txBox="1"/>
          <p:nvPr/>
        </p:nvSpPr>
        <p:spPr>
          <a:xfrm>
            <a:off x="8163763" y="236258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819" name="Google Shape;819;p35"/>
          <p:cNvSpPr txBox="1"/>
          <p:nvPr/>
        </p:nvSpPr>
        <p:spPr>
          <a:xfrm>
            <a:off x="8102488" y="290418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820" name="Google Shape;820;p35"/>
          <p:cNvSpPr txBox="1"/>
          <p:nvPr/>
        </p:nvSpPr>
        <p:spPr>
          <a:xfrm>
            <a:off x="7683613" y="105128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821" name="Google Shape;821;p35"/>
          <p:cNvSpPr txBox="1"/>
          <p:nvPr/>
        </p:nvSpPr>
        <p:spPr>
          <a:xfrm>
            <a:off x="7744838" y="138588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822" name="Google Shape;822;p35"/>
          <p:cNvSpPr txBox="1"/>
          <p:nvPr/>
        </p:nvSpPr>
        <p:spPr>
          <a:xfrm>
            <a:off x="7912138" y="189863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823" name="Google Shape;823;p35"/>
          <p:cNvSpPr txBox="1"/>
          <p:nvPr/>
        </p:nvSpPr>
        <p:spPr>
          <a:xfrm>
            <a:off x="7912138" y="173818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824" name="Google Shape;824;p35"/>
          <p:cNvSpPr txBox="1"/>
          <p:nvPr/>
        </p:nvSpPr>
        <p:spPr>
          <a:xfrm>
            <a:off x="7891088" y="2655750"/>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825" name="Google Shape;825;p35"/>
          <p:cNvSpPr txBox="1"/>
          <p:nvPr/>
        </p:nvSpPr>
        <p:spPr>
          <a:xfrm>
            <a:off x="7573188" y="292053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826" name="Google Shape;826;p35"/>
          <p:cNvSpPr txBox="1"/>
          <p:nvPr/>
        </p:nvSpPr>
        <p:spPr>
          <a:xfrm>
            <a:off x="7777038" y="357328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0</a:t>
            </a:r>
            <a:endParaRPr b="1" sz="1000">
              <a:latin typeface="Nunito"/>
              <a:ea typeface="Nunito"/>
              <a:cs typeface="Nunito"/>
              <a:sym typeface="Nunito"/>
            </a:endParaRPr>
          </a:p>
        </p:txBody>
      </p:sp>
      <p:sp>
        <p:nvSpPr>
          <p:cNvPr id="827" name="Google Shape;827;p35"/>
          <p:cNvSpPr txBox="1"/>
          <p:nvPr/>
        </p:nvSpPr>
        <p:spPr>
          <a:xfrm>
            <a:off x="7912138" y="4101938"/>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828" name="Google Shape;828;p35"/>
          <p:cNvSpPr txBox="1"/>
          <p:nvPr/>
        </p:nvSpPr>
        <p:spPr>
          <a:xfrm>
            <a:off x="7698688" y="3347450"/>
            <a:ext cx="2811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1</a:t>
            </a:r>
            <a:endParaRPr b="1" sz="1000">
              <a:latin typeface="Nunito"/>
              <a:ea typeface="Nunito"/>
              <a:cs typeface="Nunito"/>
              <a:sym typeface="Nunito"/>
            </a:endParaRPr>
          </a:p>
        </p:txBody>
      </p:sp>
      <p:sp>
        <p:nvSpPr>
          <p:cNvPr id="829" name="Google Shape;829;p35"/>
          <p:cNvSpPr txBox="1"/>
          <p:nvPr/>
        </p:nvSpPr>
        <p:spPr>
          <a:xfrm>
            <a:off x="6704150" y="4424040"/>
            <a:ext cx="7971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434343"/>
                </a:solidFill>
                <a:latin typeface="Nunito SemiBold"/>
                <a:ea typeface="Nunito SemiBold"/>
                <a:cs typeface="Nunito SemiBold"/>
                <a:sym typeface="Nunito SemiBold"/>
              </a:rPr>
              <a:t>DFA_ex4</a:t>
            </a:r>
            <a:endParaRPr sz="800">
              <a:solidFill>
                <a:srgbClr val="434343"/>
              </a:solidFill>
              <a:latin typeface="Nunito SemiBold"/>
              <a:ea typeface="Nunito SemiBold"/>
              <a:cs typeface="Nunito SemiBold"/>
              <a:sym typeface="Nunito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835" name="Google Shape;835;p3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b="1" i="1" lang="en"/>
              <a:t>compiler</a:t>
            </a:r>
            <a:r>
              <a:rPr b="1" i="1" lang="en"/>
              <a:t> design, </a:t>
            </a:r>
            <a:r>
              <a:rPr lang="en"/>
              <a:t>tokens are defined by rules. </a:t>
            </a:r>
            <a:r>
              <a:rPr i="1" lang="en"/>
              <a:t>H</a:t>
            </a:r>
            <a:r>
              <a:rPr i="1" lang="en"/>
              <a:t>exadecimal </a:t>
            </a:r>
            <a:r>
              <a:rPr lang="en"/>
              <a:t>numbers in the c programming language are written with a prefix 0x or 0X followed by one or more hexadecimal digits 0-9 A-F, a-f here, the alphabet is {0,1,2,3,4,5,6,7,8,9,A,B,C,D,E,F,X,a,b,c,d,e,f,x} .</a:t>
            </a:r>
            <a:endParaRPr/>
          </a:p>
          <a:p>
            <a:pPr indent="0" lvl="0" marL="0" rtl="0" algn="l">
              <a:spcBef>
                <a:spcPts val="1600"/>
              </a:spcBef>
              <a:spcAft>
                <a:spcPts val="1600"/>
              </a:spcAft>
              <a:buNone/>
            </a:pPr>
            <a:r>
              <a:rPr lang="en"/>
              <a:t>The DFA A for C hexadecimal should end in an accepting state when and only when the sequence of end in an accepting with these rules. In operating systems, a process changes state as it </a:t>
            </a:r>
            <a:r>
              <a:rPr lang="en"/>
              <a:t>executes</a:t>
            </a:r>
            <a:r>
              <a:rPr lang="en"/>
              <a:t>. It transitions among, new , ready, running, blocked and terminated states.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Google Shape;840;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841" name="Google Shape;841;p3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newly created process is in the new state. It is in the ready state if it is waiting to be assigned a processor. It is terminated once the process has completed its tasks. </a:t>
            </a:r>
            <a:endParaRPr/>
          </a:p>
          <a:p>
            <a:pPr indent="0" lvl="0" marL="0" rtl="0" algn="l">
              <a:spcBef>
                <a:spcPts val="1600"/>
              </a:spcBef>
              <a:spcAft>
                <a:spcPts val="0"/>
              </a:spcAft>
              <a:buNone/>
            </a:pPr>
            <a:r>
              <a:rPr lang="en"/>
              <a:t>In </a:t>
            </a:r>
            <a:r>
              <a:rPr b="1" i="1" lang="en"/>
              <a:t>account management  of loans </a:t>
            </a:r>
            <a:r>
              <a:rPr lang="en"/>
              <a:t> the major states could be account </a:t>
            </a:r>
            <a:r>
              <a:rPr lang="en"/>
              <a:t>application</a:t>
            </a:r>
            <a:r>
              <a:rPr lang="en"/>
              <a:t> could be further decomposed into partial </a:t>
            </a:r>
            <a:r>
              <a:rPr lang="en"/>
              <a:t>application</a:t>
            </a:r>
            <a:r>
              <a:rPr lang="en"/>
              <a:t>, </a:t>
            </a:r>
            <a:r>
              <a:rPr lang="en"/>
              <a:t>pending</a:t>
            </a:r>
            <a:r>
              <a:rPr lang="en"/>
              <a:t> approval, approved and cancelled state. Disbursement </a:t>
            </a:r>
            <a:r>
              <a:rPr lang="en"/>
              <a:t>could</a:t>
            </a:r>
            <a:r>
              <a:rPr lang="en"/>
              <a:t> be split into waiting and disbursed tates. An active account </a:t>
            </a:r>
            <a:r>
              <a:rPr lang="en"/>
              <a:t>would</a:t>
            </a:r>
            <a:r>
              <a:rPr lang="en"/>
              <a:t> be good or delinquent. </a:t>
            </a:r>
            <a:endParaRPr/>
          </a:p>
          <a:p>
            <a:pPr indent="0" lvl="0" marL="0" rtl="0" algn="l">
              <a:spcBef>
                <a:spcPts val="1600"/>
              </a:spcBef>
              <a:spcAft>
                <a:spcPts val="1600"/>
              </a:spcAft>
              <a:buNone/>
            </a:pPr>
            <a:r>
              <a:rPr lang="en"/>
              <a:t>An account may be closed upon full payment or when it is written off.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cxnSp>
        <p:nvCxnSpPr>
          <p:cNvPr id="304" name="Google Shape;304;p15"/>
          <p:cNvCxnSpPr/>
          <p:nvPr/>
        </p:nvCxnSpPr>
        <p:spPr>
          <a:xfrm rot="10800000">
            <a:off x="5691175" y="4041225"/>
            <a:ext cx="723900" cy="6900"/>
          </a:xfrm>
          <a:prstGeom prst="straightConnector1">
            <a:avLst/>
          </a:prstGeom>
          <a:noFill/>
          <a:ln cap="flat" cmpd="sng" w="28575">
            <a:solidFill>
              <a:schemeClr val="dk2"/>
            </a:solidFill>
            <a:prstDash val="solid"/>
            <a:round/>
            <a:headEnd len="med" w="med" type="none"/>
            <a:tailEnd len="med" w="med" type="none"/>
          </a:ln>
        </p:spPr>
      </p:cxnSp>
      <p:sp>
        <p:nvSpPr>
          <p:cNvPr id="305" name="Google Shape;305;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Deterministic Finite Automata</a:t>
            </a:r>
            <a:endParaRPr/>
          </a:p>
        </p:txBody>
      </p:sp>
      <p:sp>
        <p:nvSpPr>
          <p:cNvPr id="306" name="Google Shape;306;p15"/>
          <p:cNvSpPr txBox="1"/>
          <p:nvPr>
            <p:ph idx="1" type="body"/>
          </p:nvPr>
        </p:nvSpPr>
        <p:spPr>
          <a:xfrm>
            <a:off x="880525" y="1909925"/>
            <a:ext cx="3847500" cy="26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a:t>
            </a:r>
            <a:r>
              <a:rPr lang="en" sz="1400"/>
              <a:t> </a:t>
            </a:r>
            <a:r>
              <a:rPr lang="en" sz="1400"/>
              <a:t>Circuit</a:t>
            </a:r>
            <a:r>
              <a:rPr lang="en" sz="1400"/>
              <a:t> has a switch that in initially up. The switch can be flipped up and down .</a:t>
            </a:r>
            <a:endParaRPr sz="1400"/>
          </a:p>
          <a:p>
            <a:pPr indent="0" lvl="0" marL="0" rtl="0" algn="l">
              <a:spcBef>
                <a:spcPts val="1600"/>
              </a:spcBef>
              <a:spcAft>
                <a:spcPts val="0"/>
              </a:spcAft>
              <a:buNone/>
            </a:pPr>
            <a:r>
              <a:rPr lang="en" sz="1400"/>
              <a:t>When the switch is up. Current cannot flow, and the bulb is not lit and considered in the off position.</a:t>
            </a:r>
            <a:endParaRPr sz="1400"/>
          </a:p>
          <a:p>
            <a:pPr indent="0" lvl="0" marL="0" rtl="0" algn="l">
              <a:spcBef>
                <a:spcPts val="1600"/>
              </a:spcBef>
              <a:spcAft>
                <a:spcPts val="1600"/>
              </a:spcAft>
              <a:buNone/>
            </a:pPr>
            <a:r>
              <a:rPr lang="en" sz="1400"/>
              <a:t>On the other hand, if the switch is down, current flows keeping the bulb lit and considered on.</a:t>
            </a:r>
            <a:endParaRPr sz="1400"/>
          </a:p>
        </p:txBody>
      </p:sp>
      <p:pic>
        <p:nvPicPr>
          <p:cNvPr id="307" name="Google Shape;307;p15"/>
          <p:cNvPicPr preferRelativeResize="0"/>
          <p:nvPr/>
        </p:nvPicPr>
        <p:blipFill>
          <a:blip r:embed="rId3">
            <a:alphaModFix/>
          </a:blip>
          <a:stretch>
            <a:fillRect/>
          </a:stretch>
        </p:blipFill>
        <p:spPr>
          <a:xfrm>
            <a:off x="6355550" y="1422350"/>
            <a:ext cx="865975" cy="865975"/>
          </a:xfrm>
          <a:prstGeom prst="rect">
            <a:avLst/>
          </a:prstGeom>
          <a:noFill/>
          <a:ln>
            <a:noFill/>
          </a:ln>
        </p:spPr>
      </p:pic>
      <p:pic>
        <p:nvPicPr>
          <p:cNvPr id="308" name="Google Shape;308;p15"/>
          <p:cNvPicPr preferRelativeResize="0"/>
          <p:nvPr/>
        </p:nvPicPr>
        <p:blipFill>
          <a:blip r:embed="rId4">
            <a:alphaModFix/>
          </a:blip>
          <a:stretch>
            <a:fillRect/>
          </a:stretch>
        </p:blipFill>
        <p:spPr>
          <a:xfrm rot="5400000">
            <a:off x="6404701" y="3689451"/>
            <a:ext cx="767675" cy="767675"/>
          </a:xfrm>
          <a:prstGeom prst="rect">
            <a:avLst/>
          </a:prstGeom>
          <a:noFill/>
          <a:ln>
            <a:noFill/>
          </a:ln>
        </p:spPr>
      </p:pic>
      <p:cxnSp>
        <p:nvCxnSpPr>
          <p:cNvPr id="309" name="Google Shape;309;p15"/>
          <p:cNvCxnSpPr/>
          <p:nvPr/>
        </p:nvCxnSpPr>
        <p:spPr>
          <a:xfrm flipH="1">
            <a:off x="5691175" y="2255050"/>
            <a:ext cx="1074300" cy="300"/>
          </a:xfrm>
          <a:prstGeom prst="straightConnector1">
            <a:avLst/>
          </a:prstGeom>
          <a:noFill/>
          <a:ln cap="flat" cmpd="sng" w="28575">
            <a:solidFill>
              <a:schemeClr val="dk2"/>
            </a:solidFill>
            <a:prstDash val="solid"/>
            <a:round/>
            <a:headEnd len="med" w="med" type="none"/>
            <a:tailEnd len="med" w="med" type="none"/>
          </a:ln>
        </p:spPr>
      </p:cxnSp>
      <p:sp>
        <p:nvSpPr>
          <p:cNvPr id="310" name="Google Shape;310;p15"/>
          <p:cNvSpPr/>
          <p:nvPr/>
        </p:nvSpPr>
        <p:spPr>
          <a:xfrm>
            <a:off x="6355550" y="4014675"/>
            <a:ext cx="79200" cy="60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1" name="Google Shape;311;p15"/>
          <p:cNvCxnSpPr/>
          <p:nvPr/>
        </p:nvCxnSpPr>
        <p:spPr>
          <a:xfrm flipH="1">
            <a:off x="5686375" y="2255050"/>
            <a:ext cx="4800" cy="1793100"/>
          </a:xfrm>
          <a:prstGeom prst="straightConnector1">
            <a:avLst/>
          </a:prstGeom>
          <a:noFill/>
          <a:ln cap="flat" cmpd="sng" w="28575">
            <a:solidFill>
              <a:schemeClr val="dk2"/>
            </a:solidFill>
            <a:prstDash val="solid"/>
            <a:round/>
            <a:headEnd len="med" w="med" type="none"/>
            <a:tailEnd len="med" w="med" type="none"/>
          </a:ln>
        </p:spPr>
      </p:cxnSp>
      <p:cxnSp>
        <p:nvCxnSpPr>
          <p:cNvPr id="312" name="Google Shape;312;p15"/>
          <p:cNvCxnSpPr/>
          <p:nvPr/>
        </p:nvCxnSpPr>
        <p:spPr>
          <a:xfrm rot="10800000">
            <a:off x="7172375" y="4041225"/>
            <a:ext cx="723900" cy="6900"/>
          </a:xfrm>
          <a:prstGeom prst="straightConnector1">
            <a:avLst/>
          </a:prstGeom>
          <a:noFill/>
          <a:ln cap="flat" cmpd="sng" w="28575">
            <a:solidFill>
              <a:schemeClr val="dk2"/>
            </a:solidFill>
            <a:prstDash val="solid"/>
            <a:round/>
            <a:headEnd len="med" w="med" type="none"/>
            <a:tailEnd len="med" w="med" type="none"/>
          </a:ln>
        </p:spPr>
      </p:cxnSp>
      <p:cxnSp>
        <p:nvCxnSpPr>
          <p:cNvPr id="313" name="Google Shape;313;p15"/>
          <p:cNvCxnSpPr/>
          <p:nvPr/>
        </p:nvCxnSpPr>
        <p:spPr>
          <a:xfrm>
            <a:off x="7896275" y="3512050"/>
            <a:ext cx="0" cy="536100"/>
          </a:xfrm>
          <a:prstGeom prst="straightConnector1">
            <a:avLst/>
          </a:prstGeom>
          <a:noFill/>
          <a:ln cap="flat" cmpd="sng" w="28575">
            <a:solidFill>
              <a:schemeClr val="dk2"/>
            </a:solidFill>
            <a:prstDash val="solid"/>
            <a:round/>
            <a:headEnd len="med" w="med" type="none"/>
            <a:tailEnd len="med" w="med" type="none"/>
          </a:ln>
        </p:spPr>
      </p:cxnSp>
      <p:cxnSp>
        <p:nvCxnSpPr>
          <p:cNvPr id="314" name="Google Shape;314;p15"/>
          <p:cNvCxnSpPr/>
          <p:nvPr/>
        </p:nvCxnSpPr>
        <p:spPr>
          <a:xfrm flipH="1">
            <a:off x="7896350" y="3195650"/>
            <a:ext cx="252300" cy="342900"/>
          </a:xfrm>
          <a:prstGeom prst="straightConnector1">
            <a:avLst/>
          </a:prstGeom>
          <a:noFill/>
          <a:ln cap="flat" cmpd="sng" w="28575">
            <a:solidFill>
              <a:schemeClr val="dk2"/>
            </a:solidFill>
            <a:prstDash val="solid"/>
            <a:round/>
            <a:headEnd len="med" w="med" type="none"/>
            <a:tailEnd len="med" w="med" type="none"/>
          </a:ln>
        </p:spPr>
      </p:cxnSp>
      <p:sp>
        <p:nvSpPr>
          <p:cNvPr id="315" name="Google Shape;315;p15"/>
          <p:cNvSpPr/>
          <p:nvPr/>
        </p:nvSpPr>
        <p:spPr>
          <a:xfrm>
            <a:off x="7856675" y="3512050"/>
            <a:ext cx="79200" cy="60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6" name="Google Shape;316;p15"/>
          <p:cNvCxnSpPr/>
          <p:nvPr/>
        </p:nvCxnSpPr>
        <p:spPr>
          <a:xfrm flipH="1">
            <a:off x="6822050" y="2255050"/>
            <a:ext cx="1074300" cy="300"/>
          </a:xfrm>
          <a:prstGeom prst="straightConnector1">
            <a:avLst/>
          </a:prstGeom>
          <a:noFill/>
          <a:ln cap="flat" cmpd="sng" w="28575">
            <a:solidFill>
              <a:schemeClr val="dk2"/>
            </a:solidFill>
            <a:prstDash val="solid"/>
            <a:round/>
            <a:headEnd len="med" w="med" type="none"/>
            <a:tailEnd len="med" w="med" type="none"/>
          </a:ln>
        </p:spPr>
      </p:cxnSp>
      <p:cxnSp>
        <p:nvCxnSpPr>
          <p:cNvPr id="317" name="Google Shape;317;p15"/>
          <p:cNvCxnSpPr/>
          <p:nvPr/>
        </p:nvCxnSpPr>
        <p:spPr>
          <a:xfrm>
            <a:off x="7896275" y="2255050"/>
            <a:ext cx="4800" cy="864300"/>
          </a:xfrm>
          <a:prstGeom prst="straightConnector1">
            <a:avLst/>
          </a:prstGeom>
          <a:noFill/>
          <a:ln cap="flat" cmpd="sng" w="28575">
            <a:solidFill>
              <a:schemeClr val="dk2"/>
            </a:solidFill>
            <a:prstDash val="solid"/>
            <a:round/>
            <a:headEnd len="med" w="med" type="none"/>
            <a:tailEnd len="med" w="med" type="none"/>
          </a:ln>
        </p:spPr>
      </p:cxnSp>
      <p:sp>
        <p:nvSpPr>
          <p:cNvPr id="318" name="Google Shape;318;p15"/>
          <p:cNvSpPr/>
          <p:nvPr/>
        </p:nvSpPr>
        <p:spPr>
          <a:xfrm>
            <a:off x="7859075" y="3092950"/>
            <a:ext cx="79200" cy="60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txBox="1"/>
          <p:nvPr/>
        </p:nvSpPr>
        <p:spPr>
          <a:xfrm>
            <a:off x="6525000" y="3908925"/>
            <a:ext cx="557100" cy="1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Battery</a:t>
            </a:r>
            <a:endParaRPr b="1" sz="800">
              <a:latin typeface="Nunito"/>
              <a:ea typeface="Nunito"/>
              <a:cs typeface="Nunito"/>
              <a:sym typeface="Nunito"/>
            </a:endParaRPr>
          </a:p>
        </p:txBody>
      </p:sp>
      <p:sp>
        <p:nvSpPr>
          <p:cNvPr id="320" name="Google Shape;320;p15"/>
          <p:cNvSpPr txBox="1"/>
          <p:nvPr/>
        </p:nvSpPr>
        <p:spPr>
          <a:xfrm rot="-3157063">
            <a:off x="7782218" y="3269505"/>
            <a:ext cx="556882" cy="19518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Switch</a:t>
            </a:r>
            <a:endParaRPr b="1" sz="8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cxnSp>
        <p:nvCxnSpPr>
          <p:cNvPr id="325" name="Google Shape;325;p16"/>
          <p:cNvCxnSpPr/>
          <p:nvPr/>
        </p:nvCxnSpPr>
        <p:spPr>
          <a:xfrm rot="10800000">
            <a:off x="5691175" y="4041225"/>
            <a:ext cx="723900" cy="6900"/>
          </a:xfrm>
          <a:prstGeom prst="straightConnector1">
            <a:avLst/>
          </a:prstGeom>
          <a:noFill/>
          <a:ln cap="flat" cmpd="sng" w="28575">
            <a:solidFill>
              <a:schemeClr val="dk2"/>
            </a:solidFill>
            <a:prstDash val="solid"/>
            <a:round/>
            <a:headEnd len="med" w="med" type="none"/>
            <a:tailEnd len="med" w="med" type="none"/>
          </a:ln>
        </p:spPr>
      </p:cxnSp>
      <p:sp>
        <p:nvSpPr>
          <p:cNvPr id="326" name="Google Shape;32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Deterministic Finite Automata</a:t>
            </a:r>
            <a:endParaRPr/>
          </a:p>
        </p:txBody>
      </p:sp>
      <p:sp>
        <p:nvSpPr>
          <p:cNvPr id="327" name="Google Shape;327;p16"/>
          <p:cNvSpPr txBox="1"/>
          <p:nvPr>
            <p:ph idx="1" type="body"/>
          </p:nvPr>
        </p:nvSpPr>
        <p:spPr>
          <a:xfrm>
            <a:off x="579200" y="1909925"/>
            <a:ext cx="4572000" cy="26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system can be modeled using a finite automation. The switch cintros the system and causes the lamp to be on or off.</a:t>
            </a:r>
            <a:endParaRPr sz="1400"/>
          </a:p>
          <a:p>
            <a:pPr indent="0" lvl="0" marL="0" rtl="0" algn="l">
              <a:spcBef>
                <a:spcPts val="1600"/>
              </a:spcBef>
              <a:spcAft>
                <a:spcPts val="0"/>
              </a:spcAft>
              <a:buNone/>
            </a:pPr>
            <a:r>
              <a:rPr lang="en" sz="1400"/>
              <a:t>The output is demonstrated by bulb being on or off. Depending on how the bulb is supposed to be, the on or the off position could be considered a good state.</a:t>
            </a:r>
            <a:endParaRPr sz="1400"/>
          </a:p>
          <a:p>
            <a:pPr indent="0" lvl="0" marL="0" rtl="0" algn="l">
              <a:spcBef>
                <a:spcPts val="1600"/>
              </a:spcBef>
              <a:spcAft>
                <a:spcPts val="1600"/>
              </a:spcAft>
              <a:buNone/>
            </a:pPr>
            <a:r>
              <a:rPr lang="en" sz="1400"/>
              <a:t>If it is not a good in a good state, it is in a bad state.</a:t>
            </a:r>
            <a:endParaRPr sz="1400"/>
          </a:p>
        </p:txBody>
      </p:sp>
      <p:pic>
        <p:nvPicPr>
          <p:cNvPr id="328" name="Google Shape;328;p16"/>
          <p:cNvPicPr preferRelativeResize="0"/>
          <p:nvPr/>
        </p:nvPicPr>
        <p:blipFill>
          <a:blip r:embed="rId3">
            <a:alphaModFix/>
          </a:blip>
          <a:stretch>
            <a:fillRect/>
          </a:stretch>
        </p:blipFill>
        <p:spPr>
          <a:xfrm>
            <a:off x="6355550" y="1422350"/>
            <a:ext cx="865975" cy="865975"/>
          </a:xfrm>
          <a:prstGeom prst="rect">
            <a:avLst/>
          </a:prstGeom>
          <a:noFill/>
          <a:ln>
            <a:noFill/>
          </a:ln>
        </p:spPr>
      </p:pic>
      <p:pic>
        <p:nvPicPr>
          <p:cNvPr id="329" name="Google Shape;329;p16"/>
          <p:cNvPicPr preferRelativeResize="0"/>
          <p:nvPr/>
        </p:nvPicPr>
        <p:blipFill>
          <a:blip r:embed="rId4">
            <a:alphaModFix/>
          </a:blip>
          <a:stretch>
            <a:fillRect/>
          </a:stretch>
        </p:blipFill>
        <p:spPr>
          <a:xfrm rot="5400000">
            <a:off x="6404701" y="3689451"/>
            <a:ext cx="767675" cy="767675"/>
          </a:xfrm>
          <a:prstGeom prst="rect">
            <a:avLst/>
          </a:prstGeom>
          <a:noFill/>
          <a:ln>
            <a:noFill/>
          </a:ln>
        </p:spPr>
      </p:pic>
      <p:cxnSp>
        <p:nvCxnSpPr>
          <p:cNvPr id="330" name="Google Shape;330;p16"/>
          <p:cNvCxnSpPr/>
          <p:nvPr/>
        </p:nvCxnSpPr>
        <p:spPr>
          <a:xfrm flipH="1">
            <a:off x="5691175" y="2255050"/>
            <a:ext cx="1074300" cy="300"/>
          </a:xfrm>
          <a:prstGeom prst="straightConnector1">
            <a:avLst/>
          </a:prstGeom>
          <a:noFill/>
          <a:ln cap="flat" cmpd="sng" w="28575">
            <a:solidFill>
              <a:schemeClr val="dk2"/>
            </a:solidFill>
            <a:prstDash val="solid"/>
            <a:round/>
            <a:headEnd len="med" w="med" type="none"/>
            <a:tailEnd len="med" w="med" type="none"/>
          </a:ln>
        </p:spPr>
      </p:cxnSp>
      <p:sp>
        <p:nvSpPr>
          <p:cNvPr id="331" name="Google Shape;331;p16"/>
          <p:cNvSpPr/>
          <p:nvPr/>
        </p:nvSpPr>
        <p:spPr>
          <a:xfrm>
            <a:off x="6355550" y="4014675"/>
            <a:ext cx="79200" cy="60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2" name="Google Shape;332;p16"/>
          <p:cNvCxnSpPr/>
          <p:nvPr/>
        </p:nvCxnSpPr>
        <p:spPr>
          <a:xfrm flipH="1">
            <a:off x="5686375" y="2255050"/>
            <a:ext cx="4800" cy="1793100"/>
          </a:xfrm>
          <a:prstGeom prst="straightConnector1">
            <a:avLst/>
          </a:prstGeom>
          <a:noFill/>
          <a:ln cap="flat" cmpd="sng" w="28575">
            <a:solidFill>
              <a:schemeClr val="dk2"/>
            </a:solidFill>
            <a:prstDash val="solid"/>
            <a:round/>
            <a:headEnd len="med" w="med" type="none"/>
            <a:tailEnd len="med" w="med" type="none"/>
          </a:ln>
        </p:spPr>
      </p:cxnSp>
      <p:cxnSp>
        <p:nvCxnSpPr>
          <p:cNvPr id="333" name="Google Shape;333;p16"/>
          <p:cNvCxnSpPr/>
          <p:nvPr/>
        </p:nvCxnSpPr>
        <p:spPr>
          <a:xfrm rot="10800000">
            <a:off x="7172375" y="4041225"/>
            <a:ext cx="723900" cy="6900"/>
          </a:xfrm>
          <a:prstGeom prst="straightConnector1">
            <a:avLst/>
          </a:prstGeom>
          <a:noFill/>
          <a:ln cap="flat" cmpd="sng" w="28575">
            <a:solidFill>
              <a:schemeClr val="dk2"/>
            </a:solidFill>
            <a:prstDash val="solid"/>
            <a:round/>
            <a:headEnd len="med" w="med" type="none"/>
            <a:tailEnd len="med" w="med" type="none"/>
          </a:ln>
        </p:spPr>
      </p:cxnSp>
      <p:cxnSp>
        <p:nvCxnSpPr>
          <p:cNvPr id="334" name="Google Shape;334;p16"/>
          <p:cNvCxnSpPr/>
          <p:nvPr/>
        </p:nvCxnSpPr>
        <p:spPr>
          <a:xfrm>
            <a:off x="7896275" y="3512050"/>
            <a:ext cx="0" cy="536100"/>
          </a:xfrm>
          <a:prstGeom prst="straightConnector1">
            <a:avLst/>
          </a:prstGeom>
          <a:noFill/>
          <a:ln cap="flat" cmpd="sng" w="28575">
            <a:solidFill>
              <a:schemeClr val="dk2"/>
            </a:solidFill>
            <a:prstDash val="solid"/>
            <a:round/>
            <a:headEnd len="med" w="med" type="none"/>
            <a:tailEnd len="med" w="med" type="none"/>
          </a:ln>
        </p:spPr>
      </p:cxnSp>
      <p:cxnSp>
        <p:nvCxnSpPr>
          <p:cNvPr id="335" name="Google Shape;335;p16"/>
          <p:cNvCxnSpPr/>
          <p:nvPr/>
        </p:nvCxnSpPr>
        <p:spPr>
          <a:xfrm flipH="1">
            <a:off x="7896350" y="3195650"/>
            <a:ext cx="252300" cy="342900"/>
          </a:xfrm>
          <a:prstGeom prst="straightConnector1">
            <a:avLst/>
          </a:prstGeom>
          <a:noFill/>
          <a:ln cap="flat" cmpd="sng" w="28575">
            <a:solidFill>
              <a:schemeClr val="dk2"/>
            </a:solidFill>
            <a:prstDash val="solid"/>
            <a:round/>
            <a:headEnd len="med" w="med" type="none"/>
            <a:tailEnd len="med" w="med" type="none"/>
          </a:ln>
        </p:spPr>
      </p:cxnSp>
      <p:sp>
        <p:nvSpPr>
          <p:cNvPr id="336" name="Google Shape;336;p16"/>
          <p:cNvSpPr/>
          <p:nvPr/>
        </p:nvSpPr>
        <p:spPr>
          <a:xfrm>
            <a:off x="7856675" y="3512050"/>
            <a:ext cx="79200" cy="60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 name="Google Shape;337;p16"/>
          <p:cNvCxnSpPr/>
          <p:nvPr/>
        </p:nvCxnSpPr>
        <p:spPr>
          <a:xfrm flipH="1">
            <a:off x="6822050" y="2255050"/>
            <a:ext cx="1074300" cy="300"/>
          </a:xfrm>
          <a:prstGeom prst="straightConnector1">
            <a:avLst/>
          </a:prstGeom>
          <a:noFill/>
          <a:ln cap="flat" cmpd="sng" w="28575">
            <a:solidFill>
              <a:schemeClr val="dk2"/>
            </a:solidFill>
            <a:prstDash val="solid"/>
            <a:round/>
            <a:headEnd len="med" w="med" type="none"/>
            <a:tailEnd len="med" w="med" type="none"/>
          </a:ln>
        </p:spPr>
      </p:cxnSp>
      <p:cxnSp>
        <p:nvCxnSpPr>
          <p:cNvPr id="338" name="Google Shape;338;p16"/>
          <p:cNvCxnSpPr/>
          <p:nvPr/>
        </p:nvCxnSpPr>
        <p:spPr>
          <a:xfrm>
            <a:off x="7896275" y="2255050"/>
            <a:ext cx="4800" cy="864300"/>
          </a:xfrm>
          <a:prstGeom prst="straightConnector1">
            <a:avLst/>
          </a:prstGeom>
          <a:noFill/>
          <a:ln cap="flat" cmpd="sng" w="28575">
            <a:solidFill>
              <a:schemeClr val="dk2"/>
            </a:solidFill>
            <a:prstDash val="solid"/>
            <a:round/>
            <a:headEnd len="med" w="med" type="none"/>
            <a:tailEnd len="med" w="med" type="none"/>
          </a:ln>
        </p:spPr>
      </p:cxnSp>
      <p:sp>
        <p:nvSpPr>
          <p:cNvPr id="339" name="Google Shape;339;p16"/>
          <p:cNvSpPr/>
          <p:nvPr/>
        </p:nvSpPr>
        <p:spPr>
          <a:xfrm>
            <a:off x="7859075" y="3092950"/>
            <a:ext cx="79200" cy="60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txBox="1"/>
          <p:nvPr/>
        </p:nvSpPr>
        <p:spPr>
          <a:xfrm>
            <a:off x="6525000" y="3908925"/>
            <a:ext cx="557100" cy="1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Battery</a:t>
            </a:r>
            <a:endParaRPr b="1" sz="800">
              <a:latin typeface="Nunito"/>
              <a:ea typeface="Nunito"/>
              <a:cs typeface="Nunito"/>
              <a:sym typeface="Nunito"/>
            </a:endParaRPr>
          </a:p>
        </p:txBody>
      </p:sp>
      <p:sp>
        <p:nvSpPr>
          <p:cNvPr id="341" name="Google Shape;341;p16"/>
          <p:cNvSpPr txBox="1"/>
          <p:nvPr/>
        </p:nvSpPr>
        <p:spPr>
          <a:xfrm rot="-3157063">
            <a:off x="7782218" y="3269505"/>
            <a:ext cx="556882" cy="19518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Switch</a:t>
            </a:r>
            <a:endParaRPr b="1" sz="8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Deterministic Finite Automata</a:t>
            </a:r>
            <a:endParaRPr/>
          </a:p>
          <a:p>
            <a:pPr indent="0" lvl="0" marL="0" rtl="0" algn="l">
              <a:spcBef>
                <a:spcPts val="0"/>
              </a:spcBef>
              <a:spcAft>
                <a:spcPts val="0"/>
              </a:spcAft>
              <a:buNone/>
            </a:pPr>
            <a:r>
              <a:t/>
            </a:r>
            <a:endParaRPr/>
          </a:p>
        </p:txBody>
      </p:sp>
      <p:sp>
        <p:nvSpPr>
          <p:cNvPr id="347" name="Google Shape;347;p17"/>
          <p:cNvSpPr txBox="1"/>
          <p:nvPr>
            <p:ph idx="1" type="body"/>
          </p:nvPr>
        </p:nvSpPr>
        <p:spPr>
          <a:xfrm>
            <a:off x="603850" y="1597875"/>
            <a:ext cx="4177500" cy="28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possible </a:t>
            </a:r>
            <a:r>
              <a:rPr lang="en"/>
              <a:t>position</a:t>
            </a:r>
            <a:r>
              <a:rPr lang="en"/>
              <a:t> of the switch is represented by a state and labeled on or off.</a:t>
            </a:r>
            <a:endParaRPr/>
          </a:p>
          <a:p>
            <a:pPr indent="0" lvl="0" marL="0" rtl="0" algn="l">
              <a:spcBef>
                <a:spcPts val="1600"/>
              </a:spcBef>
              <a:spcAft>
                <a:spcPts val="0"/>
              </a:spcAft>
              <a:buNone/>
            </a:pPr>
            <a:r>
              <a:rPr lang="en"/>
              <a:t>The lamp being considered a good or an accepting state. It is drawn as a circle with double -edge border this happens when the switch is down.</a:t>
            </a:r>
            <a:endParaRPr/>
          </a:p>
          <a:p>
            <a:pPr indent="0" lvl="0" marL="0" rtl="0" algn="l">
              <a:spcBef>
                <a:spcPts val="1600"/>
              </a:spcBef>
              <a:spcAft>
                <a:spcPts val="0"/>
              </a:spcAft>
              <a:buNone/>
            </a:pPr>
            <a:r>
              <a:rPr lang="en"/>
              <a:t>The lamp being off when the switch is up is considered a bad or a non-accepting state. This is drawn as a circle with a </a:t>
            </a:r>
            <a:r>
              <a:rPr lang="en"/>
              <a:t>single</a:t>
            </a:r>
            <a:r>
              <a:rPr lang="en"/>
              <a:t> -edge border. Let up position be </a:t>
            </a:r>
            <a:r>
              <a:rPr lang="en"/>
              <a:t>initial position.</a:t>
            </a:r>
            <a:endParaRPr/>
          </a:p>
          <a:p>
            <a:pPr indent="0" lvl="0" marL="0" rtl="0" algn="l">
              <a:spcBef>
                <a:spcPts val="1600"/>
              </a:spcBef>
              <a:spcAft>
                <a:spcPts val="1600"/>
              </a:spcAft>
              <a:buNone/>
            </a:pPr>
            <a:r>
              <a:t/>
            </a:r>
            <a:endParaRPr/>
          </a:p>
        </p:txBody>
      </p:sp>
      <p:sp>
        <p:nvSpPr>
          <p:cNvPr id="348" name="Google Shape;348;p17"/>
          <p:cNvSpPr/>
          <p:nvPr/>
        </p:nvSpPr>
        <p:spPr>
          <a:xfrm>
            <a:off x="5878307" y="2386898"/>
            <a:ext cx="517500" cy="5298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p>
        </p:txBody>
      </p:sp>
      <p:sp>
        <p:nvSpPr>
          <p:cNvPr id="349" name="Google Shape;349;p17"/>
          <p:cNvSpPr/>
          <p:nvPr/>
        </p:nvSpPr>
        <p:spPr>
          <a:xfrm>
            <a:off x="7990132" y="2386898"/>
            <a:ext cx="517500" cy="5298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p>
        </p:txBody>
      </p:sp>
      <p:sp>
        <p:nvSpPr>
          <p:cNvPr id="350" name="Google Shape;350;p17"/>
          <p:cNvSpPr/>
          <p:nvPr/>
        </p:nvSpPr>
        <p:spPr>
          <a:xfrm>
            <a:off x="6009127" y="1478823"/>
            <a:ext cx="2452500" cy="803100"/>
          </a:xfrm>
          <a:prstGeom prst="curvedDownArrow">
            <a:avLst>
              <a:gd fmla="val 25000" name="adj1"/>
              <a:gd fmla="val 50000" name="adj2"/>
              <a:gd fmla="val 25000" name="adj3"/>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rot="10800000">
            <a:off x="5939913" y="3021673"/>
            <a:ext cx="2415300" cy="999900"/>
          </a:xfrm>
          <a:prstGeom prst="curvedDownArrow">
            <a:avLst>
              <a:gd fmla="val 25000" name="adj1"/>
              <a:gd fmla="val 50000" name="adj2"/>
              <a:gd fmla="val 25000" name="adj3"/>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txBox="1"/>
          <p:nvPr/>
        </p:nvSpPr>
        <p:spPr>
          <a:xfrm>
            <a:off x="5927583" y="2462742"/>
            <a:ext cx="6039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Up</a:t>
            </a:r>
            <a:endParaRPr b="1" sz="1200">
              <a:latin typeface="Nunito"/>
              <a:ea typeface="Nunito"/>
              <a:cs typeface="Nunito"/>
              <a:sym typeface="Nunito"/>
            </a:endParaRPr>
          </a:p>
        </p:txBody>
      </p:sp>
      <p:sp>
        <p:nvSpPr>
          <p:cNvPr id="353" name="Google Shape;353;p17"/>
          <p:cNvSpPr txBox="1"/>
          <p:nvPr/>
        </p:nvSpPr>
        <p:spPr>
          <a:xfrm>
            <a:off x="7948580" y="2462742"/>
            <a:ext cx="7431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Down</a:t>
            </a:r>
            <a:endParaRPr b="1" sz="1200">
              <a:latin typeface="Nunito"/>
              <a:ea typeface="Nunito"/>
              <a:cs typeface="Nunito"/>
              <a:sym typeface="Nunito"/>
            </a:endParaRPr>
          </a:p>
        </p:txBody>
      </p:sp>
      <p:sp>
        <p:nvSpPr>
          <p:cNvPr id="354" name="Google Shape;354;p17"/>
          <p:cNvSpPr txBox="1"/>
          <p:nvPr/>
        </p:nvSpPr>
        <p:spPr>
          <a:xfrm>
            <a:off x="7098383" y="3443442"/>
            <a:ext cx="6039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f</a:t>
            </a:r>
            <a:endParaRPr b="1" sz="1800">
              <a:latin typeface="Nunito"/>
              <a:ea typeface="Nunito"/>
              <a:cs typeface="Nunito"/>
              <a:sym typeface="Nunito"/>
            </a:endParaRPr>
          </a:p>
        </p:txBody>
      </p:sp>
      <p:sp>
        <p:nvSpPr>
          <p:cNvPr id="355" name="Google Shape;355;p17"/>
          <p:cNvSpPr txBox="1"/>
          <p:nvPr/>
        </p:nvSpPr>
        <p:spPr>
          <a:xfrm>
            <a:off x="7004308" y="1531117"/>
            <a:ext cx="6039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f</a:t>
            </a:r>
            <a:endParaRPr b="1" sz="1800">
              <a:latin typeface="Nunito"/>
              <a:ea typeface="Nunito"/>
              <a:cs typeface="Nunito"/>
              <a:sym typeface="Nunito"/>
            </a:endParaRPr>
          </a:p>
        </p:txBody>
      </p:sp>
      <p:sp>
        <p:nvSpPr>
          <p:cNvPr id="356" name="Google Shape;356;p17"/>
          <p:cNvSpPr/>
          <p:nvPr/>
        </p:nvSpPr>
        <p:spPr>
          <a:xfrm>
            <a:off x="5446956" y="2516222"/>
            <a:ext cx="382200" cy="2958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txBox="1"/>
          <p:nvPr/>
        </p:nvSpPr>
        <p:spPr>
          <a:xfrm>
            <a:off x="4904646" y="2487383"/>
            <a:ext cx="6039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Start</a:t>
            </a:r>
            <a:endParaRPr b="1" sz="1200">
              <a:latin typeface="Nunito"/>
              <a:ea typeface="Nunito"/>
              <a:cs typeface="Nunito"/>
              <a:sym typeface="Nunito"/>
            </a:endParaRPr>
          </a:p>
        </p:txBody>
      </p:sp>
      <p:sp>
        <p:nvSpPr>
          <p:cNvPr id="358" name="Google Shape;358;p17"/>
          <p:cNvSpPr txBox="1"/>
          <p:nvPr/>
        </p:nvSpPr>
        <p:spPr>
          <a:xfrm>
            <a:off x="6329819" y="4126550"/>
            <a:ext cx="28758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Light Switch Automation</a:t>
            </a:r>
            <a:endParaRPr sz="1200">
              <a:latin typeface="Nunito"/>
              <a:ea typeface="Nunito"/>
              <a:cs typeface="Nunito"/>
              <a:sym typeface="Nunito"/>
            </a:endParaRPr>
          </a:p>
        </p:txBody>
      </p:sp>
      <p:sp>
        <p:nvSpPr>
          <p:cNvPr id="359" name="Google Shape;359;p17"/>
          <p:cNvSpPr txBox="1"/>
          <p:nvPr/>
        </p:nvSpPr>
        <p:spPr>
          <a:xfrm>
            <a:off x="7004300" y="4485675"/>
            <a:ext cx="10476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Nunito"/>
                <a:ea typeface="Nunito"/>
                <a:cs typeface="Nunito"/>
                <a:sym typeface="Nunito"/>
              </a:rPr>
              <a:t>DFA_ex1</a:t>
            </a:r>
            <a:endParaRPr b="1" sz="800">
              <a:solidFill>
                <a:srgbClr val="434343"/>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Deterministic Finite Automata</a:t>
            </a:r>
            <a:endParaRPr/>
          </a:p>
          <a:p>
            <a:pPr indent="0" lvl="0" marL="0" rtl="0" algn="l">
              <a:spcBef>
                <a:spcPts val="0"/>
              </a:spcBef>
              <a:spcAft>
                <a:spcPts val="0"/>
              </a:spcAft>
              <a:buNone/>
            </a:pPr>
            <a:r>
              <a:t/>
            </a:r>
            <a:endParaRPr/>
          </a:p>
        </p:txBody>
      </p:sp>
      <p:sp>
        <p:nvSpPr>
          <p:cNvPr id="365" name="Google Shape;365;p18"/>
          <p:cNvSpPr txBox="1"/>
          <p:nvPr>
            <p:ph idx="1" type="body"/>
          </p:nvPr>
        </p:nvSpPr>
        <p:spPr>
          <a:xfrm>
            <a:off x="603850" y="1597875"/>
            <a:ext cx="4177500" cy="28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diagram must have only one such arrowed line coming from no state.</a:t>
            </a:r>
            <a:endParaRPr/>
          </a:p>
          <a:p>
            <a:pPr indent="0" lvl="0" marL="0" rtl="0" algn="l">
              <a:spcBef>
                <a:spcPts val="1600"/>
              </a:spcBef>
              <a:spcAft>
                <a:spcPts val="0"/>
              </a:spcAft>
              <a:buNone/>
            </a:pPr>
            <a:r>
              <a:rPr lang="en"/>
              <a:t>The start state must be unique.</a:t>
            </a:r>
            <a:endParaRPr/>
          </a:p>
          <a:p>
            <a:pPr indent="0" lvl="0" marL="0" rtl="0" algn="l">
              <a:spcBef>
                <a:spcPts val="1600"/>
              </a:spcBef>
              <a:spcAft>
                <a:spcPts val="0"/>
              </a:spcAft>
              <a:buNone/>
            </a:pPr>
            <a:r>
              <a:rPr lang="en"/>
              <a:t>The system could </a:t>
            </a:r>
            <a:r>
              <a:rPr lang="en"/>
              <a:t>transition</a:t>
            </a:r>
            <a:r>
              <a:rPr lang="en"/>
              <a:t> from one state to the other by a flip of the </a:t>
            </a:r>
            <a:r>
              <a:rPr lang="en"/>
              <a:t>switch.</a:t>
            </a:r>
            <a:endParaRPr/>
          </a:p>
          <a:p>
            <a:pPr indent="0" lvl="0" marL="0" rtl="0" algn="l">
              <a:spcBef>
                <a:spcPts val="1600"/>
              </a:spcBef>
              <a:spcAft>
                <a:spcPts val="0"/>
              </a:spcAft>
              <a:buNone/>
            </a:pPr>
            <a:r>
              <a:rPr lang="en"/>
              <a:t>This system could transition from one state to another by a flip of the switch.</a:t>
            </a:r>
            <a:endParaRPr/>
          </a:p>
          <a:p>
            <a:pPr indent="0" lvl="0" marL="0" rtl="0" algn="l">
              <a:spcBef>
                <a:spcPts val="1600"/>
              </a:spcBef>
              <a:spcAft>
                <a:spcPts val="0"/>
              </a:spcAft>
              <a:buNone/>
            </a:pPr>
            <a:r>
              <a:rPr lang="en"/>
              <a:t>This is reflected in the diagram by edge going from one state to another.</a:t>
            </a:r>
            <a:endParaRPr/>
          </a:p>
          <a:p>
            <a:pPr indent="0" lvl="0" marL="0" rtl="0" algn="l">
              <a:spcBef>
                <a:spcPts val="1600"/>
              </a:spcBef>
              <a:spcAft>
                <a:spcPts val="1600"/>
              </a:spcAft>
              <a:buNone/>
            </a:pPr>
            <a:r>
              <a:t/>
            </a:r>
            <a:endParaRPr/>
          </a:p>
        </p:txBody>
      </p:sp>
      <p:sp>
        <p:nvSpPr>
          <p:cNvPr id="366" name="Google Shape;366;p18"/>
          <p:cNvSpPr/>
          <p:nvPr/>
        </p:nvSpPr>
        <p:spPr>
          <a:xfrm>
            <a:off x="5878307" y="2386898"/>
            <a:ext cx="517500" cy="5298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p>
        </p:txBody>
      </p:sp>
      <p:sp>
        <p:nvSpPr>
          <p:cNvPr id="367" name="Google Shape;367;p18"/>
          <p:cNvSpPr/>
          <p:nvPr/>
        </p:nvSpPr>
        <p:spPr>
          <a:xfrm>
            <a:off x="7990132" y="2386898"/>
            <a:ext cx="517500" cy="5298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p>
        </p:txBody>
      </p:sp>
      <p:sp>
        <p:nvSpPr>
          <p:cNvPr id="368" name="Google Shape;368;p18"/>
          <p:cNvSpPr/>
          <p:nvPr/>
        </p:nvSpPr>
        <p:spPr>
          <a:xfrm>
            <a:off x="6012272" y="1478823"/>
            <a:ext cx="2452500" cy="803100"/>
          </a:xfrm>
          <a:prstGeom prst="curvedDownArrow">
            <a:avLst>
              <a:gd fmla="val 25000" name="adj1"/>
              <a:gd fmla="val 50000" name="adj2"/>
              <a:gd fmla="val 25000" name="adj3"/>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rot="10800000">
            <a:off x="5939913" y="3021673"/>
            <a:ext cx="2415300" cy="999900"/>
          </a:xfrm>
          <a:prstGeom prst="curvedDownArrow">
            <a:avLst>
              <a:gd fmla="val 25000" name="adj1"/>
              <a:gd fmla="val 50000" name="adj2"/>
              <a:gd fmla="val 25000" name="adj3"/>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txBox="1"/>
          <p:nvPr/>
        </p:nvSpPr>
        <p:spPr>
          <a:xfrm>
            <a:off x="5927583" y="2462742"/>
            <a:ext cx="6039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Up</a:t>
            </a:r>
            <a:endParaRPr b="1" sz="1200">
              <a:latin typeface="Nunito"/>
              <a:ea typeface="Nunito"/>
              <a:cs typeface="Nunito"/>
              <a:sym typeface="Nunito"/>
            </a:endParaRPr>
          </a:p>
        </p:txBody>
      </p:sp>
      <p:sp>
        <p:nvSpPr>
          <p:cNvPr id="371" name="Google Shape;371;p18"/>
          <p:cNvSpPr txBox="1"/>
          <p:nvPr/>
        </p:nvSpPr>
        <p:spPr>
          <a:xfrm>
            <a:off x="7948580" y="2462742"/>
            <a:ext cx="7431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Down</a:t>
            </a:r>
            <a:endParaRPr b="1" sz="1200">
              <a:latin typeface="Nunito"/>
              <a:ea typeface="Nunito"/>
              <a:cs typeface="Nunito"/>
              <a:sym typeface="Nunito"/>
            </a:endParaRPr>
          </a:p>
        </p:txBody>
      </p:sp>
      <p:sp>
        <p:nvSpPr>
          <p:cNvPr id="372" name="Google Shape;372;p18"/>
          <p:cNvSpPr txBox="1"/>
          <p:nvPr/>
        </p:nvSpPr>
        <p:spPr>
          <a:xfrm>
            <a:off x="7098383" y="3443442"/>
            <a:ext cx="6039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f</a:t>
            </a:r>
            <a:endParaRPr b="1" sz="1800">
              <a:latin typeface="Nunito"/>
              <a:ea typeface="Nunito"/>
              <a:cs typeface="Nunito"/>
              <a:sym typeface="Nunito"/>
            </a:endParaRPr>
          </a:p>
        </p:txBody>
      </p:sp>
      <p:sp>
        <p:nvSpPr>
          <p:cNvPr id="373" name="Google Shape;373;p18"/>
          <p:cNvSpPr txBox="1"/>
          <p:nvPr/>
        </p:nvSpPr>
        <p:spPr>
          <a:xfrm>
            <a:off x="7004308" y="1531117"/>
            <a:ext cx="6039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f</a:t>
            </a:r>
            <a:endParaRPr b="1" sz="1800">
              <a:latin typeface="Nunito"/>
              <a:ea typeface="Nunito"/>
              <a:cs typeface="Nunito"/>
              <a:sym typeface="Nunito"/>
            </a:endParaRPr>
          </a:p>
        </p:txBody>
      </p:sp>
      <p:sp>
        <p:nvSpPr>
          <p:cNvPr id="374" name="Google Shape;374;p18"/>
          <p:cNvSpPr/>
          <p:nvPr/>
        </p:nvSpPr>
        <p:spPr>
          <a:xfrm>
            <a:off x="5446956" y="2516222"/>
            <a:ext cx="382200" cy="2958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txBox="1"/>
          <p:nvPr/>
        </p:nvSpPr>
        <p:spPr>
          <a:xfrm>
            <a:off x="4904646" y="2487383"/>
            <a:ext cx="6039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Start</a:t>
            </a:r>
            <a:endParaRPr b="1" sz="1200">
              <a:latin typeface="Nunito"/>
              <a:ea typeface="Nunito"/>
              <a:cs typeface="Nunito"/>
              <a:sym typeface="Nunito"/>
            </a:endParaRPr>
          </a:p>
        </p:txBody>
      </p:sp>
      <p:sp>
        <p:nvSpPr>
          <p:cNvPr id="376" name="Google Shape;376;p18"/>
          <p:cNvSpPr txBox="1"/>
          <p:nvPr/>
        </p:nvSpPr>
        <p:spPr>
          <a:xfrm>
            <a:off x="6329819" y="4126550"/>
            <a:ext cx="28758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Light Switch Automation</a:t>
            </a:r>
            <a:endParaRPr sz="1200">
              <a:latin typeface="Nunito"/>
              <a:ea typeface="Nunito"/>
              <a:cs typeface="Nunito"/>
              <a:sym typeface="Nunito"/>
            </a:endParaRPr>
          </a:p>
        </p:txBody>
      </p:sp>
      <p:sp>
        <p:nvSpPr>
          <p:cNvPr id="377" name="Google Shape;377;p18"/>
          <p:cNvSpPr txBox="1"/>
          <p:nvPr/>
        </p:nvSpPr>
        <p:spPr>
          <a:xfrm>
            <a:off x="7004300" y="4485675"/>
            <a:ext cx="10476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Nunito"/>
                <a:ea typeface="Nunito"/>
                <a:cs typeface="Nunito"/>
                <a:sym typeface="Nunito"/>
              </a:rPr>
              <a:t>DFA_ex1</a:t>
            </a:r>
            <a:endParaRPr b="1" sz="800">
              <a:solidFill>
                <a:srgbClr val="434343"/>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Deterministic Finite Automata</a:t>
            </a:r>
            <a:endParaRPr/>
          </a:p>
          <a:p>
            <a:pPr indent="0" lvl="0" marL="0" rtl="0" algn="l">
              <a:spcBef>
                <a:spcPts val="0"/>
              </a:spcBef>
              <a:spcAft>
                <a:spcPts val="0"/>
              </a:spcAft>
              <a:buNone/>
            </a:pPr>
            <a:r>
              <a:t/>
            </a:r>
            <a:endParaRPr/>
          </a:p>
        </p:txBody>
      </p:sp>
      <p:sp>
        <p:nvSpPr>
          <p:cNvPr id="383" name="Google Shape;383;p19"/>
          <p:cNvSpPr txBox="1"/>
          <p:nvPr>
            <p:ph idx="1" type="body"/>
          </p:nvPr>
        </p:nvSpPr>
        <p:spPr>
          <a:xfrm>
            <a:off x="603850" y="1597875"/>
            <a:ext cx="4177500" cy="28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edges are labeled by action or input: in this case “f”. The kinds of input an automation can </a:t>
            </a:r>
            <a:r>
              <a:rPr lang="en"/>
              <a:t>receive</a:t>
            </a:r>
            <a:r>
              <a:rPr lang="en"/>
              <a:t> are the symbols of its alphabet. For this light switch automation the alphabet is </a:t>
            </a:r>
            <a:r>
              <a:rPr lang="en"/>
              <a:t>simplify</a:t>
            </a:r>
            <a:r>
              <a:rPr lang="en"/>
              <a:t> {f}.</a:t>
            </a:r>
            <a:endParaRPr/>
          </a:p>
          <a:p>
            <a:pPr indent="0" lvl="0" marL="0" rtl="0" algn="l">
              <a:spcBef>
                <a:spcPts val="1600"/>
              </a:spcBef>
              <a:spcAft>
                <a:spcPts val="0"/>
              </a:spcAft>
              <a:buNone/>
            </a:pPr>
            <a:r>
              <a:rPr lang="en"/>
              <a:t>The switch could be flipped any number of times =. As long as the switch is flipped an even number of times</a:t>
            </a:r>
            <a:endParaRPr/>
          </a:p>
          <a:p>
            <a:pPr indent="0" lvl="0" marL="0" rtl="0" algn="l">
              <a:spcBef>
                <a:spcPts val="1600"/>
              </a:spcBef>
              <a:spcAft>
                <a:spcPts val="0"/>
              </a:spcAft>
              <a:buNone/>
            </a:pPr>
            <a:r>
              <a:rPr lang="en"/>
              <a:t>The switch is up and the automation is in non-accepting state. But if the switch is flipped an odd numbers of times, the switch is down and the automation is in an accepting state.</a:t>
            </a:r>
            <a:endParaRPr/>
          </a:p>
          <a:p>
            <a:pPr indent="0" lvl="0" marL="0" rtl="0" algn="l">
              <a:spcBef>
                <a:spcPts val="1600"/>
              </a:spcBef>
              <a:spcAft>
                <a:spcPts val="1600"/>
              </a:spcAft>
              <a:buNone/>
            </a:pPr>
            <a:r>
              <a:t/>
            </a:r>
            <a:endParaRPr/>
          </a:p>
        </p:txBody>
      </p:sp>
      <p:sp>
        <p:nvSpPr>
          <p:cNvPr id="384" name="Google Shape;384;p19"/>
          <p:cNvSpPr/>
          <p:nvPr/>
        </p:nvSpPr>
        <p:spPr>
          <a:xfrm>
            <a:off x="5878307" y="2386898"/>
            <a:ext cx="517500" cy="5298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p>
        </p:txBody>
      </p:sp>
      <p:sp>
        <p:nvSpPr>
          <p:cNvPr id="385" name="Google Shape;385;p19"/>
          <p:cNvSpPr/>
          <p:nvPr/>
        </p:nvSpPr>
        <p:spPr>
          <a:xfrm>
            <a:off x="7990132" y="2386898"/>
            <a:ext cx="517500" cy="5298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p>
        </p:txBody>
      </p:sp>
      <p:sp>
        <p:nvSpPr>
          <p:cNvPr id="386" name="Google Shape;386;p19"/>
          <p:cNvSpPr/>
          <p:nvPr/>
        </p:nvSpPr>
        <p:spPr>
          <a:xfrm>
            <a:off x="5989207" y="1478823"/>
            <a:ext cx="2452500" cy="803100"/>
          </a:xfrm>
          <a:prstGeom prst="curvedDownArrow">
            <a:avLst>
              <a:gd fmla="val 25000" name="adj1"/>
              <a:gd fmla="val 50000" name="adj2"/>
              <a:gd fmla="val 25000" name="adj3"/>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rot="10800000">
            <a:off x="5939913" y="3021673"/>
            <a:ext cx="2415300" cy="999900"/>
          </a:xfrm>
          <a:prstGeom prst="curvedDownArrow">
            <a:avLst>
              <a:gd fmla="val 25000" name="adj1"/>
              <a:gd fmla="val 50000" name="adj2"/>
              <a:gd fmla="val 25000" name="adj3"/>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txBox="1"/>
          <p:nvPr/>
        </p:nvSpPr>
        <p:spPr>
          <a:xfrm>
            <a:off x="5927583" y="2462742"/>
            <a:ext cx="6039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Up</a:t>
            </a:r>
            <a:endParaRPr b="1" sz="1200">
              <a:latin typeface="Nunito"/>
              <a:ea typeface="Nunito"/>
              <a:cs typeface="Nunito"/>
              <a:sym typeface="Nunito"/>
            </a:endParaRPr>
          </a:p>
        </p:txBody>
      </p:sp>
      <p:sp>
        <p:nvSpPr>
          <p:cNvPr id="389" name="Google Shape;389;p19"/>
          <p:cNvSpPr txBox="1"/>
          <p:nvPr/>
        </p:nvSpPr>
        <p:spPr>
          <a:xfrm>
            <a:off x="7948580" y="2462742"/>
            <a:ext cx="7431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Down</a:t>
            </a:r>
            <a:endParaRPr b="1" sz="1200">
              <a:latin typeface="Nunito"/>
              <a:ea typeface="Nunito"/>
              <a:cs typeface="Nunito"/>
              <a:sym typeface="Nunito"/>
            </a:endParaRPr>
          </a:p>
        </p:txBody>
      </p:sp>
      <p:sp>
        <p:nvSpPr>
          <p:cNvPr id="390" name="Google Shape;390;p19"/>
          <p:cNvSpPr txBox="1"/>
          <p:nvPr/>
        </p:nvSpPr>
        <p:spPr>
          <a:xfrm>
            <a:off x="7098383" y="3443442"/>
            <a:ext cx="6039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f</a:t>
            </a:r>
            <a:endParaRPr b="1" sz="1800">
              <a:latin typeface="Nunito"/>
              <a:ea typeface="Nunito"/>
              <a:cs typeface="Nunito"/>
              <a:sym typeface="Nunito"/>
            </a:endParaRPr>
          </a:p>
        </p:txBody>
      </p:sp>
      <p:sp>
        <p:nvSpPr>
          <p:cNvPr id="391" name="Google Shape;391;p19"/>
          <p:cNvSpPr txBox="1"/>
          <p:nvPr/>
        </p:nvSpPr>
        <p:spPr>
          <a:xfrm>
            <a:off x="7004308" y="1531117"/>
            <a:ext cx="6039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f</a:t>
            </a:r>
            <a:endParaRPr b="1" sz="1800">
              <a:latin typeface="Nunito"/>
              <a:ea typeface="Nunito"/>
              <a:cs typeface="Nunito"/>
              <a:sym typeface="Nunito"/>
            </a:endParaRPr>
          </a:p>
        </p:txBody>
      </p:sp>
      <p:sp>
        <p:nvSpPr>
          <p:cNvPr id="392" name="Google Shape;392;p19"/>
          <p:cNvSpPr/>
          <p:nvPr/>
        </p:nvSpPr>
        <p:spPr>
          <a:xfrm>
            <a:off x="5446956" y="2516222"/>
            <a:ext cx="382200" cy="2958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txBox="1"/>
          <p:nvPr/>
        </p:nvSpPr>
        <p:spPr>
          <a:xfrm>
            <a:off x="4904646" y="2487383"/>
            <a:ext cx="6039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Start</a:t>
            </a:r>
            <a:endParaRPr b="1" sz="1200">
              <a:latin typeface="Nunito"/>
              <a:ea typeface="Nunito"/>
              <a:cs typeface="Nunito"/>
              <a:sym typeface="Nunito"/>
            </a:endParaRPr>
          </a:p>
        </p:txBody>
      </p:sp>
      <p:sp>
        <p:nvSpPr>
          <p:cNvPr id="394" name="Google Shape;394;p19"/>
          <p:cNvSpPr txBox="1"/>
          <p:nvPr/>
        </p:nvSpPr>
        <p:spPr>
          <a:xfrm>
            <a:off x="6329819" y="4126550"/>
            <a:ext cx="28758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Light Switch Automation</a:t>
            </a:r>
            <a:endParaRPr sz="1200">
              <a:latin typeface="Nunito"/>
              <a:ea typeface="Nunito"/>
              <a:cs typeface="Nunito"/>
              <a:sym typeface="Nunito"/>
            </a:endParaRPr>
          </a:p>
        </p:txBody>
      </p:sp>
      <p:sp>
        <p:nvSpPr>
          <p:cNvPr id="395" name="Google Shape;395;p19"/>
          <p:cNvSpPr txBox="1"/>
          <p:nvPr/>
        </p:nvSpPr>
        <p:spPr>
          <a:xfrm>
            <a:off x="7004300" y="4485675"/>
            <a:ext cx="10476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Nunito"/>
                <a:ea typeface="Nunito"/>
                <a:cs typeface="Nunito"/>
                <a:sym typeface="Nunito"/>
              </a:rPr>
              <a:t>DFA_ex1</a:t>
            </a:r>
            <a:endParaRPr b="1" sz="800">
              <a:solidFill>
                <a:srgbClr val="434343"/>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Deterministic Finite Automata</a:t>
            </a:r>
            <a:endParaRPr/>
          </a:p>
          <a:p>
            <a:pPr indent="0" lvl="0" marL="0" rtl="0" algn="l">
              <a:spcBef>
                <a:spcPts val="0"/>
              </a:spcBef>
              <a:spcAft>
                <a:spcPts val="0"/>
              </a:spcAft>
              <a:buNone/>
            </a:pPr>
            <a:r>
              <a:t/>
            </a:r>
            <a:endParaRPr/>
          </a:p>
        </p:txBody>
      </p:sp>
      <p:sp>
        <p:nvSpPr>
          <p:cNvPr id="401" name="Google Shape;401;p20"/>
          <p:cNvSpPr txBox="1"/>
          <p:nvPr>
            <p:ph idx="1" type="body"/>
          </p:nvPr>
        </p:nvSpPr>
        <p:spPr>
          <a:xfrm>
            <a:off x="603850" y="1597875"/>
            <a:ext cx="4177500" cy="28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automation id finite because it has a finite number of states. It is deterministic because for any sequence of flips, the system will be in only one of the states.</a:t>
            </a:r>
            <a:endParaRPr/>
          </a:p>
          <a:p>
            <a:pPr indent="0" lvl="0" marL="0" rtl="0" algn="l">
              <a:spcBef>
                <a:spcPts val="1600"/>
              </a:spcBef>
              <a:spcAft>
                <a:spcPts val="0"/>
              </a:spcAft>
              <a:buNone/>
            </a:pPr>
            <a:r>
              <a:rPr lang="en"/>
              <a:t>There is always exactly one transition from each state for each </a:t>
            </a:r>
            <a:r>
              <a:rPr lang="en"/>
              <a:t>possible</a:t>
            </a:r>
            <a:r>
              <a:rPr lang="en"/>
              <a:t> input.</a:t>
            </a:r>
            <a:endParaRPr/>
          </a:p>
          <a:p>
            <a:pPr indent="0" lvl="0" marL="0" rtl="0" algn="l">
              <a:spcBef>
                <a:spcPts val="1600"/>
              </a:spcBef>
              <a:spcAft>
                <a:spcPts val="1600"/>
              </a:spcAft>
              <a:buNone/>
            </a:pPr>
            <a:r>
              <a:t/>
            </a:r>
            <a:endParaRPr/>
          </a:p>
        </p:txBody>
      </p:sp>
      <p:sp>
        <p:nvSpPr>
          <p:cNvPr id="402" name="Google Shape;402;p20"/>
          <p:cNvSpPr/>
          <p:nvPr/>
        </p:nvSpPr>
        <p:spPr>
          <a:xfrm>
            <a:off x="5878307" y="2386898"/>
            <a:ext cx="517500" cy="5298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p>
        </p:txBody>
      </p:sp>
      <p:sp>
        <p:nvSpPr>
          <p:cNvPr id="403" name="Google Shape;403;p20"/>
          <p:cNvSpPr/>
          <p:nvPr/>
        </p:nvSpPr>
        <p:spPr>
          <a:xfrm>
            <a:off x="7990132" y="2386898"/>
            <a:ext cx="517500" cy="5298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p>
        </p:txBody>
      </p:sp>
      <p:sp>
        <p:nvSpPr>
          <p:cNvPr id="404" name="Google Shape;404;p20"/>
          <p:cNvSpPr/>
          <p:nvPr/>
        </p:nvSpPr>
        <p:spPr>
          <a:xfrm>
            <a:off x="5989207" y="1478823"/>
            <a:ext cx="2452500" cy="803100"/>
          </a:xfrm>
          <a:prstGeom prst="curvedDownArrow">
            <a:avLst>
              <a:gd fmla="val 25000" name="adj1"/>
              <a:gd fmla="val 50000" name="adj2"/>
              <a:gd fmla="val 25000" name="adj3"/>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rot="10800000">
            <a:off x="5939913" y="3021673"/>
            <a:ext cx="2415300" cy="999900"/>
          </a:xfrm>
          <a:prstGeom prst="curvedDownArrow">
            <a:avLst>
              <a:gd fmla="val 25000" name="adj1"/>
              <a:gd fmla="val 50000" name="adj2"/>
              <a:gd fmla="val 25000" name="adj3"/>
            </a:avLst>
          </a:prstGeom>
          <a:solidFill>
            <a:srgbClr val="6D9E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txBox="1"/>
          <p:nvPr/>
        </p:nvSpPr>
        <p:spPr>
          <a:xfrm>
            <a:off x="5927583" y="2462742"/>
            <a:ext cx="6039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Up</a:t>
            </a:r>
            <a:endParaRPr b="1" sz="1200">
              <a:latin typeface="Nunito"/>
              <a:ea typeface="Nunito"/>
              <a:cs typeface="Nunito"/>
              <a:sym typeface="Nunito"/>
            </a:endParaRPr>
          </a:p>
        </p:txBody>
      </p:sp>
      <p:sp>
        <p:nvSpPr>
          <p:cNvPr id="407" name="Google Shape;407;p20"/>
          <p:cNvSpPr txBox="1"/>
          <p:nvPr/>
        </p:nvSpPr>
        <p:spPr>
          <a:xfrm>
            <a:off x="7948580" y="2462742"/>
            <a:ext cx="7431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Down</a:t>
            </a:r>
            <a:endParaRPr b="1" sz="1200">
              <a:latin typeface="Nunito"/>
              <a:ea typeface="Nunito"/>
              <a:cs typeface="Nunito"/>
              <a:sym typeface="Nunito"/>
            </a:endParaRPr>
          </a:p>
        </p:txBody>
      </p:sp>
      <p:sp>
        <p:nvSpPr>
          <p:cNvPr id="408" name="Google Shape;408;p20"/>
          <p:cNvSpPr txBox="1"/>
          <p:nvPr/>
        </p:nvSpPr>
        <p:spPr>
          <a:xfrm>
            <a:off x="7098383" y="3443442"/>
            <a:ext cx="6039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f</a:t>
            </a:r>
            <a:endParaRPr b="1" sz="1800">
              <a:latin typeface="Nunito"/>
              <a:ea typeface="Nunito"/>
              <a:cs typeface="Nunito"/>
              <a:sym typeface="Nunito"/>
            </a:endParaRPr>
          </a:p>
        </p:txBody>
      </p:sp>
      <p:sp>
        <p:nvSpPr>
          <p:cNvPr id="409" name="Google Shape;409;p20"/>
          <p:cNvSpPr txBox="1"/>
          <p:nvPr/>
        </p:nvSpPr>
        <p:spPr>
          <a:xfrm>
            <a:off x="7004308" y="1531117"/>
            <a:ext cx="6039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f</a:t>
            </a:r>
            <a:endParaRPr b="1" sz="1800">
              <a:latin typeface="Nunito"/>
              <a:ea typeface="Nunito"/>
              <a:cs typeface="Nunito"/>
              <a:sym typeface="Nunito"/>
            </a:endParaRPr>
          </a:p>
        </p:txBody>
      </p:sp>
      <p:sp>
        <p:nvSpPr>
          <p:cNvPr id="410" name="Google Shape;410;p20"/>
          <p:cNvSpPr/>
          <p:nvPr/>
        </p:nvSpPr>
        <p:spPr>
          <a:xfrm>
            <a:off x="5446956" y="2516222"/>
            <a:ext cx="382200" cy="2958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txBox="1"/>
          <p:nvPr/>
        </p:nvSpPr>
        <p:spPr>
          <a:xfrm>
            <a:off x="4904646" y="2487383"/>
            <a:ext cx="6039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Start</a:t>
            </a:r>
            <a:endParaRPr b="1" sz="1200">
              <a:latin typeface="Nunito"/>
              <a:ea typeface="Nunito"/>
              <a:cs typeface="Nunito"/>
              <a:sym typeface="Nunito"/>
            </a:endParaRPr>
          </a:p>
        </p:txBody>
      </p:sp>
      <p:sp>
        <p:nvSpPr>
          <p:cNvPr id="412" name="Google Shape;412;p20"/>
          <p:cNvSpPr txBox="1"/>
          <p:nvPr/>
        </p:nvSpPr>
        <p:spPr>
          <a:xfrm>
            <a:off x="6329819" y="4126550"/>
            <a:ext cx="28758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Light Switch Automation</a:t>
            </a:r>
            <a:endParaRPr sz="1200">
              <a:latin typeface="Nunito"/>
              <a:ea typeface="Nunito"/>
              <a:cs typeface="Nunito"/>
              <a:sym typeface="Nunito"/>
            </a:endParaRPr>
          </a:p>
        </p:txBody>
      </p:sp>
      <p:sp>
        <p:nvSpPr>
          <p:cNvPr id="413" name="Google Shape;413;p20"/>
          <p:cNvSpPr txBox="1"/>
          <p:nvPr/>
        </p:nvSpPr>
        <p:spPr>
          <a:xfrm>
            <a:off x="7004300" y="4485675"/>
            <a:ext cx="10476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Nunito"/>
                <a:ea typeface="Nunito"/>
                <a:cs typeface="Nunito"/>
                <a:sym typeface="Nunito"/>
              </a:rPr>
              <a:t>DFA_ex1</a:t>
            </a:r>
            <a:endParaRPr b="1" sz="800">
              <a:solidFill>
                <a:srgbClr val="434343"/>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
            </a:r>
            <a:r>
              <a:rPr lang="en"/>
              <a:t>eterministic Finite Automata is defined </a:t>
            </a:r>
            <a:r>
              <a:rPr lang="en"/>
              <a:t>formally</a:t>
            </a:r>
            <a:r>
              <a:rPr lang="en"/>
              <a:t> as follows</a:t>
            </a:r>
            <a:endParaRPr/>
          </a:p>
          <a:p>
            <a:pPr indent="0" lvl="0" marL="0" rtl="0" algn="l">
              <a:spcBef>
                <a:spcPts val="0"/>
              </a:spcBef>
              <a:spcAft>
                <a:spcPts val="0"/>
              </a:spcAft>
              <a:buNone/>
            </a:pPr>
            <a:r>
              <a:t/>
            </a:r>
            <a:endParaRPr/>
          </a:p>
        </p:txBody>
      </p:sp>
      <p:sp>
        <p:nvSpPr>
          <p:cNvPr id="419" name="Google Shape;419;p21"/>
          <p:cNvSpPr txBox="1"/>
          <p:nvPr>
            <p:ph idx="1" type="body"/>
          </p:nvPr>
        </p:nvSpPr>
        <p:spPr>
          <a:xfrm>
            <a:off x="603850" y="1737600"/>
            <a:ext cx="7899300" cy="27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rPr>
              <a:t>(Q,</a:t>
            </a:r>
            <a:r>
              <a:rPr b="1" lang="en" sz="1200">
                <a:solidFill>
                  <a:srgbClr val="000000"/>
                </a:solidFill>
                <a:highlight>
                  <a:srgbClr val="FFFFFF"/>
                </a:highlight>
              </a:rPr>
              <a:t>Σ, 𝛿, q</a:t>
            </a:r>
            <a:r>
              <a:rPr b="1" lang="en" sz="800">
                <a:solidFill>
                  <a:srgbClr val="000000"/>
                </a:solidFill>
                <a:highlight>
                  <a:srgbClr val="FFFFFF"/>
                </a:highlight>
              </a:rPr>
              <a:t>0</a:t>
            </a:r>
            <a:r>
              <a:rPr b="1" lang="en" sz="1200">
                <a:solidFill>
                  <a:srgbClr val="000000"/>
                </a:solidFill>
                <a:highlight>
                  <a:srgbClr val="FFFFFF"/>
                </a:highlight>
              </a:rPr>
              <a:t>,F)</a:t>
            </a:r>
            <a:r>
              <a:rPr lang="en" sz="1200">
                <a:solidFill>
                  <a:srgbClr val="000000"/>
                </a:solidFill>
                <a:highlight>
                  <a:srgbClr val="FFFFFF"/>
                </a:highlight>
              </a:rPr>
              <a:t>  </a:t>
            </a:r>
            <a:r>
              <a:rPr lang="en" sz="1200"/>
              <a:t>where each component is described as follows:</a:t>
            </a:r>
            <a:endParaRPr sz="1200"/>
          </a:p>
          <a:p>
            <a:pPr indent="0" lvl="0" marL="0" rtl="0" algn="l">
              <a:spcBef>
                <a:spcPts val="1600"/>
              </a:spcBef>
              <a:spcAft>
                <a:spcPts val="0"/>
              </a:spcAft>
              <a:buNone/>
            </a:pPr>
            <a:r>
              <a:rPr b="1" lang="en" sz="1200">
                <a:solidFill>
                  <a:srgbClr val="000000"/>
                </a:solidFill>
              </a:rPr>
              <a:t>Q</a:t>
            </a:r>
            <a:r>
              <a:rPr lang="en" sz="1200">
                <a:solidFill>
                  <a:srgbClr val="000000"/>
                </a:solidFill>
              </a:rPr>
              <a:t>  </a:t>
            </a:r>
            <a:r>
              <a:rPr lang="en" sz="1200"/>
              <a:t>is a finite set of state</a:t>
            </a:r>
            <a:endParaRPr sz="1200">
              <a:solidFill>
                <a:srgbClr val="000000"/>
              </a:solidFill>
            </a:endParaRPr>
          </a:p>
          <a:p>
            <a:pPr indent="0" lvl="0" marL="0" rtl="0" algn="l">
              <a:spcBef>
                <a:spcPts val="1600"/>
              </a:spcBef>
              <a:spcAft>
                <a:spcPts val="0"/>
              </a:spcAft>
              <a:buNone/>
            </a:pPr>
            <a:r>
              <a:rPr b="1" lang="en" sz="1200">
                <a:solidFill>
                  <a:srgbClr val="000000"/>
                </a:solidFill>
                <a:highlight>
                  <a:srgbClr val="FFFFFF"/>
                </a:highlight>
              </a:rPr>
              <a:t>Σ</a:t>
            </a:r>
            <a:r>
              <a:rPr lang="en" sz="1200">
                <a:solidFill>
                  <a:srgbClr val="000000"/>
                </a:solidFill>
                <a:highlight>
                  <a:srgbClr val="FFFFFF"/>
                </a:highlight>
              </a:rPr>
              <a:t> </a:t>
            </a:r>
            <a:r>
              <a:rPr lang="en" sz="1200"/>
              <a:t>is an alphabet, which by definition is also finite,</a:t>
            </a:r>
            <a:endParaRPr sz="1200">
              <a:solidFill>
                <a:srgbClr val="000000"/>
              </a:solidFill>
              <a:highlight>
                <a:srgbClr val="FFFFFF"/>
              </a:highlight>
            </a:endParaRPr>
          </a:p>
          <a:p>
            <a:pPr indent="0" lvl="0" marL="0" rtl="0" algn="l">
              <a:spcBef>
                <a:spcPts val="1600"/>
              </a:spcBef>
              <a:spcAft>
                <a:spcPts val="0"/>
              </a:spcAft>
              <a:buNone/>
            </a:pPr>
            <a:r>
              <a:rPr b="1" lang="en" sz="1200">
                <a:solidFill>
                  <a:srgbClr val="000000"/>
                </a:solidFill>
                <a:highlight>
                  <a:srgbClr val="FFFFFF"/>
                </a:highlight>
              </a:rPr>
              <a:t>𝛿: QxΣ </a:t>
            </a:r>
            <a:r>
              <a:rPr b="1" lang="en" sz="1200">
                <a:solidFill>
                  <a:srgbClr val="545454"/>
                </a:solidFill>
                <a:highlight>
                  <a:srgbClr val="FFFFFF"/>
                </a:highlight>
              </a:rPr>
              <a:t> → </a:t>
            </a:r>
            <a:r>
              <a:rPr b="1" lang="en" sz="1200">
                <a:solidFill>
                  <a:srgbClr val="000000"/>
                </a:solidFill>
                <a:highlight>
                  <a:srgbClr val="FFFFFF"/>
                </a:highlight>
              </a:rPr>
              <a:t>Q</a:t>
            </a:r>
            <a:r>
              <a:rPr lang="en" sz="1200">
                <a:solidFill>
                  <a:srgbClr val="545454"/>
                </a:solidFill>
                <a:highlight>
                  <a:srgbClr val="FFFFFF"/>
                </a:highlight>
              </a:rPr>
              <a:t> , </a:t>
            </a:r>
            <a:r>
              <a:rPr lang="en" sz="1200"/>
              <a:t>is the Transition function that for each state and input symbol determines the next state,</a:t>
            </a:r>
            <a:endParaRPr sz="1200">
              <a:solidFill>
                <a:srgbClr val="545454"/>
              </a:solidFill>
              <a:highlight>
                <a:srgbClr val="FFFFFF"/>
              </a:highlight>
            </a:endParaRPr>
          </a:p>
          <a:p>
            <a:pPr indent="0" lvl="0" marL="0" rtl="0" algn="l">
              <a:spcBef>
                <a:spcPts val="1600"/>
              </a:spcBef>
              <a:spcAft>
                <a:spcPts val="0"/>
              </a:spcAft>
              <a:buNone/>
            </a:pPr>
            <a:r>
              <a:rPr b="1" lang="en" sz="1200">
                <a:solidFill>
                  <a:srgbClr val="000000"/>
                </a:solidFill>
                <a:highlight>
                  <a:srgbClr val="FFFFFF"/>
                </a:highlight>
              </a:rPr>
              <a:t>q</a:t>
            </a:r>
            <a:r>
              <a:rPr b="1" lang="en" sz="800">
                <a:solidFill>
                  <a:srgbClr val="000000"/>
                </a:solidFill>
                <a:highlight>
                  <a:srgbClr val="FFFFFF"/>
                </a:highlight>
              </a:rPr>
              <a:t>0</a:t>
            </a:r>
            <a:r>
              <a:rPr b="1" lang="en" sz="1200">
                <a:solidFill>
                  <a:srgbClr val="000000"/>
                </a:solidFill>
                <a:highlight>
                  <a:srgbClr val="FFFFFF"/>
                </a:highlight>
              </a:rPr>
              <a:t> </a:t>
            </a:r>
            <a:r>
              <a:rPr b="1" lang="en" sz="1200">
                <a:solidFill>
                  <a:srgbClr val="222222"/>
                </a:solidFill>
              </a:rPr>
              <a:t>∈ Q</a:t>
            </a:r>
            <a:r>
              <a:rPr lang="en" sz="1200">
                <a:solidFill>
                  <a:srgbClr val="222222"/>
                </a:solidFill>
              </a:rPr>
              <a:t>, </a:t>
            </a:r>
            <a:r>
              <a:rPr lang="en" sz="1200"/>
              <a:t>is the start or initial state </a:t>
            </a:r>
            <a:endParaRPr sz="1200">
              <a:solidFill>
                <a:srgbClr val="222222"/>
              </a:solidFill>
            </a:endParaRPr>
          </a:p>
          <a:p>
            <a:pPr indent="0" lvl="0" marL="0" rtl="0" algn="l">
              <a:spcBef>
                <a:spcPts val="1600"/>
              </a:spcBef>
              <a:spcAft>
                <a:spcPts val="0"/>
              </a:spcAft>
              <a:buNone/>
            </a:pPr>
            <a:r>
              <a:rPr b="1" lang="en" sz="1200">
                <a:solidFill>
                  <a:srgbClr val="000000"/>
                </a:solidFill>
                <a:highlight>
                  <a:srgbClr val="FFFFFF"/>
                </a:highlight>
              </a:rPr>
              <a:t>F </a:t>
            </a:r>
            <a:r>
              <a:rPr b="1" lang="en" sz="1200">
                <a:solidFill>
                  <a:srgbClr val="222222"/>
                </a:solidFill>
              </a:rPr>
              <a:t>⊆ Q</a:t>
            </a:r>
            <a:r>
              <a:rPr lang="en" sz="1200">
                <a:solidFill>
                  <a:srgbClr val="222222"/>
                </a:solidFill>
              </a:rPr>
              <a:t>, is the set of accepting or final states</a:t>
            </a:r>
            <a:endParaRPr sz="1200">
              <a:solidFill>
                <a:srgbClr val="222222"/>
              </a:solidFill>
            </a:endParaRPr>
          </a:p>
          <a:p>
            <a:pPr indent="0" lvl="0" marL="0" rtl="0" algn="l">
              <a:spcBef>
                <a:spcPts val="1600"/>
              </a:spcBef>
              <a:spcAft>
                <a:spcPts val="1600"/>
              </a:spcAft>
              <a:buNone/>
            </a:pPr>
            <a:r>
              <a:rPr lang="en" sz="1400">
                <a:solidFill>
                  <a:srgbClr val="000000"/>
                </a:solidFill>
                <a:highlight>
                  <a:srgbClr val="FFFFFF"/>
                </a:highlight>
                <a:latin typeface="Roboto Medium"/>
                <a:ea typeface="Roboto Medium"/>
                <a:cs typeface="Roboto Medium"/>
                <a:sym typeface="Roboto Medium"/>
              </a:rPr>
              <a:t> </a:t>
            </a:r>
            <a:endParaRPr sz="1400">
              <a:solidFill>
                <a:srgbClr val="000000"/>
              </a:solidFill>
              <a:latin typeface="Roboto Medium"/>
              <a:ea typeface="Roboto Medium"/>
              <a:cs typeface="Roboto Medium"/>
              <a:sym typeface="Roboto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