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  <p:embeddedFont>
      <p:font typeface="Nunito ExtraBold"/>
      <p:bold r:id="rId31"/>
      <p:boldItalic r:id="rId32"/>
    </p:embeddedFont>
    <p:embeddedFont>
      <p:font typeface="Nunito Black"/>
      <p:bold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5281D99-7D5B-4234-8C37-A4D7D7E69079}">
  <a:tblStyle styleId="{F5281D99-7D5B-4234-8C37-A4D7D7E690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ExtraBold-bold.fntdata"/><Relationship Id="rId30" Type="http://schemas.openxmlformats.org/officeDocument/2006/relationships/font" Target="fonts/MavenPro-bold.fntdata"/><Relationship Id="rId11" Type="http://schemas.openxmlformats.org/officeDocument/2006/relationships/slide" Target="slides/slide5.xml"/><Relationship Id="rId33" Type="http://schemas.openxmlformats.org/officeDocument/2006/relationships/font" Target="fonts/NunitoBlack-bold.fntdata"/><Relationship Id="rId10" Type="http://schemas.openxmlformats.org/officeDocument/2006/relationships/slide" Target="slides/slide4.xml"/><Relationship Id="rId32" Type="http://schemas.openxmlformats.org/officeDocument/2006/relationships/font" Target="fonts/NunitoExtraBol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NunitoBlack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f7be7e83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f7be7e83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f7be7e83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f7be7e83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f7be7e83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f7be7e83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fb8421c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fb8421c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5fb8421c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5fb8421c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60db5f7e4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60db5f7e4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60db5f7e4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60db5f7e4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60db5f7e4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60db5f7e4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60db5f7e4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60db5f7e4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f7c122d94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f7c122d94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f7c122d9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f7c122d9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f7c122d94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f7c122d94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f7c122d94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f7c122d94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f7c122d94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f7c122d94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f7c122d94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f7c122d94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5f7be7e8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5f7be7e8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f7be7e83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f7be7e83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Equivalence theorems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transition table of DFA for NFA_ex3</a:t>
            </a:r>
            <a:endParaRPr/>
          </a:p>
        </p:txBody>
      </p:sp>
      <p:sp>
        <p:nvSpPr>
          <p:cNvPr id="399" name="Google Shape;399;p22"/>
          <p:cNvSpPr txBox="1"/>
          <p:nvPr>
            <p:ph idx="1" type="body"/>
          </p:nvPr>
        </p:nvSpPr>
        <p:spPr>
          <a:xfrm>
            <a:off x="808650" y="1481425"/>
            <a:ext cx="3359700" cy="30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accepting state those that contain either r or 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transition table is built incrementally row by row, beginning with the start state . As each new subset is </a:t>
            </a:r>
            <a:r>
              <a:rPr lang="en"/>
              <a:t>introduced</a:t>
            </a:r>
            <a:r>
              <a:rPr lang="en"/>
              <a:t> as a result of a transition a new row is added. </a:t>
            </a:r>
            <a:r>
              <a:rPr lang="en"/>
              <a:t>Potentially</a:t>
            </a:r>
            <a:r>
              <a:rPr lang="en"/>
              <a:t>. There could be 2     rows </a:t>
            </a:r>
            <a:r>
              <a:rPr lang="en"/>
              <a:t>corresponding</a:t>
            </a:r>
            <a:r>
              <a:rPr lang="en"/>
              <a:t> to the number of subsets of Q. However, those states not reachable from the start state may be omitted.</a:t>
            </a:r>
            <a:endParaRPr/>
          </a:p>
        </p:txBody>
      </p:sp>
      <p:graphicFrame>
        <p:nvGraphicFramePr>
          <p:cNvPr id="400" name="Google Shape;400;p22"/>
          <p:cNvGraphicFramePr/>
          <p:nvPr/>
        </p:nvGraphicFramePr>
        <p:xfrm>
          <a:off x="4379735" y="14814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{F5281D99-7D5B-4234-8C37-A4D7D7E69079}</a:tableStyleId>
              </a:tblPr>
              <a:tblGrid>
                <a:gridCol w="369050"/>
                <a:gridCol w="858025"/>
                <a:gridCol w="1180950"/>
                <a:gridCol w="802675"/>
                <a:gridCol w="802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{p.s}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{p,q,s}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{p,s}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{p,s}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{p,q,r,s}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{p,q,s}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{p,q,s}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{P,q,r,s}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{p.q.r}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{p,q,r,s}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01" name="Google Shape;401;p22"/>
          <p:cNvSpPr txBox="1"/>
          <p:nvPr/>
        </p:nvSpPr>
        <p:spPr>
          <a:xfrm>
            <a:off x="4420727" y="1413990"/>
            <a:ext cx="4845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𝛿</a:t>
            </a:r>
            <a:endParaRPr sz="2400">
              <a:highlight>
                <a:srgbClr val="D9D9D9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 rot="-5400000">
            <a:off x="3967083" y="2154523"/>
            <a:ext cx="12174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States</a:t>
            </a:r>
            <a:endParaRPr>
              <a:highlight>
                <a:srgbClr val="D9D9D9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6559360" y="1464813"/>
            <a:ext cx="230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>
                <a:latin typeface="Nunito ExtraBold"/>
                <a:ea typeface="Nunito ExtraBold"/>
                <a:cs typeface="Nunito ExtraBold"/>
                <a:sym typeface="Nunito ExtraBold"/>
              </a:rPr>
              <a:t>nput Symbols</a:t>
            </a:r>
            <a:endParaRPr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404" name="Google Shape;404;p22"/>
          <p:cNvSpPr/>
          <p:nvPr/>
        </p:nvSpPr>
        <p:spPr>
          <a:xfrm>
            <a:off x="4812319" y="2437385"/>
            <a:ext cx="214800" cy="10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2"/>
          <p:cNvSpPr txBox="1"/>
          <p:nvPr/>
        </p:nvSpPr>
        <p:spPr>
          <a:xfrm>
            <a:off x="2892580" y="3033390"/>
            <a:ext cx="4845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Nunito"/>
                <a:ea typeface="Nunito"/>
                <a:cs typeface="Nunito"/>
                <a:sym typeface="Nunito"/>
              </a:rPr>
              <a:t>|Q|</a:t>
            </a:r>
            <a:endParaRPr sz="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transition table of DFA for NFA_ex3</a:t>
            </a:r>
            <a:endParaRPr/>
          </a:p>
        </p:txBody>
      </p:sp>
      <p:sp>
        <p:nvSpPr>
          <p:cNvPr id="411" name="Google Shape;411;p23"/>
          <p:cNvSpPr txBox="1"/>
          <p:nvPr>
            <p:ph idx="1" type="body"/>
          </p:nvPr>
        </p:nvSpPr>
        <p:spPr>
          <a:xfrm>
            <a:off x="641275" y="2016125"/>
            <a:ext cx="3675300" cy="30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In the above example Q={p,q,r,s}. | </a:t>
            </a:r>
            <a:r>
              <a:rPr lang="en" sz="1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φ</a:t>
            </a:r>
            <a:r>
              <a:rPr b="1" lang="en" sz="1800"/>
              <a:t> (Q)=16 however , only six are reachable from the start state. </a:t>
            </a:r>
            <a:endParaRPr b="1" sz="18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412" name="Google Shape;412;p23"/>
          <p:cNvGraphicFramePr/>
          <p:nvPr/>
        </p:nvGraphicFramePr>
        <p:xfrm>
          <a:off x="4379735" y="14814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{F5281D99-7D5B-4234-8C37-A4D7D7E69079}</a:tableStyleId>
              </a:tblPr>
              <a:tblGrid>
                <a:gridCol w="369050"/>
                <a:gridCol w="858025"/>
                <a:gridCol w="1180950"/>
                <a:gridCol w="802675"/>
                <a:gridCol w="802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{p.s}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{p,q,s}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{p,s}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{p,s}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{p,q,r,s}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{p,q,s}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{p,q,s}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{P,q,r,s}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{p.q.r}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{p,q,r,s}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13" name="Google Shape;413;p23"/>
          <p:cNvSpPr txBox="1"/>
          <p:nvPr/>
        </p:nvSpPr>
        <p:spPr>
          <a:xfrm>
            <a:off x="4420727" y="1413990"/>
            <a:ext cx="4845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𝛿</a:t>
            </a:r>
            <a:endParaRPr sz="2400">
              <a:highlight>
                <a:srgbClr val="D9D9D9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4" name="Google Shape;414;p23"/>
          <p:cNvSpPr txBox="1"/>
          <p:nvPr/>
        </p:nvSpPr>
        <p:spPr>
          <a:xfrm rot="-5400000">
            <a:off x="3967083" y="2154523"/>
            <a:ext cx="12174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States</a:t>
            </a:r>
            <a:endParaRPr>
              <a:highlight>
                <a:srgbClr val="D9D9D9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5" name="Google Shape;415;p23"/>
          <p:cNvSpPr txBox="1"/>
          <p:nvPr/>
        </p:nvSpPr>
        <p:spPr>
          <a:xfrm>
            <a:off x="6559360" y="1464813"/>
            <a:ext cx="230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>
                <a:latin typeface="Nunito ExtraBold"/>
                <a:ea typeface="Nunito ExtraBold"/>
                <a:cs typeface="Nunito ExtraBold"/>
                <a:sym typeface="Nunito ExtraBold"/>
              </a:rPr>
              <a:t>nput Symbols</a:t>
            </a:r>
            <a:endParaRPr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4812319" y="2437385"/>
            <a:ext cx="214800" cy="10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4"/>
          <p:cNvSpPr txBox="1"/>
          <p:nvPr>
            <p:ph idx="1" type="body"/>
          </p:nvPr>
        </p:nvSpPr>
        <p:spPr>
          <a:xfrm>
            <a:off x="1284750" y="657325"/>
            <a:ext cx="2750700" cy="3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transition diagram is shown in figure strings ending on each state have specific properties. Particularly strings with exactly one b and ends in c terminate in state {p,q,s}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subset construction method shows how an NFA could be </a:t>
            </a:r>
            <a:r>
              <a:rPr lang="en"/>
              <a:t>transformed</a:t>
            </a:r>
            <a:r>
              <a:rPr lang="en"/>
              <a:t> into an equivalent DFA. this method is intuitively </a:t>
            </a:r>
            <a:r>
              <a:rPr lang="en"/>
              <a:t>correct</a:t>
            </a:r>
            <a:r>
              <a:rPr lang="en"/>
              <a:t> and rigorous proof of corresponding is </a:t>
            </a:r>
            <a:r>
              <a:rPr lang="en"/>
              <a:t>omitted</a:t>
            </a: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4799675" y="1630825"/>
            <a:ext cx="757800" cy="3915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6302650" y="1630825"/>
            <a:ext cx="757800" cy="3915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4269245" y="1769755"/>
            <a:ext cx="517800" cy="11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5671158" y="1769755"/>
            <a:ext cx="517800" cy="11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7130358" y="1769755"/>
            <a:ext cx="517800" cy="11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4"/>
          <p:cNvSpPr/>
          <p:nvPr/>
        </p:nvSpPr>
        <p:spPr>
          <a:xfrm rot="5400000">
            <a:off x="4908280" y="2219679"/>
            <a:ext cx="451500" cy="11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4"/>
          <p:cNvSpPr/>
          <p:nvPr/>
        </p:nvSpPr>
        <p:spPr>
          <a:xfrm rot="-5400000">
            <a:off x="5093905" y="2240179"/>
            <a:ext cx="451500" cy="11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4"/>
          <p:cNvSpPr/>
          <p:nvPr/>
        </p:nvSpPr>
        <p:spPr>
          <a:xfrm rot="-1917140">
            <a:off x="5422567" y="2240087"/>
            <a:ext cx="927414" cy="11387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4"/>
          <p:cNvSpPr/>
          <p:nvPr/>
        </p:nvSpPr>
        <p:spPr>
          <a:xfrm rot="5400000">
            <a:off x="6455805" y="2240191"/>
            <a:ext cx="451500" cy="11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4"/>
          <p:cNvSpPr/>
          <p:nvPr/>
        </p:nvSpPr>
        <p:spPr>
          <a:xfrm rot="-5400000">
            <a:off x="6665530" y="2240191"/>
            <a:ext cx="451500" cy="11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4"/>
          <p:cNvSpPr/>
          <p:nvPr/>
        </p:nvSpPr>
        <p:spPr>
          <a:xfrm rot="-1917140">
            <a:off x="7004042" y="2240112"/>
            <a:ext cx="927414" cy="11387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4"/>
          <p:cNvSpPr/>
          <p:nvPr/>
        </p:nvSpPr>
        <p:spPr>
          <a:xfrm rot="5400000">
            <a:off x="7818480" y="2229941"/>
            <a:ext cx="451500" cy="11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4"/>
          <p:cNvSpPr/>
          <p:nvPr/>
        </p:nvSpPr>
        <p:spPr>
          <a:xfrm rot="-5400000">
            <a:off x="8004105" y="2250441"/>
            <a:ext cx="451500" cy="11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6372550" y="2571775"/>
            <a:ext cx="757800" cy="391500"/>
          </a:xfrm>
          <a:prstGeom prst="donut">
            <a:avLst>
              <a:gd fmla="val 972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4834625" y="2571725"/>
            <a:ext cx="757800" cy="391500"/>
          </a:xfrm>
          <a:prstGeom prst="donut">
            <a:avLst>
              <a:gd fmla="val 972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4"/>
          <p:cNvSpPr/>
          <p:nvPr/>
        </p:nvSpPr>
        <p:spPr>
          <a:xfrm>
            <a:off x="7718050" y="1630825"/>
            <a:ext cx="757800" cy="391500"/>
          </a:xfrm>
          <a:prstGeom prst="donut">
            <a:avLst>
              <a:gd fmla="val 972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4"/>
          <p:cNvSpPr/>
          <p:nvPr/>
        </p:nvSpPr>
        <p:spPr>
          <a:xfrm>
            <a:off x="7722475" y="2563700"/>
            <a:ext cx="757800" cy="391500"/>
          </a:xfrm>
          <a:prstGeom prst="donut">
            <a:avLst>
              <a:gd fmla="val 9724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5051525" y="1210875"/>
            <a:ext cx="324000" cy="391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4"/>
          <p:cNvSpPr/>
          <p:nvPr/>
        </p:nvSpPr>
        <p:spPr>
          <a:xfrm>
            <a:off x="6519550" y="1190350"/>
            <a:ext cx="324000" cy="391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7934950" y="1200600"/>
            <a:ext cx="324000" cy="391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4"/>
          <p:cNvSpPr/>
          <p:nvPr/>
        </p:nvSpPr>
        <p:spPr>
          <a:xfrm flipH="1" rot="-10614357">
            <a:off x="5063458" y="3019974"/>
            <a:ext cx="300138" cy="39148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4"/>
          <p:cNvSpPr/>
          <p:nvPr/>
        </p:nvSpPr>
        <p:spPr>
          <a:xfrm flipH="1" rot="-10614357">
            <a:off x="6635133" y="3020049"/>
            <a:ext cx="300138" cy="39148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4"/>
          <p:cNvSpPr/>
          <p:nvPr/>
        </p:nvSpPr>
        <p:spPr>
          <a:xfrm flipH="1" rot="-10614357">
            <a:off x="7997808" y="3030299"/>
            <a:ext cx="300138" cy="39148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4"/>
          <p:cNvSpPr txBox="1"/>
          <p:nvPr/>
        </p:nvSpPr>
        <p:spPr>
          <a:xfrm>
            <a:off x="4970200" y="1640850"/>
            <a:ext cx="517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{p}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6400750" y="1645525"/>
            <a:ext cx="659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{p,q}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776250" y="1635725"/>
            <a:ext cx="907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{p,q,r}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694275" y="2551275"/>
            <a:ext cx="907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{p,q,r,s}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6391600" y="2567425"/>
            <a:ext cx="907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{p,q,s}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0" name="Google Shape;450;p24"/>
          <p:cNvSpPr txBox="1"/>
          <p:nvPr/>
        </p:nvSpPr>
        <p:spPr>
          <a:xfrm>
            <a:off x="4920475" y="2566650"/>
            <a:ext cx="9072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{p,s}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1" name="Google Shape;451;p24"/>
          <p:cNvSpPr txBox="1"/>
          <p:nvPr/>
        </p:nvSpPr>
        <p:spPr>
          <a:xfrm>
            <a:off x="5262800" y="1210425"/>
            <a:ext cx="548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2" name="Google Shape;452;p24"/>
          <p:cNvSpPr txBox="1"/>
          <p:nvPr/>
        </p:nvSpPr>
        <p:spPr>
          <a:xfrm>
            <a:off x="6738400" y="1219750"/>
            <a:ext cx="548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3" name="Google Shape;453;p24"/>
          <p:cNvSpPr txBox="1"/>
          <p:nvPr/>
        </p:nvSpPr>
        <p:spPr>
          <a:xfrm>
            <a:off x="5246775" y="2103750"/>
            <a:ext cx="548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4" name="Google Shape;454;p24"/>
          <p:cNvSpPr txBox="1"/>
          <p:nvPr/>
        </p:nvSpPr>
        <p:spPr>
          <a:xfrm>
            <a:off x="6834425" y="2132875"/>
            <a:ext cx="548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5" name="Google Shape;455;p24"/>
          <p:cNvSpPr txBox="1"/>
          <p:nvPr/>
        </p:nvSpPr>
        <p:spPr>
          <a:xfrm>
            <a:off x="5764313" y="1445750"/>
            <a:ext cx="548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b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6" name="Google Shape;456;p24"/>
          <p:cNvSpPr txBox="1"/>
          <p:nvPr/>
        </p:nvSpPr>
        <p:spPr>
          <a:xfrm>
            <a:off x="7223488" y="1445750"/>
            <a:ext cx="548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b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7" name="Google Shape;457;p24"/>
          <p:cNvSpPr txBox="1"/>
          <p:nvPr/>
        </p:nvSpPr>
        <p:spPr>
          <a:xfrm>
            <a:off x="7193538" y="1998513"/>
            <a:ext cx="548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b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8" name="Google Shape;458;p24"/>
          <p:cNvSpPr txBox="1"/>
          <p:nvPr/>
        </p:nvSpPr>
        <p:spPr>
          <a:xfrm>
            <a:off x="5655850" y="2006188"/>
            <a:ext cx="548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b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9" name="Google Shape;459;p24"/>
          <p:cNvSpPr txBox="1"/>
          <p:nvPr/>
        </p:nvSpPr>
        <p:spPr>
          <a:xfrm>
            <a:off x="4787050" y="3032663"/>
            <a:ext cx="548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c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0" name="Google Shape;460;p24"/>
          <p:cNvSpPr txBox="1"/>
          <p:nvPr/>
        </p:nvSpPr>
        <p:spPr>
          <a:xfrm>
            <a:off x="6387213" y="3012238"/>
            <a:ext cx="548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c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7770013" y="2985838"/>
            <a:ext cx="548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c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7805588" y="2131000"/>
            <a:ext cx="548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c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3" name="Google Shape;463;p24"/>
          <p:cNvSpPr txBox="1"/>
          <p:nvPr/>
        </p:nvSpPr>
        <p:spPr>
          <a:xfrm>
            <a:off x="8286700" y="2131013"/>
            <a:ext cx="548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a,b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8101075" y="1035638"/>
            <a:ext cx="548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a,b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6412864" y="3587424"/>
            <a:ext cx="1047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DNA of NFA_ex3</a:t>
            </a:r>
            <a:endParaRPr b="1" sz="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DFAs, NFA and </a:t>
            </a:r>
            <a:r>
              <a:rPr b="0" lang="en" sz="3600">
                <a:solidFill>
                  <a:srgbClr val="434343"/>
                </a:solidFill>
                <a:highlight>
                  <a:schemeClr val="lt1"/>
                </a:highlight>
                <a:latin typeface="Nunito Black"/>
                <a:ea typeface="Nunito Black"/>
                <a:cs typeface="Nunito Black"/>
                <a:sym typeface="Nunito Black"/>
              </a:rPr>
              <a:t>ε</a:t>
            </a:r>
            <a:r>
              <a:rPr lang="en"/>
              <a:t>-NFA are equivalent .</a:t>
            </a:r>
            <a:endParaRPr/>
          </a:p>
        </p:txBody>
      </p:sp>
      <p:sp>
        <p:nvSpPr>
          <p:cNvPr id="471" name="Google Shape;471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NFA are </a:t>
            </a:r>
            <a:r>
              <a:rPr b="1" i="1" lang="en" sz="14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r>
              <a:rPr b="1" i="1" lang="en" sz="1400"/>
              <a:t>-NFA</a:t>
            </a:r>
            <a:r>
              <a:rPr b="1" i="1" lang="en"/>
              <a:t>s</a:t>
            </a:r>
            <a:r>
              <a:rPr lang="en"/>
              <a:t>, just like DFAs are NFAs, NFas, are also 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r>
              <a:rPr lang="en" sz="1400"/>
              <a:t>-NFA. 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r>
              <a:rPr lang="en" sz="1400"/>
              <a:t>-NFAs are NFAs hat may have  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r>
              <a:rPr lang="en" sz="1400"/>
              <a:t>-transitions are precisely the NFAs. therefore every NFA is an 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r>
              <a:rPr lang="en" sz="1400"/>
              <a:t>-NFA.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434343"/>
                </a:solidFill>
                <a:highlight>
                  <a:schemeClr val="lt1"/>
                </a:highlight>
                <a:latin typeface="Nunito Black"/>
                <a:ea typeface="Nunito Black"/>
                <a:cs typeface="Nunito Black"/>
                <a:sym typeface="Nunito Black"/>
              </a:rPr>
              <a:t>ε</a:t>
            </a:r>
            <a:r>
              <a:rPr b="1" i="1" lang="en" sz="1400"/>
              <a:t>-NFAs have equivalent DFAs </a:t>
            </a:r>
            <a:r>
              <a:rPr lang="en" sz="1400"/>
              <a:t>in 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r>
              <a:rPr lang="en" sz="1400"/>
              <a:t>-NFAs, an 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r>
              <a:rPr lang="en" sz="1400"/>
              <a:t>-transition allows a spontaneous movement from one state to another state. These 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r>
              <a:rPr lang="en" sz="1400"/>
              <a:t>-transitions can be eliminated by consolidating each state into its 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r>
              <a:rPr lang="en" sz="1400"/>
              <a:t>-closure. The subset construction method  that converts NFAs to equivalent DFAs s extended by including 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r>
              <a:rPr lang="en" sz="1400"/>
              <a:t>-transitions elimination to convert 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r>
              <a:rPr lang="en" sz="1400"/>
              <a:t>-NFAs into DFAs. thae created DFA simulates the 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r>
              <a:rPr lang="en" sz="1400"/>
              <a:t>-NFA transitioning into the union the union of 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r>
              <a:rPr lang="en" sz="1400"/>
              <a:t>-closures of states.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6"/>
          <p:cNvSpPr txBox="1"/>
          <p:nvPr>
            <p:ph idx="1" type="body"/>
          </p:nvPr>
        </p:nvSpPr>
        <p:spPr>
          <a:xfrm>
            <a:off x="1303800" y="600150"/>
            <a:ext cx="7030500" cy="4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an </a:t>
            </a: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r>
              <a:rPr lang="en" sz="1400"/>
              <a:t>-NFA E= </a:t>
            </a:r>
            <a:r>
              <a:rPr b="1" lang="en" sz="1200">
                <a:solidFill>
                  <a:srgbClr val="000000"/>
                </a:solidFill>
              </a:rPr>
              <a:t>(Q,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Σ, 𝛿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E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, q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E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,F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E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), 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the subset construction with   </a:t>
            </a:r>
            <a:r>
              <a:rPr b="1" i="1" lang="en" sz="14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b="1" i="1" lang="en" sz="1400"/>
              <a:t>-transitions elimination method  </a:t>
            </a:r>
            <a:r>
              <a:rPr lang="en" sz="1400"/>
              <a:t>could be used to determine an equivalent DFA M=( </a:t>
            </a:r>
            <a:r>
              <a:rPr lang="en" sz="1800">
                <a:solidFill>
                  <a:srgbClr val="222222"/>
                </a:solidFill>
                <a:highlight>
                  <a:srgbClr val="FFFFE0"/>
                </a:highlight>
                <a:latin typeface="Arial"/>
                <a:ea typeface="Arial"/>
                <a:cs typeface="Arial"/>
                <a:sym typeface="Arial"/>
              </a:rPr>
              <a:t>φ </a:t>
            </a:r>
            <a:r>
              <a:rPr b="1" lang="en" sz="1200">
                <a:solidFill>
                  <a:srgbClr val="000000"/>
                </a:solidFill>
              </a:rPr>
              <a:t>(Q),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Σ, 𝛿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M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, q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M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,F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M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) </a:t>
            </a: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such that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The states of M are subsets of te set of states Q of E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q</a:t>
            </a:r>
            <a:r>
              <a:rPr lang="en" sz="800">
                <a:solidFill>
                  <a:srgbClr val="000000"/>
                </a:solidFill>
                <a:highlight>
                  <a:schemeClr val="lt1"/>
                </a:highlight>
              </a:rPr>
              <a:t>M</a:t>
            </a: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 is the start state of M if qE is the start of E where qM=</a:t>
            </a:r>
            <a:r>
              <a:rPr b="1" i="1" lang="en" sz="18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800"/>
              <a:t>-</a:t>
            </a:r>
            <a:r>
              <a:rPr lang="en" sz="1200"/>
              <a:t>closure (qE),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accepting states of M are those subsets od Q that contain an accepting state of E, i,e F</a:t>
            </a:r>
            <a:r>
              <a:rPr lang="en" sz="1000"/>
              <a:t>M</a:t>
            </a:r>
            <a:r>
              <a:rPr lang="en" sz="1200"/>
              <a:t>={ </a:t>
            </a:r>
            <a:r>
              <a:rPr lang="en" sz="1400"/>
              <a:t>s 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Georgia"/>
                <a:ea typeface="Georgia"/>
                <a:cs typeface="Georgia"/>
                <a:sym typeface="Georgia"/>
              </a:rPr>
              <a:t>∈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℘(Q)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| FE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∩ s </a:t>
            </a:r>
            <a:r>
              <a:rPr lang="en" sz="1400">
                <a:solidFill>
                  <a:srgbClr val="222222"/>
                </a:solidFill>
                <a:highlight>
                  <a:srgbClr val="FFFFE0"/>
                </a:highlight>
                <a:latin typeface="Arial"/>
                <a:ea typeface="Arial"/>
                <a:cs typeface="Arial"/>
                <a:sym typeface="Arial"/>
              </a:rPr>
              <a:t>≠ Ø },</a:t>
            </a:r>
            <a:endParaRPr sz="1400">
              <a:solidFill>
                <a:srgbClr val="222222"/>
              </a:solidFill>
              <a:highlight>
                <a:srgbClr val="FFFFE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E0"/>
                </a:highlight>
              </a:rPr>
              <a:t>The transition function of M maps each of subsets paired with a symbol to the union of </a:t>
            </a:r>
            <a:r>
              <a:rPr i="1" lang="en" sz="14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r>
              <a:rPr lang="en" sz="1400"/>
              <a:t>-closure  of states transitioned in E, from to the union of </a:t>
            </a:r>
            <a:r>
              <a:rPr b="1" i="1" lang="en" sz="18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800"/>
              <a:t>-</a:t>
            </a:r>
            <a:r>
              <a:rPr lang="en" sz="1200"/>
              <a:t>closure of states transitioned in E, from a state in the subset n the symbol formerly , </a:t>
            </a:r>
            <a:r>
              <a:rPr i="1"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i="1" lang="en" sz="1400">
                <a:solidFill>
                  <a:srgbClr val="222222"/>
                </a:solidFill>
              </a:rPr>
              <a:t>M</a:t>
            </a:r>
            <a:r>
              <a:rPr lang="en" sz="1400">
                <a:solidFill>
                  <a:srgbClr val="222222"/>
                </a:solidFill>
              </a:rPr>
              <a:t> ={((S,a),T) | S,T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℘</a:t>
            </a:r>
            <a:r>
              <a:rPr lang="en" sz="1400">
                <a:solidFill>
                  <a:srgbClr val="222222"/>
                </a:solidFill>
              </a:rPr>
              <a:t> (Q) , a 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  <a:latin typeface="Georgia"/>
                <a:ea typeface="Georgia"/>
                <a:cs typeface="Georgia"/>
                <a:sym typeface="Georgia"/>
              </a:rPr>
              <a:t>∈ </a:t>
            </a: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Σ, and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 </a:t>
            </a:r>
            <a:endParaRPr b="1"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					T=               </a:t>
            </a:r>
            <a:r>
              <a:rPr b="1" i="1" lang="en" sz="18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800"/>
              <a:t>-</a:t>
            </a:r>
            <a:r>
              <a:rPr lang="en" sz="1200"/>
              <a:t>closure( </a:t>
            </a:r>
            <a:r>
              <a:rPr i="1"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 </a:t>
            </a: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(p,a))}, </a:t>
            </a:r>
            <a:endParaRPr b="1"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457200" marR="50800" rtl="0" algn="l">
              <a:spcBef>
                <a:spcPts val="1600"/>
              </a:spcBef>
              <a:spcAft>
                <a:spcPts val="4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477" name="Google Shape;477;p26"/>
          <p:cNvSpPr txBox="1"/>
          <p:nvPr/>
        </p:nvSpPr>
        <p:spPr>
          <a:xfrm>
            <a:off x="3915825" y="3643525"/>
            <a:ext cx="5724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Nunito"/>
                <a:ea typeface="Nunito"/>
                <a:cs typeface="Nunito"/>
                <a:sym typeface="Nunito"/>
              </a:rPr>
              <a:t>U</a:t>
            </a:r>
            <a:endParaRPr sz="3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b="1"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∈S</a:t>
            </a:r>
            <a:endParaRPr sz="3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ε-NFA to DFA example.</a:t>
            </a:r>
            <a:endParaRPr/>
          </a:p>
        </p:txBody>
      </p:sp>
      <p:sp>
        <p:nvSpPr>
          <p:cNvPr id="483" name="Google Shape;483;p27"/>
          <p:cNvSpPr txBox="1"/>
          <p:nvPr>
            <p:ph idx="1" type="body"/>
          </p:nvPr>
        </p:nvSpPr>
        <p:spPr>
          <a:xfrm>
            <a:off x="768200" y="1844550"/>
            <a:ext cx="3266700" cy="26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Consider again the </a:t>
            </a:r>
            <a:r>
              <a:rPr lang="en" sz="1800">
                <a:solidFill>
                  <a:srgbClr val="434343"/>
                </a:solidFill>
                <a:highlight>
                  <a:schemeClr val="lt1"/>
                </a:highlight>
              </a:rPr>
              <a:t>ε-NFA E of  </a:t>
            </a:r>
            <a:r>
              <a:rPr i="1" lang="en" sz="18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800"/>
              <a:t>- NFA_ex4. An equivalent DFA M is described by the following transition table.</a:t>
            </a:r>
            <a:endParaRPr sz="1800"/>
          </a:p>
        </p:txBody>
      </p:sp>
      <p:graphicFrame>
        <p:nvGraphicFramePr>
          <p:cNvPr id="484" name="Google Shape;484;p27"/>
          <p:cNvGraphicFramePr/>
          <p:nvPr/>
        </p:nvGraphicFramePr>
        <p:xfrm>
          <a:off x="4379735" y="14424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{F5281D99-7D5B-4234-8C37-A4D7D7E69079}</a:tableStyleId>
              </a:tblPr>
              <a:tblGrid>
                <a:gridCol w="454550"/>
                <a:gridCol w="1056825"/>
                <a:gridCol w="1454550"/>
                <a:gridCol w="988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highlight>
                            <a:srgbClr val="FFFFE0"/>
                          </a:highlight>
                        </a:rPr>
                        <a:t>Ø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highlight>
                            <a:srgbClr val="FFFFE0"/>
                          </a:highlight>
                        </a:rPr>
                        <a:t>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highlight>
                            <a:srgbClr val="FFFFE0"/>
                          </a:highlight>
                        </a:rPr>
                        <a:t>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{p,q,r,s}*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{p,q,r,s}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85" name="Google Shape;485;p27"/>
          <p:cNvSpPr txBox="1"/>
          <p:nvPr/>
        </p:nvSpPr>
        <p:spPr>
          <a:xfrm>
            <a:off x="4418700" y="1372957"/>
            <a:ext cx="800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𝛿</a:t>
            </a:r>
            <a:r>
              <a:rPr lang="en" sz="1800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s</a:t>
            </a:r>
            <a:endParaRPr sz="1800">
              <a:highlight>
                <a:srgbClr val="D9D9D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highlight>
                <a:srgbClr val="D9D9D9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6" name="Google Shape;486;p27"/>
          <p:cNvSpPr txBox="1"/>
          <p:nvPr/>
        </p:nvSpPr>
        <p:spPr>
          <a:xfrm>
            <a:off x="5693835" y="1413988"/>
            <a:ext cx="230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>
                <a:latin typeface="Nunito ExtraBold"/>
                <a:ea typeface="Nunito ExtraBold"/>
                <a:cs typeface="Nunito ExtraBold"/>
                <a:sym typeface="Nunito ExtraBold"/>
              </a:rPr>
              <a:t>nput Symbols</a:t>
            </a:r>
            <a:endParaRPr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4928400" y="2392475"/>
            <a:ext cx="291000" cy="9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ε-NFA to DFA example.</a:t>
            </a:r>
            <a:endParaRPr/>
          </a:p>
        </p:txBody>
      </p:sp>
      <p:sp>
        <p:nvSpPr>
          <p:cNvPr id="493" name="Google Shape;493;p28"/>
          <p:cNvSpPr txBox="1"/>
          <p:nvPr>
            <p:ph idx="1" type="body"/>
          </p:nvPr>
        </p:nvSpPr>
        <p:spPr>
          <a:xfrm>
            <a:off x="544850" y="1372950"/>
            <a:ext cx="3713400" cy="3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start state of E is p and </a:t>
            </a:r>
            <a:r>
              <a:rPr b="1" i="1" lang="en" sz="14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400"/>
              <a:t>-closure</a:t>
            </a:r>
            <a:r>
              <a:rPr lang="en" sz="1400"/>
              <a:t> (p)={p}, therefore {p} is the start </a:t>
            </a:r>
            <a:r>
              <a:rPr lang="en" sz="1400"/>
              <a:t>state</a:t>
            </a:r>
            <a:r>
              <a:rPr lang="en" sz="1400"/>
              <a:t> of M. For sm=ome transitions of 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𝛿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M</a:t>
            </a:r>
            <a:r>
              <a:rPr lang="en" sz="1400"/>
              <a:t>, 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arenBoth"/>
            </a:pP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𝛿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E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,(p,0) = {q} and </a:t>
            </a:r>
            <a:r>
              <a:rPr b="1" i="1" lang="en" sz="18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800"/>
              <a:t>-</a:t>
            </a:r>
            <a:r>
              <a:rPr lang="en" sz="1200"/>
              <a:t>closure (q)={p,q,r} so 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𝛿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M</a:t>
            </a:r>
            <a:r>
              <a:rPr b="1" lang="en" sz="1400">
                <a:solidFill>
                  <a:srgbClr val="000000"/>
                </a:solidFill>
                <a:highlight>
                  <a:schemeClr val="lt1"/>
                </a:highlight>
              </a:rPr>
              <a:t> ( {p},0)={p,q,r};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𝛿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E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,(p,1) = so 𝛿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M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({p},1)</a:t>
            </a:r>
            <a:r>
              <a:rPr lang="en" sz="1400"/>
              <a:t> </a:t>
            </a:r>
            <a:r>
              <a:rPr lang="en" sz="1400">
                <a:solidFill>
                  <a:srgbClr val="222222"/>
                </a:solidFill>
                <a:highlight>
                  <a:srgbClr val="FFFFE0"/>
                </a:highlight>
                <a:latin typeface="Arial"/>
                <a:ea typeface="Arial"/>
                <a:cs typeface="Arial"/>
                <a:sym typeface="Arial"/>
              </a:rPr>
              <a:t>Ø;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Both"/>
            </a:pP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𝛿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E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,(p,0) = {q} 𝛿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E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(q,0)={r},</a:t>
            </a:r>
            <a:r>
              <a:rPr lang="en" sz="1400"/>
              <a:t> 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𝛿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E</a:t>
            </a:r>
            <a:r>
              <a:rPr b="1" lang="en" sz="1400">
                <a:solidFill>
                  <a:srgbClr val="000000"/>
                </a:solidFill>
                <a:highlight>
                  <a:schemeClr val="lt1"/>
                </a:highlight>
              </a:rPr>
              <a:t>(r,0 = </a:t>
            </a:r>
            <a:r>
              <a:rPr lang="en" sz="1400">
                <a:solidFill>
                  <a:srgbClr val="222222"/>
                </a:solidFill>
                <a:highlight>
                  <a:srgbClr val="FFFFE0"/>
                </a:highlight>
                <a:latin typeface="Arial"/>
                <a:ea typeface="Arial"/>
                <a:cs typeface="Arial"/>
                <a:sym typeface="Arial"/>
              </a:rPr>
              <a:t>Ø, and </a:t>
            </a:r>
            <a:r>
              <a:rPr b="1" i="1" lang="en" sz="18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800"/>
              <a:t>-</a:t>
            </a:r>
            <a:r>
              <a:rPr lang="en" sz="1200"/>
              <a:t>closure(q)= {p,q,r} and </a:t>
            </a:r>
            <a:r>
              <a:rPr b="1" i="1" lang="en" sz="18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800"/>
              <a:t>-</a:t>
            </a:r>
            <a:r>
              <a:rPr lang="en" sz="1200"/>
              <a:t>closure(r) = {p,r} so </a:t>
            </a:r>
            <a:r>
              <a:rPr lang="en" sz="1400">
                <a:solidFill>
                  <a:srgbClr val="222222"/>
                </a:solidFill>
                <a:highlight>
                  <a:srgbClr val="FFFFE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𝛿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M </a:t>
            </a:r>
            <a:r>
              <a:rPr b="1" lang="en" sz="1400">
                <a:solidFill>
                  <a:srgbClr val="000000"/>
                </a:solidFill>
                <a:highlight>
                  <a:schemeClr val="lt1"/>
                </a:highlight>
              </a:rPr>
              <a:t>(({p,q,r},0)={p,q,r} 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</a:rPr>
              <a:t>∪ {p,r} = {p,q,r};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494" name="Google Shape;494;p28"/>
          <p:cNvGraphicFramePr/>
          <p:nvPr/>
        </p:nvGraphicFramePr>
        <p:xfrm>
          <a:off x="4379735" y="14424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{F5281D99-7D5B-4234-8C37-A4D7D7E69079}</a:tableStyleId>
              </a:tblPr>
              <a:tblGrid>
                <a:gridCol w="454550"/>
                <a:gridCol w="1056825"/>
                <a:gridCol w="1454550"/>
                <a:gridCol w="988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highlight>
                            <a:srgbClr val="FFFFE0"/>
                          </a:highlight>
                        </a:rPr>
                        <a:t>Ø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highlight>
                            <a:srgbClr val="FFFFE0"/>
                          </a:highlight>
                        </a:rPr>
                        <a:t>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highlight>
                            <a:srgbClr val="FFFFE0"/>
                          </a:highlight>
                        </a:rPr>
                        <a:t>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{p,q,r,s}*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{p,q,r,s}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495" name="Google Shape;495;p28"/>
          <p:cNvSpPr txBox="1"/>
          <p:nvPr/>
        </p:nvSpPr>
        <p:spPr>
          <a:xfrm>
            <a:off x="4418700" y="1372957"/>
            <a:ext cx="800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𝛿</a:t>
            </a:r>
            <a:r>
              <a:rPr lang="en" sz="1800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s</a:t>
            </a:r>
            <a:endParaRPr sz="1800">
              <a:highlight>
                <a:srgbClr val="D9D9D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highlight>
                <a:srgbClr val="D9D9D9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6" name="Google Shape;496;p28"/>
          <p:cNvSpPr txBox="1"/>
          <p:nvPr/>
        </p:nvSpPr>
        <p:spPr>
          <a:xfrm>
            <a:off x="5693835" y="1413988"/>
            <a:ext cx="230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>
                <a:latin typeface="Nunito ExtraBold"/>
                <a:ea typeface="Nunito ExtraBold"/>
                <a:cs typeface="Nunito ExtraBold"/>
                <a:sym typeface="Nunito ExtraBold"/>
              </a:rPr>
              <a:t>nput Symbols</a:t>
            </a:r>
            <a:endParaRPr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497" name="Google Shape;497;p28"/>
          <p:cNvSpPr/>
          <p:nvPr/>
        </p:nvSpPr>
        <p:spPr>
          <a:xfrm>
            <a:off x="4928400" y="2392475"/>
            <a:ext cx="291000" cy="9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ε-NFA to DFA example.</a:t>
            </a:r>
            <a:endParaRPr/>
          </a:p>
        </p:txBody>
      </p:sp>
      <p:sp>
        <p:nvSpPr>
          <p:cNvPr id="503" name="Google Shape;503;p29"/>
          <p:cNvSpPr txBox="1"/>
          <p:nvPr>
            <p:ph idx="1" type="body"/>
          </p:nvPr>
        </p:nvSpPr>
        <p:spPr>
          <a:xfrm>
            <a:off x="544850" y="1372950"/>
            <a:ext cx="3713400" cy="3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(4)    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𝛿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E</a:t>
            </a:r>
            <a:r>
              <a:rPr b="1" lang="en" sz="1400">
                <a:solidFill>
                  <a:srgbClr val="000000"/>
                </a:solidFill>
                <a:highlight>
                  <a:schemeClr val="lt1"/>
                </a:highlight>
              </a:rPr>
              <a:t>(p,1) =</a:t>
            </a:r>
            <a:r>
              <a:rPr lang="en" sz="1400">
                <a:solidFill>
                  <a:srgbClr val="222222"/>
                </a:solidFill>
                <a:highlight>
                  <a:srgbClr val="FFFFE0"/>
                </a:highlight>
                <a:latin typeface="Arial"/>
                <a:ea typeface="Arial"/>
                <a:cs typeface="Arial"/>
                <a:sym typeface="Arial"/>
              </a:rPr>
              <a:t>Ø</a:t>
            </a:r>
            <a:r>
              <a:rPr b="1" lang="en" sz="1400">
                <a:solidFill>
                  <a:srgbClr val="000000"/>
                </a:solidFill>
                <a:highlight>
                  <a:schemeClr val="lt1"/>
                </a:highlight>
              </a:rPr>
              <a:t> 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𝛿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E</a:t>
            </a:r>
            <a:r>
              <a:rPr b="1" lang="en" sz="1400">
                <a:solidFill>
                  <a:srgbClr val="000000"/>
                </a:solidFill>
                <a:highlight>
                  <a:schemeClr val="lt1"/>
                </a:highlight>
              </a:rPr>
              <a:t>(q,1)= {p} ,  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𝛿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E</a:t>
            </a:r>
            <a:r>
              <a:rPr b="1" lang="en" sz="1400">
                <a:solidFill>
                  <a:srgbClr val="000000"/>
                </a:solidFill>
                <a:highlight>
                  <a:schemeClr val="lt1"/>
                </a:highlight>
              </a:rPr>
              <a:t>(r,1)={s}, and </a:t>
            </a:r>
            <a:r>
              <a:rPr b="1" i="1" lang="en" sz="18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800"/>
              <a:t>-</a:t>
            </a:r>
            <a:r>
              <a:rPr lang="en" sz="1200"/>
              <a:t>closure (p) = {p{ and  </a:t>
            </a:r>
            <a:r>
              <a:rPr b="1" i="1" lang="en" sz="18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800"/>
              <a:t>-</a:t>
            </a:r>
            <a:r>
              <a:rPr lang="en" sz="1200"/>
              <a:t>closure(s0 = {p,q,r,s} so 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𝛿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M</a:t>
            </a:r>
            <a:r>
              <a:rPr b="1" lang="en" sz="1400">
                <a:solidFill>
                  <a:srgbClr val="000000"/>
                </a:solidFill>
                <a:highlight>
                  <a:schemeClr val="lt1"/>
                </a:highlight>
              </a:rPr>
              <a:t>({p,q,r},1)={p} </a:t>
            </a:r>
            <a:r>
              <a:rPr lang="en" sz="1400">
                <a:solidFill>
                  <a:srgbClr val="333333"/>
                </a:solidFill>
                <a:highlight>
                  <a:srgbClr val="F7F7F7"/>
                </a:highlight>
              </a:rPr>
              <a:t>∪ {p,q,r,s} = {p,q,r,s}.</a:t>
            </a:r>
            <a:endParaRPr sz="1400">
              <a:solidFill>
                <a:srgbClr val="333333"/>
              </a:solidFill>
              <a:highlight>
                <a:srgbClr val="F7F7F7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The accepting states are those that contains.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</a:rPr>
              <a:t>The transition table is built incrementally row by row, beginning with the start state. Only states reachable from the start state are shown . the DFA transition diagram is shown in the next figure.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504" name="Google Shape;504;p29"/>
          <p:cNvGraphicFramePr/>
          <p:nvPr/>
        </p:nvGraphicFramePr>
        <p:xfrm>
          <a:off x="4379735" y="14424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{F5281D99-7D5B-4234-8C37-A4D7D7E69079}</a:tableStyleId>
              </a:tblPr>
              <a:tblGrid>
                <a:gridCol w="454550"/>
                <a:gridCol w="1056825"/>
                <a:gridCol w="1454550"/>
                <a:gridCol w="988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highlight>
                            <a:srgbClr val="FFFFE0"/>
                          </a:highlight>
                        </a:rPr>
                        <a:t>Ø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highlight>
                            <a:srgbClr val="FFFFE0"/>
                          </a:highlight>
                        </a:rPr>
                        <a:t>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highlight>
                            <a:srgbClr val="FFFFE0"/>
                          </a:highlight>
                        </a:rPr>
                        <a:t>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{p,q,r,s}*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{p,q,r,s}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505" name="Google Shape;505;p29"/>
          <p:cNvSpPr txBox="1"/>
          <p:nvPr/>
        </p:nvSpPr>
        <p:spPr>
          <a:xfrm>
            <a:off x="4418700" y="1372957"/>
            <a:ext cx="800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𝛿</a:t>
            </a:r>
            <a:r>
              <a:rPr lang="en" sz="1800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s</a:t>
            </a:r>
            <a:endParaRPr sz="1800">
              <a:highlight>
                <a:srgbClr val="D9D9D9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>
              <a:highlight>
                <a:srgbClr val="D9D9D9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6" name="Google Shape;506;p29"/>
          <p:cNvSpPr txBox="1"/>
          <p:nvPr/>
        </p:nvSpPr>
        <p:spPr>
          <a:xfrm>
            <a:off x="5693835" y="1413988"/>
            <a:ext cx="230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>
                <a:latin typeface="Nunito ExtraBold"/>
                <a:ea typeface="Nunito ExtraBold"/>
                <a:cs typeface="Nunito ExtraBold"/>
                <a:sym typeface="Nunito ExtraBold"/>
              </a:rPr>
              <a:t>nput Symbols</a:t>
            </a:r>
            <a:endParaRPr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507" name="Google Shape;507;p29"/>
          <p:cNvSpPr/>
          <p:nvPr/>
        </p:nvSpPr>
        <p:spPr>
          <a:xfrm>
            <a:off x="4928400" y="2392475"/>
            <a:ext cx="291000" cy="9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DFA of </a:t>
            </a:r>
            <a:r>
              <a:rPr i="1" lang="en" sz="30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ε-NFA</a:t>
            </a:r>
            <a:r>
              <a:rPr lang="en"/>
              <a:t> </a:t>
            </a:r>
            <a:endParaRPr/>
          </a:p>
        </p:txBody>
      </p:sp>
      <p:sp>
        <p:nvSpPr>
          <p:cNvPr id="513" name="Google Shape;513;p30"/>
          <p:cNvSpPr txBox="1"/>
          <p:nvPr>
            <p:ph idx="1" type="body"/>
          </p:nvPr>
        </p:nvSpPr>
        <p:spPr>
          <a:xfrm>
            <a:off x="684600" y="1514125"/>
            <a:ext cx="3474600" cy="30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language of the DFA is the set of all strings beginning with a ) and ending with a 1.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The subset </a:t>
            </a:r>
            <a:r>
              <a:rPr lang="en" sz="1400"/>
              <a:t>construction</a:t>
            </a:r>
            <a:r>
              <a:rPr lang="en" sz="1400"/>
              <a:t> with </a:t>
            </a:r>
            <a:r>
              <a:rPr b="1" i="1" lang="en" sz="14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400"/>
              <a:t>-transitions elimination method shown how every </a:t>
            </a:r>
            <a:r>
              <a:rPr b="1" i="1" lang="en" sz="14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400"/>
              <a:t>-NFA could be transformed into an equivalent DFA.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This method is intuitively correct and rigorous proof of correctness is omitted</a:t>
            </a:r>
            <a:endParaRPr sz="1400"/>
          </a:p>
        </p:txBody>
      </p:sp>
      <p:sp>
        <p:nvSpPr>
          <p:cNvPr id="514" name="Google Shape;514;p30"/>
          <p:cNvSpPr/>
          <p:nvPr/>
        </p:nvSpPr>
        <p:spPr>
          <a:xfrm>
            <a:off x="4215150" y="2640275"/>
            <a:ext cx="418500" cy="13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0"/>
          <p:cNvSpPr/>
          <p:nvPr/>
        </p:nvSpPr>
        <p:spPr>
          <a:xfrm>
            <a:off x="4689600" y="2458775"/>
            <a:ext cx="935400" cy="5025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0"/>
          <p:cNvSpPr/>
          <p:nvPr/>
        </p:nvSpPr>
        <p:spPr>
          <a:xfrm>
            <a:off x="5680950" y="2640275"/>
            <a:ext cx="530400" cy="13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0"/>
          <p:cNvSpPr/>
          <p:nvPr/>
        </p:nvSpPr>
        <p:spPr>
          <a:xfrm>
            <a:off x="6295200" y="2458775"/>
            <a:ext cx="935400" cy="5025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0"/>
          <p:cNvSpPr/>
          <p:nvPr/>
        </p:nvSpPr>
        <p:spPr>
          <a:xfrm>
            <a:off x="7286550" y="2571750"/>
            <a:ext cx="418500" cy="13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0"/>
          <p:cNvSpPr/>
          <p:nvPr/>
        </p:nvSpPr>
        <p:spPr>
          <a:xfrm rot="10800000">
            <a:off x="7314450" y="2711250"/>
            <a:ext cx="418500" cy="13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0"/>
          <p:cNvSpPr/>
          <p:nvPr/>
        </p:nvSpPr>
        <p:spPr>
          <a:xfrm>
            <a:off x="7816800" y="2430875"/>
            <a:ext cx="935400" cy="558300"/>
          </a:xfrm>
          <a:prstGeom prst="donut">
            <a:avLst>
              <a:gd fmla="val 12326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0"/>
          <p:cNvSpPr/>
          <p:nvPr/>
        </p:nvSpPr>
        <p:spPr>
          <a:xfrm>
            <a:off x="4689600" y="3295225"/>
            <a:ext cx="935400" cy="5025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0"/>
          <p:cNvSpPr/>
          <p:nvPr/>
        </p:nvSpPr>
        <p:spPr>
          <a:xfrm rot="5537712">
            <a:off x="5010860" y="3069127"/>
            <a:ext cx="299640" cy="13931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0"/>
          <p:cNvSpPr/>
          <p:nvPr/>
        </p:nvSpPr>
        <p:spPr>
          <a:xfrm rot="-915091">
            <a:off x="6319291" y="1863960"/>
            <a:ext cx="418541" cy="558414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0"/>
          <p:cNvSpPr/>
          <p:nvPr/>
        </p:nvSpPr>
        <p:spPr>
          <a:xfrm rot="-915091">
            <a:off x="7882791" y="1863960"/>
            <a:ext cx="418541" cy="558414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0"/>
          <p:cNvSpPr/>
          <p:nvPr/>
        </p:nvSpPr>
        <p:spPr>
          <a:xfrm rot="3442845">
            <a:off x="5483870" y="3155529"/>
            <a:ext cx="418511" cy="400793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0"/>
          <p:cNvSpPr txBox="1"/>
          <p:nvPr/>
        </p:nvSpPr>
        <p:spPr>
          <a:xfrm>
            <a:off x="4940875" y="2521825"/>
            <a:ext cx="563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{p}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7" name="Google Shape;527;p30"/>
          <p:cNvSpPr txBox="1"/>
          <p:nvPr/>
        </p:nvSpPr>
        <p:spPr>
          <a:xfrm>
            <a:off x="6439200" y="2479775"/>
            <a:ext cx="847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{p,q,r}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8" name="Google Shape;528;p30"/>
          <p:cNvSpPr txBox="1"/>
          <p:nvPr/>
        </p:nvSpPr>
        <p:spPr>
          <a:xfrm>
            <a:off x="7900800" y="2479775"/>
            <a:ext cx="847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{p,q,r,s}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29" name="Google Shape;529;p30"/>
          <p:cNvSpPr txBox="1"/>
          <p:nvPr/>
        </p:nvSpPr>
        <p:spPr>
          <a:xfrm>
            <a:off x="4737075" y="3337225"/>
            <a:ext cx="847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E0"/>
                </a:highlight>
              </a:rPr>
              <a:t>Ø</a:t>
            </a:r>
            <a:endParaRPr b="1"/>
          </a:p>
        </p:txBody>
      </p:sp>
      <p:sp>
        <p:nvSpPr>
          <p:cNvPr id="530" name="Google Shape;530;p30"/>
          <p:cNvSpPr txBox="1"/>
          <p:nvPr/>
        </p:nvSpPr>
        <p:spPr>
          <a:xfrm>
            <a:off x="5750400" y="2341500"/>
            <a:ext cx="563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0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1" name="Google Shape;531;p30"/>
          <p:cNvSpPr txBox="1"/>
          <p:nvPr/>
        </p:nvSpPr>
        <p:spPr>
          <a:xfrm>
            <a:off x="6481200" y="1656275"/>
            <a:ext cx="563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0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2" name="Google Shape;532;p30"/>
          <p:cNvSpPr txBox="1"/>
          <p:nvPr/>
        </p:nvSpPr>
        <p:spPr>
          <a:xfrm>
            <a:off x="7311900" y="2250750"/>
            <a:ext cx="563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1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3" name="Google Shape;533;p30"/>
          <p:cNvSpPr txBox="1"/>
          <p:nvPr/>
        </p:nvSpPr>
        <p:spPr>
          <a:xfrm>
            <a:off x="7900800" y="1514125"/>
            <a:ext cx="563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1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4" name="Google Shape;534;p30"/>
          <p:cNvSpPr txBox="1"/>
          <p:nvPr/>
        </p:nvSpPr>
        <p:spPr>
          <a:xfrm>
            <a:off x="7412175" y="2802000"/>
            <a:ext cx="58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0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5" name="Google Shape;535;p30"/>
          <p:cNvSpPr txBox="1"/>
          <p:nvPr/>
        </p:nvSpPr>
        <p:spPr>
          <a:xfrm>
            <a:off x="5895000" y="3071825"/>
            <a:ext cx="586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0,1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6" name="Google Shape;536;p30"/>
          <p:cNvSpPr txBox="1"/>
          <p:nvPr/>
        </p:nvSpPr>
        <p:spPr>
          <a:xfrm>
            <a:off x="6439204" y="3685125"/>
            <a:ext cx="1461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DFA of </a:t>
            </a:r>
            <a:r>
              <a:rPr b="1" i="1" lang="en" sz="900">
                <a:solidFill>
                  <a:srgbClr val="434343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ε-NFA</a:t>
            </a:r>
            <a:r>
              <a:rPr b="1" lang="en" sz="9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_ex4</a:t>
            </a:r>
            <a:endParaRPr b="1" sz="9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Equivalence Theorems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allowing more types of transitions, NFAs are defined from DFAs and </a:t>
            </a:r>
            <a:r>
              <a:rPr b="1" lang="en" sz="14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400">
                <a:solidFill>
                  <a:srgbClr val="000000"/>
                </a:solidFill>
              </a:rPr>
              <a:t>-NFA</a:t>
            </a:r>
            <a:r>
              <a:rPr lang="en"/>
              <a:t> these </a:t>
            </a:r>
            <a:r>
              <a:rPr lang="en"/>
              <a:t>types</a:t>
            </a:r>
            <a:r>
              <a:rPr lang="en"/>
              <a:t> of transitions facilitate the convenient modeling of some language to create smaller or easier to understand automata. </a:t>
            </a:r>
            <a:r>
              <a:rPr lang="en"/>
              <a:t>h</a:t>
            </a:r>
            <a:r>
              <a:rPr lang="en"/>
              <a:t>owever , these transitions do not allow the </a:t>
            </a:r>
            <a:r>
              <a:rPr lang="en"/>
              <a:t>acceptance</a:t>
            </a:r>
            <a:r>
              <a:rPr lang="en"/>
              <a:t> language that more restricted models cannot accept.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These finite </a:t>
            </a:r>
            <a:r>
              <a:rPr lang="en"/>
              <a:t>state</a:t>
            </a:r>
            <a:r>
              <a:rPr lang="en"/>
              <a:t> mechanics </a:t>
            </a:r>
            <a:r>
              <a:rPr lang="en"/>
              <a:t>actually</a:t>
            </a:r>
            <a:r>
              <a:rPr lang="en"/>
              <a:t> have equal computing power in terms of what language they cn and can  not accept.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Two language models are </a:t>
            </a:r>
            <a:r>
              <a:rPr b="1" i="1" lang="en"/>
              <a:t>equivalent</a:t>
            </a:r>
            <a:r>
              <a:rPr lang="en"/>
              <a:t> if the set of language they accepts re equa; . in this section. , the equivalence of DFAs. NFAs and </a:t>
            </a:r>
            <a:r>
              <a:rPr b="1" lang="en" sz="14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400">
                <a:solidFill>
                  <a:srgbClr val="000000"/>
                </a:solidFill>
              </a:rPr>
              <a:t>-NFA</a:t>
            </a:r>
            <a:r>
              <a:rPr lang="en"/>
              <a:t> is shown.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 Showing </a:t>
            </a:r>
            <a:r>
              <a:rPr lang="en"/>
              <a:t>Equivalence 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2212200"/>
            <a:ext cx="3634800" cy="23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steps to be used to demonstrate the equivalence of DFAs NFAS and </a:t>
            </a:r>
            <a:r>
              <a:rPr b="1" lang="en" sz="14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400">
                <a:solidFill>
                  <a:srgbClr val="000000"/>
                </a:solidFill>
              </a:rPr>
              <a:t>-NFA</a:t>
            </a:r>
            <a:r>
              <a:rPr lang="en"/>
              <a:t>. First, DFAs and NFAs are shown  equivalent by shwong (1) every DFA is an NFA and (2) for every NFA, there is an equivalent DFA using the subset </a:t>
            </a:r>
            <a:r>
              <a:rPr lang="en"/>
              <a:t>construction</a:t>
            </a:r>
            <a:r>
              <a:rPr lang="en"/>
              <a:t> method. </a:t>
            </a:r>
            <a:endParaRPr/>
          </a:p>
        </p:txBody>
      </p:sp>
      <p:sp>
        <p:nvSpPr>
          <p:cNvPr id="291" name="Google Shape;291;p15"/>
          <p:cNvSpPr/>
          <p:nvPr/>
        </p:nvSpPr>
        <p:spPr>
          <a:xfrm>
            <a:off x="5488075" y="2212200"/>
            <a:ext cx="909300" cy="492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/>
          <p:nvPr/>
        </p:nvSpPr>
        <p:spPr>
          <a:xfrm>
            <a:off x="7755900" y="2249650"/>
            <a:ext cx="909300" cy="492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6624800" y="3879975"/>
            <a:ext cx="909300" cy="492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5898500" y="1728075"/>
            <a:ext cx="2361900" cy="3951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 rot="10800000">
            <a:off x="5889200" y="2805775"/>
            <a:ext cx="2380500" cy="4926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 rot="2422450">
            <a:off x="8093180" y="2687168"/>
            <a:ext cx="476090" cy="1832415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 rot="8704031">
            <a:off x="5591174" y="2704889"/>
            <a:ext cx="475712" cy="1682958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 txBox="1"/>
          <p:nvPr/>
        </p:nvSpPr>
        <p:spPr>
          <a:xfrm>
            <a:off x="6896275" y="1728075"/>
            <a:ext cx="467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1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>
            <a:off x="6985525" y="2854525"/>
            <a:ext cx="467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2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5"/>
          <p:cNvSpPr txBox="1"/>
          <p:nvPr/>
        </p:nvSpPr>
        <p:spPr>
          <a:xfrm>
            <a:off x="5709025" y="3399350"/>
            <a:ext cx="467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4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>
            <a:off x="8145975" y="3361900"/>
            <a:ext cx="467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3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5"/>
          <p:cNvSpPr txBox="1"/>
          <p:nvPr/>
        </p:nvSpPr>
        <p:spPr>
          <a:xfrm>
            <a:off x="6878303" y="2250090"/>
            <a:ext cx="833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is 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5"/>
          <p:cNvSpPr txBox="1"/>
          <p:nvPr/>
        </p:nvSpPr>
        <p:spPr>
          <a:xfrm>
            <a:off x="6337100" y="3319125"/>
            <a:ext cx="1648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Subset construction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5"/>
          <p:cNvSpPr txBox="1"/>
          <p:nvPr/>
        </p:nvSpPr>
        <p:spPr>
          <a:xfrm>
            <a:off x="5601807" y="2330076"/>
            <a:ext cx="833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DFA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5"/>
          <p:cNvSpPr txBox="1"/>
          <p:nvPr/>
        </p:nvSpPr>
        <p:spPr>
          <a:xfrm>
            <a:off x="7894896" y="2389926"/>
            <a:ext cx="833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FA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5"/>
          <p:cNvSpPr txBox="1"/>
          <p:nvPr/>
        </p:nvSpPr>
        <p:spPr>
          <a:xfrm>
            <a:off x="6614296" y="3980976"/>
            <a:ext cx="833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434343"/>
                </a:solidFill>
                <a:highlight>
                  <a:schemeClr val="lt2"/>
                </a:highlight>
              </a:rPr>
              <a:t>ε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-NFA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5"/>
          <p:cNvSpPr txBox="1"/>
          <p:nvPr/>
        </p:nvSpPr>
        <p:spPr>
          <a:xfrm>
            <a:off x="8260403" y="3928715"/>
            <a:ext cx="833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is 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5"/>
          <p:cNvSpPr txBox="1"/>
          <p:nvPr/>
        </p:nvSpPr>
        <p:spPr>
          <a:xfrm>
            <a:off x="5004925" y="4136550"/>
            <a:ext cx="1648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Subset construction </a:t>
            </a:r>
            <a:r>
              <a:rPr lang="en" sz="1000">
                <a:latin typeface="Nunito"/>
                <a:ea typeface="Nunito"/>
                <a:cs typeface="Nunito"/>
                <a:sym typeface="Nunito"/>
              </a:rPr>
              <a:t>with</a:t>
            </a:r>
            <a:r>
              <a:rPr lang="en" sz="10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10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r>
              <a:rPr lang="en" sz="1000">
                <a:latin typeface="Nunito"/>
                <a:ea typeface="Nunito"/>
                <a:cs typeface="Nunito"/>
                <a:sym typeface="Nunito"/>
              </a:rPr>
              <a:t>-transitions elimination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 Showing Equivalence </a:t>
            </a:r>
            <a:endParaRPr/>
          </a:p>
        </p:txBody>
      </p:sp>
      <p:sp>
        <p:nvSpPr>
          <p:cNvPr id="314" name="Google Shape;314;p16"/>
          <p:cNvSpPr txBox="1"/>
          <p:nvPr>
            <p:ph idx="1" type="body"/>
          </p:nvPr>
        </p:nvSpPr>
        <p:spPr>
          <a:xfrm>
            <a:off x="1303800" y="2437100"/>
            <a:ext cx="3634800" cy="23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Next show that (3) every NFA is an  a</a:t>
            </a:r>
            <a:r>
              <a:rPr b="1" lang="en" sz="14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400">
                <a:solidFill>
                  <a:srgbClr val="000000"/>
                </a:solidFill>
              </a:rPr>
              <a:t>-NFA</a:t>
            </a:r>
            <a:r>
              <a:rPr lang="en"/>
              <a:t>. </a:t>
            </a:r>
            <a:r>
              <a:rPr lang="en"/>
              <a:t>a</a:t>
            </a:r>
            <a:r>
              <a:rPr lang="en"/>
              <a:t>nd (4) for every </a:t>
            </a:r>
            <a:r>
              <a:rPr b="1" lang="en" sz="14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400">
                <a:solidFill>
                  <a:srgbClr val="000000"/>
                </a:solidFill>
              </a:rPr>
              <a:t>-NFA</a:t>
            </a:r>
            <a:r>
              <a:rPr lang="en"/>
              <a:t>., there is an equivalent DFA using subset construction with </a:t>
            </a:r>
            <a:r>
              <a:rPr b="1" lang="en" sz="1400">
                <a:solidFill>
                  <a:srgbClr val="43434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" sz="1400">
                <a:solidFill>
                  <a:srgbClr val="000000"/>
                </a:solidFill>
              </a:rPr>
              <a:t>-transition </a:t>
            </a:r>
            <a:r>
              <a:rPr lang="en"/>
              <a:t>elimination method. By transitivity these models are all equivalent.</a:t>
            </a:r>
            <a:endParaRPr/>
          </a:p>
        </p:txBody>
      </p:sp>
      <p:sp>
        <p:nvSpPr>
          <p:cNvPr id="315" name="Google Shape;315;p16"/>
          <p:cNvSpPr/>
          <p:nvPr/>
        </p:nvSpPr>
        <p:spPr>
          <a:xfrm>
            <a:off x="5488075" y="2212200"/>
            <a:ext cx="909300" cy="492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6"/>
          <p:cNvSpPr/>
          <p:nvPr/>
        </p:nvSpPr>
        <p:spPr>
          <a:xfrm>
            <a:off x="7755900" y="2249650"/>
            <a:ext cx="909300" cy="492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6"/>
          <p:cNvSpPr/>
          <p:nvPr/>
        </p:nvSpPr>
        <p:spPr>
          <a:xfrm>
            <a:off x="6624800" y="3879975"/>
            <a:ext cx="909300" cy="4926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6"/>
          <p:cNvSpPr/>
          <p:nvPr/>
        </p:nvSpPr>
        <p:spPr>
          <a:xfrm>
            <a:off x="5898500" y="1728075"/>
            <a:ext cx="2361900" cy="3951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6"/>
          <p:cNvSpPr/>
          <p:nvPr/>
        </p:nvSpPr>
        <p:spPr>
          <a:xfrm rot="10800000">
            <a:off x="5889200" y="2805775"/>
            <a:ext cx="2380500" cy="4926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6"/>
          <p:cNvSpPr/>
          <p:nvPr/>
        </p:nvSpPr>
        <p:spPr>
          <a:xfrm rot="2422450">
            <a:off x="8093180" y="2687168"/>
            <a:ext cx="476090" cy="1832415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6"/>
          <p:cNvSpPr/>
          <p:nvPr/>
        </p:nvSpPr>
        <p:spPr>
          <a:xfrm rot="8704031">
            <a:off x="5591174" y="2704889"/>
            <a:ext cx="475712" cy="1682958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6"/>
          <p:cNvSpPr txBox="1"/>
          <p:nvPr/>
        </p:nvSpPr>
        <p:spPr>
          <a:xfrm>
            <a:off x="6896275" y="1728075"/>
            <a:ext cx="467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1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16"/>
          <p:cNvSpPr txBox="1"/>
          <p:nvPr/>
        </p:nvSpPr>
        <p:spPr>
          <a:xfrm>
            <a:off x="6985525" y="2854525"/>
            <a:ext cx="467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2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16"/>
          <p:cNvSpPr txBox="1"/>
          <p:nvPr/>
        </p:nvSpPr>
        <p:spPr>
          <a:xfrm>
            <a:off x="5709025" y="3399350"/>
            <a:ext cx="467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4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16"/>
          <p:cNvSpPr txBox="1"/>
          <p:nvPr/>
        </p:nvSpPr>
        <p:spPr>
          <a:xfrm>
            <a:off x="8145975" y="3361900"/>
            <a:ext cx="467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3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" name="Google Shape;326;p16"/>
          <p:cNvSpPr txBox="1"/>
          <p:nvPr/>
        </p:nvSpPr>
        <p:spPr>
          <a:xfrm>
            <a:off x="6878303" y="2250090"/>
            <a:ext cx="833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is 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16"/>
          <p:cNvSpPr txBox="1"/>
          <p:nvPr/>
        </p:nvSpPr>
        <p:spPr>
          <a:xfrm>
            <a:off x="6337100" y="3319125"/>
            <a:ext cx="1648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Subset construction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8" name="Google Shape;328;p16"/>
          <p:cNvSpPr txBox="1"/>
          <p:nvPr/>
        </p:nvSpPr>
        <p:spPr>
          <a:xfrm>
            <a:off x="5601807" y="2330076"/>
            <a:ext cx="833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DFA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9" name="Google Shape;329;p16"/>
          <p:cNvSpPr txBox="1"/>
          <p:nvPr/>
        </p:nvSpPr>
        <p:spPr>
          <a:xfrm>
            <a:off x="7894896" y="2389926"/>
            <a:ext cx="833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NFA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p16"/>
          <p:cNvSpPr txBox="1"/>
          <p:nvPr/>
        </p:nvSpPr>
        <p:spPr>
          <a:xfrm>
            <a:off x="6614296" y="3980976"/>
            <a:ext cx="833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434343"/>
                </a:solidFill>
                <a:highlight>
                  <a:schemeClr val="lt2"/>
                </a:highlight>
              </a:rPr>
              <a:t>ε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-NFA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16"/>
          <p:cNvSpPr txBox="1"/>
          <p:nvPr/>
        </p:nvSpPr>
        <p:spPr>
          <a:xfrm>
            <a:off x="8260403" y="3928715"/>
            <a:ext cx="833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is 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2" name="Google Shape;332;p16"/>
          <p:cNvSpPr txBox="1"/>
          <p:nvPr/>
        </p:nvSpPr>
        <p:spPr>
          <a:xfrm>
            <a:off x="5004925" y="4136550"/>
            <a:ext cx="16482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Subset construction with </a:t>
            </a:r>
            <a:r>
              <a:rPr b="1" lang="en" sz="1000">
                <a:solidFill>
                  <a:srgbClr val="434343"/>
                </a:solidFill>
                <a:highlight>
                  <a:schemeClr val="lt1"/>
                </a:highlight>
              </a:rPr>
              <a:t>ε</a:t>
            </a:r>
            <a:r>
              <a:rPr lang="en" sz="1000">
                <a:latin typeface="Nunito"/>
                <a:ea typeface="Nunito"/>
                <a:cs typeface="Nunito"/>
                <a:sym typeface="Nunito"/>
              </a:rPr>
              <a:t>-transitions elimination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DFAs and NFAa are equivalent</a:t>
            </a:r>
            <a:endParaRPr/>
          </a:p>
        </p:txBody>
      </p:sp>
      <p:sp>
        <p:nvSpPr>
          <p:cNvPr id="338" name="Google Shape;338;p17"/>
          <p:cNvSpPr txBox="1"/>
          <p:nvPr>
            <p:ph idx="1" type="body"/>
          </p:nvPr>
        </p:nvSpPr>
        <p:spPr>
          <a:xfrm>
            <a:off x="1303800" y="1990050"/>
            <a:ext cx="6703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DFA are NFAs. the only </a:t>
            </a:r>
            <a:r>
              <a:rPr lang="en"/>
              <a:t>difference</a:t>
            </a:r>
            <a:r>
              <a:rPr lang="en"/>
              <a:t> between </a:t>
            </a:r>
            <a:r>
              <a:rPr lang="en"/>
              <a:t>NSFAs</a:t>
            </a:r>
            <a:r>
              <a:rPr lang="en"/>
              <a:t> and DFAs is that DFAs allow one </a:t>
            </a:r>
            <a:r>
              <a:rPr lang="en"/>
              <a:t>transmission</a:t>
            </a:r>
            <a:r>
              <a:rPr lang="en"/>
              <a:t> </a:t>
            </a:r>
            <a:r>
              <a:rPr lang="en"/>
              <a:t>from</a:t>
            </a:r>
            <a:r>
              <a:rPr lang="en"/>
              <a:t> </a:t>
            </a:r>
            <a:r>
              <a:rPr lang="en"/>
              <a:t>each</a:t>
            </a:r>
            <a:r>
              <a:rPr lang="en"/>
              <a:t> state for each symbol while NFAs allow zero or more. NFAs can have </a:t>
            </a:r>
            <a:r>
              <a:rPr lang="en"/>
              <a:t>exactly</a:t>
            </a:r>
            <a:r>
              <a:rPr lang="en"/>
              <a:t> one transition from each DFA is an NFA. DFAs are a restricted kind of NFAs.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 language accepted by DFAs are accepted by some NFAs wich are the DFAs themselves.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DFAs and NFAa are equivalent</a:t>
            </a:r>
            <a:endParaRPr/>
          </a:p>
        </p:txBody>
      </p:sp>
      <p:sp>
        <p:nvSpPr>
          <p:cNvPr id="344" name="Google Shape;344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NFAs have equivalent DFAs. when an NFA is processing an input, the NFA could take multiple alternative paths . For each profix of an input, consider determining all the states the NFA could be in from among all alternative paths.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9"/>
          <p:cNvSpPr txBox="1"/>
          <p:nvPr>
            <p:ph idx="1" type="body"/>
          </p:nvPr>
        </p:nvSpPr>
        <p:spPr>
          <a:xfrm>
            <a:off x="1303800" y="835100"/>
            <a:ext cx="7030500" cy="3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an NFA N=</a:t>
            </a:r>
            <a:r>
              <a:rPr lang="en" sz="1200">
                <a:solidFill>
                  <a:srgbClr val="000000"/>
                </a:solidFill>
              </a:rPr>
              <a:t>(Q,</a:t>
            </a: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Σ, 𝛿</a:t>
            </a:r>
            <a:r>
              <a:rPr lang="en" sz="800">
                <a:solidFill>
                  <a:srgbClr val="000000"/>
                </a:solidFill>
                <a:highlight>
                  <a:schemeClr val="lt1"/>
                </a:highlight>
              </a:rPr>
              <a:t>N</a:t>
            </a: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, q</a:t>
            </a:r>
            <a:r>
              <a:rPr lang="en" sz="800">
                <a:solidFill>
                  <a:srgbClr val="000000"/>
                </a:solidFill>
                <a:highlight>
                  <a:schemeClr val="lt1"/>
                </a:highlight>
              </a:rPr>
              <a:t>0</a:t>
            </a: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,F</a:t>
            </a:r>
            <a:r>
              <a:rPr lang="en" sz="800">
                <a:solidFill>
                  <a:srgbClr val="000000"/>
                </a:solidFill>
                <a:highlight>
                  <a:schemeClr val="lt1"/>
                </a:highlight>
              </a:rPr>
              <a:t>N</a:t>
            </a:r>
            <a:r>
              <a:rPr lang="en" sz="1200">
                <a:solidFill>
                  <a:srgbClr val="000000"/>
                </a:solidFill>
                <a:highlight>
                  <a:schemeClr val="lt1"/>
                </a:highlight>
              </a:rPr>
              <a:t>)</a:t>
            </a:r>
            <a:r>
              <a:rPr lang="en"/>
              <a:t> , the </a:t>
            </a:r>
            <a:r>
              <a:rPr b="1" i="1" lang="en"/>
              <a:t>subset construction method </a:t>
            </a:r>
            <a:r>
              <a:rPr lang="en"/>
              <a:t>is used to determine an equivalent DFA M =(</a:t>
            </a:r>
            <a:r>
              <a:rPr lang="en" sz="19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φ</a:t>
            </a:r>
            <a:r>
              <a:rPr lang="en"/>
              <a:t> (Q) 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Σ</a:t>
            </a:r>
            <a:r>
              <a:rPr lang="en"/>
              <a:t>, 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𝛿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M,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{q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0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},F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M</a:t>
            </a:r>
            <a:r>
              <a:rPr lang="en"/>
              <a:t>)where.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states of M are subsets of the states of N of which {q</a:t>
            </a:r>
            <a:r>
              <a:rPr lang="en" sz="800"/>
              <a:t>0</a:t>
            </a:r>
            <a:r>
              <a:rPr lang="en"/>
              <a:t>} is the start state of M since q</a:t>
            </a:r>
            <a:r>
              <a:rPr lang="en" sz="800"/>
              <a:t>0</a:t>
            </a:r>
            <a:r>
              <a:rPr lang="en"/>
              <a:t> is the start state of N,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accepting states of M are those subsets of Q that </a:t>
            </a:r>
            <a:r>
              <a:rPr lang="en"/>
              <a:t>contain</a:t>
            </a:r>
            <a:r>
              <a:rPr lang="en"/>
              <a:t> an accepting state of N,i.e. FM={s</a:t>
            </a:r>
            <a:r>
              <a:rPr b="1" lang="en" sz="1200">
                <a:solidFill>
                  <a:srgbClr val="222222"/>
                </a:solidFill>
              </a:rPr>
              <a:t> ∈ </a:t>
            </a:r>
            <a:r>
              <a:rPr lang="en" sz="19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φ</a:t>
            </a:r>
            <a:r>
              <a:rPr b="1" lang="en" sz="1200">
                <a:solidFill>
                  <a:srgbClr val="222222"/>
                </a:solidFill>
              </a:rPr>
              <a:t>(Q) F</a:t>
            </a:r>
            <a:r>
              <a:rPr b="1" lang="en" sz="800">
                <a:solidFill>
                  <a:srgbClr val="222222"/>
                </a:solidFill>
              </a:rPr>
              <a:t>N</a:t>
            </a:r>
            <a:r>
              <a:rPr b="1" lang="en" sz="1200">
                <a:solidFill>
                  <a:srgbClr val="222222"/>
                </a:solidFill>
              </a:rPr>
              <a:t> </a:t>
            </a:r>
            <a:r>
              <a:rPr lang="en" sz="1200">
                <a:solidFill>
                  <a:srgbClr val="222222"/>
                </a:solidFill>
                <a:highlight>
                  <a:srgbClr val="FFFFE0"/>
                </a:highlight>
                <a:latin typeface="Arial"/>
                <a:ea typeface="Arial"/>
                <a:cs typeface="Arial"/>
                <a:sym typeface="Arial"/>
              </a:rPr>
              <a:t>⋂ </a:t>
            </a:r>
            <a:r>
              <a:rPr b="1" lang="en" sz="1200">
                <a:solidFill>
                  <a:srgbClr val="222222"/>
                </a:solidFill>
              </a:rPr>
              <a:t>s </a:t>
            </a:r>
            <a:r>
              <a:rPr lang="en" sz="1900">
                <a:solidFill>
                  <a:srgbClr val="222222"/>
                </a:solidFill>
                <a:highlight>
                  <a:srgbClr val="FFFFE0"/>
                </a:highlight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" sz="1450">
                <a:solidFill>
                  <a:srgbClr val="222222"/>
                </a:solidFill>
                <a:highlight>
                  <a:srgbClr val="FFFFE0"/>
                </a:highlight>
                <a:latin typeface="Arial"/>
                <a:ea typeface="Arial"/>
                <a:cs typeface="Arial"/>
                <a:sym typeface="Arial"/>
              </a:rPr>
              <a:t>⊖</a:t>
            </a:r>
            <a:r>
              <a:rPr lang="en"/>
              <a:t>},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transition function of M maps each subset of states paired with a symbol to then set containing those states where a state in the subset can go in N on the symbol. Formally, 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𝛿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M  </a:t>
            </a:r>
            <a:r>
              <a:rPr lang="en"/>
              <a:t>= {(( S,a) | S&lt;T </a:t>
            </a:r>
            <a:r>
              <a:rPr b="1" lang="en" sz="1200">
                <a:solidFill>
                  <a:srgbClr val="222222"/>
                </a:solidFill>
              </a:rPr>
              <a:t>∈ </a:t>
            </a:r>
            <a:r>
              <a:rPr lang="en" sz="19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φ</a:t>
            </a:r>
            <a:r>
              <a:rPr b="1" lang="en" sz="1200">
                <a:solidFill>
                  <a:srgbClr val="222222"/>
                </a:solidFill>
              </a:rPr>
              <a:t> </a:t>
            </a:r>
            <a:r>
              <a:rPr lang="en"/>
              <a:t>(Q), a</a:t>
            </a:r>
            <a:r>
              <a:rPr b="1" lang="en" sz="1200">
                <a:solidFill>
                  <a:srgbClr val="222222"/>
                </a:solidFill>
              </a:rPr>
              <a:t>∈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Σ</a:t>
            </a:r>
            <a:r>
              <a:rPr lang="en"/>
              <a:t>  and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 T =         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𝛿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N </a:t>
            </a:r>
            <a:r>
              <a:rPr b="1" lang="en" sz="1400">
                <a:solidFill>
                  <a:srgbClr val="000000"/>
                </a:solidFill>
                <a:highlight>
                  <a:schemeClr val="lt1"/>
                </a:highlight>
              </a:rPr>
              <a:t>(p,a)}</a:t>
            </a:r>
            <a:endParaRPr b="1" sz="14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3157800" y="3435150"/>
            <a:ext cx="555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Nunito"/>
                <a:ea typeface="Nunito"/>
                <a:cs typeface="Nunito"/>
                <a:sym typeface="Nunito"/>
              </a:rPr>
              <a:t>U</a:t>
            </a:r>
            <a:endParaRPr sz="3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b="1" lang="en" sz="1200">
                <a:solidFill>
                  <a:srgbClr val="222222"/>
                </a:solidFill>
                <a:latin typeface="Nunito"/>
                <a:ea typeface="Nunito"/>
                <a:cs typeface="Nunito"/>
                <a:sym typeface="Nunito"/>
              </a:rPr>
              <a:t>∈S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"/>
          <p:cNvSpPr txBox="1"/>
          <p:nvPr>
            <p:ph idx="1" type="body"/>
          </p:nvPr>
        </p:nvSpPr>
        <p:spPr>
          <a:xfrm>
            <a:off x="1266650" y="829325"/>
            <a:ext cx="3684900" cy="3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other words q</a:t>
            </a:r>
            <a:r>
              <a:rPr b="1" lang="en" sz="1200">
                <a:solidFill>
                  <a:srgbClr val="222222"/>
                </a:solidFill>
              </a:rPr>
              <a:t>∈T       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∃p</a:t>
            </a:r>
            <a:r>
              <a:rPr b="1" lang="en" sz="1200">
                <a:solidFill>
                  <a:srgbClr val="222222"/>
                </a:solidFill>
              </a:rPr>
              <a:t>∈S</a:t>
            </a: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222222"/>
                </a:solidFill>
              </a:rPr>
              <a:t>Such that 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𝛿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N </a:t>
            </a:r>
            <a:r>
              <a:rPr lang="en" sz="1200">
                <a:solidFill>
                  <a:srgbClr val="222222"/>
                </a:solidFill>
              </a:rPr>
              <a:t>(p,a)=q. Each state of M remembers all the possible states of M remembers all possible </a:t>
            </a:r>
            <a:r>
              <a:rPr lang="en"/>
              <a:t>paths of the NFA simultaneously as each input symbol is read.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2222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NFA to DFA_ex</a:t>
            </a:r>
            <a:r>
              <a:rPr lang="en" sz="1200">
                <a:solidFill>
                  <a:srgbClr val="22222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 .</a:t>
            </a:r>
            <a:r>
              <a:rPr b="1" lang="en" sz="1200">
                <a:solidFill>
                  <a:srgbClr val="222222"/>
                </a:solidFill>
              </a:rPr>
              <a:t> </a:t>
            </a:r>
            <a:r>
              <a:rPr lang="en" sz="1200">
                <a:solidFill>
                  <a:srgbClr val="222222"/>
                </a:solidFill>
              </a:rPr>
              <a:t>Consider again the NFA N in figure of NFA_ex3 whose language is the set of all strings over {a,b,c} that has </a:t>
            </a:r>
            <a:r>
              <a:rPr lang="en" sz="1200">
                <a:solidFill>
                  <a:srgbClr val="222222"/>
                </a:solidFill>
              </a:rPr>
              <a:t>at least</a:t>
            </a:r>
            <a:r>
              <a:rPr lang="en" sz="1200">
                <a:solidFill>
                  <a:srgbClr val="222222"/>
                </a:solidFill>
              </a:rPr>
              <a:t> two not </a:t>
            </a:r>
            <a:r>
              <a:rPr lang="en" sz="1200">
                <a:solidFill>
                  <a:srgbClr val="222222"/>
                </a:solidFill>
              </a:rPr>
              <a:t>necessarily</a:t>
            </a:r>
            <a:r>
              <a:rPr lang="en" sz="1200">
                <a:solidFill>
                  <a:srgbClr val="222222"/>
                </a:solidFill>
              </a:rPr>
              <a:t> consecutive b’s or  ends in c. the subset construction builds the DFA M equivalent to N. the start state of M is {p} </a:t>
            </a:r>
            <a:r>
              <a:rPr lang="en" sz="1200">
                <a:solidFill>
                  <a:srgbClr val="222222"/>
                </a:solidFill>
              </a:rPr>
              <a:t>Because</a:t>
            </a:r>
            <a:r>
              <a:rPr lang="en" sz="1200">
                <a:solidFill>
                  <a:srgbClr val="222222"/>
                </a:solidFill>
              </a:rPr>
              <a:t> p is the DFA M equivalent to N . the </a:t>
            </a:r>
            <a:r>
              <a:rPr lang="en" sz="1200">
                <a:solidFill>
                  <a:srgbClr val="222222"/>
                </a:solidFill>
              </a:rPr>
              <a:t>start </a:t>
            </a:r>
            <a:r>
              <a:rPr lang="en" sz="1200">
                <a:solidFill>
                  <a:srgbClr val="222222"/>
                </a:solidFill>
              </a:rPr>
              <a:t> state of M is {p} </a:t>
            </a:r>
            <a:r>
              <a:rPr lang="en" sz="1200">
                <a:solidFill>
                  <a:srgbClr val="222222"/>
                </a:solidFill>
              </a:rPr>
              <a:t>because</a:t>
            </a:r>
            <a:r>
              <a:rPr lang="en" sz="1200">
                <a:solidFill>
                  <a:srgbClr val="222222"/>
                </a:solidFill>
              </a:rPr>
              <a:t> p is the start state of N. the accepting states are those that contain p or r which ar accepting in N</a:t>
            </a:r>
            <a:endParaRPr/>
          </a:p>
        </p:txBody>
      </p:sp>
      <p:sp>
        <p:nvSpPr>
          <p:cNvPr id="356" name="Google Shape;356;p20"/>
          <p:cNvSpPr/>
          <p:nvPr/>
        </p:nvSpPr>
        <p:spPr>
          <a:xfrm>
            <a:off x="2776690" y="1006825"/>
            <a:ext cx="214800" cy="88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0"/>
          <p:cNvSpPr/>
          <p:nvPr/>
        </p:nvSpPr>
        <p:spPr>
          <a:xfrm>
            <a:off x="5518559" y="2290401"/>
            <a:ext cx="531900" cy="5319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6612509" y="1383176"/>
            <a:ext cx="531900" cy="5319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/>
          <p:nvPr/>
        </p:nvSpPr>
        <p:spPr>
          <a:xfrm>
            <a:off x="7666459" y="2290401"/>
            <a:ext cx="531900" cy="531900"/>
          </a:xfrm>
          <a:prstGeom prst="donut">
            <a:avLst>
              <a:gd fmla="val 7689" name="adj"/>
            </a:avLst>
          </a:prstGeom>
          <a:solidFill>
            <a:srgbClr val="8DD8D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5088934" y="2515426"/>
            <a:ext cx="429600" cy="14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0"/>
          <p:cNvSpPr/>
          <p:nvPr/>
        </p:nvSpPr>
        <p:spPr>
          <a:xfrm rot="-2241131">
            <a:off x="6028760" y="2054488"/>
            <a:ext cx="634402" cy="14298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0"/>
          <p:cNvSpPr/>
          <p:nvPr/>
        </p:nvSpPr>
        <p:spPr>
          <a:xfrm rot="2459810">
            <a:off x="7136512" y="1977559"/>
            <a:ext cx="598612" cy="14311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0"/>
          <p:cNvSpPr/>
          <p:nvPr/>
        </p:nvSpPr>
        <p:spPr>
          <a:xfrm>
            <a:off x="5641259" y="1952901"/>
            <a:ext cx="286500" cy="337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3F3F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0"/>
          <p:cNvSpPr/>
          <p:nvPr/>
        </p:nvSpPr>
        <p:spPr>
          <a:xfrm flipH="1" rot="10800000">
            <a:off x="6770069" y="1952883"/>
            <a:ext cx="286500" cy="337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3F3F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0"/>
          <p:cNvSpPr/>
          <p:nvPr/>
        </p:nvSpPr>
        <p:spPr>
          <a:xfrm>
            <a:off x="7789159" y="1952901"/>
            <a:ext cx="286500" cy="337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3F3F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0"/>
          <p:cNvSpPr txBox="1"/>
          <p:nvPr/>
        </p:nvSpPr>
        <p:spPr>
          <a:xfrm>
            <a:off x="7185171" y="2841001"/>
            <a:ext cx="5013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200">
                <a:solidFill>
                  <a:srgbClr val="434343"/>
                </a:solidFill>
                <a:highlight>
                  <a:srgbClr val="FFFFFF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377059" y="1759726"/>
            <a:ext cx="5013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1200">
                <a:solidFill>
                  <a:srgbClr val="434343"/>
                </a:solidFill>
                <a:highlight>
                  <a:srgbClr val="FFFFFF"/>
                </a:highlight>
              </a:rPr>
              <a:t>ε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784507" y="2354501"/>
            <a:ext cx="501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5612863" y="2346688"/>
            <a:ext cx="501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6720362" y="1422217"/>
            <a:ext cx="501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q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6412864" y="3587424"/>
            <a:ext cx="1047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NFA_ex3</a:t>
            </a:r>
            <a:endParaRPr b="1" sz="8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2" name="Google Shape;372;p20"/>
          <p:cNvSpPr/>
          <p:nvPr/>
        </p:nvSpPr>
        <p:spPr>
          <a:xfrm>
            <a:off x="6298859" y="2868813"/>
            <a:ext cx="531900" cy="5319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0"/>
          <p:cNvSpPr/>
          <p:nvPr/>
        </p:nvSpPr>
        <p:spPr>
          <a:xfrm rot="2423686">
            <a:off x="5966279" y="2746759"/>
            <a:ext cx="324975" cy="14301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0"/>
          <p:cNvSpPr/>
          <p:nvPr/>
        </p:nvSpPr>
        <p:spPr>
          <a:xfrm rot="-1569086">
            <a:off x="6880188" y="2865269"/>
            <a:ext cx="854916" cy="14302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0"/>
          <p:cNvSpPr txBox="1"/>
          <p:nvPr/>
        </p:nvSpPr>
        <p:spPr>
          <a:xfrm>
            <a:off x="6370762" y="2935333"/>
            <a:ext cx="5319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b="1" lang="en" sz="900">
                <a:latin typeface="Nunito"/>
                <a:ea typeface="Nunito"/>
                <a:cs typeface="Nunito"/>
                <a:sym typeface="Nunito"/>
              </a:rPr>
              <a:t>2</a:t>
            </a:r>
            <a:endParaRPr b="1"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6" name="Google Shape;376;p20"/>
          <p:cNvSpPr/>
          <p:nvPr/>
        </p:nvSpPr>
        <p:spPr>
          <a:xfrm>
            <a:off x="6452396" y="2521485"/>
            <a:ext cx="286500" cy="337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3F3F3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0"/>
          <p:cNvSpPr txBox="1"/>
          <p:nvPr/>
        </p:nvSpPr>
        <p:spPr>
          <a:xfrm>
            <a:off x="6019487" y="1783579"/>
            <a:ext cx="501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8" name="Google Shape;378;p20"/>
          <p:cNvSpPr txBox="1"/>
          <p:nvPr/>
        </p:nvSpPr>
        <p:spPr>
          <a:xfrm>
            <a:off x="6252662" y="2359467"/>
            <a:ext cx="501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b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9" name="Google Shape;379;p20"/>
          <p:cNvSpPr txBox="1"/>
          <p:nvPr/>
        </p:nvSpPr>
        <p:spPr>
          <a:xfrm>
            <a:off x="6617459" y="2049518"/>
            <a:ext cx="545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0" name="Google Shape;380;p20"/>
          <p:cNvSpPr txBox="1"/>
          <p:nvPr/>
        </p:nvSpPr>
        <p:spPr>
          <a:xfrm>
            <a:off x="7898859" y="1700080"/>
            <a:ext cx="545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c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1" name="Google Shape;381;p20"/>
          <p:cNvSpPr txBox="1"/>
          <p:nvPr/>
        </p:nvSpPr>
        <p:spPr>
          <a:xfrm>
            <a:off x="5878112" y="2740492"/>
            <a:ext cx="5013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b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transition table of DFA for NFA_ex3</a:t>
            </a:r>
            <a:endParaRPr/>
          </a:p>
        </p:txBody>
      </p:sp>
      <p:sp>
        <p:nvSpPr>
          <p:cNvPr id="387" name="Google Shape;387;p21"/>
          <p:cNvSpPr txBox="1"/>
          <p:nvPr>
            <p:ph idx="1" type="body"/>
          </p:nvPr>
        </p:nvSpPr>
        <p:spPr>
          <a:xfrm>
            <a:off x="808650" y="1481425"/>
            <a:ext cx="3359700" cy="30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example, 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arenBoth"/>
            </a:pP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𝛿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N </a:t>
            </a:r>
            <a:r>
              <a:rPr b="1" lang="en" sz="1400">
                <a:solidFill>
                  <a:srgbClr val="000000"/>
                </a:solidFill>
                <a:highlight>
                  <a:schemeClr val="lt1"/>
                </a:highlight>
              </a:rPr>
              <a:t>(p,a)={p} so 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𝛿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M </a:t>
            </a:r>
            <a:r>
              <a:rPr b="1" lang="en" sz="1400">
                <a:solidFill>
                  <a:srgbClr val="000000"/>
                </a:solidFill>
                <a:highlight>
                  <a:schemeClr val="lt1"/>
                </a:highlight>
              </a:rPr>
              <a:t>({p}, a)={p};</a:t>
            </a:r>
            <a:endParaRPr b="1"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arenBoth"/>
            </a:pP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𝛿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n </a:t>
            </a:r>
            <a:r>
              <a:rPr b="1" lang="en" sz="1400">
                <a:solidFill>
                  <a:srgbClr val="000000"/>
                </a:solidFill>
                <a:highlight>
                  <a:schemeClr val="lt1"/>
                </a:highlight>
              </a:rPr>
              <a:t>(p,b)={p,q} and 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𝛿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N </a:t>
            </a:r>
            <a:r>
              <a:rPr b="1" lang="en" sz="1400">
                <a:solidFill>
                  <a:srgbClr val="000000"/>
                </a:solidFill>
                <a:highlight>
                  <a:schemeClr val="lt1"/>
                </a:highlight>
              </a:rPr>
              <a:t>(q,b) = (q,r} so 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𝛿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M </a:t>
            </a:r>
            <a:r>
              <a:rPr b="1" lang="en" sz="1400">
                <a:solidFill>
                  <a:srgbClr val="000000"/>
                </a:solidFill>
                <a:highlight>
                  <a:schemeClr val="lt1"/>
                </a:highlight>
              </a:rPr>
              <a:t>(p,q},b)={p,q} U {q,r} = {p,q,r}; and</a:t>
            </a:r>
            <a:endParaRPr b="1"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arenBoth"/>
            </a:pP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𝛿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N </a:t>
            </a:r>
            <a:r>
              <a:rPr b="1" lang="en" sz="1400">
                <a:solidFill>
                  <a:srgbClr val="000000"/>
                </a:solidFill>
                <a:highlight>
                  <a:schemeClr val="lt1"/>
                </a:highlight>
              </a:rPr>
              <a:t>(p,c) = {ps}, 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𝛿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N  </a:t>
            </a:r>
            <a:r>
              <a:rPr b="1" lang="en" sz="1400">
                <a:solidFill>
                  <a:srgbClr val="000000"/>
                </a:solidFill>
                <a:highlight>
                  <a:schemeClr val="lt1"/>
                </a:highlight>
              </a:rPr>
              <a:t>(q,c) and 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𝛿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N </a:t>
            </a:r>
            <a:r>
              <a:rPr b="1" lang="en" sz="1400">
                <a:solidFill>
                  <a:srgbClr val="000000"/>
                </a:solidFill>
                <a:highlight>
                  <a:schemeClr val="lt1"/>
                </a:highlight>
              </a:rPr>
              <a:t>(r,c) ={r,s} so </a:t>
            </a:r>
            <a:r>
              <a:rPr b="1" lang="en" sz="1200">
                <a:solidFill>
                  <a:srgbClr val="000000"/>
                </a:solidFill>
                <a:highlight>
                  <a:schemeClr val="lt1"/>
                </a:highlight>
              </a:rPr>
              <a:t>𝛿</a:t>
            </a:r>
            <a:r>
              <a:rPr b="1" lang="en" sz="800">
                <a:solidFill>
                  <a:srgbClr val="000000"/>
                </a:solidFill>
                <a:highlight>
                  <a:schemeClr val="lt1"/>
                </a:highlight>
              </a:rPr>
              <a:t>M </a:t>
            </a:r>
            <a:r>
              <a:rPr b="1" lang="en" sz="1400">
                <a:solidFill>
                  <a:srgbClr val="000000"/>
                </a:solidFill>
                <a:highlight>
                  <a:schemeClr val="lt1"/>
                </a:highlight>
              </a:rPr>
              <a:t>{p,q,r},c) = {p.s} U {r,s} = {p,q,r,s}.</a:t>
            </a:r>
            <a:endParaRPr b="1" sz="14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388" name="Google Shape;388;p21"/>
          <p:cNvGraphicFramePr/>
          <p:nvPr/>
        </p:nvGraphicFramePr>
        <p:xfrm>
          <a:off x="4379735" y="14814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{F5281D99-7D5B-4234-8C37-A4D7D7E69079}</a:tableStyleId>
              </a:tblPr>
              <a:tblGrid>
                <a:gridCol w="369050"/>
                <a:gridCol w="858025"/>
                <a:gridCol w="1180950"/>
                <a:gridCol w="802675"/>
                <a:gridCol w="802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{p.s}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{p,q,s}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{p,s}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{p,s}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{p,q,r,s}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{p,q,s}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{p,q,s}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{P,q,r,s}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{p.q.r}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{p,q,r,s}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389" name="Google Shape;389;p21"/>
          <p:cNvSpPr txBox="1"/>
          <p:nvPr/>
        </p:nvSpPr>
        <p:spPr>
          <a:xfrm>
            <a:off x="4420727" y="1413990"/>
            <a:ext cx="4845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𝛿</a:t>
            </a:r>
            <a:endParaRPr sz="2400">
              <a:highlight>
                <a:srgbClr val="D9D9D9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 rot="-5400000">
            <a:off x="3967083" y="2154523"/>
            <a:ext cx="12174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highlight>
                  <a:srgbClr val="D9D9D9"/>
                </a:highlight>
                <a:latin typeface="Nunito"/>
                <a:ea typeface="Nunito"/>
                <a:cs typeface="Nunito"/>
                <a:sym typeface="Nunito"/>
              </a:rPr>
              <a:t>States</a:t>
            </a:r>
            <a:endParaRPr>
              <a:highlight>
                <a:srgbClr val="D9D9D9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6559360" y="1464813"/>
            <a:ext cx="230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">
                <a:latin typeface="Nunito ExtraBold"/>
                <a:ea typeface="Nunito ExtraBold"/>
                <a:cs typeface="Nunito ExtraBold"/>
                <a:sym typeface="Nunito ExtraBold"/>
              </a:rPr>
              <a:t>nput Symbols</a:t>
            </a:r>
            <a:endParaRPr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392" name="Google Shape;392;p21"/>
          <p:cNvSpPr/>
          <p:nvPr/>
        </p:nvSpPr>
        <p:spPr>
          <a:xfrm>
            <a:off x="4812319" y="2437385"/>
            <a:ext cx="214800" cy="10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93" name="Google Shape;393;p21"/>
          <p:cNvGraphicFramePr/>
          <p:nvPr/>
        </p:nvGraphicFramePr>
        <p:xfrm>
          <a:off x="4379735" y="14424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{F5281D99-7D5B-4234-8C37-A4D7D7E69079}</a:tableStyleId>
              </a:tblPr>
              <a:tblGrid>
                <a:gridCol w="369050"/>
                <a:gridCol w="858025"/>
                <a:gridCol w="1180950"/>
                <a:gridCol w="802675"/>
                <a:gridCol w="802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 ExtraBold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{p.s}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{p,q,s}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{p,s}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{p,s}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{p,q,r,s}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{p,q,s}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{p,q,s}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{P,q,r,s}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{p.q.r}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{p,q,r,s}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