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
      <p:font typeface="Nunito ExtraBold"/>
      <p:bold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21DF85-1335-4001-B2D0-2386E7A086F4}">
  <a:tblStyle styleId="{2A21DF85-1335-4001-B2D0-2386E7A086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33" Type="http://schemas.openxmlformats.org/officeDocument/2006/relationships/font" Target="fonts/NunitoExtraBold-boldItalic.fntdata"/><Relationship Id="rId10" Type="http://schemas.openxmlformats.org/officeDocument/2006/relationships/slide" Target="slides/slide4.xml"/><Relationship Id="rId32" Type="http://schemas.openxmlformats.org/officeDocument/2006/relationships/font" Target="fonts/NunitoExtraBold-bold.fntdata"/><Relationship Id="rId13" Type="http://schemas.openxmlformats.org/officeDocument/2006/relationships/slide" Target="slides/slide7.xml"/><Relationship Id="rId35" Type="http://schemas.openxmlformats.org/officeDocument/2006/relationships/font" Target="fonts/Comfortaa-bold.fntdata"/><Relationship Id="rId12" Type="http://schemas.openxmlformats.org/officeDocument/2006/relationships/slide" Target="slides/slide6.xml"/><Relationship Id="rId34" Type="http://schemas.openxmlformats.org/officeDocument/2006/relationships/font" Target="fonts/Comfortaa-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f66f3b00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f66f3b00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f66f3b00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f66f3b00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f66f3b00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f66f3b00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f66f3b00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f66f3b00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5f7299ff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f7299ff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5f7299ff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f7299ff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f7299ffb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f7299ffb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5f7299ffb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5f7299ffb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5f7299ff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5f7299ff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5f7299ffb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5f7299ffb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f51f7f33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f51f7f33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f66f3b0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f66f3b0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f66f3b0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f66f3b0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f66f3b00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f66f3b00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f66f3b0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f66f3b0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f66f3b00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f66f3b00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f66f3b00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f66f3b00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f66f3b00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f66f3b00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Automata</a:t>
            </a:r>
            <a:endParaRPr/>
          </a:p>
          <a:p>
            <a:pPr indent="0" lvl="0" marL="0" rtl="0" algn="l">
              <a:spcBef>
                <a:spcPts val="0"/>
              </a:spcBef>
              <a:spcAft>
                <a:spcPts val="0"/>
              </a:spcAft>
              <a:buNone/>
            </a:pPr>
            <a:r>
              <a:rPr lang="en"/>
              <a:t>theory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deterministic Finite Automata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Table for NFA_ex1</a:t>
            </a:r>
            <a:endParaRPr/>
          </a:p>
        </p:txBody>
      </p:sp>
      <p:sp>
        <p:nvSpPr>
          <p:cNvPr id="487" name="Google Shape;487;p22"/>
          <p:cNvSpPr txBox="1"/>
          <p:nvPr>
            <p:ph idx="1" type="body"/>
          </p:nvPr>
        </p:nvSpPr>
        <p:spPr>
          <a:xfrm>
            <a:off x="633900" y="1646075"/>
            <a:ext cx="3938100" cy="230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NFA _ex1 (cont’d). </a:t>
            </a:r>
            <a:r>
              <a:rPr lang="en" sz="1800"/>
              <a:t>T</a:t>
            </a:r>
            <a:r>
              <a:rPr lang="en" sz="1800"/>
              <a:t>he NFA of NAFA_ex1 could be defined formally as the 5 -tuple (</a:t>
            </a:r>
            <a:r>
              <a:rPr b="1" lang="en" sz="1800">
                <a:solidFill>
                  <a:srgbClr val="000000"/>
                </a:solidFill>
              </a:rPr>
              <a:t>Q,</a:t>
            </a:r>
            <a:r>
              <a:rPr b="1" lang="en" sz="1800">
                <a:solidFill>
                  <a:srgbClr val="000000"/>
                </a:solidFill>
                <a:highlight>
                  <a:schemeClr val="lt1"/>
                </a:highlight>
              </a:rPr>
              <a:t>Σ, 𝛿, q0,F</a:t>
            </a:r>
            <a:r>
              <a:rPr lang="en" sz="1800"/>
              <a:t>) where </a:t>
            </a:r>
            <a:r>
              <a:rPr b="1" lang="en" sz="1800">
                <a:solidFill>
                  <a:srgbClr val="000000"/>
                </a:solidFill>
                <a:highlight>
                  <a:schemeClr val="lt1"/>
                </a:highlight>
              </a:rPr>
              <a:t>Σ= {0,1} , Q={ q0,q1,q2,q3}</a:t>
            </a:r>
            <a:r>
              <a:rPr lang="en" sz="1800"/>
              <a:t>,</a:t>
            </a:r>
            <a:r>
              <a:rPr b="1" lang="en" sz="1800"/>
              <a:t> F= {q3} </a:t>
            </a:r>
            <a:r>
              <a:rPr lang="en" sz="1800"/>
              <a:t>and is </a:t>
            </a:r>
            <a:r>
              <a:rPr b="1" lang="en" sz="1800">
                <a:solidFill>
                  <a:srgbClr val="000000"/>
                </a:solidFill>
                <a:highlight>
                  <a:schemeClr val="lt1"/>
                </a:highlight>
              </a:rPr>
              <a:t>𝛿 </a:t>
            </a:r>
            <a:r>
              <a:rPr lang="en" sz="1800"/>
              <a:t>described by the NFA transition table in table 2-2</a:t>
            </a:r>
            <a:r>
              <a:rPr lang="en"/>
              <a:t>.</a:t>
            </a:r>
            <a:endParaRPr/>
          </a:p>
        </p:txBody>
      </p:sp>
      <p:graphicFrame>
        <p:nvGraphicFramePr>
          <p:cNvPr id="488" name="Google Shape;488;p22"/>
          <p:cNvGraphicFramePr/>
          <p:nvPr/>
        </p:nvGraphicFramePr>
        <p:xfrm>
          <a:off x="4766916" y="1576127"/>
          <a:ext cx="3000000" cy="3000000"/>
        </p:xfrm>
        <a:graphic>
          <a:graphicData uri="http://schemas.openxmlformats.org/drawingml/2006/table">
            <a:tbl>
              <a:tblPr>
                <a:noFill/>
                <a:tableStyleId>{2A21DF85-1335-4001-B2D0-2386E7A086F4}</a:tableStyleId>
              </a:tblPr>
              <a:tblGrid>
                <a:gridCol w="461325"/>
                <a:gridCol w="1072525"/>
                <a:gridCol w="1476200"/>
                <a:gridCol w="1003350"/>
              </a:tblGrid>
              <a:tr h="381000">
                <a:tc>
                  <a:txBody>
                    <a:bodyPr/>
                    <a:lstStyle/>
                    <a:p>
                      <a:pPr indent="0" lvl="0" marL="0" rtl="0" algn="l">
                        <a:lnSpc>
                          <a:spcPct val="115000"/>
                        </a:lnSpc>
                        <a:spcBef>
                          <a:spcPts val="0"/>
                        </a:spcBef>
                        <a:spcAft>
                          <a:spcPts val="160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latin typeface="Nunito ExtraBold"/>
                        <a:ea typeface="Nunito ExtraBold"/>
                        <a:cs typeface="Nunito ExtraBold"/>
                        <a:sym typeface="Nunito Extra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r>
              <a:tr h="381000">
                <a:tc>
                  <a:txBody>
                    <a:bodyPr/>
                    <a:lstStyle/>
                    <a:p>
                      <a:pPr indent="0" lvl="0" marL="0" rtl="0" algn="l">
                        <a:spcBef>
                          <a:spcPts val="0"/>
                        </a:spcBef>
                        <a:spcAft>
                          <a:spcPts val="0"/>
                        </a:spcAft>
                        <a:buNone/>
                      </a:pPr>
                      <a:r>
                        <a:t/>
                      </a:r>
                      <a:endParaRPr/>
                    </a:p>
                  </a:txBody>
                  <a:tcPr marT="91425" marB="91425" marR="91425" marL="91425">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T cap="flat" cmpd="sng" w="19050">
                      <a:solidFill>
                        <a:srgbClr val="000000"/>
                      </a:solidFill>
                      <a:prstDash val="solid"/>
                      <a:round/>
                      <a:headEnd len="sm" w="sm" type="none"/>
                      <a:tailEnd len="sm" w="sm" type="none"/>
                    </a:lnT>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0</a:t>
                      </a:r>
                      <a:r>
                        <a:rPr lang="en"/>
                        <a:t>}</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0.</a:t>
                      </a:r>
                      <a:r>
                        <a:rPr lang="en"/>
                        <a:t>q</a:t>
                      </a:r>
                      <a:r>
                        <a:rPr lang="en" sz="800"/>
                        <a:t>1</a:t>
                      </a:r>
                      <a:r>
                        <a:rPr lang="en"/>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rPr lang="en"/>
                        <a:t>{q</a:t>
                      </a:r>
                      <a:r>
                        <a:rPr lang="en" sz="800"/>
                        <a:t>2</a:t>
                      </a:r>
                      <a:r>
                        <a:rPr lang="en"/>
                        <a:t>}</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solidFill>
                      <a:srgbClr val="D0E0E3"/>
                    </a:solidFill>
                  </a:tcPr>
                </a:tc>
                <a:tc>
                  <a:txBody>
                    <a:bodyPr/>
                    <a:lstStyle/>
                    <a:p>
                      <a:pPr indent="0" lvl="0" marL="0" rtl="0" algn="ctr">
                        <a:spcBef>
                          <a:spcPts val="0"/>
                        </a:spcBef>
                        <a:spcAft>
                          <a:spcPts val="0"/>
                        </a:spcAft>
                        <a:buNone/>
                      </a:pPr>
                      <a:r>
                        <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solidFill>
                      <a:srgbClr val="D0E0E3"/>
                    </a:solidFil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ctr">
                        <a:spcBef>
                          <a:spcPts val="0"/>
                        </a:spcBef>
                        <a:spcAft>
                          <a:spcPts val="0"/>
                        </a:spcAft>
                        <a:buNone/>
                      </a:pPr>
                      <a:r>
                        <a:rPr lang="en"/>
                        <a:t>{q</a:t>
                      </a:r>
                      <a:r>
                        <a:rPr lang="en" sz="800"/>
                        <a:t>3</a:t>
                      </a:r>
                      <a:r>
                        <a:rPr lang="en"/>
                        <a:t>}</a:t>
                      </a:r>
                      <a:endParaRPr sz="8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D9D9D9"/>
                      </a:solidFill>
                      <a:prstDash val="solid"/>
                      <a:round/>
                      <a:headEnd len="sm" w="sm" type="none"/>
                      <a:tailEnd len="sm" w="sm" type="none"/>
                    </a:lnB>
                    <a:solidFill>
                      <a:srgbClr val="D0E0E3"/>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D9D9D9"/>
                      </a:solidFill>
                      <a:prstDash val="solid"/>
                      <a:round/>
                      <a:headEnd len="sm" w="sm" type="none"/>
                      <a:tailEnd len="sm" w="sm" type="none"/>
                    </a:lnR>
                    <a:lnB cap="flat" cmpd="sng" w="19050">
                      <a:solidFill>
                        <a:srgbClr val="D9D9D9"/>
                      </a:solidFill>
                      <a:prstDash val="solid"/>
                      <a:round/>
                      <a:headEnd len="sm" w="sm" type="none"/>
                      <a:tailEnd len="sm" w="sm" type="none"/>
                    </a:lnB>
                    <a:solidFill>
                      <a:srgbClr val="D0E0E3"/>
                    </a:solidFill>
                  </a:tcPr>
                </a:tc>
              </a:tr>
            </a:tbl>
          </a:graphicData>
        </a:graphic>
      </p:graphicFrame>
      <p:sp>
        <p:nvSpPr>
          <p:cNvPr id="489" name="Google Shape;489;p22"/>
          <p:cNvSpPr txBox="1"/>
          <p:nvPr/>
        </p:nvSpPr>
        <p:spPr>
          <a:xfrm>
            <a:off x="4807908" y="1508695"/>
            <a:ext cx="4845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highlight>
                  <a:srgbClr val="D9D9D9"/>
                </a:highlight>
                <a:latin typeface="Nunito"/>
                <a:ea typeface="Nunito"/>
                <a:cs typeface="Nunito"/>
                <a:sym typeface="Nunito"/>
              </a:rPr>
              <a:t>𝛿</a:t>
            </a:r>
            <a:endParaRPr sz="2400">
              <a:highlight>
                <a:srgbClr val="D9D9D9"/>
              </a:highlight>
              <a:latin typeface="Nunito"/>
              <a:ea typeface="Nunito"/>
              <a:cs typeface="Nunito"/>
              <a:sym typeface="Nunito"/>
            </a:endParaRPr>
          </a:p>
        </p:txBody>
      </p:sp>
      <p:sp>
        <p:nvSpPr>
          <p:cNvPr id="490" name="Google Shape;490;p22"/>
          <p:cNvSpPr txBox="1"/>
          <p:nvPr/>
        </p:nvSpPr>
        <p:spPr>
          <a:xfrm rot="-5400000">
            <a:off x="4354264" y="2249227"/>
            <a:ext cx="12174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highlight>
                  <a:srgbClr val="D9D9D9"/>
                </a:highlight>
                <a:latin typeface="Nunito"/>
                <a:ea typeface="Nunito"/>
                <a:cs typeface="Nunito"/>
                <a:sym typeface="Nunito"/>
              </a:rPr>
              <a:t>States</a:t>
            </a:r>
            <a:endParaRPr>
              <a:highlight>
                <a:srgbClr val="D9D9D9"/>
              </a:highlight>
              <a:latin typeface="Nunito"/>
              <a:ea typeface="Nunito"/>
              <a:cs typeface="Nunito"/>
              <a:sym typeface="Nunito"/>
            </a:endParaRPr>
          </a:p>
        </p:txBody>
      </p:sp>
      <p:sp>
        <p:nvSpPr>
          <p:cNvPr id="491" name="Google Shape;491;p22"/>
          <p:cNvSpPr txBox="1"/>
          <p:nvPr/>
        </p:nvSpPr>
        <p:spPr>
          <a:xfrm>
            <a:off x="5228241" y="2368552"/>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 q</a:t>
            </a:r>
            <a:r>
              <a:rPr lang="en" sz="800">
                <a:highlight>
                  <a:srgbClr val="FFFFFF"/>
                </a:highlight>
                <a:latin typeface="Nunito"/>
                <a:ea typeface="Nunito"/>
                <a:cs typeface="Nunito"/>
                <a:sym typeface="Nunito"/>
              </a:rPr>
              <a:t>0</a:t>
            </a:r>
            <a:r>
              <a:rPr lang="en">
                <a:highlight>
                  <a:srgbClr val="FFFFFF"/>
                </a:highlight>
                <a:latin typeface="Nunito"/>
                <a:ea typeface="Nunito"/>
                <a:cs typeface="Nunito"/>
                <a:sym typeface="Nunito"/>
              </a:rPr>
              <a:t> </a:t>
            </a:r>
            <a:endParaRPr>
              <a:latin typeface="Nunito"/>
              <a:ea typeface="Nunito"/>
              <a:cs typeface="Nunito"/>
              <a:sym typeface="Nunito"/>
            </a:endParaRPr>
          </a:p>
        </p:txBody>
      </p:sp>
      <p:sp>
        <p:nvSpPr>
          <p:cNvPr id="492" name="Google Shape;492;p22"/>
          <p:cNvSpPr txBox="1"/>
          <p:nvPr/>
        </p:nvSpPr>
        <p:spPr>
          <a:xfrm>
            <a:off x="5394716" y="2764752"/>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D0E0E3"/>
                </a:highlight>
                <a:latin typeface="Nunito"/>
                <a:ea typeface="Nunito"/>
                <a:cs typeface="Nunito"/>
                <a:sym typeface="Nunito"/>
              </a:rPr>
              <a:t>q</a:t>
            </a:r>
            <a:r>
              <a:rPr lang="en" sz="800">
                <a:highlight>
                  <a:srgbClr val="D0E0E3"/>
                </a:highlight>
                <a:latin typeface="Nunito"/>
                <a:ea typeface="Nunito"/>
                <a:cs typeface="Nunito"/>
                <a:sym typeface="Nunito"/>
              </a:rPr>
              <a:t>1</a:t>
            </a:r>
            <a:r>
              <a:rPr lang="en">
                <a:highlight>
                  <a:srgbClr val="D0E0E3"/>
                </a:highlight>
                <a:latin typeface="Nunito"/>
                <a:ea typeface="Nunito"/>
                <a:cs typeface="Nunito"/>
                <a:sym typeface="Nunito"/>
              </a:rPr>
              <a:t> </a:t>
            </a:r>
            <a:endParaRPr>
              <a:highlight>
                <a:srgbClr val="D0E0E3"/>
              </a:highlight>
              <a:latin typeface="Nunito"/>
              <a:ea typeface="Nunito"/>
              <a:cs typeface="Nunito"/>
              <a:sym typeface="Nunito"/>
            </a:endParaRPr>
          </a:p>
        </p:txBody>
      </p:sp>
      <p:sp>
        <p:nvSpPr>
          <p:cNvPr id="493" name="Google Shape;493;p22"/>
          <p:cNvSpPr txBox="1"/>
          <p:nvPr/>
        </p:nvSpPr>
        <p:spPr>
          <a:xfrm>
            <a:off x="5394716" y="3160977"/>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FFFFFF"/>
                </a:highlight>
                <a:latin typeface="Nunito"/>
                <a:ea typeface="Nunito"/>
                <a:cs typeface="Nunito"/>
                <a:sym typeface="Nunito"/>
              </a:rPr>
              <a:t>q</a:t>
            </a:r>
            <a:r>
              <a:rPr lang="en" sz="800">
                <a:highlight>
                  <a:srgbClr val="FFFFFF"/>
                </a:highlight>
                <a:latin typeface="Nunito"/>
                <a:ea typeface="Nunito"/>
                <a:cs typeface="Nunito"/>
                <a:sym typeface="Nunito"/>
              </a:rPr>
              <a:t>2</a:t>
            </a:r>
            <a:r>
              <a:rPr b="1" lang="en" sz="1200">
                <a:solidFill>
                  <a:srgbClr val="545454"/>
                </a:solidFill>
                <a:highlight>
                  <a:srgbClr val="FFFFFF"/>
                </a:highlight>
                <a:latin typeface="Nunito"/>
                <a:ea typeface="Nunito"/>
                <a:cs typeface="Nunito"/>
                <a:sym typeface="Nunito"/>
              </a:rPr>
              <a:t> </a:t>
            </a:r>
            <a:endParaRPr>
              <a:highlight>
                <a:srgbClr val="FFFFFF"/>
              </a:highlight>
              <a:latin typeface="Nunito"/>
              <a:ea typeface="Nunito"/>
              <a:cs typeface="Nunito"/>
              <a:sym typeface="Nunito"/>
            </a:endParaRPr>
          </a:p>
        </p:txBody>
      </p:sp>
      <p:sp>
        <p:nvSpPr>
          <p:cNvPr id="494" name="Google Shape;494;p22"/>
          <p:cNvSpPr txBox="1"/>
          <p:nvPr/>
        </p:nvSpPr>
        <p:spPr>
          <a:xfrm>
            <a:off x="6946541" y="1559517"/>
            <a:ext cx="230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I</a:t>
            </a:r>
            <a:r>
              <a:rPr lang="en">
                <a:latin typeface="Nunito ExtraBold"/>
                <a:ea typeface="Nunito ExtraBold"/>
                <a:cs typeface="Nunito ExtraBold"/>
                <a:sym typeface="Nunito ExtraBold"/>
              </a:rPr>
              <a:t>nput Symbols</a:t>
            </a:r>
            <a:endParaRPr>
              <a:latin typeface="Nunito ExtraBold"/>
              <a:ea typeface="Nunito ExtraBold"/>
              <a:cs typeface="Nunito ExtraBold"/>
              <a:sym typeface="Nunito ExtraBold"/>
            </a:endParaRPr>
          </a:p>
        </p:txBody>
      </p:sp>
      <p:sp>
        <p:nvSpPr>
          <p:cNvPr id="495" name="Google Shape;495;p22"/>
          <p:cNvSpPr txBox="1"/>
          <p:nvPr/>
        </p:nvSpPr>
        <p:spPr>
          <a:xfrm>
            <a:off x="5394766" y="3557177"/>
            <a:ext cx="906000" cy="4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highlight>
                  <a:srgbClr val="D0E0E3"/>
                </a:highlight>
                <a:latin typeface="Nunito"/>
                <a:ea typeface="Nunito"/>
                <a:cs typeface="Nunito"/>
                <a:sym typeface="Nunito"/>
              </a:rPr>
              <a:t>q</a:t>
            </a:r>
            <a:r>
              <a:rPr lang="en" sz="800">
                <a:highlight>
                  <a:srgbClr val="D0E0E3"/>
                </a:highlight>
                <a:latin typeface="Nunito"/>
                <a:ea typeface="Nunito"/>
                <a:cs typeface="Nunito"/>
                <a:sym typeface="Nunito"/>
              </a:rPr>
              <a:t>1 </a:t>
            </a:r>
            <a:r>
              <a:rPr lang="en">
                <a:highlight>
                  <a:srgbClr val="D0E0E3"/>
                </a:highlight>
                <a:latin typeface="Nunito"/>
                <a:ea typeface="Nunito"/>
                <a:cs typeface="Nunito"/>
                <a:sym typeface="Nunito"/>
              </a:rPr>
              <a:t> *</a:t>
            </a:r>
            <a:endParaRPr>
              <a:highlight>
                <a:srgbClr val="D0E0E3"/>
              </a:highlight>
              <a:latin typeface="Nunito"/>
              <a:ea typeface="Nunito"/>
              <a:cs typeface="Nunito"/>
              <a:sym typeface="Nunito"/>
            </a:endParaRPr>
          </a:p>
        </p:txBody>
      </p:sp>
      <p:sp>
        <p:nvSpPr>
          <p:cNvPr id="496" name="Google Shape;496;p22"/>
          <p:cNvSpPr/>
          <p:nvPr/>
        </p:nvSpPr>
        <p:spPr>
          <a:xfrm>
            <a:off x="6924675" y="3676650"/>
            <a:ext cx="152400" cy="1455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22"/>
          <p:cNvCxnSpPr/>
          <p:nvPr/>
        </p:nvCxnSpPr>
        <p:spPr>
          <a:xfrm flipH="1">
            <a:off x="6898425" y="3700050"/>
            <a:ext cx="204900" cy="98700"/>
          </a:xfrm>
          <a:prstGeom prst="straightConnector1">
            <a:avLst/>
          </a:prstGeom>
          <a:noFill/>
          <a:ln cap="flat" cmpd="sng" w="9525">
            <a:solidFill>
              <a:srgbClr val="999999"/>
            </a:solidFill>
            <a:prstDash val="solid"/>
            <a:round/>
            <a:headEnd len="med" w="med" type="none"/>
            <a:tailEnd len="med" w="med" type="none"/>
          </a:ln>
        </p:spPr>
      </p:cxnSp>
      <p:sp>
        <p:nvSpPr>
          <p:cNvPr id="498" name="Google Shape;498;p22"/>
          <p:cNvSpPr/>
          <p:nvPr/>
        </p:nvSpPr>
        <p:spPr>
          <a:xfrm>
            <a:off x="6924675" y="3281375"/>
            <a:ext cx="152400" cy="1455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9" name="Google Shape;499;p22"/>
          <p:cNvCxnSpPr/>
          <p:nvPr/>
        </p:nvCxnSpPr>
        <p:spPr>
          <a:xfrm flipH="1">
            <a:off x="6898425" y="3304775"/>
            <a:ext cx="204900" cy="98700"/>
          </a:xfrm>
          <a:prstGeom prst="straightConnector1">
            <a:avLst/>
          </a:prstGeom>
          <a:noFill/>
          <a:ln cap="flat" cmpd="sng" w="9525">
            <a:solidFill>
              <a:srgbClr val="999999"/>
            </a:solidFill>
            <a:prstDash val="solid"/>
            <a:round/>
            <a:headEnd len="med" w="med" type="none"/>
            <a:tailEnd len="med" w="med" type="none"/>
          </a:ln>
        </p:spPr>
      </p:cxnSp>
      <p:sp>
        <p:nvSpPr>
          <p:cNvPr id="500" name="Google Shape;500;p22"/>
          <p:cNvSpPr/>
          <p:nvPr/>
        </p:nvSpPr>
        <p:spPr>
          <a:xfrm>
            <a:off x="8210550" y="3681000"/>
            <a:ext cx="152400" cy="1455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2"/>
          <p:cNvCxnSpPr/>
          <p:nvPr/>
        </p:nvCxnSpPr>
        <p:spPr>
          <a:xfrm flipH="1">
            <a:off x="8184300" y="3704400"/>
            <a:ext cx="204900" cy="98700"/>
          </a:xfrm>
          <a:prstGeom prst="straightConnector1">
            <a:avLst/>
          </a:prstGeom>
          <a:noFill/>
          <a:ln cap="flat" cmpd="sng" w="9525">
            <a:solidFill>
              <a:srgbClr val="999999"/>
            </a:solidFill>
            <a:prstDash val="solid"/>
            <a:round/>
            <a:headEnd len="med" w="med" type="none"/>
            <a:tailEnd len="med" w="med" type="none"/>
          </a:ln>
        </p:spPr>
      </p:cxnSp>
      <p:sp>
        <p:nvSpPr>
          <p:cNvPr id="502" name="Google Shape;502;p22"/>
          <p:cNvSpPr/>
          <p:nvPr/>
        </p:nvSpPr>
        <p:spPr>
          <a:xfrm>
            <a:off x="8210550" y="2934250"/>
            <a:ext cx="152400" cy="145500"/>
          </a:xfrm>
          <a:prstGeom prst="ellipse">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3" name="Google Shape;503;p22"/>
          <p:cNvCxnSpPr/>
          <p:nvPr/>
        </p:nvCxnSpPr>
        <p:spPr>
          <a:xfrm flipH="1">
            <a:off x="8184300" y="2957650"/>
            <a:ext cx="204900" cy="98700"/>
          </a:xfrm>
          <a:prstGeom prst="straightConnector1">
            <a:avLst/>
          </a:prstGeom>
          <a:noFill/>
          <a:ln cap="flat" cmpd="sng" w="9525">
            <a:solidFill>
              <a:srgbClr val="99999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23"/>
          <p:cNvSpPr txBox="1"/>
          <p:nvPr>
            <p:ph idx="1" type="body"/>
          </p:nvPr>
        </p:nvSpPr>
        <p:spPr>
          <a:xfrm>
            <a:off x="1303800" y="930200"/>
            <a:ext cx="7030500" cy="9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a:t>The </a:t>
            </a:r>
            <a:r>
              <a:rPr b="1" i="1" lang="en"/>
              <a:t>language</a:t>
            </a:r>
            <a:r>
              <a:rPr b="1" i="1" lang="en"/>
              <a:t> of an NFA </a:t>
            </a:r>
            <a:r>
              <a:rPr lang="en"/>
              <a:t> </a:t>
            </a:r>
            <a:r>
              <a:rPr lang="en" sz="1200">
                <a:solidFill>
                  <a:srgbClr val="000000"/>
                </a:solidFill>
              </a:rPr>
              <a:t>(Q,</a:t>
            </a:r>
            <a:r>
              <a:rPr lang="en" sz="1200">
                <a:solidFill>
                  <a:srgbClr val="000000"/>
                </a:solidFill>
                <a:highlight>
                  <a:schemeClr val="lt1"/>
                </a:highlight>
              </a:rPr>
              <a:t>Σ, 𝛿, q</a:t>
            </a:r>
            <a:r>
              <a:rPr lang="en" sz="800">
                <a:solidFill>
                  <a:srgbClr val="000000"/>
                </a:solidFill>
                <a:highlight>
                  <a:schemeClr val="lt1"/>
                </a:highlight>
              </a:rPr>
              <a:t>0</a:t>
            </a:r>
            <a:r>
              <a:rPr lang="en" sz="1200">
                <a:solidFill>
                  <a:srgbClr val="000000"/>
                </a:solidFill>
                <a:highlight>
                  <a:schemeClr val="lt1"/>
                </a:highlight>
              </a:rPr>
              <a:t>,F)</a:t>
            </a:r>
            <a:r>
              <a:rPr lang="en"/>
              <a:t> is the set of all strings for </a:t>
            </a:r>
            <a:r>
              <a:rPr lang="en"/>
              <a:t>which</a:t>
            </a:r>
            <a:r>
              <a:rPr lang="en"/>
              <a:t> there is </a:t>
            </a:r>
            <a:r>
              <a:rPr lang="en"/>
              <a:t>at</a:t>
            </a:r>
            <a:r>
              <a:rPr lang="en"/>
              <a:t> least one path if </a:t>
            </a:r>
            <a:r>
              <a:rPr lang="en"/>
              <a:t>the</a:t>
            </a:r>
            <a:r>
              <a:rPr lang="en"/>
              <a:t> NFA from the start state to an accepting state, as the symbols of each string are  read from left to right. If the NFA is named N, we </a:t>
            </a:r>
            <a:r>
              <a:rPr lang="en"/>
              <a:t>offer</a:t>
            </a:r>
            <a:r>
              <a:rPr lang="en"/>
              <a:t> to the language of N as L (N)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24"/>
          <p:cNvSpPr txBox="1"/>
          <p:nvPr>
            <p:ph idx="1" type="body"/>
          </p:nvPr>
        </p:nvSpPr>
        <p:spPr>
          <a:xfrm>
            <a:off x="1433025" y="2079775"/>
            <a:ext cx="2904600" cy="25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NFA_ex1, 1101 and all other strings over {0,1} ending in 101 are accepted and all other strings are not accepted .</a:t>
            </a:r>
            <a:endParaRPr/>
          </a:p>
          <a:p>
            <a:pPr indent="0" lvl="0" marL="0" rtl="0" algn="l">
              <a:spcBef>
                <a:spcPts val="1600"/>
              </a:spcBef>
              <a:spcAft>
                <a:spcPts val="1600"/>
              </a:spcAft>
              <a:buNone/>
            </a:pPr>
            <a:r>
              <a:rPr lang="en"/>
              <a:t>So this </a:t>
            </a:r>
            <a:r>
              <a:rPr lang="en"/>
              <a:t>language</a:t>
            </a:r>
            <a:r>
              <a:rPr lang="en"/>
              <a:t> as precisely L={w</a:t>
            </a:r>
            <a:r>
              <a:rPr b="1" lang="en" sz="1200">
                <a:solidFill>
                  <a:srgbClr val="222222"/>
                </a:solidFill>
              </a:rPr>
              <a:t>∈</a:t>
            </a:r>
            <a:r>
              <a:rPr lang="en"/>
              <a:t> {0,1}*| w emds in 101}.</a:t>
            </a:r>
            <a:endParaRPr/>
          </a:p>
        </p:txBody>
      </p:sp>
      <p:sp>
        <p:nvSpPr>
          <p:cNvPr id="514" name="Google Shape;514;p24"/>
          <p:cNvSpPr txBox="1"/>
          <p:nvPr>
            <p:ph idx="1" type="body"/>
          </p:nvPr>
        </p:nvSpPr>
        <p:spPr>
          <a:xfrm>
            <a:off x="1303800" y="930200"/>
            <a:ext cx="7030500" cy="99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a:t>The language of an NFA </a:t>
            </a:r>
            <a:r>
              <a:rPr lang="en"/>
              <a:t> </a:t>
            </a:r>
            <a:r>
              <a:rPr lang="en" sz="1200">
                <a:solidFill>
                  <a:srgbClr val="000000"/>
                </a:solidFill>
              </a:rPr>
              <a:t>(Q,</a:t>
            </a:r>
            <a:r>
              <a:rPr lang="en" sz="1200">
                <a:solidFill>
                  <a:srgbClr val="000000"/>
                </a:solidFill>
                <a:highlight>
                  <a:schemeClr val="lt1"/>
                </a:highlight>
              </a:rPr>
              <a:t>Σ, 𝛿, q</a:t>
            </a:r>
            <a:r>
              <a:rPr lang="en" sz="800">
                <a:solidFill>
                  <a:srgbClr val="000000"/>
                </a:solidFill>
                <a:highlight>
                  <a:schemeClr val="lt1"/>
                </a:highlight>
              </a:rPr>
              <a:t>0</a:t>
            </a:r>
            <a:r>
              <a:rPr lang="en" sz="1200">
                <a:solidFill>
                  <a:srgbClr val="000000"/>
                </a:solidFill>
                <a:highlight>
                  <a:schemeClr val="lt1"/>
                </a:highlight>
              </a:rPr>
              <a:t>,F)</a:t>
            </a:r>
            <a:r>
              <a:rPr lang="en"/>
              <a:t> is the set of all strings for which there is at least one path if the NFA from the start state to an accepting state, as the symbols of each string are  read from left to right. If the NFA is named N, we offer to the language of N as L (N)</a:t>
            </a:r>
            <a:endParaRPr/>
          </a:p>
        </p:txBody>
      </p:sp>
      <p:sp>
        <p:nvSpPr>
          <p:cNvPr id="515" name="Google Shape;515;p24"/>
          <p:cNvSpPr/>
          <p:nvPr/>
        </p:nvSpPr>
        <p:spPr>
          <a:xfrm>
            <a:off x="4753430" y="3057037"/>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5080780" y="2875237"/>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5636730" y="3057037"/>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5917230" y="2875237"/>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6426330" y="3057037"/>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6706830" y="2875237"/>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7543280" y="2838787"/>
            <a:ext cx="582000" cy="582000"/>
          </a:xfrm>
          <a:prstGeom prst="donut">
            <a:avLst>
              <a:gd fmla="val 892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7239355" y="3057037"/>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5137923" y="2434721"/>
            <a:ext cx="394800" cy="440400"/>
          </a:xfrm>
          <a:prstGeom prst="curvedDown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txBox="1"/>
          <p:nvPr/>
        </p:nvSpPr>
        <p:spPr>
          <a:xfrm>
            <a:off x="5453098" y="2395496"/>
            <a:ext cx="5820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525" name="Google Shape;525;p24"/>
          <p:cNvSpPr txBox="1"/>
          <p:nvPr/>
        </p:nvSpPr>
        <p:spPr>
          <a:xfrm>
            <a:off x="5184573" y="2940446"/>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526" name="Google Shape;526;p24"/>
          <p:cNvSpPr txBox="1"/>
          <p:nvPr/>
        </p:nvSpPr>
        <p:spPr>
          <a:xfrm>
            <a:off x="5974373" y="2946168"/>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527" name="Google Shape;527;p24"/>
          <p:cNvSpPr txBox="1"/>
          <p:nvPr/>
        </p:nvSpPr>
        <p:spPr>
          <a:xfrm>
            <a:off x="6775685" y="2941053"/>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528" name="Google Shape;528;p24"/>
          <p:cNvSpPr txBox="1"/>
          <p:nvPr/>
        </p:nvSpPr>
        <p:spPr>
          <a:xfrm>
            <a:off x="7636860" y="2930062"/>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529" name="Google Shape;529;p24"/>
          <p:cNvSpPr txBox="1"/>
          <p:nvPr/>
        </p:nvSpPr>
        <p:spPr>
          <a:xfrm>
            <a:off x="5610673" y="2763782"/>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530" name="Google Shape;530;p24"/>
          <p:cNvSpPr txBox="1"/>
          <p:nvPr/>
        </p:nvSpPr>
        <p:spPr>
          <a:xfrm>
            <a:off x="7192602" y="280880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531" name="Google Shape;531;p24"/>
          <p:cNvSpPr txBox="1"/>
          <p:nvPr/>
        </p:nvSpPr>
        <p:spPr>
          <a:xfrm>
            <a:off x="6401640" y="276375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532" name="Google Shape;532;p24"/>
          <p:cNvSpPr txBox="1"/>
          <p:nvPr/>
        </p:nvSpPr>
        <p:spPr>
          <a:xfrm>
            <a:off x="6209361" y="3521162"/>
            <a:ext cx="933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NFA_ex1</a:t>
            </a:r>
            <a:endParaRPr b="1" sz="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 the NFA N with transition diagram below.</a:t>
            </a:r>
            <a:endParaRPr sz="2400"/>
          </a:p>
        </p:txBody>
      </p:sp>
      <p:sp>
        <p:nvSpPr>
          <p:cNvPr id="538" name="Google Shape;538;p25"/>
          <p:cNvSpPr txBox="1"/>
          <p:nvPr>
            <p:ph idx="1" type="body"/>
          </p:nvPr>
        </p:nvSpPr>
        <p:spPr>
          <a:xfrm>
            <a:off x="924800" y="2109425"/>
            <a:ext cx="3647400" cy="242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It contains a pai</a:t>
            </a:r>
            <a:r>
              <a:rPr lang="en" sz="1800"/>
              <a:t>n this NFA, </a:t>
            </a:r>
            <a:r>
              <a:rPr lang="en" sz="1400">
                <a:solidFill>
                  <a:srgbClr val="000000"/>
                </a:solidFill>
                <a:highlight>
                  <a:schemeClr val="lt1"/>
                </a:highlight>
              </a:rPr>
              <a:t>Σ</a:t>
            </a:r>
            <a:r>
              <a:rPr lang="en" sz="1800"/>
              <a:t> ={</a:t>
            </a:r>
            <a:r>
              <a:rPr b="1" lang="en" sz="1800">
                <a:latin typeface="Comfortaa"/>
                <a:ea typeface="Comfortaa"/>
                <a:cs typeface="Comfortaa"/>
                <a:sym typeface="Comfortaa"/>
              </a:rPr>
              <a:t>a,b</a:t>
            </a:r>
            <a:r>
              <a:rPr lang="en" sz="1800"/>
              <a:t>}, Q={p</a:t>
            </a:r>
            <a:r>
              <a:rPr lang="en" sz="900"/>
              <a:t>0</a:t>
            </a:r>
            <a:r>
              <a:rPr lang="en" sz="1800"/>
              <a:t>,p</a:t>
            </a:r>
            <a:r>
              <a:rPr lang="en" sz="900"/>
              <a:t>1</a:t>
            </a:r>
            <a:r>
              <a:rPr lang="en" sz="1800"/>
              <a:t>,p</a:t>
            </a:r>
            <a:r>
              <a:rPr lang="en" sz="900"/>
              <a:t>2</a:t>
            </a:r>
            <a:r>
              <a:rPr lang="en" sz="1800"/>
              <a:t>,p</a:t>
            </a:r>
            <a:r>
              <a:rPr lang="en" sz="900"/>
              <a:t>3</a:t>
            </a:r>
            <a:r>
              <a:rPr lang="en" sz="1800"/>
              <a:t>,}, q</a:t>
            </a:r>
            <a:r>
              <a:rPr lang="en" sz="900"/>
              <a:t>0</a:t>
            </a:r>
            <a:r>
              <a:rPr lang="en" sz="1800"/>
              <a:t>=p</a:t>
            </a:r>
            <a:r>
              <a:rPr lang="en" sz="900"/>
              <a:t>0</a:t>
            </a:r>
            <a:r>
              <a:rPr lang="en" sz="1800"/>
              <a:t>, f={p3}. The language of this nfa is the set of all strings of </a:t>
            </a:r>
            <a:r>
              <a:rPr lang="en" sz="1800">
                <a:latin typeface="Comfortaa"/>
                <a:ea typeface="Comfortaa"/>
                <a:cs typeface="Comfortaa"/>
                <a:sym typeface="Comfortaa"/>
              </a:rPr>
              <a:t>a</a:t>
            </a:r>
            <a:r>
              <a:rPr lang="en" sz="1800"/>
              <a:t>’s </a:t>
            </a:r>
            <a:r>
              <a:rPr lang="en" sz="1800">
                <a:latin typeface="Comfortaa"/>
                <a:ea typeface="Comfortaa"/>
                <a:cs typeface="Comfortaa"/>
                <a:sym typeface="Comfortaa"/>
              </a:rPr>
              <a:t>b</a:t>
            </a:r>
            <a:r>
              <a:rPr lang="en" sz="1800"/>
              <a:t>’s tha</a:t>
            </a:r>
            <a:r>
              <a:rPr lang="en" sz="1800"/>
              <a:t>r of consecutive a’s or a pair of consecutive </a:t>
            </a:r>
            <a:r>
              <a:rPr lang="en" sz="1800">
                <a:latin typeface="Comfortaa"/>
                <a:ea typeface="Comfortaa"/>
                <a:cs typeface="Comfortaa"/>
                <a:sym typeface="Comfortaa"/>
              </a:rPr>
              <a:t>b’</a:t>
            </a:r>
            <a:r>
              <a:rPr lang="en" sz="1800"/>
              <a:t>s.</a:t>
            </a:r>
            <a:endParaRPr sz="1800"/>
          </a:p>
        </p:txBody>
      </p:sp>
      <p:sp>
        <p:nvSpPr>
          <p:cNvPr id="539" name="Google Shape;539;p25"/>
          <p:cNvSpPr/>
          <p:nvPr/>
        </p:nvSpPr>
        <p:spPr>
          <a:xfrm>
            <a:off x="4935673" y="2824582"/>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rot="-1705423">
            <a:off x="5560224" y="2601134"/>
            <a:ext cx="852122" cy="17665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70048" y="20002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rot="1508911">
            <a:off x="7168284" y="2601079"/>
            <a:ext cx="852068" cy="176743"/>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7883223" y="28834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rot="1429269">
            <a:off x="5593823" y="3518333"/>
            <a:ext cx="851980" cy="17676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6470048" y="34861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rot="-1572248">
            <a:off x="7157545" y="3532828"/>
            <a:ext cx="851959" cy="17683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txBox="1"/>
          <p:nvPr/>
        </p:nvSpPr>
        <p:spPr>
          <a:xfrm>
            <a:off x="6625966" y="210941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1</a:t>
            </a:r>
            <a:endParaRPr b="1" sz="800">
              <a:latin typeface="Nunito"/>
              <a:ea typeface="Nunito"/>
              <a:cs typeface="Nunito"/>
              <a:sym typeface="Nunito"/>
            </a:endParaRPr>
          </a:p>
        </p:txBody>
      </p:sp>
      <p:sp>
        <p:nvSpPr>
          <p:cNvPr id="548" name="Google Shape;548;p25"/>
          <p:cNvSpPr txBox="1"/>
          <p:nvPr/>
        </p:nvSpPr>
        <p:spPr>
          <a:xfrm>
            <a:off x="8004498" y="2992625"/>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3</a:t>
            </a:r>
            <a:endParaRPr b="1" sz="800">
              <a:latin typeface="Nunito"/>
              <a:ea typeface="Nunito"/>
              <a:cs typeface="Nunito"/>
              <a:sym typeface="Nunito"/>
            </a:endParaRPr>
          </a:p>
        </p:txBody>
      </p:sp>
      <p:sp>
        <p:nvSpPr>
          <p:cNvPr id="549" name="Google Shape;549;p25"/>
          <p:cNvSpPr txBox="1"/>
          <p:nvPr/>
        </p:nvSpPr>
        <p:spPr>
          <a:xfrm>
            <a:off x="6601177" y="3566664"/>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2</a:t>
            </a:r>
            <a:endParaRPr b="1" sz="800">
              <a:latin typeface="Nunito"/>
              <a:ea typeface="Nunito"/>
              <a:cs typeface="Nunito"/>
              <a:sym typeface="Nunito"/>
            </a:endParaRPr>
          </a:p>
        </p:txBody>
      </p:sp>
      <p:sp>
        <p:nvSpPr>
          <p:cNvPr id="550" name="Google Shape;550;p25"/>
          <p:cNvSpPr txBox="1"/>
          <p:nvPr/>
        </p:nvSpPr>
        <p:spPr>
          <a:xfrm>
            <a:off x="5056959" y="291296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0</a:t>
            </a:r>
            <a:endParaRPr b="1" sz="800">
              <a:latin typeface="Nunito"/>
              <a:ea typeface="Nunito"/>
              <a:cs typeface="Nunito"/>
              <a:sym typeface="Nunito"/>
            </a:endParaRPr>
          </a:p>
        </p:txBody>
      </p:sp>
      <p:sp>
        <p:nvSpPr>
          <p:cNvPr id="551" name="Google Shape;551;p25"/>
          <p:cNvSpPr txBox="1"/>
          <p:nvPr/>
        </p:nvSpPr>
        <p:spPr>
          <a:xfrm>
            <a:off x="5232248" y="2161307"/>
            <a:ext cx="5670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552" name="Google Shape;552;p25"/>
          <p:cNvSpPr/>
          <p:nvPr/>
        </p:nvSpPr>
        <p:spPr>
          <a:xfrm rot="-545530">
            <a:off x="4949959" y="2293542"/>
            <a:ext cx="358808" cy="505882"/>
          </a:xfrm>
          <a:prstGeom prst="curvedDownArrow">
            <a:avLst>
              <a:gd fmla="val 25000" name="adj1"/>
              <a:gd fmla="val 50000" name="adj2"/>
              <a:gd fmla="val 25000" name="adj3"/>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txBox="1"/>
          <p:nvPr/>
        </p:nvSpPr>
        <p:spPr>
          <a:xfrm>
            <a:off x="5736323" y="22683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54" name="Google Shape;554;p25"/>
          <p:cNvSpPr txBox="1"/>
          <p:nvPr/>
        </p:nvSpPr>
        <p:spPr>
          <a:xfrm>
            <a:off x="7514123" y="22683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55" name="Google Shape;555;p25"/>
          <p:cNvSpPr txBox="1"/>
          <p:nvPr/>
        </p:nvSpPr>
        <p:spPr>
          <a:xfrm>
            <a:off x="7583223" y="3592607"/>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56" name="Google Shape;556;p25"/>
          <p:cNvSpPr txBox="1"/>
          <p:nvPr/>
        </p:nvSpPr>
        <p:spPr>
          <a:xfrm>
            <a:off x="5644698" y="3592607"/>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57" name="Google Shape;557;p25"/>
          <p:cNvSpPr txBox="1"/>
          <p:nvPr/>
        </p:nvSpPr>
        <p:spPr>
          <a:xfrm>
            <a:off x="6444626" y="4225620"/>
            <a:ext cx="745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NFA_ex2</a:t>
            </a:r>
            <a:endParaRPr sz="8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Consider the NFA N with transition diagram below.</a:t>
            </a:r>
            <a:endParaRPr sz="2400"/>
          </a:p>
        </p:txBody>
      </p:sp>
      <p:sp>
        <p:nvSpPr>
          <p:cNvPr id="563" name="Google Shape;563;p26"/>
          <p:cNvSpPr txBox="1"/>
          <p:nvPr>
            <p:ph idx="1" type="body"/>
          </p:nvPr>
        </p:nvSpPr>
        <p:spPr>
          <a:xfrm>
            <a:off x="924800" y="1693725"/>
            <a:ext cx="3647400" cy="283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Another</a:t>
            </a:r>
            <a:r>
              <a:rPr lang="en" sz="1800"/>
              <a:t> way to </a:t>
            </a:r>
            <a:r>
              <a:rPr lang="en" sz="1800"/>
              <a:t>express</a:t>
            </a:r>
            <a:r>
              <a:rPr lang="en" sz="1800"/>
              <a:t> this language is</a:t>
            </a:r>
            <a:endParaRPr sz="1800"/>
          </a:p>
          <a:p>
            <a:pPr indent="0" lvl="0" marL="0" rtl="0" algn="l">
              <a:lnSpc>
                <a:spcPct val="100000"/>
              </a:lnSpc>
              <a:spcBef>
                <a:spcPts val="1600"/>
              </a:spcBef>
              <a:spcAft>
                <a:spcPts val="0"/>
              </a:spcAft>
              <a:buNone/>
            </a:pPr>
            <a:r>
              <a:rPr b="1" lang="en" sz="1800"/>
              <a:t>L</a:t>
            </a:r>
            <a:r>
              <a:rPr b="1" lang="en" sz="800"/>
              <a:t>2</a:t>
            </a:r>
            <a:r>
              <a:rPr b="1" lang="en" sz="1800"/>
              <a:t>= {w</a:t>
            </a:r>
            <a:r>
              <a:rPr b="1" lang="en" sz="1800">
                <a:solidFill>
                  <a:srgbClr val="222222"/>
                </a:solidFill>
              </a:rPr>
              <a:t>∈</a:t>
            </a:r>
            <a:r>
              <a:rPr b="1" lang="en" sz="1800"/>
              <a:t>{a,b}*| aa or bb is a substring of w}.  </a:t>
            </a:r>
            <a:r>
              <a:rPr lang="en" sz="1800"/>
              <a:t>To show that L is indeed the language of N, ensure that the strings accepted  by N are exactly those in L</a:t>
            </a:r>
            <a:r>
              <a:rPr lang="en" sz="800"/>
              <a:t>2</a:t>
            </a:r>
            <a:r>
              <a:rPr lang="en" sz="1800"/>
              <a:t>, no more and no less.</a:t>
            </a:r>
            <a:endParaRPr sz="1800"/>
          </a:p>
          <a:p>
            <a:pPr indent="0" lvl="0" marL="0" rtl="0" algn="l">
              <a:lnSpc>
                <a:spcPct val="100000"/>
              </a:lnSpc>
              <a:spcBef>
                <a:spcPts val="1600"/>
              </a:spcBef>
              <a:spcAft>
                <a:spcPts val="0"/>
              </a:spcAft>
              <a:buNone/>
            </a:pPr>
            <a:r>
              <a:t/>
            </a:r>
            <a:endParaRPr sz="1200"/>
          </a:p>
          <a:p>
            <a:pPr indent="0" lvl="0" marL="0" rtl="0" algn="l">
              <a:lnSpc>
                <a:spcPct val="100000"/>
              </a:lnSpc>
              <a:spcBef>
                <a:spcPts val="1600"/>
              </a:spcBef>
              <a:spcAft>
                <a:spcPts val="1600"/>
              </a:spcAft>
              <a:buNone/>
            </a:pPr>
            <a:r>
              <a:t/>
            </a:r>
            <a:endParaRPr sz="1200"/>
          </a:p>
        </p:txBody>
      </p:sp>
      <p:sp>
        <p:nvSpPr>
          <p:cNvPr id="564" name="Google Shape;564;p26"/>
          <p:cNvSpPr/>
          <p:nvPr/>
        </p:nvSpPr>
        <p:spPr>
          <a:xfrm>
            <a:off x="4935673" y="2824582"/>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rot="-1705423">
            <a:off x="5560224" y="2601134"/>
            <a:ext cx="852122" cy="17665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6470048" y="20002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rot="1508911">
            <a:off x="7168284" y="2601079"/>
            <a:ext cx="852068" cy="176743"/>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883223" y="28834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rot="1429269">
            <a:off x="5593823" y="3518333"/>
            <a:ext cx="851980" cy="17676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6470048" y="34861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rot="-1572248">
            <a:off x="7157545" y="3532828"/>
            <a:ext cx="851959" cy="17683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txBox="1"/>
          <p:nvPr/>
        </p:nvSpPr>
        <p:spPr>
          <a:xfrm>
            <a:off x="6625966" y="210941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1</a:t>
            </a:r>
            <a:endParaRPr b="1" sz="800">
              <a:latin typeface="Nunito"/>
              <a:ea typeface="Nunito"/>
              <a:cs typeface="Nunito"/>
              <a:sym typeface="Nunito"/>
            </a:endParaRPr>
          </a:p>
        </p:txBody>
      </p:sp>
      <p:sp>
        <p:nvSpPr>
          <p:cNvPr id="573" name="Google Shape;573;p26"/>
          <p:cNvSpPr txBox="1"/>
          <p:nvPr/>
        </p:nvSpPr>
        <p:spPr>
          <a:xfrm>
            <a:off x="8004498" y="2992625"/>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3</a:t>
            </a:r>
            <a:endParaRPr b="1" sz="800">
              <a:latin typeface="Nunito"/>
              <a:ea typeface="Nunito"/>
              <a:cs typeface="Nunito"/>
              <a:sym typeface="Nunito"/>
            </a:endParaRPr>
          </a:p>
        </p:txBody>
      </p:sp>
      <p:sp>
        <p:nvSpPr>
          <p:cNvPr id="574" name="Google Shape;574;p26"/>
          <p:cNvSpPr txBox="1"/>
          <p:nvPr/>
        </p:nvSpPr>
        <p:spPr>
          <a:xfrm>
            <a:off x="6601177" y="3566664"/>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2</a:t>
            </a:r>
            <a:endParaRPr b="1" sz="800">
              <a:latin typeface="Nunito"/>
              <a:ea typeface="Nunito"/>
              <a:cs typeface="Nunito"/>
              <a:sym typeface="Nunito"/>
            </a:endParaRPr>
          </a:p>
        </p:txBody>
      </p:sp>
      <p:sp>
        <p:nvSpPr>
          <p:cNvPr id="575" name="Google Shape;575;p26"/>
          <p:cNvSpPr txBox="1"/>
          <p:nvPr/>
        </p:nvSpPr>
        <p:spPr>
          <a:xfrm>
            <a:off x="5056959" y="291296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0</a:t>
            </a:r>
            <a:endParaRPr b="1" sz="800">
              <a:latin typeface="Nunito"/>
              <a:ea typeface="Nunito"/>
              <a:cs typeface="Nunito"/>
              <a:sym typeface="Nunito"/>
            </a:endParaRPr>
          </a:p>
        </p:txBody>
      </p:sp>
      <p:sp>
        <p:nvSpPr>
          <p:cNvPr id="576" name="Google Shape;576;p26"/>
          <p:cNvSpPr txBox="1"/>
          <p:nvPr/>
        </p:nvSpPr>
        <p:spPr>
          <a:xfrm>
            <a:off x="5232248" y="2161307"/>
            <a:ext cx="5670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577" name="Google Shape;577;p26"/>
          <p:cNvSpPr/>
          <p:nvPr/>
        </p:nvSpPr>
        <p:spPr>
          <a:xfrm rot="-545530">
            <a:off x="4949959" y="2293542"/>
            <a:ext cx="358808" cy="505882"/>
          </a:xfrm>
          <a:prstGeom prst="curvedDownArrow">
            <a:avLst>
              <a:gd fmla="val 25000" name="adj1"/>
              <a:gd fmla="val 50000" name="adj2"/>
              <a:gd fmla="val 25000" name="adj3"/>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txBox="1"/>
          <p:nvPr/>
        </p:nvSpPr>
        <p:spPr>
          <a:xfrm>
            <a:off x="5736323" y="22683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79" name="Google Shape;579;p26"/>
          <p:cNvSpPr txBox="1"/>
          <p:nvPr/>
        </p:nvSpPr>
        <p:spPr>
          <a:xfrm>
            <a:off x="7514123" y="22683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580" name="Google Shape;580;p26"/>
          <p:cNvSpPr txBox="1"/>
          <p:nvPr/>
        </p:nvSpPr>
        <p:spPr>
          <a:xfrm>
            <a:off x="7583223" y="3592607"/>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81" name="Google Shape;581;p26"/>
          <p:cNvSpPr txBox="1"/>
          <p:nvPr/>
        </p:nvSpPr>
        <p:spPr>
          <a:xfrm>
            <a:off x="5644698" y="3592607"/>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582" name="Google Shape;582;p26"/>
          <p:cNvSpPr txBox="1"/>
          <p:nvPr/>
        </p:nvSpPr>
        <p:spPr>
          <a:xfrm>
            <a:off x="6444626" y="4225620"/>
            <a:ext cx="745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NFA_ex2</a:t>
            </a:r>
            <a:endParaRPr sz="8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27"/>
          <p:cNvSpPr txBox="1"/>
          <p:nvPr>
            <p:ph idx="1" type="body"/>
          </p:nvPr>
        </p:nvSpPr>
        <p:spPr>
          <a:xfrm>
            <a:off x="827675" y="1483150"/>
            <a:ext cx="4139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Suppose a language L</a:t>
            </a:r>
            <a:r>
              <a:rPr lang="en" sz="1000"/>
              <a:t>3</a:t>
            </a:r>
            <a:r>
              <a:rPr lang="en" sz="1800"/>
              <a:t> is the set of all strings naver </a:t>
            </a:r>
            <a:r>
              <a:rPr b="1" lang="en" sz="1800"/>
              <a:t>{a,b,c}</a:t>
            </a:r>
            <a:r>
              <a:rPr lang="en" sz="1800"/>
              <a:t> that has at the least two not necessarily consecutive </a:t>
            </a:r>
            <a:r>
              <a:rPr b="1" lang="en" sz="1800"/>
              <a:t>b’s</a:t>
            </a:r>
            <a:r>
              <a:rPr lang="en" sz="1800"/>
              <a:t>, or ends in c. the NFA in figure accepts L</a:t>
            </a:r>
            <a:r>
              <a:rPr lang="en" sz="1000"/>
              <a:t>3</a:t>
            </a:r>
            <a:r>
              <a:rPr lang="en" sz="1800"/>
              <a:t>. there are other NFAs that also accept L</a:t>
            </a:r>
            <a:r>
              <a:rPr lang="en" sz="1000"/>
              <a:t>3</a:t>
            </a:r>
            <a:endParaRPr sz="1000"/>
          </a:p>
        </p:txBody>
      </p:sp>
      <p:sp>
        <p:nvSpPr>
          <p:cNvPr id="588" name="Google Shape;588;p27"/>
          <p:cNvSpPr/>
          <p:nvPr/>
        </p:nvSpPr>
        <p:spPr>
          <a:xfrm>
            <a:off x="5496800" y="1939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636325" y="1939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7775850" y="1939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6636325" y="2833277"/>
            <a:ext cx="540300" cy="540300"/>
          </a:xfrm>
          <a:prstGeom prst="donut">
            <a:avLst>
              <a:gd fmla="val 920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5143400" y="2131780"/>
            <a:ext cx="3534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6106300" y="2131780"/>
            <a:ext cx="4713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7206088" y="2131780"/>
            <a:ext cx="5403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rot="8596808">
            <a:off x="7115756" y="2675923"/>
            <a:ext cx="824883" cy="156061"/>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rot="-8472016">
            <a:off x="5863914" y="2669196"/>
            <a:ext cx="824928" cy="155971"/>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rot="5403497">
            <a:off x="6751387" y="2578606"/>
            <a:ext cx="2949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5626700" y="1482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6766225" y="1482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7905750" y="1482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txBox="1"/>
          <p:nvPr/>
        </p:nvSpPr>
        <p:spPr>
          <a:xfrm>
            <a:off x="5624850" y="1981180"/>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endParaRPr b="1">
              <a:latin typeface="Nunito"/>
              <a:ea typeface="Nunito"/>
              <a:cs typeface="Nunito"/>
              <a:sym typeface="Nunito"/>
            </a:endParaRPr>
          </a:p>
        </p:txBody>
      </p:sp>
      <p:sp>
        <p:nvSpPr>
          <p:cNvPr id="602" name="Google Shape;602;p27"/>
          <p:cNvSpPr txBox="1"/>
          <p:nvPr/>
        </p:nvSpPr>
        <p:spPr>
          <a:xfrm>
            <a:off x="6722138" y="1995792"/>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endParaRPr b="1">
              <a:latin typeface="Nunito"/>
              <a:ea typeface="Nunito"/>
              <a:cs typeface="Nunito"/>
              <a:sym typeface="Nunito"/>
            </a:endParaRPr>
          </a:p>
        </p:txBody>
      </p:sp>
      <p:sp>
        <p:nvSpPr>
          <p:cNvPr id="603" name="Google Shape;603;p27"/>
          <p:cNvSpPr txBox="1"/>
          <p:nvPr/>
        </p:nvSpPr>
        <p:spPr>
          <a:xfrm>
            <a:off x="6763713" y="2905990"/>
            <a:ext cx="3534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a:t>
            </a:r>
            <a:endParaRPr b="1">
              <a:latin typeface="Nunito"/>
              <a:ea typeface="Nunito"/>
              <a:cs typeface="Nunito"/>
              <a:sym typeface="Nunito"/>
            </a:endParaRPr>
          </a:p>
        </p:txBody>
      </p:sp>
      <p:sp>
        <p:nvSpPr>
          <p:cNvPr id="604" name="Google Shape;604;p27"/>
          <p:cNvSpPr txBox="1"/>
          <p:nvPr/>
        </p:nvSpPr>
        <p:spPr>
          <a:xfrm>
            <a:off x="7916129" y="1995828"/>
            <a:ext cx="3534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a:t>
            </a:r>
            <a:endParaRPr b="1">
              <a:latin typeface="Nunito"/>
              <a:ea typeface="Nunito"/>
              <a:cs typeface="Nunito"/>
              <a:sym typeface="Nunito"/>
            </a:endParaRPr>
          </a:p>
        </p:txBody>
      </p:sp>
      <p:sp>
        <p:nvSpPr>
          <p:cNvPr id="605" name="Google Shape;605;p27"/>
          <p:cNvSpPr txBox="1"/>
          <p:nvPr/>
        </p:nvSpPr>
        <p:spPr>
          <a:xfrm>
            <a:off x="6597026" y="3487866"/>
            <a:ext cx="745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NFA_ex3</a:t>
            </a:r>
            <a:endParaRPr sz="8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28"/>
          <p:cNvSpPr txBox="1"/>
          <p:nvPr>
            <p:ph idx="1" type="body"/>
          </p:nvPr>
        </p:nvSpPr>
        <p:spPr>
          <a:xfrm>
            <a:off x="649195" y="1575025"/>
            <a:ext cx="3922800" cy="267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Suppose a language L</a:t>
            </a:r>
            <a:r>
              <a:rPr lang="en" sz="1000"/>
              <a:t>4</a:t>
            </a:r>
            <a:r>
              <a:rPr lang="en" sz="1800"/>
              <a:t> is the set of all strings over </a:t>
            </a:r>
            <a:r>
              <a:rPr b="1" lang="en" sz="1800"/>
              <a:t>{a,b,c}</a:t>
            </a:r>
            <a:r>
              <a:rPr lang="en" sz="1800"/>
              <a:t> that at least two not </a:t>
            </a:r>
            <a:r>
              <a:rPr lang="en" sz="1800"/>
              <a:t>necessarily</a:t>
            </a:r>
            <a:r>
              <a:rPr lang="en" sz="1800"/>
              <a:t> </a:t>
            </a:r>
            <a:r>
              <a:rPr lang="en" sz="1800"/>
              <a:t>consecutive</a:t>
            </a:r>
            <a:r>
              <a:rPr lang="en" sz="1800"/>
              <a:t> b’s and ends i c. The NFA in </a:t>
            </a:r>
            <a:r>
              <a:rPr lang="en" sz="1800"/>
              <a:t>figure</a:t>
            </a:r>
            <a:r>
              <a:rPr lang="en" sz="1800"/>
              <a:t> accepts L</a:t>
            </a:r>
            <a:r>
              <a:rPr lang="en" sz="1000"/>
              <a:t>4</a:t>
            </a:r>
            <a:endParaRPr sz="1000"/>
          </a:p>
        </p:txBody>
      </p:sp>
      <p:sp>
        <p:nvSpPr>
          <p:cNvPr id="611" name="Google Shape;611;p28"/>
          <p:cNvSpPr/>
          <p:nvPr/>
        </p:nvSpPr>
        <p:spPr>
          <a:xfrm>
            <a:off x="4887200" y="2320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6026725" y="2320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7166250" y="2320630"/>
            <a:ext cx="540300" cy="5403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8111841" y="2324861"/>
            <a:ext cx="540300" cy="540300"/>
          </a:xfrm>
          <a:prstGeom prst="donut">
            <a:avLst>
              <a:gd fmla="val 9204"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4533800" y="2512780"/>
            <a:ext cx="3534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5496700" y="2512780"/>
            <a:ext cx="4713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6596488" y="2512780"/>
            <a:ext cx="5403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017100" y="1863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6156625" y="1863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7296150" y="1863430"/>
            <a:ext cx="280500" cy="457200"/>
          </a:xfrm>
          <a:prstGeom prst="curvedDownArrow">
            <a:avLst>
              <a:gd fmla="val 25000" name="adj1"/>
              <a:gd fmla="val 50000" name="adj2"/>
              <a:gd fmla="val 25000" name="adj3"/>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txBox="1"/>
          <p:nvPr/>
        </p:nvSpPr>
        <p:spPr>
          <a:xfrm>
            <a:off x="5015250" y="2362180"/>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endParaRPr b="1">
              <a:latin typeface="Nunito"/>
              <a:ea typeface="Nunito"/>
              <a:cs typeface="Nunito"/>
              <a:sym typeface="Nunito"/>
            </a:endParaRPr>
          </a:p>
        </p:txBody>
      </p:sp>
      <p:sp>
        <p:nvSpPr>
          <p:cNvPr id="622" name="Google Shape;622;p28"/>
          <p:cNvSpPr txBox="1"/>
          <p:nvPr/>
        </p:nvSpPr>
        <p:spPr>
          <a:xfrm>
            <a:off x="6112538" y="2376792"/>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endParaRPr b="1">
              <a:latin typeface="Nunito"/>
              <a:ea typeface="Nunito"/>
              <a:cs typeface="Nunito"/>
              <a:sym typeface="Nunito"/>
            </a:endParaRPr>
          </a:p>
        </p:txBody>
      </p:sp>
      <p:sp>
        <p:nvSpPr>
          <p:cNvPr id="623" name="Google Shape;623;p28"/>
          <p:cNvSpPr txBox="1"/>
          <p:nvPr/>
        </p:nvSpPr>
        <p:spPr>
          <a:xfrm>
            <a:off x="7306529" y="2376828"/>
            <a:ext cx="3534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r</a:t>
            </a:r>
            <a:endParaRPr b="1">
              <a:latin typeface="Nunito"/>
              <a:ea typeface="Nunito"/>
              <a:cs typeface="Nunito"/>
              <a:sym typeface="Nunito"/>
            </a:endParaRPr>
          </a:p>
        </p:txBody>
      </p:sp>
      <p:sp>
        <p:nvSpPr>
          <p:cNvPr id="624" name="Google Shape;624;p28"/>
          <p:cNvSpPr txBox="1"/>
          <p:nvPr/>
        </p:nvSpPr>
        <p:spPr>
          <a:xfrm>
            <a:off x="6303801" y="3075241"/>
            <a:ext cx="745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NFA_ex4</a:t>
            </a:r>
            <a:endParaRPr sz="800">
              <a:latin typeface="Nunito"/>
              <a:ea typeface="Nunito"/>
              <a:cs typeface="Nunito"/>
              <a:sym typeface="Nunito"/>
            </a:endParaRPr>
          </a:p>
        </p:txBody>
      </p:sp>
      <p:sp>
        <p:nvSpPr>
          <p:cNvPr id="625" name="Google Shape;625;p28"/>
          <p:cNvSpPr/>
          <p:nvPr/>
        </p:nvSpPr>
        <p:spPr>
          <a:xfrm>
            <a:off x="7748000" y="2512775"/>
            <a:ext cx="353400" cy="156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txBox="1"/>
          <p:nvPr/>
        </p:nvSpPr>
        <p:spPr>
          <a:xfrm>
            <a:off x="8205304" y="2376828"/>
            <a:ext cx="3534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s</a:t>
            </a:r>
            <a:endParaRPr b="1">
              <a:latin typeface="Nunito"/>
              <a:ea typeface="Nunito"/>
              <a:cs typeface="Nunito"/>
              <a:sym typeface="Nunito"/>
            </a:endParaRPr>
          </a:p>
        </p:txBody>
      </p:sp>
      <p:sp>
        <p:nvSpPr>
          <p:cNvPr id="627" name="Google Shape;627;p28"/>
          <p:cNvSpPr txBox="1"/>
          <p:nvPr/>
        </p:nvSpPr>
        <p:spPr>
          <a:xfrm>
            <a:off x="5143300" y="1678350"/>
            <a:ext cx="540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a,c</a:t>
            </a:r>
            <a:endParaRPr b="1">
              <a:latin typeface="Nunito"/>
              <a:ea typeface="Nunito"/>
              <a:cs typeface="Nunito"/>
              <a:sym typeface="Nunito"/>
            </a:endParaRPr>
          </a:p>
        </p:txBody>
      </p:sp>
      <p:sp>
        <p:nvSpPr>
          <p:cNvPr id="628" name="Google Shape;628;p28"/>
          <p:cNvSpPr txBox="1"/>
          <p:nvPr/>
        </p:nvSpPr>
        <p:spPr>
          <a:xfrm>
            <a:off x="6303800" y="1678350"/>
            <a:ext cx="540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a,c</a:t>
            </a:r>
            <a:endParaRPr b="1">
              <a:latin typeface="Nunito"/>
              <a:ea typeface="Nunito"/>
              <a:cs typeface="Nunito"/>
              <a:sym typeface="Nunito"/>
            </a:endParaRPr>
          </a:p>
        </p:txBody>
      </p:sp>
      <p:sp>
        <p:nvSpPr>
          <p:cNvPr id="629" name="Google Shape;629;p28"/>
          <p:cNvSpPr txBox="1"/>
          <p:nvPr/>
        </p:nvSpPr>
        <p:spPr>
          <a:xfrm>
            <a:off x="7516250" y="1678350"/>
            <a:ext cx="745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a,b,c</a:t>
            </a:r>
            <a:endParaRPr b="1">
              <a:latin typeface="Nunito"/>
              <a:ea typeface="Nunito"/>
              <a:cs typeface="Nunito"/>
              <a:sym typeface="Nunito"/>
            </a:endParaRPr>
          </a:p>
        </p:txBody>
      </p:sp>
      <p:sp>
        <p:nvSpPr>
          <p:cNvPr id="630" name="Google Shape;630;p28"/>
          <p:cNvSpPr txBox="1"/>
          <p:nvPr/>
        </p:nvSpPr>
        <p:spPr>
          <a:xfrm>
            <a:off x="5520988" y="2211580"/>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31" name="Google Shape;631;p28"/>
          <p:cNvSpPr txBox="1"/>
          <p:nvPr/>
        </p:nvSpPr>
        <p:spPr>
          <a:xfrm>
            <a:off x="6689938" y="2211580"/>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32" name="Google Shape;632;p28"/>
          <p:cNvSpPr txBox="1"/>
          <p:nvPr/>
        </p:nvSpPr>
        <p:spPr>
          <a:xfrm>
            <a:off x="7732488" y="2211580"/>
            <a:ext cx="35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c</a:t>
            </a:r>
            <a:endParaRPr b="1">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wrong NFA for NFA_ex2</a:t>
            </a:r>
            <a:endParaRPr/>
          </a:p>
        </p:txBody>
      </p:sp>
      <p:sp>
        <p:nvSpPr>
          <p:cNvPr id="638" name="Google Shape;638;p29"/>
          <p:cNvSpPr txBox="1"/>
          <p:nvPr>
            <p:ph idx="1" type="body"/>
          </p:nvPr>
        </p:nvSpPr>
        <p:spPr>
          <a:xfrm>
            <a:off x="1303800" y="1855600"/>
            <a:ext cx="3448200" cy="26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a language L</a:t>
            </a:r>
            <a:r>
              <a:rPr lang="en" sz="900"/>
              <a:t>5</a:t>
            </a:r>
            <a:r>
              <a:rPr lang="en"/>
              <a:t> is the set of all strings over {a,b} that does not have aa not bb as a substring. Observe that Ls is the complement of the language :2 in NFA_ex2 earlier. Simply interchanging what are accepting and non-accepting states as in the NFA in figure  does not work . this NFA accepts the strings aa and bb which are not in L</a:t>
            </a:r>
            <a:r>
              <a:rPr lang="en" sz="900"/>
              <a:t>5</a:t>
            </a:r>
            <a:r>
              <a:rPr lang="en"/>
              <a:t> via the path p</a:t>
            </a:r>
            <a:r>
              <a:rPr lang="en" sz="900"/>
              <a:t>0</a:t>
            </a:r>
            <a:r>
              <a:rPr lang="en"/>
              <a:t>,p</a:t>
            </a:r>
            <a:r>
              <a:rPr lang="en" sz="900"/>
              <a:t>0</a:t>
            </a:r>
            <a:r>
              <a:rPr lang="en"/>
              <a:t>,p</a:t>
            </a:r>
            <a:r>
              <a:rPr lang="en" sz="900"/>
              <a:t>0</a:t>
            </a:r>
            <a:r>
              <a:rPr lang="en"/>
              <a:t>.</a:t>
            </a:r>
            <a:endParaRPr/>
          </a:p>
          <a:p>
            <a:pPr indent="0" lvl="0" marL="0" rtl="0" algn="l">
              <a:spcBef>
                <a:spcPts val="1600"/>
              </a:spcBef>
              <a:spcAft>
                <a:spcPts val="1600"/>
              </a:spcAft>
              <a:buNone/>
            </a:pPr>
            <a:r>
              <a:t/>
            </a:r>
            <a:endParaRPr/>
          </a:p>
        </p:txBody>
      </p:sp>
      <p:sp>
        <p:nvSpPr>
          <p:cNvPr id="639" name="Google Shape;639;p29"/>
          <p:cNvSpPr/>
          <p:nvPr/>
        </p:nvSpPr>
        <p:spPr>
          <a:xfrm>
            <a:off x="5237752" y="2824579"/>
            <a:ext cx="5805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rot="-1835412">
            <a:off x="5801133" y="2602785"/>
            <a:ext cx="797022" cy="17334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6642705" y="2000250"/>
            <a:ext cx="5805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rot="1628773">
            <a:off x="7275287" y="2602369"/>
            <a:ext cx="793621" cy="17415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7936681" y="2883454"/>
            <a:ext cx="5805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rot="1544422">
            <a:off x="5834295" y="3519501"/>
            <a:ext cx="792321" cy="174425"/>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6642705" y="3486158"/>
            <a:ext cx="5805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rot="-1695496">
            <a:off x="7264940" y="3534235"/>
            <a:ext cx="794598" cy="17402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txBox="1"/>
          <p:nvPr/>
        </p:nvSpPr>
        <p:spPr>
          <a:xfrm>
            <a:off x="6785472" y="2109410"/>
            <a:ext cx="396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1</a:t>
            </a:r>
            <a:endParaRPr b="1" sz="800">
              <a:latin typeface="Nunito"/>
              <a:ea typeface="Nunito"/>
              <a:cs typeface="Nunito"/>
              <a:sym typeface="Nunito"/>
            </a:endParaRPr>
          </a:p>
        </p:txBody>
      </p:sp>
      <p:sp>
        <p:nvSpPr>
          <p:cNvPr id="648" name="Google Shape;648;p29"/>
          <p:cNvSpPr txBox="1"/>
          <p:nvPr/>
        </p:nvSpPr>
        <p:spPr>
          <a:xfrm>
            <a:off x="8047727" y="2992623"/>
            <a:ext cx="396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3</a:t>
            </a:r>
            <a:endParaRPr b="1" sz="800">
              <a:latin typeface="Nunito"/>
              <a:ea typeface="Nunito"/>
              <a:cs typeface="Nunito"/>
              <a:sym typeface="Nunito"/>
            </a:endParaRPr>
          </a:p>
        </p:txBody>
      </p:sp>
      <p:sp>
        <p:nvSpPr>
          <p:cNvPr id="649" name="Google Shape;649;p29"/>
          <p:cNvSpPr txBox="1"/>
          <p:nvPr/>
        </p:nvSpPr>
        <p:spPr>
          <a:xfrm>
            <a:off x="6762774" y="3566665"/>
            <a:ext cx="396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2</a:t>
            </a:r>
            <a:endParaRPr b="1" sz="800">
              <a:latin typeface="Nunito"/>
              <a:ea typeface="Nunito"/>
              <a:cs typeface="Nunito"/>
              <a:sym typeface="Nunito"/>
            </a:endParaRPr>
          </a:p>
        </p:txBody>
      </p:sp>
      <p:sp>
        <p:nvSpPr>
          <p:cNvPr id="650" name="Google Shape;650;p29"/>
          <p:cNvSpPr txBox="1"/>
          <p:nvPr/>
        </p:nvSpPr>
        <p:spPr>
          <a:xfrm>
            <a:off x="5348808" y="2912964"/>
            <a:ext cx="396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r>
              <a:rPr b="1" lang="en" sz="800">
                <a:latin typeface="Nunito"/>
                <a:ea typeface="Nunito"/>
                <a:cs typeface="Nunito"/>
                <a:sym typeface="Nunito"/>
              </a:rPr>
              <a:t>0</a:t>
            </a:r>
            <a:endParaRPr b="1" sz="800">
              <a:latin typeface="Nunito"/>
              <a:ea typeface="Nunito"/>
              <a:cs typeface="Nunito"/>
              <a:sym typeface="Nunito"/>
            </a:endParaRPr>
          </a:p>
        </p:txBody>
      </p:sp>
      <p:sp>
        <p:nvSpPr>
          <p:cNvPr id="651" name="Google Shape;651;p29"/>
          <p:cNvSpPr txBox="1"/>
          <p:nvPr/>
        </p:nvSpPr>
        <p:spPr>
          <a:xfrm>
            <a:off x="5509311" y="2161301"/>
            <a:ext cx="5190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652" name="Google Shape;652;p29"/>
          <p:cNvSpPr/>
          <p:nvPr/>
        </p:nvSpPr>
        <p:spPr>
          <a:xfrm rot="-595035">
            <a:off x="5250366" y="2294060"/>
            <a:ext cx="329219" cy="504835"/>
          </a:xfrm>
          <a:prstGeom prst="curvedDownArrow">
            <a:avLst>
              <a:gd fmla="val 25000" name="adj1"/>
              <a:gd fmla="val 50000" name="adj2"/>
              <a:gd fmla="val 25000" name="adj3"/>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txBox="1"/>
          <p:nvPr/>
        </p:nvSpPr>
        <p:spPr>
          <a:xfrm>
            <a:off x="5970868" y="2268376"/>
            <a:ext cx="397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654" name="Google Shape;654;p29"/>
          <p:cNvSpPr txBox="1"/>
          <p:nvPr/>
        </p:nvSpPr>
        <p:spPr>
          <a:xfrm>
            <a:off x="7598714" y="2268376"/>
            <a:ext cx="397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655" name="Google Shape;655;p29"/>
          <p:cNvSpPr txBox="1"/>
          <p:nvPr/>
        </p:nvSpPr>
        <p:spPr>
          <a:xfrm>
            <a:off x="7661985" y="3592608"/>
            <a:ext cx="397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56" name="Google Shape;656;p29"/>
          <p:cNvSpPr txBox="1"/>
          <p:nvPr/>
        </p:nvSpPr>
        <p:spPr>
          <a:xfrm>
            <a:off x="5886972" y="3592608"/>
            <a:ext cx="3975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57" name="Google Shape;657;p29"/>
          <p:cNvSpPr txBox="1"/>
          <p:nvPr/>
        </p:nvSpPr>
        <p:spPr>
          <a:xfrm>
            <a:off x="6368372" y="4243500"/>
            <a:ext cx="1558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Wrong NFA for </a:t>
            </a:r>
            <a:r>
              <a:rPr lang="en" sz="800">
                <a:latin typeface="Nunito"/>
                <a:ea typeface="Nunito"/>
                <a:cs typeface="Nunito"/>
                <a:sym typeface="Nunito"/>
              </a:rPr>
              <a:t>NFA_ex2</a:t>
            </a:r>
            <a:endParaRPr sz="800">
              <a:latin typeface="Nunito"/>
              <a:ea typeface="Nunito"/>
              <a:cs typeface="Nunito"/>
              <a:sym typeface="Nunito"/>
            </a:endParaRPr>
          </a:p>
        </p:txBody>
      </p:sp>
      <p:sp>
        <p:nvSpPr>
          <p:cNvPr id="658" name="Google Shape;658;p29"/>
          <p:cNvSpPr txBox="1"/>
          <p:nvPr/>
        </p:nvSpPr>
        <p:spPr>
          <a:xfrm>
            <a:off x="8414086" y="2214838"/>
            <a:ext cx="5190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a,b</a:t>
            </a:r>
            <a:endParaRPr b="1">
              <a:latin typeface="Nunito"/>
              <a:ea typeface="Nunito"/>
              <a:cs typeface="Nunito"/>
              <a:sym typeface="Nunito"/>
            </a:endParaRPr>
          </a:p>
        </p:txBody>
      </p:sp>
      <p:sp>
        <p:nvSpPr>
          <p:cNvPr id="659" name="Google Shape;659;p29"/>
          <p:cNvSpPr/>
          <p:nvPr/>
        </p:nvSpPr>
        <p:spPr>
          <a:xfrm rot="288419">
            <a:off x="8155123" y="2347630"/>
            <a:ext cx="329358" cy="504727"/>
          </a:xfrm>
          <a:prstGeom prst="curvedDownArrow">
            <a:avLst>
              <a:gd fmla="val 25000" name="adj1"/>
              <a:gd fmla="val 50000" name="adj2"/>
              <a:gd fmla="val 25000" name="adj3"/>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correct NFA for NDA_ex2</a:t>
            </a:r>
            <a:endParaRPr/>
          </a:p>
        </p:txBody>
      </p:sp>
      <p:sp>
        <p:nvSpPr>
          <p:cNvPr id="665" name="Google Shape;665;p30"/>
          <p:cNvSpPr txBox="1"/>
          <p:nvPr>
            <p:ph idx="1" type="body"/>
          </p:nvPr>
        </p:nvSpPr>
        <p:spPr>
          <a:xfrm>
            <a:off x="1039075" y="1695450"/>
            <a:ext cx="3813600" cy="30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Instead , an NFA That accepts L</a:t>
            </a:r>
            <a:r>
              <a:rPr lang="en" sz="1000"/>
              <a:t>5</a:t>
            </a:r>
            <a:r>
              <a:rPr lang="en" sz="1800"/>
              <a:t> is shown in figure. Observe that although all states are </a:t>
            </a:r>
            <a:r>
              <a:rPr lang="en" sz="1800"/>
              <a:t>accepting</a:t>
            </a:r>
            <a:r>
              <a:rPr lang="en" sz="1800"/>
              <a:t> , it does not mean that all strings are accepted . the NFA gets stuck on the strings aa and bb and does not accept these stings.</a:t>
            </a:r>
            <a:endParaRPr sz="1800"/>
          </a:p>
        </p:txBody>
      </p:sp>
      <p:sp>
        <p:nvSpPr>
          <p:cNvPr id="666" name="Google Shape;666;p30"/>
          <p:cNvSpPr/>
          <p:nvPr/>
        </p:nvSpPr>
        <p:spPr>
          <a:xfrm>
            <a:off x="5621473" y="2519782"/>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rot="-1705423">
            <a:off x="6246024" y="2296334"/>
            <a:ext cx="852122" cy="17665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155848" y="16954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rot="1429269">
            <a:off x="6279623" y="3213533"/>
            <a:ext cx="851980" cy="176762"/>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7155848" y="3181357"/>
            <a:ext cx="633900" cy="602700"/>
          </a:xfrm>
          <a:prstGeom prst="ellipse">
            <a:avLst/>
          </a:prstGeom>
          <a:solidFill>
            <a:srgbClr val="F3F3F3"/>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txBox="1"/>
          <p:nvPr/>
        </p:nvSpPr>
        <p:spPr>
          <a:xfrm>
            <a:off x="7311766" y="180461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endParaRPr b="1" sz="800">
              <a:latin typeface="Nunito"/>
              <a:ea typeface="Nunito"/>
              <a:cs typeface="Nunito"/>
              <a:sym typeface="Nunito"/>
            </a:endParaRPr>
          </a:p>
        </p:txBody>
      </p:sp>
      <p:sp>
        <p:nvSpPr>
          <p:cNvPr id="672" name="Google Shape;672;p30"/>
          <p:cNvSpPr txBox="1"/>
          <p:nvPr/>
        </p:nvSpPr>
        <p:spPr>
          <a:xfrm>
            <a:off x="7286977" y="3261864"/>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endParaRPr b="1" sz="800">
              <a:latin typeface="Nunito"/>
              <a:ea typeface="Nunito"/>
              <a:cs typeface="Nunito"/>
              <a:sym typeface="Nunito"/>
            </a:endParaRPr>
          </a:p>
        </p:txBody>
      </p:sp>
      <p:sp>
        <p:nvSpPr>
          <p:cNvPr id="673" name="Google Shape;673;p30"/>
          <p:cNvSpPr txBox="1"/>
          <p:nvPr/>
        </p:nvSpPr>
        <p:spPr>
          <a:xfrm>
            <a:off x="5742759" y="2608166"/>
            <a:ext cx="4329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p</a:t>
            </a:r>
            <a:endParaRPr b="1" sz="800">
              <a:latin typeface="Nunito"/>
              <a:ea typeface="Nunito"/>
              <a:cs typeface="Nunito"/>
              <a:sym typeface="Nunito"/>
            </a:endParaRPr>
          </a:p>
        </p:txBody>
      </p:sp>
      <p:sp>
        <p:nvSpPr>
          <p:cNvPr id="674" name="Google Shape;674;p30"/>
          <p:cNvSpPr txBox="1"/>
          <p:nvPr/>
        </p:nvSpPr>
        <p:spPr>
          <a:xfrm>
            <a:off x="6422123" y="19635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675" name="Google Shape;675;p30"/>
          <p:cNvSpPr txBox="1"/>
          <p:nvPr/>
        </p:nvSpPr>
        <p:spPr>
          <a:xfrm>
            <a:off x="8199923" y="1963582"/>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Nunito"/>
              <a:ea typeface="Nunito"/>
              <a:cs typeface="Nunito"/>
              <a:sym typeface="Nunito"/>
            </a:endParaRPr>
          </a:p>
        </p:txBody>
      </p:sp>
      <p:sp>
        <p:nvSpPr>
          <p:cNvPr id="676" name="Google Shape;676;p30"/>
          <p:cNvSpPr txBox="1"/>
          <p:nvPr/>
        </p:nvSpPr>
        <p:spPr>
          <a:xfrm>
            <a:off x="6330498" y="3287807"/>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77" name="Google Shape;677;p30"/>
          <p:cNvSpPr txBox="1"/>
          <p:nvPr/>
        </p:nvSpPr>
        <p:spPr>
          <a:xfrm>
            <a:off x="6109824" y="4067425"/>
            <a:ext cx="14166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Correct NFA for </a:t>
            </a:r>
            <a:r>
              <a:rPr lang="en" sz="800">
                <a:latin typeface="Nunito"/>
                <a:ea typeface="Nunito"/>
                <a:cs typeface="Nunito"/>
                <a:sym typeface="Nunito"/>
              </a:rPr>
              <a:t>NFA_ex2</a:t>
            </a:r>
            <a:endParaRPr sz="800">
              <a:latin typeface="Nunito"/>
              <a:ea typeface="Nunito"/>
              <a:cs typeface="Nunito"/>
              <a:sym typeface="Nunito"/>
            </a:endParaRPr>
          </a:p>
        </p:txBody>
      </p:sp>
      <p:sp>
        <p:nvSpPr>
          <p:cNvPr id="678" name="Google Shape;678;p30"/>
          <p:cNvSpPr/>
          <p:nvPr/>
        </p:nvSpPr>
        <p:spPr>
          <a:xfrm rot="-5402421">
            <a:off x="7182338" y="2651395"/>
            <a:ext cx="852000" cy="1767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rot="5397579">
            <a:off x="6878225" y="2651395"/>
            <a:ext cx="852000" cy="1767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txBox="1"/>
          <p:nvPr/>
        </p:nvSpPr>
        <p:spPr>
          <a:xfrm>
            <a:off x="7602823" y="2518944"/>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a</a:t>
            </a:r>
            <a:endParaRPr b="1">
              <a:latin typeface="Nunito"/>
              <a:ea typeface="Nunito"/>
              <a:cs typeface="Nunito"/>
              <a:sym typeface="Nunito"/>
            </a:endParaRPr>
          </a:p>
        </p:txBody>
      </p:sp>
      <p:sp>
        <p:nvSpPr>
          <p:cNvPr id="681" name="Google Shape;681;p30"/>
          <p:cNvSpPr txBox="1"/>
          <p:nvPr/>
        </p:nvSpPr>
        <p:spPr>
          <a:xfrm>
            <a:off x="6958473" y="2517744"/>
            <a:ext cx="4344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b</a:t>
            </a:r>
            <a:endParaRPr b="1">
              <a:latin typeface="Nunito"/>
              <a:ea typeface="Nunito"/>
              <a:cs typeface="Nunito"/>
              <a:sym typeface="Nunito"/>
            </a:endParaRPr>
          </a:p>
        </p:txBody>
      </p:sp>
      <p:sp>
        <p:nvSpPr>
          <p:cNvPr id="682" name="Google Shape;682;p30"/>
          <p:cNvSpPr/>
          <p:nvPr/>
        </p:nvSpPr>
        <p:spPr>
          <a:xfrm rot="-2715">
            <a:off x="5198888" y="2732768"/>
            <a:ext cx="379800" cy="1767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31"/>
          <p:cNvSpPr txBox="1"/>
          <p:nvPr>
            <p:ph idx="1" type="body"/>
          </p:nvPr>
        </p:nvSpPr>
        <p:spPr>
          <a:xfrm>
            <a:off x="1303800" y="1018300"/>
            <a:ext cx="70305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NFAs have many application </a:t>
            </a:r>
            <a:r>
              <a:rPr lang="en"/>
              <a:t>including</a:t>
            </a:r>
            <a:r>
              <a:rPr lang="en"/>
              <a:t> an </a:t>
            </a:r>
            <a:r>
              <a:rPr lang="en"/>
              <a:t>artificial</a:t>
            </a:r>
            <a:r>
              <a:rPr lang="en"/>
              <a:t> intelligence a robot navigating an area may have a </a:t>
            </a:r>
            <a:r>
              <a:rPr lang="en"/>
              <a:t>damaged</a:t>
            </a:r>
            <a:r>
              <a:rPr lang="en"/>
              <a:t> movement controller. For  it to know its </a:t>
            </a:r>
            <a:r>
              <a:rPr lang="en"/>
              <a:t>location</a:t>
            </a:r>
            <a:r>
              <a:rPr lang="en"/>
              <a:t>, it may be able to rely only o0n a sensor that observes objects in its </a:t>
            </a:r>
            <a:r>
              <a:rPr lang="en"/>
              <a:t>environment</a:t>
            </a:r>
            <a:r>
              <a:rPr lang="en"/>
              <a:t>. </a:t>
            </a:r>
            <a:endParaRPr/>
          </a:p>
          <a:p>
            <a:pPr indent="0" lvl="0" marL="0" rtl="0" algn="l">
              <a:spcBef>
                <a:spcPts val="1600"/>
              </a:spcBef>
              <a:spcAft>
                <a:spcPts val="0"/>
              </a:spcAft>
              <a:buNone/>
            </a:pPr>
            <a:r>
              <a:rPr lang="en"/>
              <a:t>If a box is observed, the robot must figure out </a:t>
            </a:r>
            <a:r>
              <a:rPr lang="en"/>
              <a:t>where</a:t>
            </a:r>
            <a:r>
              <a:rPr lang="en"/>
              <a:t> it could be </a:t>
            </a:r>
            <a:r>
              <a:rPr lang="en"/>
              <a:t>based</a:t>
            </a:r>
            <a:r>
              <a:rPr lang="en"/>
              <a:t> on </a:t>
            </a:r>
            <a:r>
              <a:rPr lang="en"/>
              <a:t>its</a:t>
            </a:r>
            <a:r>
              <a:rPr lang="en"/>
              <a:t> </a:t>
            </a:r>
            <a:r>
              <a:rPr lang="en"/>
              <a:t>previous</a:t>
            </a:r>
            <a:r>
              <a:rPr lang="en"/>
              <a:t> position and  the observation fo box . there could be many locations with a box near the </a:t>
            </a:r>
            <a:r>
              <a:rPr lang="en"/>
              <a:t>previous</a:t>
            </a:r>
            <a:r>
              <a:rPr lang="en"/>
              <a:t> position.</a:t>
            </a:r>
            <a:endParaRPr/>
          </a:p>
          <a:p>
            <a:pPr indent="0" lvl="0" marL="0" rtl="0" algn="l">
              <a:spcBef>
                <a:spcPts val="1600"/>
              </a:spcBef>
              <a:spcAft>
                <a:spcPts val="1600"/>
              </a:spcAft>
              <a:buNone/>
            </a:pPr>
            <a:r>
              <a:rPr lang="en"/>
              <a:t>As the robot continues to move , i5t maintains a set of belief states </a:t>
            </a:r>
            <a:r>
              <a:rPr lang="en"/>
              <a:t>which</a:t>
            </a:r>
            <a:r>
              <a:rPr lang="en"/>
              <a:t> are the </a:t>
            </a:r>
            <a:r>
              <a:rPr lang="en"/>
              <a:t>states</a:t>
            </a:r>
            <a:r>
              <a:rPr lang="en"/>
              <a:t> the robot </a:t>
            </a:r>
            <a:r>
              <a:rPr lang="en"/>
              <a:t>believe</a:t>
            </a:r>
            <a:r>
              <a:rPr lang="en"/>
              <a:t> it could be in considering yts history of </a:t>
            </a:r>
            <a:r>
              <a:rPr lang="en"/>
              <a:t>observations</a:t>
            </a:r>
            <a:r>
              <a:rPr lang="en"/>
              <a:t> these belief paths the robot considers shows non-</a:t>
            </a:r>
            <a:r>
              <a:rPr lang="en"/>
              <a:t>determinism</a:t>
            </a:r>
            <a:r>
              <a:rPr lang="en"/>
              <a:t>. The  NFA for this robot may be modified to include probabilities.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Deterministic Finite Automata</a:t>
            </a:r>
            <a:endParaRPr/>
          </a:p>
        </p:txBody>
      </p:sp>
      <p:sp>
        <p:nvSpPr>
          <p:cNvPr id="284" name="Google Shape;284;p14"/>
          <p:cNvSpPr txBox="1"/>
          <p:nvPr>
            <p:ph idx="1" type="body"/>
          </p:nvPr>
        </p:nvSpPr>
        <p:spPr>
          <a:xfrm>
            <a:off x="1199900" y="1990050"/>
            <a:ext cx="70305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DFA created for DFA_ex4 is considerable large due to the approach made and on the restrictions on the definition of DFAs. In this section, the DFA model is modified to </a:t>
            </a:r>
            <a:r>
              <a:rPr lang="en" sz="1800"/>
              <a:t>create</a:t>
            </a:r>
            <a:r>
              <a:rPr lang="en" sz="1800"/>
              <a:t> a new model of computation: the non- Deterministic finite Automata (NFA).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ending in 101</a:t>
            </a:r>
            <a:endParaRPr/>
          </a:p>
        </p:txBody>
      </p:sp>
      <p:sp>
        <p:nvSpPr>
          <p:cNvPr id="290" name="Google Shape;290;p15"/>
          <p:cNvSpPr txBox="1"/>
          <p:nvPr>
            <p:ph idx="1" type="body"/>
          </p:nvPr>
        </p:nvSpPr>
        <p:spPr>
          <a:xfrm>
            <a:off x="607625" y="2067800"/>
            <a:ext cx="45480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each </a:t>
            </a:r>
            <a:r>
              <a:rPr lang="en"/>
              <a:t>state</a:t>
            </a:r>
            <a:r>
              <a:rPr lang="en"/>
              <a:t> in aN NFA, There </a:t>
            </a:r>
            <a:r>
              <a:rPr lang="en"/>
              <a:t>may</a:t>
            </a:r>
            <a:r>
              <a:rPr lang="en"/>
              <a:t> be 0, 1 or more r=transitions on the same symbol as compared to a DFA which has </a:t>
            </a:r>
            <a:r>
              <a:rPr lang="en"/>
              <a:t>exactly</a:t>
            </a:r>
            <a:r>
              <a:rPr lang="en"/>
              <a:t> one. For the language  in the example with is </a:t>
            </a:r>
            <a:r>
              <a:rPr b="1" lang="en"/>
              <a:t>L={w</a:t>
            </a:r>
            <a:r>
              <a:rPr b="1" lang="en" sz="1200">
                <a:solidFill>
                  <a:srgbClr val="222222"/>
                </a:solidFill>
                <a:highlight>
                  <a:schemeClr val="lt1"/>
                </a:highlight>
                <a:latin typeface="Arial"/>
                <a:ea typeface="Arial"/>
                <a:cs typeface="Arial"/>
                <a:sym typeface="Arial"/>
              </a:rPr>
              <a:t>ε{0,1}* | w ends in 101}</a:t>
            </a:r>
            <a:endParaRPr b="1"/>
          </a:p>
        </p:txBody>
      </p:sp>
      <p:sp>
        <p:nvSpPr>
          <p:cNvPr id="291" name="Google Shape;291;p15"/>
          <p:cNvSpPr/>
          <p:nvPr/>
        </p:nvSpPr>
        <p:spPr>
          <a:xfrm>
            <a:off x="53062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63363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61895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64700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69791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2596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096132" y="2417566"/>
            <a:ext cx="582000" cy="582000"/>
          </a:xfrm>
          <a:prstGeom prst="donut">
            <a:avLst>
              <a:gd fmla="val 892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7792207"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5690775" y="2013500"/>
            <a:ext cx="394800" cy="440400"/>
          </a:xfrm>
          <a:prstGeom prst="curvedDown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txBox="1"/>
          <p:nvPr/>
        </p:nvSpPr>
        <p:spPr>
          <a:xfrm>
            <a:off x="6005950" y="1974275"/>
            <a:ext cx="5820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301" name="Google Shape;301;p15"/>
          <p:cNvSpPr txBox="1"/>
          <p:nvPr/>
        </p:nvSpPr>
        <p:spPr>
          <a:xfrm>
            <a:off x="5737425" y="2519225"/>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02" name="Google Shape;302;p15"/>
          <p:cNvSpPr txBox="1"/>
          <p:nvPr/>
        </p:nvSpPr>
        <p:spPr>
          <a:xfrm>
            <a:off x="6527225" y="2524948"/>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303" name="Google Shape;303;p15"/>
          <p:cNvSpPr txBox="1"/>
          <p:nvPr/>
        </p:nvSpPr>
        <p:spPr>
          <a:xfrm>
            <a:off x="7328538" y="2519832"/>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304" name="Google Shape;304;p15"/>
          <p:cNvSpPr txBox="1"/>
          <p:nvPr/>
        </p:nvSpPr>
        <p:spPr>
          <a:xfrm>
            <a:off x="8189713" y="2508841"/>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305" name="Google Shape;305;p15"/>
          <p:cNvSpPr txBox="1"/>
          <p:nvPr/>
        </p:nvSpPr>
        <p:spPr>
          <a:xfrm>
            <a:off x="6163525" y="2342561"/>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06" name="Google Shape;306;p15"/>
          <p:cNvSpPr txBox="1"/>
          <p:nvPr/>
        </p:nvSpPr>
        <p:spPr>
          <a:xfrm>
            <a:off x="7745455" y="238758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07" name="Google Shape;307;p15"/>
          <p:cNvSpPr txBox="1"/>
          <p:nvPr/>
        </p:nvSpPr>
        <p:spPr>
          <a:xfrm>
            <a:off x="6954492" y="234253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308" name="Google Shape;308;p15"/>
          <p:cNvSpPr txBox="1"/>
          <p:nvPr/>
        </p:nvSpPr>
        <p:spPr>
          <a:xfrm>
            <a:off x="6762214" y="3099941"/>
            <a:ext cx="933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NFA_ex1</a:t>
            </a:r>
            <a:endParaRPr b="1" sz="8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ending in 101</a:t>
            </a:r>
            <a:endParaRPr/>
          </a:p>
        </p:txBody>
      </p:sp>
      <p:sp>
        <p:nvSpPr>
          <p:cNvPr id="314" name="Google Shape;314;p16"/>
          <p:cNvSpPr txBox="1"/>
          <p:nvPr>
            <p:ph idx="1" type="body"/>
          </p:nvPr>
        </p:nvSpPr>
        <p:spPr>
          <a:xfrm>
            <a:off x="649200" y="1597875"/>
            <a:ext cx="4548000" cy="29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state q</a:t>
            </a:r>
            <a:r>
              <a:rPr lang="en" sz="800"/>
              <a:t>0</a:t>
            </a:r>
            <a:r>
              <a:rPr lang="en"/>
              <a:t>, there is only on edge on symbol 0: so when a 0 is read, itis followed.</a:t>
            </a:r>
            <a:endParaRPr/>
          </a:p>
          <a:p>
            <a:pPr indent="0" lvl="0" marL="0" rtl="0" algn="l">
              <a:spcBef>
                <a:spcPts val="1600"/>
              </a:spcBef>
              <a:spcAft>
                <a:spcPts val="0"/>
              </a:spcAft>
              <a:buNone/>
            </a:pPr>
            <a:r>
              <a:rPr lang="en"/>
              <a:t>On symbol 1 , there are two edges: </a:t>
            </a:r>
            <a:r>
              <a:rPr lang="en"/>
              <a:t>either</a:t>
            </a:r>
            <a:r>
              <a:rPr lang="en"/>
              <a:t> one could be followed.</a:t>
            </a:r>
            <a:endParaRPr/>
          </a:p>
          <a:p>
            <a:pPr indent="0" lvl="0" marL="0" rtl="0" algn="l">
              <a:spcBef>
                <a:spcPts val="1600"/>
              </a:spcBef>
              <a:spcAft>
                <a:spcPts val="1600"/>
              </a:spcAft>
              <a:buNone/>
            </a:pPr>
            <a:r>
              <a:rPr lang="en"/>
              <a:t>In state q1, there is no edge on symbol 1; the Nfa is stuck. This lead to the semantics of guesting </a:t>
            </a:r>
            <a:r>
              <a:rPr lang="en"/>
              <a:t>for</a:t>
            </a:r>
            <a:r>
              <a:rPr lang="en"/>
              <a:t> an NFA. for an input string, guesses may be </a:t>
            </a:r>
            <a:r>
              <a:rPr lang="en"/>
              <a:t>required</a:t>
            </a:r>
            <a:r>
              <a:rPr lang="en"/>
              <a:t> when </a:t>
            </a:r>
            <a:r>
              <a:rPr lang="en"/>
              <a:t>selecting</a:t>
            </a:r>
            <a:r>
              <a:rPr lang="en"/>
              <a:t> an edge to follow.</a:t>
            </a:r>
            <a:endParaRPr/>
          </a:p>
        </p:txBody>
      </p:sp>
      <p:sp>
        <p:nvSpPr>
          <p:cNvPr id="315" name="Google Shape;315;p16"/>
          <p:cNvSpPr/>
          <p:nvPr/>
        </p:nvSpPr>
        <p:spPr>
          <a:xfrm>
            <a:off x="53062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563363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61895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64700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69791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72596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8096132" y="2417566"/>
            <a:ext cx="582000" cy="582000"/>
          </a:xfrm>
          <a:prstGeom prst="donut">
            <a:avLst>
              <a:gd fmla="val 892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7792207"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5690775" y="2013500"/>
            <a:ext cx="394800" cy="440400"/>
          </a:xfrm>
          <a:prstGeom prst="curvedDown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txBox="1"/>
          <p:nvPr/>
        </p:nvSpPr>
        <p:spPr>
          <a:xfrm>
            <a:off x="6005950" y="1974275"/>
            <a:ext cx="5820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325" name="Google Shape;325;p16"/>
          <p:cNvSpPr txBox="1"/>
          <p:nvPr/>
        </p:nvSpPr>
        <p:spPr>
          <a:xfrm>
            <a:off x="5737425" y="2519225"/>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26" name="Google Shape;326;p16"/>
          <p:cNvSpPr txBox="1"/>
          <p:nvPr/>
        </p:nvSpPr>
        <p:spPr>
          <a:xfrm>
            <a:off x="6527225" y="2524948"/>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327" name="Google Shape;327;p16"/>
          <p:cNvSpPr txBox="1"/>
          <p:nvPr/>
        </p:nvSpPr>
        <p:spPr>
          <a:xfrm>
            <a:off x="7328538" y="2519832"/>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328" name="Google Shape;328;p16"/>
          <p:cNvSpPr txBox="1"/>
          <p:nvPr/>
        </p:nvSpPr>
        <p:spPr>
          <a:xfrm>
            <a:off x="8189713" y="2508841"/>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329" name="Google Shape;329;p16"/>
          <p:cNvSpPr txBox="1"/>
          <p:nvPr/>
        </p:nvSpPr>
        <p:spPr>
          <a:xfrm>
            <a:off x="6163525" y="2342561"/>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30" name="Google Shape;330;p16"/>
          <p:cNvSpPr txBox="1"/>
          <p:nvPr/>
        </p:nvSpPr>
        <p:spPr>
          <a:xfrm>
            <a:off x="7745455" y="238758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31" name="Google Shape;331;p16"/>
          <p:cNvSpPr txBox="1"/>
          <p:nvPr/>
        </p:nvSpPr>
        <p:spPr>
          <a:xfrm>
            <a:off x="6954492" y="234253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332" name="Google Shape;332;p16"/>
          <p:cNvSpPr txBox="1"/>
          <p:nvPr/>
        </p:nvSpPr>
        <p:spPr>
          <a:xfrm>
            <a:off x="6762214" y="3099941"/>
            <a:ext cx="933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NFA_ex1</a:t>
            </a:r>
            <a:endParaRPr b="1" sz="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ending in 101</a:t>
            </a:r>
            <a:endParaRPr/>
          </a:p>
        </p:txBody>
      </p:sp>
      <p:sp>
        <p:nvSpPr>
          <p:cNvPr id="338" name="Google Shape;338;p17"/>
          <p:cNvSpPr txBox="1"/>
          <p:nvPr>
            <p:ph idx="1" type="body"/>
          </p:nvPr>
        </p:nvSpPr>
        <p:spPr>
          <a:xfrm>
            <a:off x="607625" y="2067800"/>
            <a:ext cx="4548000" cy="20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 </a:t>
            </a:r>
            <a:r>
              <a:rPr lang="en"/>
              <a:t>sequence</a:t>
            </a:r>
            <a:r>
              <a:rPr lang="en"/>
              <a:t> of guessing may result in ending i an accepting state, a non-accepting state, or it may get stuck. On string 1101, a </a:t>
            </a:r>
            <a:r>
              <a:rPr lang="en"/>
              <a:t>possible</a:t>
            </a:r>
            <a:r>
              <a:rPr lang="en"/>
              <a:t> path could be </a:t>
            </a:r>
            <a:r>
              <a:rPr lang="en"/>
              <a:t>q</a:t>
            </a:r>
            <a:r>
              <a:rPr lang="en" sz="800"/>
              <a:t>0,</a:t>
            </a:r>
            <a:r>
              <a:rPr lang="en"/>
              <a:t>q</a:t>
            </a:r>
            <a:r>
              <a:rPr lang="en" sz="800"/>
              <a:t>0,</a:t>
            </a:r>
            <a:r>
              <a:rPr lang="en"/>
              <a:t>q</a:t>
            </a:r>
            <a:r>
              <a:rPr lang="en" sz="800"/>
              <a:t>0,</a:t>
            </a:r>
            <a:r>
              <a:rPr lang="en"/>
              <a:t>q</a:t>
            </a:r>
            <a:r>
              <a:rPr lang="en" sz="800"/>
              <a:t>0,</a:t>
            </a:r>
            <a:r>
              <a:rPr lang="en"/>
              <a:t>q</a:t>
            </a:r>
            <a:r>
              <a:rPr lang="en" sz="800"/>
              <a:t>1  </a:t>
            </a:r>
            <a:r>
              <a:rPr lang="en"/>
              <a:t> which ends in an accepting state: or </a:t>
            </a:r>
            <a:r>
              <a:rPr lang="en" sz="800"/>
              <a:t>,</a:t>
            </a:r>
            <a:r>
              <a:rPr lang="en"/>
              <a:t>q</a:t>
            </a:r>
            <a:r>
              <a:rPr lang="en" sz="800"/>
              <a:t>0,</a:t>
            </a:r>
            <a:r>
              <a:rPr lang="en"/>
              <a:t>q</a:t>
            </a:r>
            <a:r>
              <a:rPr lang="en" sz="800"/>
              <a:t>1</a:t>
            </a:r>
            <a:r>
              <a:rPr lang="en"/>
              <a:t> where the NFA gets Stucks at </a:t>
            </a:r>
            <a:r>
              <a:rPr lang="en"/>
              <a:t>q</a:t>
            </a:r>
            <a:r>
              <a:rPr lang="en" sz="800"/>
              <a:t>1</a:t>
            </a:r>
            <a:r>
              <a:rPr lang="en"/>
              <a:t> </a:t>
            </a:r>
            <a:r>
              <a:rPr lang="en"/>
              <a:t> on input 1.</a:t>
            </a:r>
            <a:endParaRPr b="1" baseline="-25000" sz="800"/>
          </a:p>
        </p:txBody>
      </p:sp>
      <p:sp>
        <p:nvSpPr>
          <p:cNvPr id="339" name="Google Shape;339;p17"/>
          <p:cNvSpPr/>
          <p:nvPr/>
        </p:nvSpPr>
        <p:spPr>
          <a:xfrm>
            <a:off x="53062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563363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61895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4700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6979182"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7259682" y="2454016"/>
            <a:ext cx="509100" cy="5091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096132" y="2417566"/>
            <a:ext cx="582000" cy="582000"/>
          </a:xfrm>
          <a:prstGeom prst="donut">
            <a:avLst>
              <a:gd fmla="val 892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7792207" y="2635816"/>
            <a:ext cx="280500" cy="1455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5690775" y="2013500"/>
            <a:ext cx="394800" cy="440400"/>
          </a:xfrm>
          <a:prstGeom prst="curvedDown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txBox="1"/>
          <p:nvPr/>
        </p:nvSpPr>
        <p:spPr>
          <a:xfrm>
            <a:off x="6005950" y="1974275"/>
            <a:ext cx="5820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349" name="Google Shape;349;p17"/>
          <p:cNvSpPr txBox="1"/>
          <p:nvPr/>
        </p:nvSpPr>
        <p:spPr>
          <a:xfrm>
            <a:off x="5737425" y="2519225"/>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50" name="Google Shape;350;p17"/>
          <p:cNvSpPr txBox="1"/>
          <p:nvPr/>
        </p:nvSpPr>
        <p:spPr>
          <a:xfrm>
            <a:off x="6527225" y="2524948"/>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351" name="Google Shape;351;p17"/>
          <p:cNvSpPr txBox="1"/>
          <p:nvPr/>
        </p:nvSpPr>
        <p:spPr>
          <a:xfrm>
            <a:off x="7328538" y="2519832"/>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352" name="Google Shape;352;p17"/>
          <p:cNvSpPr txBox="1"/>
          <p:nvPr/>
        </p:nvSpPr>
        <p:spPr>
          <a:xfrm>
            <a:off x="8189713" y="2508841"/>
            <a:ext cx="3948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353" name="Google Shape;353;p17"/>
          <p:cNvSpPr txBox="1"/>
          <p:nvPr/>
        </p:nvSpPr>
        <p:spPr>
          <a:xfrm>
            <a:off x="6163525" y="2342561"/>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54" name="Google Shape;354;p17"/>
          <p:cNvSpPr txBox="1"/>
          <p:nvPr/>
        </p:nvSpPr>
        <p:spPr>
          <a:xfrm>
            <a:off x="7745455" y="238758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355" name="Google Shape;355;p17"/>
          <p:cNvSpPr txBox="1"/>
          <p:nvPr/>
        </p:nvSpPr>
        <p:spPr>
          <a:xfrm>
            <a:off x="6954492" y="2342539"/>
            <a:ext cx="342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356" name="Google Shape;356;p17"/>
          <p:cNvSpPr txBox="1"/>
          <p:nvPr/>
        </p:nvSpPr>
        <p:spPr>
          <a:xfrm>
            <a:off x="6762214" y="3099941"/>
            <a:ext cx="933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NFA_ex1</a:t>
            </a:r>
            <a:endParaRPr b="1" sz="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NFA_ex1 decision tree on 1101</a:t>
            </a:r>
            <a:endParaRPr/>
          </a:p>
        </p:txBody>
      </p:sp>
      <p:sp>
        <p:nvSpPr>
          <p:cNvPr id="362" name="Google Shape;362;p18"/>
          <p:cNvSpPr txBox="1"/>
          <p:nvPr>
            <p:ph idx="1" type="body"/>
          </p:nvPr>
        </p:nvSpPr>
        <p:spPr>
          <a:xfrm>
            <a:off x="472550" y="1724975"/>
            <a:ext cx="4464300" cy="24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 an NFA, a </a:t>
            </a:r>
            <a:r>
              <a:rPr lang="en" sz="1800"/>
              <a:t>string</a:t>
            </a:r>
            <a:r>
              <a:rPr lang="en" sz="1800"/>
              <a:t> is accepted if a sequence of guesses ends in an accepting state. It just takes one </a:t>
            </a:r>
            <a:r>
              <a:rPr lang="en" sz="1800"/>
              <a:t>good</a:t>
            </a:r>
            <a:r>
              <a:rPr lang="en" sz="1800"/>
              <a:t> sequence of guesses to accept string.</a:t>
            </a:r>
            <a:endParaRPr sz="1800"/>
          </a:p>
        </p:txBody>
      </p:sp>
      <p:sp>
        <p:nvSpPr>
          <p:cNvPr id="363" name="Google Shape;363;p18"/>
          <p:cNvSpPr/>
          <p:nvPr/>
        </p:nvSpPr>
        <p:spPr>
          <a:xfrm>
            <a:off x="5070775" y="1517075"/>
            <a:ext cx="3179700" cy="3741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5070775" y="2001975"/>
            <a:ext cx="3179700" cy="3741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5070775" y="2486875"/>
            <a:ext cx="3179700" cy="3741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5070775" y="2971775"/>
            <a:ext cx="3179700" cy="3741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5070775" y="3456675"/>
            <a:ext cx="3179700" cy="3741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txBox="1"/>
          <p:nvPr/>
        </p:nvSpPr>
        <p:spPr>
          <a:xfrm>
            <a:off x="5268175" y="1517075"/>
            <a:ext cx="6651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Start</a:t>
            </a:r>
            <a:endParaRPr b="1">
              <a:solidFill>
                <a:srgbClr val="666666"/>
              </a:solidFill>
              <a:latin typeface="Nunito"/>
              <a:ea typeface="Nunito"/>
              <a:cs typeface="Nunito"/>
              <a:sym typeface="Nunito"/>
            </a:endParaRPr>
          </a:p>
        </p:txBody>
      </p:sp>
      <p:sp>
        <p:nvSpPr>
          <p:cNvPr id="369" name="Google Shape;369;p18"/>
          <p:cNvSpPr txBox="1"/>
          <p:nvPr/>
        </p:nvSpPr>
        <p:spPr>
          <a:xfrm>
            <a:off x="5413650" y="2001975"/>
            <a:ext cx="6651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370" name="Google Shape;370;p18"/>
          <p:cNvSpPr txBox="1"/>
          <p:nvPr/>
        </p:nvSpPr>
        <p:spPr>
          <a:xfrm>
            <a:off x="5413650" y="2486875"/>
            <a:ext cx="6651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371" name="Google Shape;371;p18"/>
          <p:cNvSpPr txBox="1"/>
          <p:nvPr/>
        </p:nvSpPr>
        <p:spPr>
          <a:xfrm>
            <a:off x="5413650" y="3456675"/>
            <a:ext cx="6651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372" name="Google Shape;372;p18"/>
          <p:cNvSpPr txBox="1"/>
          <p:nvPr/>
        </p:nvSpPr>
        <p:spPr>
          <a:xfrm>
            <a:off x="5413650" y="2971775"/>
            <a:ext cx="512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0</a:t>
            </a:r>
            <a:endParaRPr b="1">
              <a:solidFill>
                <a:srgbClr val="666666"/>
              </a:solidFill>
              <a:latin typeface="Nunito"/>
              <a:ea typeface="Nunito"/>
              <a:cs typeface="Nunito"/>
              <a:sym typeface="Nunito"/>
            </a:endParaRPr>
          </a:p>
        </p:txBody>
      </p:sp>
      <p:sp>
        <p:nvSpPr>
          <p:cNvPr id="373" name="Google Shape;373;p18"/>
          <p:cNvSpPr/>
          <p:nvPr/>
        </p:nvSpPr>
        <p:spPr>
          <a:xfrm>
            <a:off x="7235450" y="15535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6767750" y="20384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7703150" y="20384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6837025" y="25233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6033475" y="25233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7640575" y="2523325"/>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828550" y="3010782"/>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025000" y="3010782"/>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5855300" y="3493132"/>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6492700" y="3493132"/>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7130100" y="3493132"/>
            <a:ext cx="467700" cy="301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18"/>
          <p:cNvCxnSpPr>
            <a:stCxn id="373" idx="2"/>
            <a:endCxn id="374" idx="0"/>
          </p:cNvCxnSpPr>
          <p:nvPr/>
        </p:nvCxnSpPr>
        <p:spPr>
          <a:xfrm rot="5400000">
            <a:off x="7143650" y="1712675"/>
            <a:ext cx="183600" cy="4677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385" name="Google Shape;385;p18"/>
          <p:cNvCxnSpPr>
            <a:stCxn id="373" idx="2"/>
            <a:endCxn id="375" idx="0"/>
          </p:cNvCxnSpPr>
          <p:nvPr/>
        </p:nvCxnSpPr>
        <p:spPr>
          <a:xfrm flipH="1" rot="-5400000">
            <a:off x="7611350" y="1712675"/>
            <a:ext cx="183600" cy="4677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386" name="Google Shape;386;p18"/>
          <p:cNvCxnSpPr>
            <a:endCxn id="378" idx="0"/>
          </p:cNvCxnSpPr>
          <p:nvPr/>
        </p:nvCxnSpPr>
        <p:spPr>
          <a:xfrm rot="5400000">
            <a:off x="7827325" y="2401525"/>
            <a:ext cx="168900" cy="747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387" name="Google Shape;387;p18"/>
          <p:cNvCxnSpPr>
            <a:stCxn id="374" idx="2"/>
            <a:endCxn id="376" idx="0"/>
          </p:cNvCxnSpPr>
          <p:nvPr/>
        </p:nvCxnSpPr>
        <p:spPr>
          <a:xfrm flipH="1" rot="-5400000">
            <a:off x="6944450" y="2396775"/>
            <a:ext cx="183600" cy="693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388" name="Google Shape;388;p18"/>
          <p:cNvCxnSpPr>
            <a:stCxn id="374" idx="2"/>
            <a:endCxn id="377" idx="0"/>
          </p:cNvCxnSpPr>
          <p:nvPr/>
        </p:nvCxnSpPr>
        <p:spPr>
          <a:xfrm rot="5400000">
            <a:off x="6542600" y="2064225"/>
            <a:ext cx="183600" cy="7344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389" name="Google Shape;389;p18"/>
          <p:cNvCxnSpPr>
            <a:endCxn id="380" idx="0"/>
          </p:cNvCxnSpPr>
          <p:nvPr/>
        </p:nvCxnSpPr>
        <p:spPr>
          <a:xfrm rot="5400000">
            <a:off x="6183400" y="2918232"/>
            <a:ext cx="168000" cy="171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390" name="Google Shape;390;p18"/>
          <p:cNvCxnSpPr>
            <a:endCxn id="379" idx="0"/>
          </p:cNvCxnSpPr>
          <p:nvPr/>
        </p:nvCxnSpPr>
        <p:spPr>
          <a:xfrm rot="5400000">
            <a:off x="6985300" y="2909382"/>
            <a:ext cx="178500" cy="243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391" name="Google Shape;391;p18"/>
          <p:cNvCxnSpPr>
            <a:stCxn id="380" idx="2"/>
            <a:endCxn id="382" idx="0"/>
          </p:cNvCxnSpPr>
          <p:nvPr/>
        </p:nvCxnSpPr>
        <p:spPr>
          <a:xfrm flipH="1" rot="-5400000">
            <a:off x="6402100" y="3168732"/>
            <a:ext cx="181200" cy="467700"/>
          </a:xfrm>
          <a:prstGeom prst="bentConnector3">
            <a:avLst>
              <a:gd fmla="val 49986" name="adj1"/>
            </a:avLst>
          </a:prstGeom>
          <a:noFill/>
          <a:ln cap="flat" cmpd="sng" w="38100">
            <a:solidFill>
              <a:schemeClr val="dk2"/>
            </a:solidFill>
            <a:prstDash val="solid"/>
            <a:round/>
            <a:headEnd len="med" w="med" type="none"/>
            <a:tailEnd len="med" w="med" type="none"/>
          </a:ln>
        </p:spPr>
      </p:cxnSp>
      <p:cxnSp>
        <p:nvCxnSpPr>
          <p:cNvPr id="392" name="Google Shape;392;p18"/>
          <p:cNvCxnSpPr>
            <a:stCxn id="380" idx="2"/>
            <a:endCxn id="381" idx="0"/>
          </p:cNvCxnSpPr>
          <p:nvPr/>
        </p:nvCxnSpPr>
        <p:spPr>
          <a:xfrm rot="5400000">
            <a:off x="6083350" y="3317682"/>
            <a:ext cx="181200" cy="169800"/>
          </a:xfrm>
          <a:prstGeom prst="bentConnector3">
            <a:avLst>
              <a:gd fmla="val 49986" name="adj1"/>
            </a:avLst>
          </a:prstGeom>
          <a:noFill/>
          <a:ln cap="flat" cmpd="sng" w="38100">
            <a:solidFill>
              <a:schemeClr val="dk2"/>
            </a:solidFill>
            <a:prstDash val="solid"/>
            <a:round/>
            <a:headEnd len="med" w="med" type="none"/>
            <a:tailEnd len="med" w="med" type="none"/>
          </a:ln>
        </p:spPr>
      </p:cxnSp>
      <p:cxnSp>
        <p:nvCxnSpPr>
          <p:cNvPr id="393" name="Google Shape;393;p18"/>
          <p:cNvCxnSpPr>
            <a:stCxn id="379" idx="2"/>
            <a:endCxn id="383" idx="0"/>
          </p:cNvCxnSpPr>
          <p:nvPr/>
        </p:nvCxnSpPr>
        <p:spPr>
          <a:xfrm flipH="1" rot="-5400000">
            <a:off x="7122550" y="3251832"/>
            <a:ext cx="181200" cy="301500"/>
          </a:xfrm>
          <a:prstGeom prst="bentConnector3">
            <a:avLst>
              <a:gd fmla="val 49986" name="adj1"/>
            </a:avLst>
          </a:prstGeom>
          <a:noFill/>
          <a:ln cap="flat" cmpd="sng" w="38100">
            <a:solidFill>
              <a:schemeClr val="dk2"/>
            </a:solidFill>
            <a:prstDash val="solid"/>
            <a:round/>
            <a:headEnd len="med" w="med" type="none"/>
            <a:tailEnd len="med" w="med" type="none"/>
          </a:ln>
        </p:spPr>
      </p:cxnSp>
      <p:sp>
        <p:nvSpPr>
          <p:cNvPr id="394" name="Google Shape;394;p18"/>
          <p:cNvSpPr txBox="1"/>
          <p:nvPr/>
        </p:nvSpPr>
        <p:spPr>
          <a:xfrm>
            <a:off x="7277014" y="1470425"/>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95" name="Google Shape;395;p18"/>
          <p:cNvSpPr txBox="1"/>
          <p:nvPr/>
        </p:nvSpPr>
        <p:spPr>
          <a:xfrm>
            <a:off x="6798911" y="1964800"/>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96" name="Google Shape;396;p18"/>
          <p:cNvSpPr txBox="1"/>
          <p:nvPr/>
        </p:nvSpPr>
        <p:spPr>
          <a:xfrm>
            <a:off x="6076966" y="2448434"/>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97" name="Google Shape;397;p18"/>
          <p:cNvSpPr txBox="1"/>
          <p:nvPr/>
        </p:nvSpPr>
        <p:spPr>
          <a:xfrm>
            <a:off x="6075105" y="2958836"/>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98" name="Google Shape;398;p18"/>
          <p:cNvSpPr txBox="1"/>
          <p:nvPr/>
        </p:nvSpPr>
        <p:spPr>
          <a:xfrm>
            <a:off x="5891382" y="3425509"/>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399" name="Google Shape;399;p18"/>
          <p:cNvSpPr txBox="1"/>
          <p:nvPr/>
        </p:nvSpPr>
        <p:spPr>
          <a:xfrm>
            <a:off x="7750668" y="1968255"/>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00" name="Google Shape;400;p18"/>
          <p:cNvSpPr txBox="1"/>
          <p:nvPr/>
        </p:nvSpPr>
        <p:spPr>
          <a:xfrm>
            <a:off x="6861261" y="2450593"/>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01" name="Google Shape;401;p18"/>
          <p:cNvSpPr txBox="1"/>
          <p:nvPr/>
        </p:nvSpPr>
        <p:spPr>
          <a:xfrm>
            <a:off x="6896184" y="2964034"/>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402" name="Google Shape;402;p18"/>
          <p:cNvSpPr txBox="1"/>
          <p:nvPr/>
        </p:nvSpPr>
        <p:spPr>
          <a:xfrm>
            <a:off x="6539226" y="3415116"/>
            <a:ext cx="467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03" name="Google Shape;403;p18"/>
          <p:cNvSpPr txBox="1"/>
          <p:nvPr/>
        </p:nvSpPr>
        <p:spPr>
          <a:xfrm>
            <a:off x="7156372" y="3425493"/>
            <a:ext cx="467700" cy="301200"/>
          </a:xfrm>
          <a:prstGeom prst="rect">
            <a:avLst/>
          </a:prstGeom>
          <a:noFill/>
          <a:ln>
            <a:noFill/>
          </a:ln>
          <a:effectLst>
            <a:outerShdw blurRad="42863" rotWithShape="0" algn="bl" dir="7380000" dist="9525">
              <a:srgbClr val="1C4587">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404" name="Google Shape;404;p18"/>
          <p:cNvSpPr txBox="1"/>
          <p:nvPr/>
        </p:nvSpPr>
        <p:spPr>
          <a:xfrm>
            <a:off x="7597800" y="2505100"/>
            <a:ext cx="7344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Nunito"/>
                <a:ea typeface="Nunito"/>
                <a:cs typeface="Nunito"/>
                <a:sym typeface="Nunito"/>
              </a:rPr>
              <a:t>STUCK</a:t>
            </a:r>
            <a:endParaRPr b="1" sz="9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NFA_ex1 decision tree on 1101</a:t>
            </a:r>
            <a:endParaRPr/>
          </a:p>
        </p:txBody>
      </p:sp>
      <p:sp>
        <p:nvSpPr>
          <p:cNvPr id="410" name="Google Shape;410;p19"/>
          <p:cNvSpPr txBox="1"/>
          <p:nvPr>
            <p:ph idx="1" type="body"/>
          </p:nvPr>
        </p:nvSpPr>
        <p:spPr>
          <a:xfrm>
            <a:off x="472550" y="1724975"/>
            <a:ext cx="4464300" cy="24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NFA of NFA_ex1 bypasses symbols when staying at q</a:t>
            </a:r>
            <a:r>
              <a:rPr lang="en" sz="800"/>
              <a:t>0</a:t>
            </a:r>
            <a:r>
              <a:rPr lang="en" sz="1200"/>
              <a:t>. It then quesses if only three symbols are left. If indeed there are tree left which are 1, 0, and 1, the accepting state q</a:t>
            </a:r>
            <a:r>
              <a:rPr lang="en" sz="800"/>
              <a:t>3</a:t>
            </a:r>
            <a:r>
              <a:rPr lang="en" sz="1200"/>
              <a:t> is reached.</a:t>
            </a:r>
            <a:endParaRPr sz="1200"/>
          </a:p>
          <a:p>
            <a:pPr indent="0" lvl="0" marL="0" rtl="0" algn="l">
              <a:spcBef>
                <a:spcPts val="1600"/>
              </a:spcBef>
              <a:spcAft>
                <a:spcPts val="0"/>
              </a:spcAft>
              <a:buNone/>
            </a:pPr>
            <a:r>
              <a:rPr lang="en" sz="1200"/>
              <a:t>If </a:t>
            </a:r>
            <a:r>
              <a:rPr lang="en" sz="1200"/>
              <a:t>there</a:t>
            </a:r>
            <a:r>
              <a:rPr lang="en" sz="1200"/>
              <a:t> is </a:t>
            </a:r>
            <a:r>
              <a:rPr lang="en" sz="1200"/>
              <a:t>actually</a:t>
            </a:r>
            <a:r>
              <a:rPr lang="en" sz="1200"/>
              <a:t> less or more than three left, or </a:t>
            </a:r>
            <a:r>
              <a:rPr lang="en" sz="1200"/>
              <a:t>the remaining</a:t>
            </a:r>
            <a:r>
              <a:rPr lang="en" sz="1200"/>
              <a:t> tree are not 1,0 and 1, NFA ends in non-accepting state or gets stuck and dies. Because of this ability of NFAs to make guesses, NFAs could be constructed </a:t>
            </a:r>
            <a:r>
              <a:rPr lang="en" sz="1200"/>
              <a:t>which</a:t>
            </a:r>
            <a:r>
              <a:rPr lang="en" sz="1200"/>
              <a:t> are much smaller that their DFA counterparts.</a:t>
            </a:r>
            <a:endParaRPr sz="1200"/>
          </a:p>
          <a:p>
            <a:pPr indent="0" lvl="0" marL="0" rtl="0" algn="l">
              <a:spcBef>
                <a:spcPts val="1600"/>
              </a:spcBef>
              <a:spcAft>
                <a:spcPts val="1600"/>
              </a:spcAft>
              <a:buNone/>
            </a:pPr>
            <a:r>
              <a:t/>
            </a:r>
            <a:endParaRPr sz="1200"/>
          </a:p>
        </p:txBody>
      </p:sp>
      <p:sp>
        <p:nvSpPr>
          <p:cNvPr id="411" name="Google Shape;411;p19"/>
          <p:cNvSpPr/>
          <p:nvPr/>
        </p:nvSpPr>
        <p:spPr>
          <a:xfrm>
            <a:off x="5455225" y="1508930"/>
            <a:ext cx="2804700" cy="30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5455225" y="1909162"/>
            <a:ext cx="2804700" cy="30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5455225" y="2309395"/>
            <a:ext cx="2804700" cy="30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5455225" y="2709627"/>
            <a:ext cx="2804700" cy="30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5455225" y="3109860"/>
            <a:ext cx="2804700" cy="308700"/>
          </a:xfrm>
          <a:prstGeom prst="rect">
            <a:avLst/>
          </a:prstGeom>
          <a:solidFill>
            <a:schemeClr val="lt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txBox="1"/>
          <p:nvPr/>
        </p:nvSpPr>
        <p:spPr>
          <a:xfrm>
            <a:off x="5629349" y="1508925"/>
            <a:ext cx="6477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Start</a:t>
            </a:r>
            <a:endParaRPr b="1">
              <a:solidFill>
                <a:srgbClr val="666666"/>
              </a:solidFill>
              <a:latin typeface="Nunito"/>
              <a:ea typeface="Nunito"/>
              <a:cs typeface="Nunito"/>
              <a:sym typeface="Nunito"/>
            </a:endParaRPr>
          </a:p>
        </p:txBody>
      </p:sp>
      <p:sp>
        <p:nvSpPr>
          <p:cNvPr id="417" name="Google Shape;417;p19"/>
          <p:cNvSpPr txBox="1"/>
          <p:nvPr/>
        </p:nvSpPr>
        <p:spPr>
          <a:xfrm>
            <a:off x="5757682" y="1909162"/>
            <a:ext cx="5865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418" name="Google Shape;418;p19"/>
          <p:cNvSpPr txBox="1"/>
          <p:nvPr/>
        </p:nvSpPr>
        <p:spPr>
          <a:xfrm>
            <a:off x="5757682" y="2309395"/>
            <a:ext cx="5865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419" name="Google Shape;419;p19"/>
          <p:cNvSpPr txBox="1"/>
          <p:nvPr/>
        </p:nvSpPr>
        <p:spPr>
          <a:xfrm>
            <a:off x="5757682" y="3109860"/>
            <a:ext cx="5865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1</a:t>
            </a:r>
            <a:endParaRPr b="1">
              <a:solidFill>
                <a:srgbClr val="666666"/>
              </a:solidFill>
              <a:latin typeface="Nunito"/>
              <a:ea typeface="Nunito"/>
              <a:cs typeface="Nunito"/>
              <a:sym typeface="Nunito"/>
            </a:endParaRPr>
          </a:p>
        </p:txBody>
      </p:sp>
      <p:sp>
        <p:nvSpPr>
          <p:cNvPr id="420" name="Google Shape;420;p19"/>
          <p:cNvSpPr txBox="1"/>
          <p:nvPr/>
        </p:nvSpPr>
        <p:spPr>
          <a:xfrm>
            <a:off x="5757682" y="2709627"/>
            <a:ext cx="452400" cy="1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Nunito"/>
                <a:ea typeface="Nunito"/>
                <a:cs typeface="Nunito"/>
                <a:sym typeface="Nunito"/>
              </a:rPr>
              <a:t>0</a:t>
            </a:r>
            <a:endParaRPr b="1">
              <a:solidFill>
                <a:srgbClr val="666666"/>
              </a:solidFill>
              <a:latin typeface="Nunito"/>
              <a:ea typeface="Nunito"/>
              <a:cs typeface="Nunito"/>
              <a:sym typeface="Nunito"/>
            </a:endParaRPr>
          </a:p>
        </p:txBody>
      </p:sp>
      <p:sp>
        <p:nvSpPr>
          <p:cNvPr id="421" name="Google Shape;421;p19"/>
          <p:cNvSpPr/>
          <p:nvPr/>
        </p:nvSpPr>
        <p:spPr>
          <a:xfrm>
            <a:off x="7364731" y="1539015"/>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6952163" y="1939248"/>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777299" y="1939248"/>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013272" y="2339480"/>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6304443" y="2339480"/>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722101" y="2339480"/>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005796" y="2741823"/>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6296967" y="2741823"/>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6147271" y="3139951"/>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6709536" y="3139951"/>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7271800" y="3139951"/>
            <a:ext cx="412500" cy="2487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2" name="Google Shape;432;p19"/>
          <p:cNvCxnSpPr>
            <a:stCxn id="421" idx="2"/>
            <a:endCxn id="422" idx="0"/>
          </p:cNvCxnSpPr>
          <p:nvPr/>
        </p:nvCxnSpPr>
        <p:spPr>
          <a:xfrm rot="5400000">
            <a:off x="7288981" y="1657215"/>
            <a:ext cx="151500" cy="4125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433" name="Google Shape;433;p19"/>
          <p:cNvCxnSpPr>
            <a:stCxn id="421" idx="2"/>
            <a:endCxn id="423" idx="0"/>
          </p:cNvCxnSpPr>
          <p:nvPr/>
        </p:nvCxnSpPr>
        <p:spPr>
          <a:xfrm flipH="1" rot="-5400000">
            <a:off x="7701481" y="1657215"/>
            <a:ext cx="151500" cy="4125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434" name="Google Shape;434;p19"/>
          <p:cNvCxnSpPr>
            <a:endCxn id="426" idx="0"/>
          </p:cNvCxnSpPr>
          <p:nvPr/>
        </p:nvCxnSpPr>
        <p:spPr>
          <a:xfrm rot="5400000">
            <a:off x="7891751" y="2236880"/>
            <a:ext cx="139200" cy="660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435" name="Google Shape;435;p19"/>
          <p:cNvCxnSpPr>
            <a:stCxn id="422" idx="2"/>
            <a:endCxn id="424" idx="0"/>
          </p:cNvCxnSpPr>
          <p:nvPr/>
        </p:nvCxnSpPr>
        <p:spPr>
          <a:xfrm flipH="1" rot="-5400000">
            <a:off x="7113263" y="2233098"/>
            <a:ext cx="151500" cy="612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436" name="Google Shape;436;p19"/>
          <p:cNvCxnSpPr>
            <a:stCxn id="422" idx="2"/>
            <a:endCxn id="425" idx="0"/>
          </p:cNvCxnSpPr>
          <p:nvPr/>
        </p:nvCxnSpPr>
        <p:spPr>
          <a:xfrm rot="5400000">
            <a:off x="6758813" y="1939848"/>
            <a:ext cx="151500" cy="647700"/>
          </a:xfrm>
          <a:prstGeom prst="bentConnector3">
            <a:avLst>
              <a:gd fmla="val 50027" name="adj1"/>
            </a:avLst>
          </a:prstGeom>
          <a:noFill/>
          <a:ln cap="flat" cmpd="sng" w="38100">
            <a:solidFill>
              <a:schemeClr val="dk2"/>
            </a:solidFill>
            <a:prstDash val="solid"/>
            <a:round/>
            <a:headEnd len="med" w="med" type="none"/>
            <a:tailEnd len="med" w="med" type="none"/>
          </a:ln>
        </p:spPr>
      </p:cxnSp>
      <p:cxnSp>
        <p:nvCxnSpPr>
          <p:cNvPr id="437" name="Google Shape;437;p19"/>
          <p:cNvCxnSpPr>
            <a:endCxn id="428" idx="0"/>
          </p:cNvCxnSpPr>
          <p:nvPr/>
        </p:nvCxnSpPr>
        <p:spPr>
          <a:xfrm rot="5400000">
            <a:off x="6441417" y="2665023"/>
            <a:ext cx="138600" cy="150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438" name="Google Shape;438;p19"/>
          <p:cNvCxnSpPr>
            <a:endCxn id="427" idx="0"/>
          </p:cNvCxnSpPr>
          <p:nvPr/>
        </p:nvCxnSpPr>
        <p:spPr>
          <a:xfrm rot="5400000">
            <a:off x="7148896" y="2657373"/>
            <a:ext cx="147600" cy="21300"/>
          </a:xfrm>
          <a:prstGeom prst="bentConnector3">
            <a:avLst>
              <a:gd fmla="val 50000" name="adj1"/>
            </a:avLst>
          </a:prstGeom>
          <a:noFill/>
          <a:ln cap="flat" cmpd="sng" w="38100">
            <a:solidFill>
              <a:schemeClr val="dk2"/>
            </a:solidFill>
            <a:prstDash val="solid"/>
            <a:round/>
            <a:headEnd len="med" w="med" type="none"/>
            <a:tailEnd len="med" w="med" type="none"/>
          </a:ln>
        </p:spPr>
      </p:cxnSp>
      <p:cxnSp>
        <p:nvCxnSpPr>
          <p:cNvPr id="439" name="Google Shape;439;p19"/>
          <p:cNvCxnSpPr>
            <a:stCxn id="428" idx="2"/>
            <a:endCxn id="430" idx="0"/>
          </p:cNvCxnSpPr>
          <p:nvPr/>
        </p:nvCxnSpPr>
        <p:spPr>
          <a:xfrm flipH="1" rot="-5400000">
            <a:off x="6634767" y="2858973"/>
            <a:ext cx="149400" cy="412500"/>
          </a:xfrm>
          <a:prstGeom prst="bentConnector3">
            <a:avLst>
              <a:gd fmla="val 49986" name="adj1"/>
            </a:avLst>
          </a:prstGeom>
          <a:noFill/>
          <a:ln cap="flat" cmpd="sng" w="38100">
            <a:solidFill>
              <a:schemeClr val="dk2"/>
            </a:solidFill>
            <a:prstDash val="solid"/>
            <a:round/>
            <a:headEnd len="med" w="med" type="none"/>
            <a:tailEnd len="med" w="med" type="none"/>
          </a:ln>
        </p:spPr>
      </p:cxnSp>
      <p:cxnSp>
        <p:nvCxnSpPr>
          <p:cNvPr id="440" name="Google Shape;440;p19"/>
          <p:cNvCxnSpPr>
            <a:stCxn id="428" idx="2"/>
            <a:endCxn id="429" idx="0"/>
          </p:cNvCxnSpPr>
          <p:nvPr/>
        </p:nvCxnSpPr>
        <p:spPr>
          <a:xfrm rot="5400000">
            <a:off x="6353667" y="2990373"/>
            <a:ext cx="149400" cy="149700"/>
          </a:xfrm>
          <a:prstGeom prst="bentConnector3">
            <a:avLst>
              <a:gd fmla="val 49986" name="adj1"/>
            </a:avLst>
          </a:prstGeom>
          <a:noFill/>
          <a:ln cap="flat" cmpd="sng" w="38100">
            <a:solidFill>
              <a:schemeClr val="dk2"/>
            </a:solidFill>
            <a:prstDash val="solid"/>
            <a:round/>
            <a:headEnd len="med" w="med" type="none"/>
            <a:tailEnd len="med" w="med" type="none"/>
          </a:ln>
        </p:spPr>
      </p:cxnSp>
      <p:cxnSp>
        <p:nvCxnSpPr>
          <p:cNvPr id="441" name="Google Shape;441;p19"/>
          <p:cNvCxnSpPr>
            <a:stCxn id="427" idx="2"/>
            <a:endCxn id="431" idx="0"/>
          </p:cNvCxnSpPr>
          <p:nvPr/>
        </p:nvCxnSpPr>
        <p:spPr>
          <a:xfrm flipH="1" rot="-5400000">
            <a:off x="7270396" y="2932173"/>
            <a:ext cx="149400" cy="266100"/>
          </a:xfrm>
          <a:prstGeom prst="bentConnector3">
            <a:avLst>
              <a:gd fmla="val 49986" name="adj1"/>
            </a:avLst>
          </a:prstGeom>
          <a:noFill/>
          <a:ln cap="flat" cmpd="sng" w="38100">
            <a:solidFill>
              <a:schemeClr val="dk2"/>
            </a:solidFill>
            <a:prstDash val="solid"/>
            <a:round/>
            <a:headEnd len="med" w="med" type="none"/>
            <a:tailEnd len="med" w="med" type="none"/>
          </a:ln>
        </p:spPr>
      </p:cxnSp>
      <p:sp>
        <p:nvSpPr>
          <p:cNvPr id="442" name="Google Shape;442;p19"/>
          <p:cNvSpPr txBox="1"/>
          <p:nvPr/>
        </p:nvSpPr>
        <p:spPr>
          <a:xfrm>
            <a:off x="7401395" y="1470425"/>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43" name="Google Shape;443;p19"/>
          <p:cNvSpPr txBox="1"/>
          <p:nvPr/>
        </p:nvSpPr>
        <p:spPr>
          <a:xfrm>
            <a:off x="6979651" y="1878478"/>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44" name="Google Shape;444;p19"/>
          <p:cNvSpPr txBox="1"/>
          <p:nvPr/>
        </p:nvSpPr>
        <p:spPr>
          <a:xfrm>
            <a:off x="6342808" y="2277666"/>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45" name="Google Shape;445;p19"/>
          <p:cNvSpPr txBox="1"/>
          <p:nvPr/>
        </p:nvSpPr>
        <p:spPr>
          <a:xfrm>
            <a:off x="6341166" y="2698948"/>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46" name="Google Shape;446;p19"/>
          <p:cNvSpPr txBox="1"/>
          <p:nvPr/>
        </p:nvSpPr>
        <p:spPr>
          <a:xfrm>
            <a:off x="6179100" y="3084136"/>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47" name="Google Shape;447;p19"/>
          <p:cNvSpPr txBox="1"/>
          <p:nvPr/>
        </p:nvSpPr>
        <p:spPr>
          <a:xfrm>
            <a:off x="7819216" y="1881330"/>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48" name="Google Shape;448;p19"/>
          <p:cNvSpPr txBox="1"/>
          <p:nvPr/>
        </p:nvSpPr>
        <p:spPr>
          <a:xfrm>
            <a:off x="7034651" y="2279448"/>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49" name="Google Shape;449;p19"/>
          <p:cNvSpPr txBox="1"/>
          <p:nvPr/>
        </p:nvSpPr>
        <p:spPr>
          <a:xfrm>
            <a:off x="7065458" y="2703238"/>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450" name="Google Shape;450;p19"/>
          <p:cNvSpPr txBox="1"/>
          <p:nvPr/>
        </p:nvSpPr>
        <p:spPr>
          <a:xfrm>
            <a:off x="6750577" y="3075558"/>
            <a:ext cx="4125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51" name="Google Shape;451;p19"/>
          <p:cNvSpPr txBox="1"/>
          <p:nvPr/>
        </p:nvSpPr>
        <p:spPr>
          <a:xfrm>
            <a:off x="7294974" y="3084123"/>
            <a:ext cx="412500" cy="248700"/>
          </a:xfrm>
          <a:prstGeom prst="rect">
            <a:avLst/>
          </a:prstGeom>
          <a:noFill/>
          <a:ln>
            <a:noFill/>
          </a:ln>
          <a:effectLst>
            <a:outerShdw blurRad="42863" rotWithShape="0" algn="bl" dir="7380000" dist="9525">
              <a:srgbClr val="1C4587">
                <a:alpha val="69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452" name="Google Shape;452;p19"/>
          <p:cNvSpPr txBox="1"/>
          <p:nvPr/>
        </p:nvSpPr>
        <p:spPr>
          <a:xfrm>
            <a:off x="7684368" y="2324438"/>
            <a:ext cx="6477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STUCK</a:t>
            </a:r>
            <a:endParaRPr b="1" sz="800">
              <a:latin typeface="Nunito"/>
              <a:ea typeface="Nunito"/>
              <a:cs typeface="Nunito"/>
              <a:sym typeface="Nunito"/>
            </a:endParaRPr>
          </a:p>
        </p:txBody>
      </p:sp>
      <p:sp>
        <p:nvSpPr>
          <p:cNvPr id="453" name="Google Shape;453;p19"/>
          <p:cNvSpPr/>
          <p:nvPr/>
        </p:nvSpPr>
        <p:spPr>
          <a:xfrm>
            <a:off x="5455325" y="4200376"/>
            <a:ext cx="251700" cy="11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5748895" y="4056916"/>
            <a:ext cx="456900" cy="4017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247475" y="4200376"/>
            <a:ext cx="251700" cy="11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6499030" y="4056916"/>
            <a:ext cx="456900" cy="4017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6955595" y="4200376"/>
            <a:ext cx="251700" cy="11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7207149" y="4056916"/>
            <a:ext cx="456900" cy="401700"/>
          </a:xfrm>
          <a:prstGeom prst="ellipse">
            <a:avLst/>
          </a:prstGeom>
          <a:solidFill>
            <a:srgbClr val="F3F3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957284" y="4028153"/>
            <a:ext cx="521700" cy="459300"/>
          </a:xfrm>
          <a:prstGeom prst="donut">
            <a:avLst>
              <a:gd fmla="val 892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7684722" y="4200376"/>
            <a:ext cx="251700" cy="115200"/>
          </a:xfrm>
          <a:prstGeom prst="rightArrow">
            <a:avLst>
              <a:gd fmla="val 50000" name="adj1"/>
              <a:gd fmla="val 50000" name="adj2"/>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5800141" y="3709301"/>
            <a:ext cx="353700" cy="348000"/>
          </a:xfrm>
          <a:prstGeom prst="curvedDownArrow">
            <a:avLst>
              <a:gd fmla="val 25000" name="adj1"/>
              <a:gd fmla="val 50000" name="adj2"/>
              <a:gd fmla="val 25000" name="adj3"/>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txBox="1"/>
          <p:nvPr/>
        </p:nvSpPr>
        <p:spPr>
          <a:xfrm>
            <a:off x="6082793" y="3678348"/>
            <a:ext cx="5217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0,1</a:t>
            </a:r>
            <a:endParaRPr b="1">
              <a:latin typeface="Nunito"/>
              <a:ea typeface="Nunito"/>
              <a:cs typeface="Nunito"/>
              <a:sym typeface="Nunito"/>
            </a:endParaRPr>
          </a:p>
        </p:txBody>
      </p:sp>
      <p:sp>
        <p:nvSpPr>
          <p:cNvPr id="463" name="Google Shape;463;p19"/>
          <p:cNvSpPr txBox="1"/>
          <p:nvPr/>
        </p:nvSpPr>
        <p:spPr>
          <a:xfrm>
            <a:off x="5841978" y="4108373"/>
            <a:ext cx="353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0</a:t>
            </a:r>
            <a:endParaRPr b="1" sz="800">
              <a:latin typeface="Nunito"/>
              <a:ea typeface="Nunito"/>
              <a:cs typeface="Nunito"/>
              <a:sym typeface="Nunito"/>
            </a:endParaRPr>
          </a:p>
        </p:txBody>
      </p:sp>
      <p:sp>
        <p:nvSpPr>
          <p:cNvPr id="464" name="Google Shape;464;p19"/>
          <p:cNvSpPr txBox="1"/>
          <p:nvPr/>
        </p:nvSpPr>
        <p:spPr>
          <a:xfrm>
            <a:off x="6550276" y="4112889"/>
            <a:ext cx="353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1</a:t>
            </a:r>
            <a:endParaRPr b="1" sz="800">
              <a:latin typeface="Nunito"/>
              <a:ea typeface="Nunito"/>
              <a:cs typeface="Nunito"/>
              <a:sym typeface="Nunito"/>
            </a:endParaRPr>
          </a:p>
        </p:txBody>
      </p:sp>
      <p:sp>
        <p:nvSpPr>
          <p:cNvPr id="465" name="Google Shape;465;p19"/>
          <p:cNvSpPr txBox="1"/>
          <p:nvPr/>
        </p:nvSpPr>
        <p:spPr>
          <a:xfrm>
            <a:off x="7268900" y="4108852"/>
            <a:ext cx="353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2</a:t>
            </a:r>
            <a:endParaRPr b="1" sz="800">
              <a:latin typeface="Nunito"/>
              <a:ea typeface="Nunito"/>
              <a:cs typeface="Nunito"/>
              <a:sym typeface="Nunito"/>
            </a:endParaRPr>
          </a:p>
        </p:txBody>
      </p:sp>
      <p:sp>
        <p:nvSpPr>
          <p:cNvPr id="466" name="Google Shape;466;p19"/>
          <p:cNvSpPr txBox="1"/>
          <p:nvPr/>
        </p:nvSpPr>
        <p:spPr>
          <a:xfrm>
            <a:off x="8041208" y="4100178"/>
            <a:ext cx="3537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q</a:t>
            </a:r>
            <a:r>
              <a:rPr b="1" lang="en" sz="800">
                <a:latin typeface="Nunito"/>
                <a:ea typeface="Nunito"/>
                <a:cs typeface="Nunito"/>
                <a:sym typeface="Nunito"/>
              </a:rPr>
              <a:t>3</a:t>
            </a:r>
            <a:endParaRPr b="1" sz="800">
              <a:latin typeface="Nunito"/>
              <a:ea typeface="Nunito"/>
              <a:cs typeface="Nunito"/>
              <a:sym typeface="Nunito"/>
            </a:endParaRPr>
          </a:p>
        </p:txBody>
      </p:sp>
      <p:sp>
        <p:nvSpPr>
          <p:cNvPr id="467" name="Google Shape;467;p19"/>
          <p:cNvSpPr txBox="1"/>
          <p:nvPr/>
        </p:nvSpPr>
        <p:spPr>
          <a:xfrm>
            <a:off x="6224295" y="3939353"/>
            <a:ext cx="3075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468" name="Google Shape;468;p19"/>
          <p:cNvSpPr txBox="1"/>
          <p:nvPr/>
        </p:nvSpPr>
        <p:spPr>
          <a:xfrm>
            <a:off x="7642794" y="3910297"/>
            <a:ext cx="3075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1</a:t>
            </a:r>
            <a:endParaRPr b="1">
              <a:latin typeface="Nunito"/>
              <a:ea typeface="Nunito"/>
              <a:cs typeface="Nunito"/>
              <a:sym typeface="Nunito"/>
            </a:endParaRPr>
          </a:p>
        </p:txBody>
      </p:sp>
      <p:sp>
        <p:nvSpPr>
          <p:cNvPr id="469" name="Google Shape;469;p19"/>
          <p:cNvSpPr txBox="1"/>
          <p:nvPr/>
        </p:nvSpPr>
        <p:spPr>
          <a:xfrm>
            <a:off x="6932690" y="3893285"/>
            <a:ext cx="3075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0</a:t>
            </a:r>
            <a:endParaRPr b="1">
              <a:latin typeface="Nunito"/>
              <a:ea typeface="Nunito"/>
              <a:cs typeface="Nunito"/>
              <a:sym typeface="Nunito"/>
            </a:endParaRPr>
          </a:p>
        </p:txBody>
      </p:sp>
      <p:sp>
        <p:nvSpPr>
          <p:cNvPr id="470" name="Google Shape;470;p19"/>
          <p:cNvSpPr txBox="1"/>
          <p:nvPr/>
        </p:nvSpPr>
        <p:spPr>
          <a:xfrm>
            <a:off x="6761016" y="4566621"/>
            <a:ext cx="8376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NFA_ex1</a:t>
            </a:r>
            <a:endParaRPr b="1" sz="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NFAs are now defined </a:t>
            </a:r>
            <a:r>
              <a:rPr lang="en"/>
              <a:t>formally</a:t>
            </a:r>
            <a:endParaRPr/>
          </a:p>
        </p:txBody>
      </p:sp>
      <p:sp>
        <p:nvSpPr>
          <p:cNvPr id="476" name="Google Shape;476;p20"/>
          <p:cNvSpPr txBox="1"/>
          <p:nvPr>
            <p:ph idx="1" type="body"/>
          </p:nvPr>
        </p:nvSpPr>
        <p:spPr>
          <a:xfrm>
            <a:off x="1303800" y="1350825"/>
            <a:ext cx="7030500" cy="31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i="1" lang="en"/>
              <a:t>Non-</a:t>
            </a:r>
            <a:r>
              <a:rPr b="1" i="1" lang="en"/>
              <a:t>deterministic</a:t>
            </a:r>
            <a:r>
              <a:rPr b="1" i="1" lang="en"/>
              <a:t> finite </a:t>
            </a:r>
            <a:r>
              <a:rPr b="1" i="1" lang="en"/>
              <a:t>automaton </a:t>
            </a:r>
            <a:r>
              <a:rPr lang="en"/>
              <a:t>(NFA) is a 5- tuple </a:t>
            </a:r>
            <a:r>
              <a:rPr b="1" lang="en" sz="1200">
                <a:solidFill>
                  <a:srgbClr val="000000"/>
                </a:solidFill>
              </a:rPr>
              <a:t>(Q,</a:t>
            </a:r>
            <a:r>
              <a:rPr b="1" lang="en" sz="1200">
                <a:solidFill>
                  <a:srgbClr val="000000"/>
                </a:solidFill>
                <a:highlight>
                  <a:schemeClr val="lt1"/>
                </a:highlight>
              </a:rPr>
              <a:t>Σ, 𝛿, q</a:t>
            </a:r>
            <a:r>
              <a:rPr b="1" lang="en" sz="800">
                <a:solidFill>
                  <a:srgbClr val="000000"/>
                </a:solidFill>
                <a:highlight>
                  <a:schemeClr val="lt1"/>
                </a:highlight>
              </a:rPr>
              <a:t>0</a:t>
            </a:r>
            <a:r>
              <a:rPr b="1" lang="en" sz="1200">
                <a:solidFill>
                  <a:srgbClr val="000000"/>
                </a:solidFill>
                <a:highlight>
                  <a:schemeClr val="lt1"/>
                </a:highlight>
              </a:rPr>
              <a:t>,F)</a:t>
            </a:r>
            <a:r>
              <a:rPr lang="en"/>
              <a:t> where each component is described as follows:</a:t>
            </a:r>
            <a:endParaRPr/>
          </a:p>
          <a:p>
            <a:pPr indent="0" lvl="0" marL="0" rtl="0" algn="l">
              <a:spcBef>
                <a:spcPts val="1600"/>
              </a:spcBef>
              <a:spcAft>
                <a:spcPts val="0"/>
              </a:spcAft>
              <a:buNone/>
            </a:pPr>
            <a:r>
              <a:rPr b="1" lang="en" sz="1200">
                <a:solidFill>
                  <a:srgbClr val="000000"/>
                </a:solidFill>
              </a:rPr>
              <a:t>(Q,</a:t>
            </a:r>
            <a:r>
              <a:rPr b="1" lang="en" sz="1200">
                <a:solidFill>
                  <a:srgbClr val="000000"/>
                </a:solidFill>
                <a:highlight>
                  <a:schemeClr val="lt1"/>
                </a:highlight>
              </a:rPr>
              <a:t>Σ, 𝛿, q</a:t>
            </a:r>
            <a:r>
              <a:rPr b="1" lang="en" sz="800">
                <a:solidFill>
                  <a:srgbClr val="000000"/>
                </a:solidFill>
                <a:highlight>
                  <a:schemeClr val="lt1"/>
                </a:highlight>
              </a:rPr>
              <a:t>0</a:t>
            </a:r>
            <a:r>
              <a:rPr b="1" lang="en" sz="1200">
                <a:solidFill>
                  <a:srgbClr val="000000"/>
                </a:solidFill>
                <a:highlight>
                  <a:schemeClr val="lt1"/>
                </a:highlight>
              </a:rPr>
              <a:t>,F)</a:t>
            </a:r>
            <a:r>
              <a:rPr lang="en" sz="1200">
                <a:solidFill>
                  <a:srgbClr val="000000"/>
                </a:solidFill>
                <a:highlight>
                  <a:schemeClr val="lt1"/>
                </a:highlight>
              </a:rPr>
              <a:t>  </a:t>
            </a:r>
            <a:r>
              <a:rPr lang="en" sz="1200"/>
              <a:t>where each component is described as follows:</a:t>
            </a:r>
            <a:endParaRPr sz="1200"/>
          </a:p>
          <a:p>
            <a:pPr indent="0" lvl="0" marL="0" rtl="0" algn="l">
              <a:spcBef>
                <a:spcPts val="1600"/>
              </a:spcBef>
              <a:spcAft>
                <a:spcPts val="0"/>
              </a:spcAft>
              <a:buNone/>
            </a:pPr>
            <a:r>
              <a:rPr b="1" lang="en" sz="1200">
                <a:solidFill>
                  <a:srgbClr val="000000"/>
                </a:solidFill>
              </a:rPr>
              <a:t>Q</a:t>
            </a:r>
            <a:r>
              <a:rPr lang="en" sz="1200">
                <a:solidFill>
                  <a:srgbClr val="000000"/>
                </a:solidFill>
              </a:rPr>
              <a:t>  </a:t>
            </a:r>
            <a:r>
              <a:rPr lang="en" sz="1200"/>
              <a:t>is a finite set of state</a:t>
            </a:r>
            <a:endParaRPr sz="1200">
              <a:solidFill>
                <a:srgbClr val="000000"/>
              </a:solidFill>
            </a:endParaRPr>
          </a:p>
          <a:p>
            <a:pPr indent="0" lvl="0" marL="0" rtl="0" algn="l">
              <a:spcBef>
                <a:spcPts val="1600"/>
              </a:spcBef>
              <a:spcAft>
                <a:spcPts val="0"/>
              </a:spcAft>
              <a:buNone/>
            </a:pPr>
            <a:r>
              <a:rPr b="1" lang="en" sz="1200">
                <a:solidFill>
                  <a:srgbClr val="000000"/>
                </a:solidFill>
                <a:highlight>
                  <a:schemeClr val="lt1"/>
                </a:highlight>
              </a:rPr>
              <a:t>Σ</a:t>
            </a:r>
            <a:r>
              <a:rPr lang="en" sz="1200">
                <a:solidFill>
                  <a:srgbClr val="000000"/>
                </a:solidFill>
                <a:highlight>
                  <a:schemeClr val="lt1"/>
                </a:highlight>
              </a:rPr>
              <a:t> </a:t>
            </a:r>
            <a:r>
              <a:rPr lang="en" sz="1200"/>
              <a:t>is an alphabet,</a:t>
            </a:r>
            <a:endParaRPr sz="1200"/>
          </a:p>
          <a:p>
            <a:pPr indent="0" lvl="0" marL="0" rtl="0" algn="l">
              <a:spcBef>
                <a:spcPts val="1600"/>
              </a:spcBef>
              <a:spcAft>
                <a:spcPts val="0"/>
              </a:spcAft>
              <a:buNone/>
            </a:pPr>
            <a:r>
              <a:rPr b="1" lang="en" sz="1200">
                <a:solidFill>
                  <a:srgbClr val="000000"/>
                </a:solidFill>
                <a:highlight>
                  <a:schemeClr val="lt1"/>
                </a:highlight>
              </a:rPr>
              <a:t>𝛿: QxΣ </a:t>
            </a:r>
            <a:r>
              <a:rPr b="1" lang="en" sz="1200">
                <a:solidFill>
                  <a:srgbClr val="545454"/>
                </a:solidFill>
                <a:highlight>
                  <a:schemeClr val="lt1"/>
                </a:highlight>
              </a:rPr>
              <a:t> → </a:t>
            </a:r>
            <a:r>
              <a:rPr b="1" lang="en" sz="1200">
                <a:solidFill>
                  <a:srgbClr val="000000"/>
                </a:solidFill>
                <a:highlight>
                  <a:schemeClr val="lt1"/>
                </a:highlight>
              </a:rPr>
              <a:t>Q</a:t>
            </a:r>
            <a:r>
              <a:rPr lang="en" sz="1200">
                <a:solidFill>
                  <a:srgbClr val="545454"/>
                </a:solidFill>
                <a:highlight>
                  <a:schemeClr val="lt1"/>
                </a:highlight>
              </a:rPr>
              <a:t> , </a:t>
            </a:r>
            <a:r>
              <a:rPr lang="en" sz="1200"/>
              <a:t>is the Transition function that for each state and input symbol determines a </a:t>
            </a:r>
            <a:r>
              <a:rPr b="1" lang="en" sz="1200"/>
              <a:t>set of states,</a:t>
            </a:r>
            <a:endParaRPr b="1" sz="1200">
              <a:solidFill>
                <a:srgbClr val="545454"/>
              </a:solidFill>
              <a:highlight>
                <a:schemeClr val="lt1"/>
              </a:highlight>
            </a:endParaRPr>
          </a:p>
          <a:p>
            <a:pPr indent="0" lvl="0" marL="0" rtl="0" algn="l">
              <a:spcBef>
                <a:spcPts val="1600"/>
              </a:spcBef>
              <a:spcAft>
                <a:spcPts val="0"/>
              </a:spcAft>
              <a:buNone/>
            </a:pPr>
            <a:r>
              <a:rPr b="1" lang="en" sz="1200">
                <a:solidFill>
                  <a:srgbClr val="000000"/>
                </a:solidFill>
                <a:highlight>
                  <a:schemeClr val="lt1"/>
                </a:highlight>
              </a:rPr>
              <a:t>q</a:t>
            </a:r>
            <a:r>
              <a:rPr b="1" lang="en" sz="800">
                <a:solidFill>
                  <a:srgbClr val="000000"/>
                </a:solidFill>
                <a:highlight>
                  <a:schemeClr val="lt1"/>
                </a:highlight>
              </a:rPr>
              <a:t>0</a:t>
            </a:r>
            <a:r>
              <a:rPr b="1" lang="en" sz="1200">
                <a:solidFill>
                  <a:srgbClr val="000000"/>
                </a:solidFill>
                <a:highlight>
                  <a:schemeClr val="lt1"/>
                </a:highlight>
              </a:rPr>
              <a:t> </a:t>
            </a:r>
            <a:r>
              <a:rPr b="1" lang="en" sz="1200">
                <a:solidFill>
                  <a:srgbClr val="222222"/>
                </a:solidFill>
              </a:rPr>
              <a:t>∈ Q</a:t>
            </a:r>
            <a:r>
              <a:rPr lang="en" sz="1200">
                <a:solidFill>
                  <a:srgbClr val="222222"/>
                </a:solidFill>
              </a:rPr>
              <a:t>, </a:t>
            </a:r>
            <a:r>
              <a:rPr lang="en" sz="1200"/>
              <a:t>is the start or initial state </a:t>
            </a:r>
            <a:endParaRPr sz="1200">
              <a:solidFill>
                <a:srgbClr val="222222"/>
              </a:solidFill>
            </a:endParaRPr>
          </a:p>
          <a:p>
            <a:pPr indent="0" lvl="0" marL="0" rtl="0" algn="l">
              <a:spcBef>
                <a:spcPts val="1600"/>
              </a:spcBef>
              <a:spcAft>
                <a:spcPts val="0"/>
              </a:spcAft>
              <a:buNone/>
            </a:pPr>
            <a:r>
              <a:rPr b="1" lang="en" sz="1200">
                <a:solidFill>
                  <a:srgbClr val="000000"/>
                </a:solidFill>
                <a:highlight>
                  <a:schemeClr val="lt1"/>
                </a:highlight>
              </a:rPr>
              <a:t>F </a:t>
            </a:r>
            <a:r>
              <a:rPr b="1" lang="en" sz="1200">
                <a:solidFill>
                  <a:srgbClr val="222222"/>
                </a:solidFill>
              </a:rPr>
              <a:t>⊆ Q</a:t>
            </a:r>
            <a:r>
              <a:rPr lang="en" sz="1200">
                <a:solidFill>
                  <a:srgbClr val="222222"/>
                </a:solidFill>
              </a:rPr>
              <a:t>, is the set of accepting or final states</a:t>
            </a:r>
            <a:endParaRPr sz="1200">
              <a:solidFill>
                <a:srgbClr val="222222"/>
              </a:solidFill>
            </a:endParaRPr>
          </a:p>
          <a:p>
            <a:pPr indent="0" lvl="0" marL="0" rtl="0" algn="l">
              <a:spcBef>
                <a:spcPts val="1600"/>
              </a:spcBef>
              <a:spcAft>
                <a:spcPts val="1600"/>
              </a:spcAft>
              <a:buNone/>
            </a:pPr>
            <a:r>
              <a:t/>
            </a:r>
            <a:endParaRPr b="1"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21"/>
          <p:cNvSpPr txBox="1"/>
          <p:nvPr>
            <p:ph idx="1" type="body"/>
          </p:nvPr>
        </p:nvSpPr>
        <p:spPr>
          <a:xfrm>
            <a:off x="1231050" y="920400"/>
            <a:ext cx="7030500" cy="30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Compared to the </a:t>
            </a:r>
            <a:r>
              <a:rPr lang="en" sz="1800"/>
              <a:t>definition</a:t>
            </a:r>
            <a:r>
              <a:rPr lang="en" sz="1800"/>
              <a:t> of DFAs, the only </a:t>
            </a:r>
            <a:r>
              <a:rPr lang="en" sz="1800"/>
              <a:t>difference</a:t>
            </a:r>
            <a:r>
              <a:rPr lang="en" sz="1800"/>
              <a:t> is with the transition function </a:t>
            </a:r>
            <a:r>
              <a:rPr b="1" lang="en" sz="1800">
                <a:solidFill>
                  <a:srgbClr val="000000"/>
                </a:solidFill>
                <a:highlight>
                  <a:schemeClr val="lt1"/>
                </a:highlight>
              </a:rPr>
              <a:t>𝛿</a:t>
            </a:r>
            <a:r>
              <a:rPr lang="en" sz="1800"/>
              <a:t>. Instead of mapping into a single state, an NFA </a:t>
            </a:r>
            <a:r>
              <a:rPr lang="en" sz="1800"/>
              <a:t>transition</a:t>
            </a:r>
            <a:r>
              <a:rPr lang="en" sz="1800"/>
              <a:t> maps into a set of states </a:t>
            </a:r>
            <a:r>
              <a:rPr lang="en" sz="1800"/>
              <a:t>which</a:t>
            </a:r>
            <a:r>
              <a:rPr lang="en" sz="1800"/>
              <a:t> may </a:t>
            </a:r>
            <a:r>
              <a:rPr lang="en" sz="1800"/>
              <a:t>contain</a:t>
            </a:r>
            <a:r>
              <a:rPr lang="en" sz="1800"/>
              <a:t> 0,1 , or </a:t>
            </a:r>
            <a:r>
              <a:rPr lang="en" sz="1800"/>
              <a:t>more</a:t>
            </a:r>
            <a:r>
              <a:rPr lang="en" sz="1800"/>
              <a:t> </a:t>
            </a:r>
            <a:r>
              <a:rPr lang="en" sz="1800"/>
              <a:t>states</a:t>
            </a:r>
            <a:r>
              <a:rPr lang="en" sz="1800"/>
              <a:t>. </a:t>
            </a:r>
            <a:endParaRPr sz="1800"/>
          </a:p>
          <a:p>
            <a:pPr indent="0" lvl="0" marL="0" rtl="0" algn="l">
              <a:spcBef>
                <a:spcPts val="1600"/>
              </a:spcBef>
              <a:spcAft>
                <a:spcPts val="0"/>
              </a:spcAft>
              <a:buNone/>
            </a:pPr>
            <a:r>
              <a:rPr lang="en" sz="1800"/>
              <a:t>If this set is </a:t>
            </a:r>
            <a:r>
              <a:rPr lang="en" sz="1800"/>
              <a:t>empty</a:t>
            </a:r>
            <a:r>
              <a:rPr lang="en" sz="1800"/>
              <a:t> , the NFA is stuck. If it has one state it </a:t>
            </a:r>
            <a:r>
              <a:rPr lang="en" sz="1800"/>
              <a:t>behaves</a:t>
            </a:r>
            <a:r>
              <a:rPr lang="en" sz="1800"/>
              <a:t> like DFA and goes to that state. If it has one state. A </a:t>
            </a:r>
            <a:r>
              <a:rPr lang="en" sz="1800"/>
              <a:t>choice</a:t>
            </a:r>
            <a:r>
              <a:rPr lang="en" sz="1800"/>
              <a:t> or guess can be made to go to any one of those states.</a:t>
            </a:r>
            <a:endParaRPr sz="1800"/>
          </a:p>
          <a:p>
            <a:pPr indent="0" lvl="0" marL="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