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Lst>
  <p:sldSz cx="9144000" cy="5143500" type="screen16x9"/>
  <p:notesSz cx="6858000" cy="9144000"/>
  <p:embeddedFontLst>
    <p:embeddedFont>
      <p:font typeface="Maven Pro" panose="020B0604020202020204" charset="0"/>
      <p:regular r:id="rId15"/>
      <p:bold r:id="rId16"/>
    </p:embeddedFont>
    <p:embeddedFont>
      <p:font typeface="Nunito"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2ACFF3-C1DF-4BA0-BA11-183C67766714}">
  <a:tblStyle styleId="{512ACFF3-C1DF-4BA0-BA11-183C677667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62522bb19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62522bb1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62522bb194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62522bb19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62522bb19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62522bb19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140cfef5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140cfef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140cfef5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140cfef5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6140cfef5a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6140cfef5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6140cfef5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6140cfef5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6140cfef5a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6140cfef5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6140cfef5a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6140cfef5a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140cfef5a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140cfef5a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6140cfef5a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6140cfef5a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55173" y="2039841"/>
            <a:ext cx="4255500" cy="1872900"/>
          </a:xfrm>
          <a:prstGeom prst="rect">
            <a:avLst/>
          </a:prstGeom>
        </p:spPr>
        <p:txBody>
          <a:bodyPr spcFirstLastPara="1" wrap="square" lIns="91425" tIns="91425" rIns="91425" bIns="91425" anchor="ctr" anchorCtr="0">
            <a:noAutofit/>
          </a:bodyPr>
          <a:lstStyle/>
          <a:p>
            <a:pPr lvl="0"/>
            <a:r>
              <a:rPr lang="en" dirty="0" smtClean="0"/>
              <a:t>Regular Expressions</a:t>
            </a:r>
            <a:br>
              <a:rPr lang="en" dirty="0" smtClean="0"/>
            </a:br>
            <a:r>
              <a:rPr lang="en" dirty="0"/>
              <a:t/>
            </a:r>
            <a:br>
              <a:rPr lang="en" dirty="0"/>
            </a:br>
            <a:r>
              <a:rPr lang="en" sz="1200" dirty="0" smtClean="0"/>
              <a:t>Equivalence </a:t>
            </a:r>
            <a:r>
              <a:rPr lang="en" sz="1200" dirty="0"/>
              <a:t>with Finite Automata</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6"/>
          <p:cNvSpPr/>
          <p:nvPr/>
        </p:nvSpPr>
        <p:spPr>
          <a:xfrm>
            <a:off x="1344625" y="1552409"/>
            <a:ext cx="3582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1702825" y="1442609"/>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k</a:t>
            </a:r>
            <a:endParaRPr/>
          </a:p>
        </p:txBody>
      </p:sp>
      <p:sp>
        <p:nvSpPr>
          <p:cNvPr id="757" name="Google Shape;757;p36"/>
          <p:cNvSpPr/>
          <p:nvPr/>
        </p:nvSpPr>
        <p:spPr>
          <a:xfrm>
            <a:off x="2061025" y="1552409"/>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2327125" y="1442609"/>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a:t>
            </a:r>
            <a:endParaRPr/>
          </a:p>
        </p:txBody>
      </p:sp>
      <p:sp>
        <p:nvSpPr>
          <p:cNvPr id="759" name="Google Shape;759;p36"/>
          <p:cNvSpPr/>
          <p:nvPr/>
        </p:nvSpPr>
        <p:spPr>
          <a:xfrm rot="-2565631">
            <a:off x="2639120" y="1351881"/>
            <a:ext cx="266005" cy="127161"/>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2860825" y="1049609"/>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761" name="Google Shape;761;p36"/>
          <p:cNvSpPr/>
          <p:nvPr/>
        </p:nvSpPr>
        <p:spPr>
          <a:xfrm>
            <a:off x="3219025" y="1103784"/>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3485125" y="993984"/>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763" name="Google Shape;763;p36"/>
          <p:cNvSpPr/>
          <p:nvPr/>
        </p:nvSpPr>
        <p:spPr>
          <a:xfrm>
            <a:off x="3843325" y="1103784"/>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109425" y="993984"/>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765" name="Google Shape;765;p36"/>
          <p:cNvSpPr/>
          <p:nvPr/>
        </p:nvSpPr>
        <p:spPr>
          <a:xfrm>
            <a:off x="4467625" y="1103784"/>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4733725" y="993984"/>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767" name="Google Shape;767;p36"/>
          <p:cNvSpPr/>
          <p:nvPr/>
        </p:nvSpPr>
        <p:spPr>
          <a:xfrm>
            <a:off x="5091925" y="1103784"/>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5358025" y="993984"/>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sp>
        <p:nvSpPr>
          <p:cNvPr id="769" name="Google Shape;769;p36"/>
          <p:cNvSpPr/>
          <p:nvPr/>
        </p:nvSpPr>
        <p:spPr>
          <a:xfrm rot="2091267">
            <a:off x="5728662" y="1214676"/>
            <a:ext cx="266145" cy="127162"/>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5914950" y="1278509"/>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J</a:t>
            </a:r>
            <a:endParaRPr/>
          </a:p>
        </p:txBody>
      </p:sp>
      <p:sp>
        <p:nvSpPr>
          <p:cNvPr id="771" name="Google Shape;771;p36"/>
          <p:cNvSpPr/>
          <p:nvPr/>
        </p:nvSpPr>
        <p:spPr>
          <a:xfrm>
            <a:off x="6273150" y="1351859"/>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539250" y="1278509"/>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a:t>
            </a:r>
            <a:endParaRPr/>
          </a:p>
        </p:txBody>
      </p:sp>
      <p:sp>
        <p:nvSpPr>
          <p:cNvPr id="773" name="Google Shape;773;p36"/>
          <p:cNvSpPr/>
          <p:nvPr/>
        </p:nvSpPr>
        <p:spPr>
          <a:xfrm rot="-2565631">
            <a:off x="6813020" y="1159431"/>
            <a:ext cx="266005" cy="127161"/>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6989725" y="876209"/>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a:t>
            </a:r>
            <a:endParaRPr/>
          </a:p>
        </p:txBody>
      </p:sp>
      <p:sp>
        <p:nvSpPr>
          <p:cNvPr id="775" name="Google Shape;775;p36"/>
          <p:cNvSpPr/>
          <p:nvPr/>
        </p:nvSpPr>
        <p:spPr>
          <a:xfrm>
            <a:off x="7347925" y="986009"/>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7614025" y="876209"/>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a:t>
            </a:r>
            <a:endParaRPr/>
          </a:p>
        </p:txBody>
      </p:sp>
      <p:sp>
        <p:nvSpPr>
          <p:cNvPr id="777" name="Google Shape;777;p36"/>
          <p:cNvSpPr/>
          <p:nvPr/>
        </p:nvSpPr>
        <p:spPr>
          <a:xfrm rot="2091267">
            <a:off x="7887512" y="1159426"/>
            <a:ext cx="266145" cy="127162"/>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094750" y="1242059"/>
            <a:ext cx="358200" cy="346800"/>
          </a:xfrm>
          <a:prstGeom prst="donut">
            <a:avLst>
              <a:gd name="adj" fmla="val 624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a:t>
            </a:r>
            <a:endParaRPr/>
          </a:p>
        </p:txBody>
      </p:sp>
      <p:sp>
        <p:nvSpPr>
          <p:cNvPr id="779" name="Google Shape;779;p36"/>
          <p:cNvSpPr/>
          <p:nvPr/>
        </p:nvSpPr>
        <p:spPr>
          <a:xfrm rot="2091497">
            <a:off x="6794242" y="1626825"/>
            <a:ext cx="526464" cy="127162"/>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7301875" y="1743175"/>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a:t>
            </a:r>
            <a:endParaRPr/>
          </a:p>
        </p:txBody>
      </p:sp>
      <p:sp>
        <p:nvSpPr>
          <p:cNvPr id="781" name="Google Shape;781;p36"/>
          <p:cNvSpPr/>
          <p:nvPr/>
        </p:nvSpPr>
        <p:spPr>
          <a:xfrm rot="-2139709">
            <a:off x="7636708" y="1626009"/>
            <a:ext cx="515094" cy="127047"/>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rot="1693067">
            <a:off x="2663633" y="1877739"/>
            <a:ext cx="869879" cy="127235"/>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511825" y="1967034"/>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a:t>
            </a:r>
            <a:endParaRPr/>
          </a:p>
        </p:txBody>
      </p:sp>
      <p:sp>
        <p:nvSpPr>
          <p:cNvPr id="784" name="Google Shape;784;p36"/>
          <p:cNvSpPr/>
          <p:nvPr/>
        </p:nvSpPr>
        <p:spPr>
          <a:xfrm>
            <a:off x="3949650" y="2076834"/>
            <a:ext cx="3582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307850" y="1967034"/>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a:t>
            </a:r>
            <a:endParaRPr/>
          </a:p>
        </p:txBody>
      </p:sp>
      <p:sp>
        <p:nvSpPr>
          <p:cNvPr id="786" name="Google Shape;786;p36"/>
          <p:cNvSpPr/>
          <p:nvPr/>
        </p:nvSpPr>
        <p:spPr>
          <a:xfrm rot="-1392582">
            <a:off x="4680748" y="1787560"/>
            <a:ext cx="1219495" cy="127275"/>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rot="-1013">
            <a:off x="1801349" y="618180"/>
            <a:ext cx="5089500" cy="664500"/>
          </a:xfrm>
          <a:prstGeom prst="curvedDownArrow">
            <a:avLst>
              <a:gd name="adj1" fmla="val 31183"/>
              <a:gd name="adj2" fmla="val 50000"/>
              <a:gd name="adj3" fmla="val 25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flipH="1">
            <a:off x="3672750" y="846934"/>
            <a:ext cx="635100" cy="171600"/>
          </a:xfrm>
          <a:prstGeom prst="curvedDownArrow">
            <a:avLst>
              <a:gd name="adj1" fmla="val 25000"/>
              <a:gd name="adj2" fmla="val 50000"/>
              <a:gd name="adj3" fmla="val 71741"/>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3025750" y="779359"/>
            <a:ext cx="1976400" cy="273900"/>
          </a:xfrm>
          <a:prstGeom prst="curvedDownArrow">
            <a:avLst>
              <a:gd name="adj1" fmla="val 25000"/>
              <a:gd name="adj2" fmla="val 50000"/>
              <a:gd name="adj3" fmla="val 25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flipH="1">
            <a:off x="2327125" y="507959"/>
            <a:ext cx="3807900" cy="778500"/>
          </a:xfrm>
          <a:prstGeom prst="curvedDownArrow">
            <a:avLst>
              <a:gd name="adj1" fmla="val 25000"/>
              <a:gd name="adj2" fmla="val 50000"/>
              <a:gd name="adj3" fmla="val 25000"/>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txBox="1"/>
          <p:nvPr/>
        </p:nvSpPr>
        <p:spPr>
          <a:xfrm>
            <a:off x="1635625" y="660359"/>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92" name="Google Shape;792;p36"/>
          <p:cNvSpPr txBox="1"/>
          <p:nvPr/>
        </p:nvSpPr>
        <p:spPr>
          <a:xfrm>
            <a:off x="1987950" y="1226759"/>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93" name="Google Shape;793;p36"/>
          <p:cNvSpPr txBox="1"/>
          <p:nvPr/>
        </p:nvSpPr>
        <p:spPr>
          <a:xfrm>
            <a:off x="2749888" y="1300284"/>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94" name="Google Shape;794;p36"/>
          <p:cNvSpPr txBox="1"/>
          <p:nvPr/>
        </p:nvSpPr>
        <p:spPr>
          <a:xfrm>
            <a:off x="3199038" y="1120896"/>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95" name="Google Shape;795;p36"/>
          <p:cNvSpPr txBox="1"/>
          <p:nvPr/>
        </p:nvSpPr>
        <p:spPr>
          <a:xfrm>
            <a:off x="3833325" y="778121"/>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96" name="Google Shape;796;p36"/>
          <p:cNvSpPr txBox="1"/>
          <p:nvPr/>
        </p:nvSpPr>
        <p:spPr>
          <a:xfrm>
            <a:off x="4421563" y="541074"/>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i="1">
                <a:solidFill>
                  <a:srgbClr val="434343"/>
                </a:solidFill>
                <a:highlight>
                  <a:schemeClr val="lt1"/>
                </a:highlight>
              </a:rPr>
              <a:t>ε</a:t>
            </a:r>
            <a:endParaRPr sz="1200">
              <a:latin typeface="Nunito"/>
              <a:ea typeface="Nunito"/>
              <a:cs typeface="Nunito"/>
              <a:sym typeface="Nunito"/>
            </a:endParaRPr>
          </a:p>
        </p:txBody>
      </p:sp>
      <p:sp>
        <p:nvSpPr>
          <p:cNvPr id="797" name="Google Shape;797;p36"/>
          <p:cNvSpPr txBox="1"/>
          <p:nvPr/>
        </p:nvSpPr>
        <p:spPr>
          <a:xfrm>
            <a:off x="5224963" y="660349"/>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i="1">
                <a:solidFill>
                  <a:srgbClr val="434343"/>
                </a:solidFill>
                <a:highlight>
                  <a:schemeClr val="lt1"/>
                </a:highlight>
              </a:rPr>
              <a:t>ε</a:t>
            </a:r>
            <a:endParaRPr sz="1200">
              <a:latin typeface="Nunito"/>
              <a:ea typeface="Nunito"/>
              <a:cs typeface="Nunito"/>
              <a:sym typeface="Nunito"/>
            </a:endParaRPr>
          </a:p>
        </p:txBody>
      </p:sp>
      <p:sp>
        <p:nvSpPr>
          <p:cNvPr id="798" name="Google Shape;798;p36"/>
          <p:cNvSpPr txBox="1"/>
          <p:nvPr/>
        </p:nvSpPr>
        <p:spPr>
          <a:xfrm>
            <a:off x="2860813" y="1871071"/>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99" name="Google Shape;799;p36"/>
          <p:cNvSpPr txBox="1"/>
          <p:nvPr/>
        </p:nvSpPr>
        <p:spPr>
          <a:xfrm>
            <a:off x="5250463" y="1751171"/>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800" name="Google Shape;800;p36"/>
          <p:cNvSpPr txBox="1"/>
          <p:nvPr/>
        </p:nvSpPr>
        <p:spPr>
          <a:xfrm>
            <a:off x="6227088" y="985996"/>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801" name="Google Shape;801;p36"/>
          <p:cNvSpPr txBox="1"/>
          <p:nvPr/>
        </p:nvSpPr>
        <p:spPr>
          <a:xfrm>
            <a:off x="6917250" y="1106028"/>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802" name="Google Shape;802;p36"/>
          <p:cNvSpPr txBox="1"/>
          <p:nvPr/>
        </p:nvSpPr>
        <p:spPr>
          <a:xfrm>
            <a:off x="6764488" y="1552103"/>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803" name="Google Shape;803;p36"/>
          <p:cNvSpPr txBox="1"/>
          <p:nvPr/>
        </p:nvSpPr>
        <p:spPr>
          <a:xfrm>
            <a:off x="7839238" y="1631406"/>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804" name="Google Shape;804;p36"/>
          <p:cNvSpPr txBox="1"/>
          <p:nvPr/>
        </p:nvSpPr>
        <p:spPr>
          <a:xfrm>
            <a:off x="7934406" y="809039"/>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805" name="Google Shape;805;p36"/>
          <p:cNvSpPr txBox="1"/>
          <p:nvPr/>
        </p:nvSpPr>
        <p:spPr>
          <a:xfrm>
            <a:off x="4421563" y="1115406"/>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806" name="Google Shape;806;p36"/>
          <p:cNvSpPr txBox="1"/>
          <p:nvPr/>
        </p:nvSpPr>
        <p:spPr>
          <a:xfrm>
            <a:off x="3909825" y="2111336"/>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C</a:t>
            </a:r>
            <a:endParaRPr>
              <a:latin typeface="Nunito"/>
              <a:ea typeface="Nunito"/>
              <a:cs typeface="Nunito"/>
              <a:sym typeface="Nunito"/>
            </a:endParaRPr>
          </a:p>
        </p:txBody>
      </p:sp>
      <p:sp>
        <p:nvSpPr>
          <p:cNvPr id="807" name="Google Shape;807;p36"/>
          <p:cNvSpPr txBox="1"/>
          <p:nvPr/>
        </p:nvSpPr>
        <p:spPr>
          <a:xfrm>
            <a:off x="3774238" y="1103536"/>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a</a:t>
            </a:r>
            <a:endParaRPr>
              <a:latin typeface="Nunito"/>
              <a:ea typeface="Nunito"/>
              <a:cs typeface="Nunito"/>
              <a:sym typeface="Nunito"/>
            </a:endParaRPr>
          </a:p>
        </p:txBody>
      </p:sp>
      <p:sp>
        <p:nvSpPr>
          <p:cNvPr id="808" name="Google Shape;808;p36"/>
          <p:cNvSpPr txBox="1"/>
          <p:nvPr/>
        </p:nvSpPr>
        <p:spPr>
          <a:xfrm>
            <a:off x="5068888" y="1106036"/>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b</a:t>
            </a:r>
            <a:endParaRPr>
              <a:latin typeface="Nunito"/>
              <a:ea typeface="Nunito"/>
              <a:cs typeface="Nunito"/>
              <a:sym typeface="Nunito"/>
            </a:endParaRPr>
          </a:p>
        </p:txBody>
      </p:sp>
      <p:sp>
        <p:nvSpPr>
          <p:cNvPr id="809" name="Google Shape;809;p36"/>
          <p:cNvSpPr txBox="1"/>
          <p:nvPr/>
        </p:nvSpPr>
        <p:spPr>
          <a:xfrm>
            <a:off x="7331538" y="624289"/>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d</a:t>
            </a:r>
            <a:endParaRPr>
              <a:latin typeface="Nunito"/>
              <a:ea typeface="Nunito"/>
              <a:cs typeface="Nunito"/>
              <a:sym typeface="Nunito"/>
            </a:endParaRPr>
          </a:p>
        </p:txBody>
      </p:sp>
      <p:sp>
        <p:nvSpPr>
          <p:cNvPr id="810" name="Google Shape;810;p36"/>
          <p:cNvSpPr txBox="1"/>
          <p:nvPr/>
        </p:nvSpPr>
        <p:spPr>
          <a:xfrm>
            <a:off x="892100" y="2601950"/>
            <a:ext cx="7560900" cy="21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Satas A and B are in NFA for the regular expression a. States C and D are added to construct NFA for a* Some staet E (not shown) and F are added to from NFA for r.e  b, but state is collapsed with state D to from the NFA  for a*b, States G and H are in NFA for the r.e c. Adding stets I and J forms the NFA for (a*b+c)*. States M and N are in the NFA for r.c d while state P is for d+</a:t>
            </a:r>
            <a:r>
              <a:rPr lang="en" sz="1800" i="1">
                <a:solidFill>
                  <a:srgbClr val="434343"/>
                </a:solidFill>
                <a:highlight>
                  <a:schemeClr val="lt1"/>
                </a:highlight>
              </a:rPr>
              <a:t>ε</a:t>
            </a:r>
            <a:r>
              <a:rPr lang="en">
                <a:latin typeface="Nunito"/>
                <a:ea typeface="Nunito"/>
                <a:cs typeface="Nunito"/>
                <a:sym typeface="Nunito"/>
              </a:rPr>
              <a:t>. Finally, state Q is collapsed with state L to from the NFA for (a*b+c) * (d+</a:t>
            </a:r>
            <a:r>
              <a:rPr lang="en" sz="1800" i="1">
                <a:solidFill>
                  <a:srgbClr val="434343"/>
                </a:solidFill>
                <a:highlight>
                  <a:schemeClr val="lt1"/>
                </a:highlight>
              </a:rPr>
              <a:t>ε</a:t>
            </a:r>
            <a:r>
              <a:rPr lang="en">
                <a:latin typeface="Nunito"/>
                <a:ea typeface="Nunito"/>
                <a:cs typeface="Nunito"/>
                <a:sym typeface="Nunito"/>
              </a:rPr>
              <a:t>). The necessary </a:t>
            </a:r>
            <a:r>
              <a:rPr lang="en" sz="1800" i="1">
                <a:solidFill>
                  <a:srgbClr val="434343"/>
                </a:solidFill>
                <a:highlight>
                  <a:schemeClr val="lt1"/>
                </a:highlight>
              </a:rPr>
              <a:t>ε</a:t>
            </a:r>
            <a:r>
              <a:rPr lang="en">
                <a:latin typeface="Nunito"/>
                <a:ea typeface="Nunito"/>
                <a:cs typeface="Nunito"/>
                <a:sym typeface="Nunito"/>
              </a:rPr>
              <a:t>-transitions are added per thompson’s algorithm.</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NFAs have equivalent Regular Expressions.</a:t>
            </a:r>
            <a:endParaRPr/>
          </a:p>
        </p:txBody>
      </p:sp>
      <p:sp>
        <p:nvSpPr>
          <p:cNvPr id="816" name="Google Shape;816;p3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Conversely, every NFA can be converted into an equivalent regular expression. This is done using the state elimination method that removes one state at a time from a generalized NFA until it becomes small enough and regular expression can be determined easily. There are other methods  to construct equivalent regular expressions. First generalized NFAs (GNFA) are formally defined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generalized NFA (GNFA) </a:t>
            </a:r>
            <a:endParaRPr/>
          </a:p>
          <a:p>
            <a:pPr marL="0" lvl="0" indent="0" algn="l" rtl="0">
              <a:spcBef>
                <a:spcPts val="0"/>
              </a:spcBef>
              <a:spcAft>
                <a:spcPts val="0"/>
              </a:spcAft>
              <a:buNone/>
            </a:pPr>
            <a:r>
              <a:rPr lang="en"/>
              <a:t>Is a </a:t>
            </a:r>
            <a:endParaRPr/>
          </a:p>
        </p:txBody>
      </p:sp>
      <p:sp>
        <p:nvSpPr>
          <p:cNvPr id="822" name="Google Shape;822;p3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Equivalence with Finite Automata</a:t>
            </a:r>
            <a:endParaRPr dirty="0"/>
          </a:p>
        </p:txBody>
      </p:sp>
      <p:sp>
        <p:nvSpPr>
          <p:cNvPr id="372" name="Google Shape;372;p28"/>
          <p:cNvSpPr txBox="1">
            <a:spLocks noGrp="1"/>
          </p:cNvSpPr>
          <p:nvPr>
            <p:ph type="body" idx="1"/>
          </p:nvPr>
        </p:nvSpPr>
        <p:spPr>
          <a:xfrm>
            <a:off x="1303800" y="1990050"/>
            <a:ext cx="7030500" cy="171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this section the equivalence of regular expressions with the finite of chapter 2 is demonstrated since DFAs and NFAs are equivalent , either one could be chosen to be shown equivalent with regular expressions. This equivalence means that the regular languages accepted by regular expressions are precisely the language accepted by the DFAs and NFAs.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Regular Expressions are equivalent</a:t>
            </a:r>
            <a:endParaRPr/>
          </a:p>
        </p:txBody>
      </p:sp>
      <p:sp>
        <p:nvSpPr>
          <p:cNvPr id="378" name="Google Shape;378;p29"/>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 regular expression can be converted into equivalent NFA.</a:t>
            </a:r>
            <a:r>
              <a:rPr lang="en" b="1" i="1"/>
              <a:t> thompson’s algorithm </a:t>
            </a:r>
            <a:r>
              <a:rPr lang="en"/>
              <a:t>is an approach that recursively converts each part of the recursive definition of regular expressions into their corresponding NFAs.</a:t>
            </a:r>
            <a:endParaRPr/>
          </a:p>
          <a:p>
            <a:pPr marL="0" lvl="0" indent="0" algn="l" rtl="0">
              <a:spcBef>
                <a:spcPts val="1600"/>
              </a:spcBef>
              <a:spcAft>
                <a:spcPts val="0"/>
              </a:spcAft>
              <a:buNone/>
            </a:pPr>
            <a:r>
              <a:rPr lang="en"/>
              <a:t>In thompson’s algorithm, the constructed NFA’s have exactly one accepted state except for the empty set which has nne. Every constructed NFA has no transition back into the start state and has no transition out of the accepting state.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NFAs for </a:t>
            </a:r>
            <a:r>
              <a:rPr lang="en" sz="1300" b="0">
                <a:latin typeface="Nunito"/>
                <a:ea typeface="Nunito"/>
                <a:cs typeface="Nunito"/>
                <a:sym typeface="Nunito"/>
              </a:rPr>
              <a:t> </a:t>
            </a:r>
            <a:r>
              <a:rPr lang="en" sz="3000">
                <a:solidFill>
                  <a:srgbClr val="222222"/>
                </a:solidFill>
                <a:highlight>
                  <a:srgbClr val="FFFFE0"/>
                </a:highlight>
                <a:latin typeface="Roboto"/>
                <a:ea typeface="Roboto"/>
                <a:cs typeface="Roboto"/>
                <a:sym typeface="Roboto"/>
              </a:rPr>
              <a:t>Ø , </a:t>
            </a:r>
            <a:r>
              <a:rPr lang="en" sz="3000" i="1">
                <a:solidFill>
                  <a:srgbClr val="434343"/>
                </a:solidFill>
                <a:highlight>
                  <a:schemeClr val="lt1"/>
                </a:highlight>
                <a:latin typeface="Roboto"/>
                <a:ea typeface="Roboto"/>
                <a:cs typeface="Roboto"/>
                <a:sym typeface="Roboto"/>
              </a:rPr>
              <a:t>ε </a:t>
            </a:r>
            <a:r>
              <a:rPr lang="en"/>
              <a:t>and a </a:t>
            </a:r>
            <a:endParaRPr/>
          </a:p>
        </p:txBody>
      </p:sp>
      <p:sp>
        <p:nvSpPr>
          <p:cNvPr id="384" name="Google Shape;384;p30"/>
          <p:cNvSpPr txBox="1">
            <a:spLocks noGrp="1"/>
          </p:cNvSpPr>
          <p:nvPr>
            <p:ph type="body" idx="1"/>
          </p:nvPr>
        </p:nvSpPr>
        <p:spPr>
          <a:xfrm>
            <a:off x="1231125" y="1597875"/>
            <a:ext cx="7030500" cy="58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elementary regular expressions are   </a:t>
            </a:r>
            <a:r>
              <a:rPr lang="en" sz="1400">
                <a:solidFill>
                  <a:srgbClr val="222222"/>
                </a:solidFill>
                <a:highlight>
                  <a:srgbClr val="FFFFE0"/>
                </a:highlight>
              </a:rPr>
              <a:t>Ø , </a:t>
            </a:r>
            <a:r>
              <a:rPr lang="en" sz="1800" i="1">
                <a:solidFill>
                  <a:srgbClr val="434343"/>
                </a:solidFill>
                <a:highlight>
                  <a:schemeClr val="lt1"/>
                </a:highlight>
                <a:latin typeface="Arial"/>
                <a:ea typeface="Arial"/>
                <a:cs typeface="Arial"/>
                <a:sym typeface="Arial"/>
              </a:rPr>
              <a:t>ε </a:t>
            </a:r>
            <a:r>
              <a:rPr lang="en"/>
              <a:t>and a, Va</a:t>
            </a:r>
            <a:r>
              <a:rPr lang="en" sz="1200" b="1">
                <a:solidFill>
                  <a:srgbClr val="222222"/>
                </a:solidFill>
              </a:rPr>
              <a:t>∈</a:t>
            </a:r>
            <a:r>
              <a:rPr lang="en" sz="1200" b="1">
                <a:solidFill>
                  <a:srgbClr val="000000"/>
                </a:solidFill>
                <a:highlight>
                  <a:schemeClr val="lt1"/>
                </a:highlight>
              </a:rPr>
              <a:t>Σ t</a:t>
            </a:r>
            <a:r>
              <a:rPr lang="en" sz="1200">
                <a:solidFill>
                  <a:srgbClr val="000000"/>
                </a:solidFill>
                <a:highlight>
                  <a:schemeClr val="lt1"/>
                </a:highlight>
              </a:rPr>
              <a:t>heir corresponding  NFAs are respectively</a:t>
            </a:r>
            <a:endParaRPr/>
          </a:p>
        </p:txBody>
      </p:sp>
      <p:sp>
        <p:nvSpPr>
          <p:cNvPr id="385" name="Google Shape;385;p30"/>
          <p:cNvSpPr/>
          <p:nvPr/>
        </p:nvSpPr>
        <p:spPr>
          <a:xfrm>
            <a:off x="1279300" y="2951075"/>
            <a:ext cx="625200" cy="218100"/>
          </a:xfrm>
          <a:prstGeom prst="right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1904500" y="2805725"/>
            <a:ext cx="552300" cy="5088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2972675" y="2951075"/>
            <a:ext cx="625200" cy="218100"/>
          </a:xfrm>
          <a:prstGeom prst="rightArrow">
            <a:avLst>
              <a:gd name="adj1" fmla="val 50000"/>
              <a:gd name="adj2"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3663425" y="2805725"/>
            <a:ext cx="552300" cy="508800"/>
          </a:xfrm>
          <a:prstGeom prst="donut">
            <a:avLst>
              <a:gd name="adj" fmla="val 83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877050" y="2951075"/>
            <a:ext cx="625200" cy="218100"/>
          </a:xfrm>
          <a:prstGeom prst="right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502250" y="2805725"/>
            <a:ext cx="552300" cy="5088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6069113" y="2951075"/>
            <a:ext cx="625200" cy="218100"/>
          </a:xfrm>
          <a:prstGeom prst="rightArrow">
            <a:avLst>
              <a:gd name="adj1" fmla="val 50000"/>
              <a:gd name="adj2"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6708900" y="2805725"/>
            <a:ext cx="552300" cy="508800"/>
          </a:xfrm>
          <a:prstGeom prst="donut">
            <a:avLst>
              <a:gd name="adj" fmla="val 83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txBox="1"/>
          <p:nvPr/>
        </p:nvSpPr>
        <p:spPr>
          <a:xfrm>
            <a:off x="1439200" y="3169175"/>
            <a:ext cx="465300" cy="50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b="1">
                <a:solidFill>
                  <a:srgbClr val="222222"/>
                </a:solidFill>
                <a:highlight>
                  <a:srgbClr val="FFFFE0"/>
                </a:highlight>
                <a:latin typeface="Nunito"/>
                <a:ea typeface="Nunito"/>
                <a:cs typeface="Nunito"/>
                <a:sym typeface="Nunito"/>
              </a:rPr>
              <a:t>Ø</a:t>
            </a:r>
            <a:endParaRPr b="1">
              <a:latin typeface="Nunito"/>
              <a:ea typeface="Nunito"/>
              <a:cs typeface="Nunito"/>
              <a:sym typeface="Nunito"/>
            </a:endParaRPr>
          </a:p>
        </p:txBody>
      </p:sp>
      <p:sp>
        <p:nvSpPr>
          <p:cNvPr id="394" name="Google Shape;394;p30"/>
          <p:cNvSpPr txBox="1"/>
          <p:nvPr/>
        </p:nvSpPr>
        <p:spPr>
          <a:xfrm>
            <a:off x="3158125" y="3169175"/>
            <a:ext cx="465300" cy="50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1" i="1">
                <a:solidFill>
                  <a:srgbClr val="434343"/>
                </a:solidFill>
                <a:highlight>
                  <a:schemeClr val="lt1"/>
                </a:highlight>
              </a:rPr>
              <a:t>ε</a:t>
            </a:r>
            <a:endParaRPr b="1">
              <a:latin typeface="Nunito"/>
              <a:ea typeface="Nunito"/>
              <a:cs typeface="Nunito"/>
              <a:sym typeface="Nunito"/>
            </a:endParaRPr>
          </a:p>
        </p:txBody>
      </p:sp>
      <p:sp>
        <p:nvSpPr>
          <p:cNvPr id="395" name="Google Shape;395;p30"/>
          <p:cNvSpPr txBox="1"/>
          <p:nvPr/>
        </p:nvSpPr>
        <p:spPr>
          <a:xfrm>
            <a:off x="6069125" y="3103500"/>
            <a:ext cx="465300" cy="50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1" i="1">
                <a:solidFill>
                  <a:srgbClr val="434343"/>
                </a:solidFill>
                <a:highlight>
                  <a:schemeClr val="lt1"/>
                </a:highlight>
              </a:rPr>
              <a:t>a</a:t>
            </a:r>
            <a:endParaRPr b="1">
              <a:latin typeface="Nunito"/>
              <a:ea typeface="Nunito"/>
              <a:cs typeface="Nunito"/>
              <a:sym typeface="Nunito"/>
            </a:endParaRPr>
          </a:p>
        </p:txBody>
      </p:sp>
      <p:sp>
        <p:nvSpPr>
          <p:cNvPr id="396" name="Google Shape;396;p30"/>
          <p:cNvSpPr txBox="1"/>
          <p:nvPr/>
        </p:nvSpPr>
        <p:spPr>
          <a:xfrm>
            <a:off x="6149075" y="2571750"/>
            <a:ext cx="465300" cy="50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1" i="1">
                <a:solidFill>
                  <a:srgbClr val="434343"/>
                </a:solidFill>
                <a:highlight>
                  <a:schemeClr val="lt1"/>
                </a:highlight>
              </a:rPr>
              <a:t>a</a:t>
            </a:r>
            <a:endParaRPr b="1">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body" idx="1"/>
          </p:nvPr>
        </p:nvSpPr>
        <p:spPr>
          <a:xfrm>
            <a:off x="1289250" y="463650"/>
            <a:ext cx="7030500" cy="8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composite regular expressions, let E</a:t>
            </a:r>
            <a:r>
              <a:rPr lang="en" sz="800"/>
              <a:t>1</a:t>
            </a:r>
            <a:r>
              <a:rPr lang="en"/>
              <a:t> and E</a:t>
            </a:r>
            <a:r>
              <a:rPr lang="en" sz="800"/>
              <a:t>2</a:t>
            </a:r>
            <a:r>
              <a:rPr lang="en"/>
              <a:t> be regular expressions with NFAs M</a:t>
            </a:r>
            <a:r>
              <a:rPr lang="en" sz="800"/>
              <a:t>1</a:t>
            </a:r>
            <a:r>
              <a:rPr lang="en"/>
              <a:t> and M</a:t>
            </a:r>
            <a:r>
              <a:rPr lang="en" sz="800"/>
              <a:t>2</a:t>
            </a:r>
            <a:r>
              <a:rPr lang="en"/>
              <a:t>, respectively. Then the NFAs. M+, M* for E1 + E2, E1 * E2 and (e1)* respectively are formed by combining M1 and M2 as shown in the figure.</a:t>
            </a:r>
            <a:endParaRPr/>
          </a:p>
          <a:p>
            <a:pPr marL="0" lvl="0" indent="0" algn="l" rtl="0">
              <a:spcBef>
                <a:spcPts val="1600"/>
              </a:spcBef>
              <a:spcAft>
                <a:spcPts val="1600"/>
              </a:spcAft>
              <a:buNone/>
            </a:pPr>
            <a:endParaRPr/>
          </a:p>
        </p:txBody>
      </p:sp>
      <p:sp>
        <p:nvSpPr>
          <p:cNvPr id="402" name="Google Shape;402;p31"/>
          <p:cNvSpPr/>
          <p:nvPr/>
        </p:nvSpPr>
        <p:spPr>
          <a:xfrm>
            <a:off x="3030350" y="1304350"/>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3132100" y="1413400"/>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31"/>
          <p:cNvPicPr preferRelativeResize="0"/>
          <p:nvPr/>
        </p:nvPicPr>
        <p:blipFill>
          <a:blip r:embed="rId3">
            <a:alphaModFix/>
          </a:blip>
          <a:stretch>
            <a:fillRect/>
          </a:stretch>
        </p:blipFill>
        <p:spPr>
          <a:xfrm rot="-2700199">
            <a:off x="3470008" y="1395473"/>
            <a:ext cx="297457" cy="297453"/>
          </a:xfrm>
          <a:prstGeom prst="rect">
            <a:avLst/>
          </a:prstGeom>
          <a:noFill/>
          <a:ln>
            <a:noFill/>
          </a:ln>
        </p:spPr>
      </p:pic>
      <p:sp>
        <p:nvSpPr>
          <p:cNvPr id="405" name="Google Shape;405;p31"/>
          <p:cNvSpPr/>
          <p:nvPr/>
        </p:nvSpPr>
        <p:spPr>
          <a:xfrm>
            <a:off x="3810000" y="1404950"/>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819400" y="1519250"/>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txBox="1"/>
          <p:nvPr/>
        </p:nvSpPr>
        <p:spPr>
          <a:xfrm>
            <a:off x="3408400" y="1519250"/>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408" name="Google Shape;408;p31"/>
          <p:cNvSpPr txBox="1"/>
          <p:nvPr/>
        </p:nvSpPr>
        <p:spPr>
          <a:xfrm>
            <a:off x="3408400" y="1675000"/>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E</a:t>
            </a:r>
            <a:r>
              <a:rPr lang="en" sz="800" b="1">
                <a:latin typeface="Nunito"/>
                <a:ea typeface="Nunito"/>
                <a:cs typeface="Nunito"/>
                <a:sym typeface="Nunito"/>
              </a:rPr>
              <a:t>1</a:t>
            </a:r>
            <a:endParaRPr sz="800" b="1">
              <a:latin typeface="Nunito"/>
              <a:ea typeface="Nunito"/>
              <a:cs typeface="Nunito"/>
              <a:sym typeface="Nunito"/>
            </a:endParaRPr>
          </a:p>
        </p:txBody>
      </p:sp>
      <p:sp>
        <p:nvSpPr>
          <p:cNvPr id="409" name="Google Shape;409;p31"/>
          <p:cNvSpPr/>
          <p:nvPr/>
        </p:nvSpPr>
        <p:spPr>
          <a:xfrm>
            <a:off x="5526849" y="1275775"/>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5628599" y="1384825"/>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6306499" y="1376375"/>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5315899" y="1490675"/>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txBox="1"/>
          <p:nvPr/>
        </p:nvSpPr>
        <p:spPr>
          <a:xfrm>
            <a:off x="5904899" y="1490675"/>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2</a:t>
            </a:r>
            <a:endParaRPr sz="800" b="1">
              <a:latin typeface="Nunito"/>
              <a:ea typeface="Nunito"/>
              <a:cs typeface="Nunito"/>
              <a:sym typeface="Nunito"/>
            </a:endParaRPr>
          </a:p>
        </p:txBody>
      </p:sp>
      <p:sp>
        <p:nvSpPr>
          <p:cNvPr id="414" name="Google Shape;414;p31"/>
          <p:cNvSpPr txBox="1"/>
          <p:nvPr/>
        </p:nvSpPr>
        <p:spPr>
          <a:xfrm>
            <a:off x="5925949" y="1675925"/>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E</a:t>
            </a:r>
            <a:r>
              <a:rPr lang="en" sz="800" b="1">
                <a:latin typeface="Nunito"/>
                <a:ea typeface="Nunito"/>
                <a:cs typeface="Nunito"/>
                <a:sym typeface="Nunito"/>
              </a:rPr>
              <a:t>2</a:t>
            </a:r>
            <a:endParaRPr sz="800" b="1">
              <a:latin typeface="Nunito"/>
              <a:ea typeface="Nunito"/>
              <a:cs typeface="Nunito"/>
              <a:sym typeface="Nunito"/>
            </a:endParaRPr>
          </a:p>
        </p:txBody>
      </p:sp>
      <p:pic>
        <p:nvPicPr>
          <p:cNvPr id="415" name="Google Shape;415;p31"/>
          <p:cNvPicPr preferRelativeResize="0"/>
          <p:nvPr/>
        </p:nvPicPr>
        <p:blipFill>
          <a:blip r:embed="rId3">
            <a:alphaModFix/>
          </a:blip>
          <a:stretch>
            <a:fillRect/>
          </a:stretch>
        </p:blipFill>
        <p:spPr>
          <a:xfrm rot="-2700199">
            <a:off x="5930571" y="1358448"/>
            <a:ext cx="297457" cy="297453"/>
          </a:xfrm>
          <a:prstGeom prst="rect">
            <a:avLst/>
          </a:prstGeom>
          <a:noFill/>
          <a:ln>
            <a:noFill/>
          </a:ln>
        </p:spPr>
      </p:pic>
      <p:sp>
        <p:nvSpPr>
          <p:cNvPr id="416" name="Google Shape;416;p31"/>
          <p:cNvSpPr/>
          <p:nvPr/>
        </p:nvSpPr>
        <p:spPr>
          <a:xfrm>
            <a:off x="4305300" y="2017825"/>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4407050" y="2126875"/>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8" name="Google Shape;418;p31"/>
          <p:cNvPicPr preferRelativeResize="0"/>
          <p:nvPr/>
        </p:nvPicPr>
        <p:blipFill>
          <a:blip r:embed="rId3">
            <a:alphaModFix/>
          </a:blip>
          <a:stretch>
            <a:fillRect/>
          </a:stretch>
        </p:blipFill>
        <p:spPr>
          <a:xfrm rot="-2700199">
            <a:off x="4744958" y="2108948"/>
            <a:ext cx="297457" cy="297453"/>
          </a:xfrm>
          <a:prstGeom prst="rect">
            <a:avLst/>
          </a:prstGeom>
          <a:noFill/>
          <a:ln>
            <a:noFill/>
          </a:ln>
        </p:spPr>
      </p:pic>
      <p:sp>
        <p:nvSpPr>
          <p:cNvPr id="419" name="Google Shape;419;p31"/>
          <p:cNvSpPr/>
          <p:nvPr/>
        </p:nvSpPr>
        <p:spPr>
          <a:xfrm>
            <a:off x="5084950" y="2118425"/>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txBox="1"/>
          <p:nvPr/>
        </p:nvSpPr>
        <p:spPr>
          <a:xfrm>
            <a:off x="4683350" y="2232725"/>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421" name="Google Shape;421;p31"/>
          <p:cNvSpPr/>
          <p:nvPr/>
        </p:nvSpPr>
        <p:spPr>
          <a:xfrm>
            <a:off x="4305300" y="2604125"/>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4407050" y="2713175"/>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3" name="Google Shape;423;p31"/>
          <p:cNvPicPr preferRelativeResize="0"/>
          <p:nvPr/>
        </p:nvPicPr>
        <p:blipFill>
          <a:blip r:embed="rId3">
            <a:alphaModFix/>
          </a:blip>
          <a:stretch>
            <a:fillRect/>
          </a:stretch>
        </p:blipFill>
        <p:spPr>
          <a:xfrm rot="-2700199">
            <a:off x="4744958" y="2695248"/>
            <a:ext cx="297457" cy="297453"/>
          </a:xfrm>
          <a:prstGeom prst="rect">
            <a:avLst/>
          </a:prstGeom>
          <a:noFill/>
          <a:ln>
            <a:noFill/>
          </a:ln>
        </p:spPr>
      </p:pic>
      <p:sp>
        <p:nvSpPr>
          <p:cNvPr id="424" name="Google Shape;424;p31"/>
          <p:cNvSpPr/>
          <p:nvPr/>
        </p:nvSpPr>
        <p:spPr>
          <a:xfrm>
            <a:off x="5084950" y="2704725"/>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txBox="1"/>
          <p:nvPr/>
        </p:nvSpPr>
        <p:spPr>
          <a:xfrm>
            <a:off x="4683350" y="2819025"/>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426" name="Google Shape;426;p31"/>
          <p:cNvSpPr/>
          <p:nvPr/>
        </p:nvSpPr>
        <p:spPr>
          <a:xfrm>
            <a:off x="5555425" y="2388475"/>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3912350" y="2418975"/>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rot="-2030577">
            <a:off x="4135625" y="2341955"/>
            <a:ext cx="280652" cy="52336"/>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rot="2077521">
            <a:off x="4150066" y="2683921"/>
            <a:ext cx="280355" cy="52425"/>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rot="-2030577">
            <a:off x="5322350" y="2655380"/>
            <a:ext cx="280652" cy="52336"/>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rot="2078714">
            <a:off x="5369185" y="2319414"/>
            <a:ext cx="239581" cy="52425"/>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txBox="1"/>
          <p:nvPr/>
        </p:nvSpPr>
        <p:spPr>
          <a:xfrm>
            <a:off x="4409250" y="2997175"/>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1</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   E</a:t>
            </a:r>
            <a:r>
              <a:rPr lang="en" sz="600" b="1">
                <a:latin typeface="Nunito"/>
                <a:ea typeface="Nunito"/>
                <a:cs typeface="Nunito"/>
                <a:sym typeface="Nunito"/>
              </a:rPr>
              <a:t>2</a:t>
            </a:r>
            <a:endParaRPr sz="600" b="1">
              <a:latin typeface="Nunito"/>
              <a:ea typeface="Nunito"/>
              <a:cs typeface="Nunito"/>
              <a:sym typeface="Nunito"/>
            </a:endParaRPr>
          </a:p>
        </p:txBody>
      </p:sp>
      <p:sp>
        <p:nvSpPr>
          <p:cNvPr id="433" name="Google Shape;433;p31"/>
          <p:cNvSpPr/>
          <p:nvPr/>
        </p:nvSpPr>
        <p:spPr>
          <a:xfrm>
            <a:off x="5019675" y="3139225"/>
            <a:ext cx="31800" cy="285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3838575" y="3252625"/>
            <a:ext cx="2066400" cy="400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5" name="Google Shape;435;p31"/>
          <p:cNvCxnSpPr/>
          <p:nvPr/>
        </p:nvCxnSpPr>
        <p:spPr>
          <a:xfrm>
            <a:off x="4605325" y="3257550"/>
            <a:ext cx="0" cy="271500"/>
          </a:xfrm>
          <a:prstGeom prst="straightConnector1">
            <a:avLst/>
          </a:prstGeom>
          <a:noFill/>
          <a:ln w="19050" cap="flat" cmpd="sng">
            <a:solidFill>
              <a:schemeClr val="dk2"/>
            </a:solidFill>
            <a:prstDash val="solid"/>
            <a:round/>
            <a:headEnd type="none" w="med" len="med"/>
            <a:tailEnd type="none" w="med" len="med"/>
          </a:ln>
        </p:spPr>
      </p:cxnSp>
      <p:cxnSp>
        <p:nvCxnSpPr>
          <p:cNvPr id="436" name="Google Shape;436;p31"/>
          <p:cNvCxnSpPr/>
          <p:nvPr/>
        </p:nvCxnSpPr>
        <p:spPr>
          <a:xfrm>
            <a:off x="5104025" y="3257550"/>
            <a:ext cx="0" cy="271500"/>
          </a:xfrm>
          <a:prstGeom prst="straightConnector1">
            <a:avLst/>
          </a:prstGeom>
          <a:noFill/>
          <a:ln w="19050" cap="flat" cmpd="sng">
            <a:solidFill>
              <a:schemeClr val="dk2"/>
            </a:solidFill>
            <a:prstDash val="solid"/>
            <a:round/>
            <a:headEnd type="none" w="med" len="med"/>
            <a:tailEnd type="none" w="med" len="med"/>
          </a:ln>
        </p:spPr>
      </p:cxnSp>
      <p:sp>
        <p:nvSpPr>
          <p:cNvPr id="437" name="Google Shape;437;p31"/>
          <p:cNvSpPr/>
          <p:nvPr/>
        </p:nvSpPr>
        <p:spPr>
          <a:xfrm>
            <a:off x="4716525" y="3297800"/>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3963800" y="3297800"/>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5602725" y="3283075"/>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0" name="Google Shape;440;p31"/>
          <p:cNvPicPr preferRelativeResize="0"/>
          <p:nvPr/>
        </p:nvPicPr>
        <p:blipFill>
          <a:blip r:embed="rId3">
            <a:alphaModFix/>
          </a:blip>
          <a:stretch>
            <a:fillRect/>
          </a:stretch>
        </p:blipFill>
        <p:spPr>
          <a:xfrm rot="-2180025">
            <a:off x="4317298" y="3227990"/>
            <a:ext cx="400852" cy="400846"/>
          </a:xfrm>
          <a:prstGeom prst="rect">
            <a:avLst/>
          </a:prstGeom>
          <a:noFill/>
          <a:ln>
            <a:noFill/>
          </a:ln>
        </p:spPr>
      </p:pic>
      <p:pic>
        <p:nvPicPr>
          <p:cNvPr id="441" name="Google Shape;441;p31"/>
          <p:cNvPicPr preferRelativeResize="0"/>
          <p:nvPr/>
        </p:nvPicPr>
        <p:blipFill>
          <a:blip r:embed="rId3">
            <a:alphaModFix/>
          </a:blip>
          <a:stretch>
            <a:fillRect/>
          </a:stretch>
        </p:blipFill>
        <p:spPr>
          <a:xfrm rot="-2576832">
            <a:off x="5068669" y="3212562"/>
            <a:ext cx="485011" cy="485002"/>
          </a:xfrm>
          <a:prstGeom prst="rect">
            <a:avLst/>
          </a:prstGeom>
          <a:noFill/>
          <a:ln>
            <a:noFill/>
          </a:ln>
        </p:spPr>
      </p:pic>
      <p:sp>
        <p:nvSpPr>
          <p:cNvPr id="442" name="Google Shape;442;p31"/>
          <p:cNvSpPr txBox="1"/>
          <p:nvPr/>
        </p:nvSpPr>
        <p:spPr>
          <a:xfrm>
            <a:off x="4476488" y="3584300"/>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 </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   E</a:t>
            </a:r>
            <a:r>
              <a:rPr lang="en" sz="600" b="1">
                <a:latin typeface="Nunito"/>
                <a:ea typeface="Nunito"/>
                <a:cs typeface="Nunito"/>
                <a:sym typeface="Nunito"/>
              </a:rPr>
              <a:t>2</a:t>
            </a:r>
            <a:endParaRPr sz="600" b="1">
              <a:latin typeface="Nunito"/>
              <a:ea typeface="Nunito"/>
              <a:cs typeface="Nunito"/>
              <a:sym typeface="Nunito"/>
            </a:endParaRPr>
          </a:p>
        </p:txBody>
      </p:sp>
      <p:sp>
        <p:nvSpPr>
          <p:cNvPr id="443" name="Google Shape;443;p31"/>
          <p:cNvSpPr/>
          <p:nvPr/>
        </p:nvSpPr>
        <p:spPr>
          <a:xfrm rot="10800000" flipH="1">
            <a:off x="4657750" y="3709713"/>
            <a:ext cx="38100" cy="459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flipH="1">
            <a:off x="4986363" y="3714475"/>
            <a:ext cx="38100" cy="459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3620399" y="2531100"/>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3657624" y="3402350"/>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4319325" y="4045450"/>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4421075" y="4154500"/>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9" name="Google Shape;449;p31"/>
          <p:cNvPicPr preferRelativeResize="0"/>
          <p:nvPr/>
        </p:nvPicPr>
        <p:blipFill>
          <a:blip r:embed="rId3">
            <a:alphaModFix/>
          </a:blip>
          <a:stretch>
            <a:fillRect/>
          </a:stretch>
        </p:blipFill>
        <p:spPr>
          <a:xfrm rot="-2700199">
            <a:off x="4758983" y="4136573"/>
            <a:ext cx="297457" cy="297453"/>
          </a:xfrm>
          <a:prstGeom prst="rect">
            <a:avLst/>
          </a:prstGeom>
          <a:noFill/>
          <a:ln>
            <a:noFill/>
          </a:ln>
        </p:spPr>
      </p:pic>
      <p:sp>
        <p:nvSpPr>
          <p:cNvPr id="450" name="Google Shape;450;p31"/>
          <p:cNvSpPr/>
          <p:nvPr/>
        </p:nvSpPr>
        <p:spPr>
          <a:xfrm>
            <a:off x="5098975" y="4146050"/>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txBox="1"/>
          <p:nvPr/>
        </p:nvSpPr>
        <p:spPr>
          <a:xfrm>
            <a:off x="4697375" y="4260350"/>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452" name="Google Shape;452;p31"/>
          <p:cNvSpPr txBox="1"/>
          <p:nvPr/>
        </p:nvSpPr>
        <p:spPr>
          <a:xfrm>
            <a:off x="4490513" y="4456175"/>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 *</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a:t>
            </a:r>
            <a:endParaRPr sz="600" b="1">
              <a:latin typeface="Nunito"/>
              <a:ea typeface="Nunito"/>
              <a:cs typeface="Nunito"/>
              <a:sym typeface="Nunito"/>
            </a:endParaRPr>
          </a:p>
        </p:txBody>
      </p:sp>
      <p:sp>
        <p:nvSpPr>
          <p:cNvPr id="453" name="Google Shape;453;p31"/>
          <p:cNvSpPr/>
          <p:nvPr/>
        </p:nvSpPr>
        <p:spPr>
          <a:xfrm>
            <a:off x="3868550" y="4146050"/>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5628600" y="4128675"/>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flipH="1">
            <a:off x="4550450" y="3965400"/>
            <a:ext cx="685500" cy="1794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3608150" y="4233225"/>
            <a:ext cx="2604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4152762" y="4250600"/>
            <a:ext cx="2604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5388540" y="4260050"/>
            <a:ext cx="2268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3962400" y="3864225"/>
            <a:ext cx="1869300" cy="261600"/>
          </a:xfrm>
          <a:prstGeom prst="curvedDownArrow">
            <a:avLst>
              <a:gd name="adj1" fmla="val 25000"/>
              <a:gd name="adj2" fmla="val 50000"/>
              <a:gd name="adj3" fmla="val 25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txBox="1"/>
          <p:nvPr/>
        </p:nvSpPr>
        <p:spPr>
          <a:xfrm>
            <a:off x="4119112" y="4689151"/>
            <a:ext cx="1803300" cy="6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666666"/>
                </a:solidFill>
                <a:latin typeface="Nunito"/>
                <a:ea typeface="Nunito"/>
                <a:cs typeface="Nunito"/>
                <a:sym typeface="Nunito"/>
              </a:rPr>
              <a:t>NFAs for +,*,+ and operations</a:t>
            </a:r>
            <a:endParaRPr sz="800">
              <a:solidFill>
                <a:srgbClr val="666666"/>
              </a:solidFill>
              <a:latin typeface="Nunito"/>
              <a:ea typeface="Nunito"/>
              <a:cs typeface="Nunito"/>
              <a:sym typeface="Nunito"/>
            </a:endParaRPr>
          </a:p>
        </p:txBody>
      </p:sp>
      <p:sp>
        <p:nvSpPr>
          <p:cNvPr id="461" name="Google Shape;461;p31"/>
          <p:cNvSpPr txBox="1"/>
          <p:nvPr/>
        </p:nvSpPr>
        <p:spPr>
          <a:xfrm>
            <a:off x="4027725" y="2010663"/>
            <a:ext cx="312600" cy="4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i="1">
                <a:solidFill>
                  <a:srgbClr val="434343"/>
                </a:solidFill>
                <a:highlight>
                  <a:schemeClr val="lt1"/>
                </a:highlight>
              </a:rPr>
              <a:t>ε</a:t>
            </a:r>
            <a:endParaRPr>
              <a:latin typeface="Nunito"/>
              <a:ea typeface="Nunito"/>
              <a:cs typeface="Nunito"/>
              <a:sym typeface="Nunito"/>
            </a:endParaRPr>
          </a:p>
        </p:txBody>
      </p:sp>
      <p:sp>
        <p:nvSpPr>
          <p:cNvPr id="462" name="Google Shape;462;p31"/>
          <p:cNvSpPr txBox="1"/>
          <p:nvPr/>
        </p:nvSpPr>
        <p:spPr>
          <a:xfrm>
            <a:off x="4013725" y="2579438"/>
            <a:ext cx="312600" cy="4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i="1">
                <a:solidFill>
                  <a:srgbClr val="434343"/>
                </a:solidFill>
                <a:highlight>
                  <a:schemeClr val="lt1"/>
                </a:highlight>
              </a:rPr>
              <a:t>ε</a:t>
            </a:r>
            <a:endParaRPr>
              <a:latin typeface="Nunito"/>
              <a:ea typeface="Nunito"/>
              <a:cs typeface="Nunito"/>
              <a:sym typeface="Nunito"/>
            </a:endParaRPr>
          </a:p>
        </p:txBody>
      </p:sp>
      <p:sp>
        <p:nvSpPr>
          <p:cNvPr id="463" name="Google Shape;463;p31"/>
          <p:cNvSpPr txBox="1"/>
          <p:nvPr/>
        </p:nvSpPr>
        <p:spPr>
          <a:xfrm>
            <a:off x="5380325" y="2062875"/>
            <a:ext cx="312600" cy="4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i="1">
                <a:solidFill>
                  <a:srgbClr val="434343"/>
                </a:solidFill>
                <a:highlight>
                  <a:schemeClr val="lt1"/>
                </a:highlight>
              </a:rPr>
              <a:t>ε</a:t>
            </a:r>
            <a:endParaRPr>
              <a:latin typeface="Nunito"/>
              <a:ea typeface="Nunito"/>
              <a:cs typeface="Nunito"/>
              <a:sym typeface="Nunito"/>
            </a:endParaRPr>
          </a:p>
        </p:txBody>
      </p:sp>
      <p:sp>
        <p:nvSpPr>
          <p:cNvPr id="464" name="Google Shape;464;p31"/>
          <p:cNvSpPr txBox="1"/>
          <p:nvPr/>
        </p:nvSpPr>
        <p:spPr>
          <a:xfrm>
            <a:off x="5380325" y="2587600"/>
            <a:ext cx="312600" cy="4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i="1">
                <a:solidFill>
                  <a:srgbClr val="434343"/>
                </a:solidFill>
                <a:highlight>
                  <a:schemeClr val="lt1"/>
                </a:highlight>
              </a:rPr>
              <a:t>ε</a:t>
            </a:r>
            <a:endParaRPr>
              <a:latin typeface="Nunito"/>
              <a:ea typeface="Nunito"/>
              <a:cs typeface="Nunito"/>
              <a:sym typeface="Nunito"/>
            </a:endParaRPr>
          </a:p>
        </p:txBody>
      </p:sp>
      <p:sp>
        <p:nvSpPr>
          <p:cNvPr id="465" name="Google Shape;465;p31"/>
          <p:cNvSpPr txBox="1"/>
          <p:nvPr/>
        </p:nvSpPr>
        <p:spPr>
          <a:xfrm>
            <a:off x="4741875" y="3883800"/>
            <a:ext cx="312600" cy="27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i="1">
                <a:solidFill>
                  <a:srgbClr val="434343"/>
                </a:solidFill>
                <a:highlight>
                  <a:schemeClr val="lt1"/>
                </a:highlight>
              </a:rPr>
              <a:t>ε</a:t>
            </a:r>
            <a:endParaRPr>
              <a:latin typeface="Nunito"/>
              <a:ea typeface="Nunito"/>
              <a:cs typeface="Nunito"/>
              <a:sym typeface="Nunito"/>
            </a:endParaRPr>
          </a:p>
        </p:txBody>
      </p:sp>
      <p:sp>
        <p:nvSpPr>
          <p:cNvPr id="466" name="Google Shape;466;p31"/>
          <p:cNvSpPr txBox="1"/>
          <p:nvPr/>
        </p:nvSpPr>
        <p:spPr>
          <a:xfrm>
            <a:off x="4053200" y="3913975"/>
            <a:ext cx="312600" cy="4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i="1">
                <a:solidFill>
                  <a:srgbClr val="434343"/>
                </a:solidFill>
                <a:highlight>
                  <a:schemeClr val="lt1"/>
                </a:highlight>
              </a:rPr>
              <a:t>ε</a:t>
            </a:r>
            <a:endParaRPr>
              <a:latin typeface="Nunito"/>
              <a:ea typeface="Nunito"/>
              <a:cs typeface="Nunito"/>
              <a:sym typeface="Nunito"/>
            </a:endParaRPr>
          </a:p>
        </p:txBody>
      </p:sp>
      <p:sp>
        <p:nvSpPr>
          <p:cNvPr id="467" name="Google Shape;467;p31"/>
          <p:cNvSpPr txBox="1"/>
          <p:nvPr/>
        </p:nvSpPr>
        <p:spPr>
          <a:xfrm>
            <a:off x="4023238" y="4197188"/>
            <a:ext cx="312600" cy="4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i="1">
                <a:solidFill>
                  <a:srgbClr val="434343"/>
                </a:solidFill>
                <a:highlight>
                  <a:schemeClr val="lt1"/>
                </a:highlight>
              </a:rPr>
              <a:t>ε</a:t>
            </a:r>
            <a:endParaRPr>
              <a:latin typeface="Nunito"/>
              <a:ea typeface="Nunito"/>
              <a:cs typeface="Nunito"/>
              <a:sym typeface="Nunito"/>
            </a:endParaRPr>
          </a:p>
        </p:txBody>
      </p:sp>
      <p:sp>
        <p:nvSpPr>
          <p:cNvPr id="468" name="Google Shape;468;p31"/>
          <p:cNvSpPr txBox="1"/>
          <p:nvPr/>
        </p:nvSpPr>
        <p:spPr>
          <a:xfrm>
            <a:off x="5402263" y="4260050"/>
            <a:ext cx="312600" cy="4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i="1">
                <a:solidFill>
                  <a:srgbClr val="434343"/>
                </a:solidFill>
                <a:highlight>
                  <a:schemeClr val="lt1"/>
                </a:highlight>
              </a:rPr>
              <a:t>ε</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2"/>
          <p:cNvSpPr txBox="1">
            <a:spLocks noGrp="1"/>
          </p:cNvSpPr>
          <p:nvPr>
            <p:ph type="body" idx="1"/>
          </p:nvPr>
        </p:nvSpPr>
        <p:spPr>
          <a:xfrm>
            <a:off x="1221150" y="654175"/>
            <a:ext cx="3419400" cy="38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t>
            </a:r>
            <a:r>
              <a:rPr lang="en" sz="800"/>
              <a:t>1</a:t>
            </a:r>
            <a:r>
              <a:rPr lang="en"/>
              <a:t>+E</a:t>
            </a:r>
            <a:r>
              <a:rPr lang="en" sz="800"/>
              <a:t>2</a:t>
            </a:r>
            <a:r>
              <a:rPr lang="en"/>
              <a:t> M+ is formed by adding  </a:t>
            </a:r>
            <a:r>
              <a:rPr lang="en" sz="1800" i="1">
                <a:solidFill>
                  <a:srgbClr val="434343"/>
                </a:solidFill>
                <a:highlight>
                  <a:schemeClr val="lt1"/>
                </a:highlight>
                <a:latin typeface="Arial"/>
                <a:ea typeface="Arial"/>
                <a:cs typeface="Arial"/>
                <a:sym typeface="Arial"/>
              </a:rPr>
              <a:t>ε</a:t>
            </a:r>
            <a:r>
              <a:rPr lang="en"/>
              <a:t>-transitions from a new start state to the start states of M</a:t>
            </a:r>
            <a:r>
              <a:rPr lang="en" sz="800"/>
              <a:t>1</a:t>
            </a:r>
            <a:r>
              <a:rPr lang="en"/>
              <a:t> and M</a:t>
            </a:r>
            <a:r>
              <a:rPr lang="en" sz="800"/>
              <a:t>2</a:t>
            </a:r>
            <a:r>
              <a:rPr lang="en"/>
              <a:t>, and from the accepting states of M</a:t>
            </a:r>
            <a:r>
              <a:rPr lang="en" sz="800"/>
              <a:t>1</a:t>
            </a:r>
            <a:r>
              <a:rPr lang="en"/>
              <a:t> and M</a:t>
            </a:r>
            <a:r>
              <a:rPr lang="en" sz="800"/>
              <a:t>2</a:t>
            </a:r>
            <a:r>
              <a:rPr lang="en"/>
              <a:t> to a new accepting state. The accepting states of M</a:t>
            </a:r>
            <a:r>
              <a:rPr lang="en" sz="800"/>
              <a:t>1</a:t>
            </a:r>
            <a:r>
              <a:rPr lang="en"/>
              <a:t> and M</a:t>
            </a:r>
            <a:r>
              <a:rPr lang="en" sz="800"/>
              <a:t>2</a:t>
            </a:r>
            <a:r>
              <a:rPr lang="en"/>
              <a:t> are made non-accepting in M+ so that M+ to a state of M</a:t>
            </a:r>
            <a:r>
              <a:rPr lang="en" sz="800"/>
              <a:t>2</a:t>
            </a:r>
            <a:r>
              <a:rPr lang="en"/>
              <a:t> and vice versa in M+. this ensures that the stings accepted by M+ are precisely those accepted by M</a:t>
            </a:r>
            <a:r>
              <a:rPr lang="en" sz="800"/>
              <a:t>1</a:t>
            </a:r>
            <a:r>
              <a:rPr lang="en"/>
              <a:t> or M</a:t>
            </a:r>
            <a:r>
              <a:rPr lang="en" sz="800"/>
              <a:t>2</a:t>
            </a:r>
            <a:r>
              <a:rPr lang="en"/>
              <a:t> L(N+) = L (E1 + E2).</a:t>
            </a:r>
            <a:endParaRPr/>
          </a:p>
          <a:p>
            <a:pPr marL="0" lvl="0" indent="0" algn="l" rtl="0">
              <a:spcBef>
                <a:spcPts val="1600"/>
              </a:spcBef>
              <a:spcAft>
                <a:spcPts val="0"/>
              </a:spcAft>
              <a:buNone/>
            </a:pPr>
            <a:r>
              <a:rPr lang="en"/>
              <a:t>For E</a:t>
            </a:r>
            <a:r>
              <a:rPr lang="en" sz="800"/>
              <a:t>1</a:t>
            </a:r>
            <a:r>
              <a:rPr lang="en"/>
              <a:t>   E</a:t>
            </a:r>
            <a:r>
              <a:rPr lang="en" sz="800"/>
              <a:t>2</a:t>
            </a:r>
            <a:r>
              <a:rPr lang="en"/>
              <a:t> the start state of  M   is the start state of M</a:t>
            </a:r>
            <a:r>
              <a:rPr lang="en" sz="800"/>
              <a:t>1</a:t>
            </a:r>
            <a:r>
              <a:rPr lang="en"/>
              <a:t>. the  accepting state of M1 and the state of M</a:t>
            </a:r>
            <a:r>
              <a:rPr lang="en" sz="800"/>
              <a:t>2</a:t>
            </a:r>
            <a:r>
              <a:rPr lang="en"/>
              <a:t> are collapsed into one state.</a:t>
            </a:r>
            <a:endParaRPr/>
          </a:p>
          <a:p>
            <a:pPr marL="0" lvl="0" indent="0" algn="l" rtl="0">
              <a:spcBef>
                <a:spcPts val="1600"/>
              </a:spcBef>
              <a:spcAft>
                <a:spcPts val="1600"/>
              </a:spcAft>
              <a:buNone/>
            </a:pPr>
            <a:endParaRPr/>
          </a:p>
        </p:txBody>
      </p:sp>
      <p:sp>
        <p:nvSpPr>
          <p:cNvPr id="474" name="Google Shape;474;p32"/>
          <p:cNvSpPr/>
          <p:nvPr/>
        </p:nvSpPr>
        <p:spPr>
          <a:xfrm>
            <a:off x="5087235" y="713300"/>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88985" y="822350"/>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6" name="Google Shape;476;p32"/>
          <p:cNvPicPr preferRelativeResize="0"/>
          <p:nvPr/>
        </p:nvPicPr>
        <p:blipFill>
          <a:blip r:embed="rId3">
            <a:alphaModFix/>
          </a:blip>
          <a:stretch>
            <a:fillRect/>
          </a:stretch>
        </p:blipFill>
        <p:spPr>
          <a:xfrm rot="-2700199">
            <a:off x="5526893" y="804423"/>
            <a:ext cx="297457" cy="297453"/>
          </a:xfrm>
          <a:prstGeom prst="rect">
            <a:avLst/>
          </a:prstGeom>
          <a:noFill/>
          <a:ln>
            <a:noFill/>
          </a:ln>
        </p:spPr>
      </p:pic>
      <p:sp>
        <p:nvSpPr>
          <p:cNvPr id="477" name="Google Shape;477;p32"/>
          <p:cNvSpPr/>
          <p:nvPr/>
        </p:nvSpPr>
        <p:spPr>
          <a:xfrm>
            <a:off x="5866885" y="813900"/>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76285" y="928200"/>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txBox="1"/>
          <p:nvPr/>
        </p:nvSpPr>
        <p:spPr>
          <a:xfrm>
            <a:off x="5465285" y="928200"/>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480" name="Google Shape;480;p32"/>
          <p:cNvSpPr txBox="1"/>
          <p:nvPr/>
        </p:nvSpPr>
        <p:spPr>
          <a:xfrm>
            <a:off x="5465275" y="10843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E</a:t>
            </a:r>
            <a:r>
              <a:rPr lang="en" sz="800" b="1">
                <a:latin typeface="Nunito"/>
                <a:ea typeface="Nunito"/>
                <a:cs typeface="Nunito"/>
                <a:sym typeface="Nunito"/>
              </a:rPr>
              <a:t>1</a:t>
            </a:r>
            <a:endParaRPr sz="800" b="1">
              <a:latin typeface="Nunito"/>
              <a:ea typeface="Nunito"/>
              <a:cs typeface="Nunito"/>
              <a:sym typeface="Nunito"/>
            </a:endParaRPr>
          </a:p>
        </p:txBody>
      </p:sp>
      <p:sp>
        <p:nvSpPr>
          <p:cNvPr id="481" name="Google Shape;481;p32"/>
          <p:cNvSpPr/>
          <p:nvPr/>
        </p:nvSpPr>
        <p:spPr>
          <a:xfrm>
            <a:off x="7508049" y="684226"/>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7609799" y="79327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8287699" y="7848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7297099" y="899126"/>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txBox="1"/>
          <p:nvPr/>
        </p:nvSpPr>
        <p:spPr>
          <a:xfrm>
            <a:off x="7886099" y="89912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2</a:t>
            </a:r>
            <a:endParaRPr sz="800" b="1">
              <a:latin typeface="Nunito"/>
              <a:ea typeface="Nunito"/>
              <a:cs typeface="Nunito"/>
              <a:sym typeface="Nunito"/>
            </a:endParaRPr>
          </a:p>
        </p:txBody>
      </p:sp>
      <p:sp>
        <p:nvSpPr>
          <p:cNvPr id="486" name="Google Shape;486;p32"/>
          <p:cNvSpPr txBox="1"/>
          <p:nvPr/>
        </p:nvSpPr>
        <p:spPr>
          <a:xfrm>
            <a:off x="7907149" y="10843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E</a:t>
            </a:r>
            <a:r>
              <a:rPr lang="en" sz="800" b="1">
                <a:latin typeface="Nunito"/>
                <a:ea typeface="Nunito"/>
                <a:cs typeface="Nunito"/>
                <a:sym typeface="Nunito"/>
              </a:rPr>
              <a:t>2</a:t>
            </a:r>
            <a:endParaRPr sz="800" b="1">
              <a:latin typeface="Nunito"/>
              <a:ea typeface="Nunito"/>
              <a:cs typeface="Nunito"/>
              <a:sym typeface="Nunito"/>
            </a:endParaRPr>
          </a:p>
        </p:txBody>
      </p:sp>
      <p:pic>
        <p:nvPicPr>
          <p:cNvPr id="487" name="Google Shape;487;p32"/>
          <p:cNvPicPr preferRelativeResize="0"/>
          <p:nvPr/>
        </p:nvPicPr>
        <p:blipFill>
          <a:blip r:embed="rId3">
            <a:alphaModFix/>
          </a:blip>
          <a:stretch>
            <a:fillRect/>
          </a:stretch>
        </p:blipFill>
        <p:spPr>
          <a:xfrm rot="-2700199">
            <a:off x="7911771" y="766898"/>
            <a:ext cx="297457" cy="297453"/>
          </a:xfrm>
          <a:prstGeom prst="rect">
            <a:avLst/>
          </a:prstGeom>
          <a:noFill/>
          <a:ln>
            <a:noFill/>
          </a:ln>
        </p:spPr>
      </p:pic>
      <p:sp>
        <p:nvSpPr>
          <p:cNvPr id="488" name="Google Shape;488;p32"/>
          <p:cNvSpPr/>
          <p:nvPr/>
        </p:nvSpPr>
        <p:spPr>
          <a:xfrm>
            <a:off x="6286500" y="1426276"/>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6388250" y="153532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0" name="Google Shape;490;p32"/>
          <p:cNvPicPr preferRelativeResize="0"/>
          <p:nvPr/>
        </p:nvPicPr>
        <p:blipFill>
          <a:blip r:embed="rId3">
            <a:alphaModFix/>
          </a:blip>
          <a:stretch>
            <a:fillRect/>
          </a:stretch>
        </p:blipFill>
        <p:spPr>
          <a:xfrm rot="-2700199">
            <a:off x="6726158" y="1517398"/>
            <a:ext cx="297457" cy="297453"/>
          </a:xfrm>
          <a:prstGeom prst="rect">
            <a:avLst/>
          </a:prstGeom>
          <a:noFill/>
          <a:ln>
            <a:noFill/>
          </a:ln>
        </p:spPr>
      </p:pic>
      <p:sp>
        <p:nvSpPr>
          <p:cNvPr id="491" name="Google Shape;491;p32"/>
          <p:cNvSpPr/>
          <p:nvPr/>
        </p:nvSpPr>
        <p:spPr>
          <a:xfrm>
            <a:off x="7066150" y="152687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txBox="1"/>
          <p:nvPr/>
        </p:nvSpPr>
        <p:spPr>
          <a:xfrm>
            <a:off x="6664550" y="16411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493" name="Google Shape;493;p32"/>
          <p:cNvSpPr/>
          <p:nvPr/>
        </p:nvSpPr>
        <p:spPr>
          <a:xfrm>
            <a:off x="6286500" y="2012576"/>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6388250" y="212162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5" name="Google Shape;495;p32"/>
          <p:cNvPicPr preferRelativeResize="0"/>
          <p:nvPr/>
        </p:nvPicPr>
        <p:blipFill>
          <a:blip r:embed="rId3">
            <a:alphaModFix/>
          </a:blip>
          <a:stretch>
            <a:fillRect/>
          </a:stretch>
        </p:blipFill>
        <p:spPr>
          <a:xfrm rot="-2700199">
            <a:off x="6726158" y="2103698"/>
            <a:ext cx="297457" cy="297453"/>
          </a:xfrm>
          <a:prstGeom prst="rect">
            <a:avLst/>
          </a:prstGeom>
          <a:noFill/>
          <a:ln>
            <a:noFill/>
          </a:ln>
        </p:spPr>
      </p:pic>
      <p:sp>
        <p:nvSpPr>
          <p:cNvPr id="496" name="Google Shape;496;p32"/>
          <p:cNvSpPr/>
          <p:nvPr/>
        </p:nvSpPr>
        <p:spPr>
          <a:xfrm>
            <a:off x="7066150" y="211317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txBox="1"/>
          <p:nvPr/>
        </p:nvSpPr>
        <p:spPr>
          <a:xfrm>
            <a:off x="6664550" y="22274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498" name="Google Shape;498;p32"/>
          <p:cNvSpPr/>
          <p:nvPr/>
        </p:nvSpPr>
        <p:spPr>
          <a:xfrm>
            <a:off x="7536625" y="17969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893550" y="182742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rot="-2030577">
            <a:off x="6116825" y="1750406"/>
            <a:ext cx="280652" cy="52336"/>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rot="2077521">
            <a:off x="6131266" y="2092372"/>
            <a:ext cx="280355" cy="52425"/>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rot="-2030577">
            <a:off x="7303550" y="2063831"/>
            <a:ext cx="280652" cy="52336"/>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rot="2078714">
            <a:off x="7350385" y="1727865"/>
            <a:ext cx="239581" cy="52425"/>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txBox="1"/>
          <p:nvPr/>
        </p:nvSpPr>
        <p:spPr>
          <a:xfrm>
            <a:off x="6390450" y="2405626"/>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1</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   E</a:t>
            </a:r>
            <a:r>
              <a:rPr lang="en" sz="600" b="1">
                <a:latin typeface="Nunito"/>
                <a:ea typeface="Nunito"/>
                <a:cs typeface="Nunito"/>
                <a:sym typeface="Nunito"/>
              </a:rPr>
              <a:t>2</a:t>
            </a:r>
            <a:endParaRPr sz="600" b="1">
              <a:latin typeface="Nunito"/>
              <a:ea typeface="Nunito"/>
              <a:cs typeface="Nunito"/>
              <a:sym typeface="Nunito"/>
            </a:endParaRPr>
          </a:p>
        </p:txBody>
      </p:sp>
      <p:sp>
        <p:nvSpPr>
          <p:cNvPr id="505" name="Google Shape;505;p32"/>
          <p:cNvSpPr/>
          <p:nvPr/>
        </p:nvSpPr>
        <p:spPr>
          <a:xfrm>
            <a:off x="7000875" y="2547676"/>
            <a:ext cx="31800" cy="285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819775" y="2661076"/>
            <a:ext cx="2066400" cy="400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7" name="Google Shape;507;p32"/>
          <p:cNvCxnSpPr/>
          <p:nvPr/>
        </p:nvCxnSpPr>
        <p:spPr>
          <a:xfrm>
            <a:off x="6586525" y="2666001"/>
            <a:ext cx="0" cy="271500"/>
          </a:xfrm>
          <a:prstGeom prst="straightConnector1">
            <a:avLst/>
          </a:prstGeom>
          <a:noFill/>
          <a:ln w="19050" cap="flat" cmpd="sng">
            <a:solidFill>
              <a:schemeClr val="dk2"/>
            </a:solidFill>
            <a:prstDash val="solid"/>
            <a:round/>
            <a:headEnd type="none" w="med" len="med"/>
            <a:tailEnd type="none" w="med" len="med"/>
          </a:ln>
        </p:spPr>
      </p:cxnSp>
      <p:cxnSp>
        <p:nvCxnSpPr>
          <p:cNvPr id="508" name="Google Shape;508;p32"/>
          <p:cNvCxnSpPr/>
          <p:nvPr/>
        </p:nvCxnSpPr>
        <p:spPr>
          <a:xfrm>
            <a:off x="7085225" y="2666001"/>
            <a:ext cx="0" cy="271500"/>
          </a:xfrm>
          <a:prstGeom prst="straightConnector1">
            <a:avLst/>
          </a:prstGeom>
          <a:noFill/>
          <a:ln w="19050" cap="flat" cmpd="sng">
            <a:solidFill>
              <a:schemeClr val="dk2"/>
            </a:solidFill>
            <a:prstDash val="solid"/>
            <a:round/>
            <a:headEnd type="none" w="med" len="med"/>
            <a:tailEnd type="none" w="med" len="med"/>
          </a:ln>
        </p:spPr>
      </p:cxnSp>
      <p:sp>
        <p:nvSpPr>
          <p:cNvPr id="509" name="Google Shape;509;p32"/>
          <p:cNvSpPr/>
          <p:nvPr/>
        </p:nvSpPr>
        <p:spPr>
          <a:xfrm>
            <a:off x="6697725" y="270625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945000" y="270625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7583925" y="26915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 name="Google Shape;512;p32"/>
          <p:cNvPicPr preferRelativeResize="0"/>
          <p:nvPr/>
        </p:nvPicPr>
        <p:blipFill>
          <a:blip r:embed="rId3">
            <a:alphaModFix/>
          </a:blip>
          <a:stretch>
            <a:fillRect/>
          </a:stretch>
        </p:blipFill>
        <p:spPr>
          <a:xfrm rot="-2180025">
            <a:off x="6298498" y="2636440"/>
            <a:ext cx="400852" cy="400846"/>
          </a:xfrm>
          <a:prstGeom prst="rect">
            <a:avLst/>
          </a:prstGeom>
          <a:noFill/>
          <a:ln>
            <a:noFill/>
          </a:ln>
        </p:spPr>
      </p:pic>
      <p:pic>
        <p:nvPicPr>
          <p:cNvPr id="513" name="Google Shape;513;p32"/>
          <p:cNvPicPr preferRelativeResize="0"/>
          <p:nvPr/>
        </p:nvPicPr>
        <p:blipFill>
          <a:blip r:embed="rId3">
            <a:alphaModFix/>
          </a:blip>
          <a:stretch>
            <a:fillRect/>
          </a:stretch>
        </p:blipFill>
        <p:spPr>
          <a:xfrm rot="-2576832">
            <a:off x="7049869" y="2621013"/>
            <a:ext cx="485011" cy="485002"/>
          </a:xfrm>
          <a:prstGeom prst="rect">
            <a:avLst/>
          </a:prstGeom>
          <a:noFill/>
          <a:ln>
            <a:noFill/>
          </a:ln>
        </p:spPr>
      </p:pic>
      <p:sp>
        <p:nvSpPr>
          <p:cNvPr id="514" name="Google Shape;514;p32"/>
          <p:cNvSpPr txBox="1"/>
          <p:nvPr/>
        </p:nvSpPr>
        <p:spPr>
          <a:xfrm>
            <a:off x="6457688" y="2992751"/>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 </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   E</a:t>
            </a:r>
            <a:r>
              <a:rPr lang="en" sz="600" b="1">
                <a:latin typeface="Nunito"/>
                <a:ea typeface="Nunito"/>
                <a:cs typeface="Nunito"/>
                <a:sym typeface="Nunito"/>
              </a:rPr>
              <a:t>2</a:t>
            </a:r>
            <a:endParaRPr sz="600" b="1">
              <a:latin typeface="Nunito"/>
              <a:ea typeface="Nunito"/>
              <a:cs typeface="Nunito"/>
              <a:sym typeface="Nunito"/>
            </a:endParaRPr>
          </a:p>
        </p:txBody>
      </p:sp>
      <p:sp>
        <p:nvSpPr>
          <p:cNvPr id="515" name="Google Shape;515;p32"/>
          <p:cNvSpPr/>
          <p:nvPr/>
        </p:nvSpPr>
        <p:spPr>
          <a:xfrm rot="10800000" flipH="1">
            <a:off x="6638950" y="3118163"/>
            <a:ext cx="38100" cy="459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rot="10800000" flipH="1">
            <a:off x="6967563" y="3122926"/>
            <a:ext cx="38100" cy="459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5601599" y="1939551"/>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5638824" y="2810801"/>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6300525" y="3453901"/>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6402275" y="356295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1" name="Google Shape;521;p32"/>
          <p:cNvPicPr preferRelativeResize="0"/>
          <p:nvPr/>
        </p:nvPicPr>
        <p:blipFill>
          <a:blip r:embed="rId3">
            <a:alphaModFix/>
          </a:blip>
          <a:stretch>
            <a:fillRect/>
          </a:stretch>
        </p:blipFill>
        <p:spPr>
          <a:xfrm rot="-2700199">
            <a:off x="6740183" y="3545023"/>
            <a:ext cx="297457" cy="297453"/>
          </a:xfrm>
          <a:prstGeom prst="rect">
            <a:avLst/>
          </a:prstGeom>
          <a:noFill/>
          <a:ln>
            <a:noFill/>
          </a:ln>
        </p:spPr>
      </p:pic>
      <p:sp>
        <p:nvSpPr>
          <p:cNvPr id="522" name="Google Shape;522;p32"/>
          <p:cNvSpPr/>
          <p:nvPr/>
        </p:nvSpPr>
        <p:spPr>
          <a:xfrm>
            <a:off x="7080175" y="3554501"/>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txBox="1"/>
          <p:nvPr/>
        </p:nvSpPr>
        <p:spPr>
          <a:xfrm>
            <a:off x="6678575" y="3668801"/>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524" name="Google Shape;524;p32"/>
          <p:cNvSpPr txBox="1"/>
          <p:nvPr/>
        </p:nvSpPr>
        <p:spPr>
          <a:xfrm>
            <a:off x="6471713" y="3864626"/>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 *</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a:t>
            </a:r>
            <a:endParaRPr sz="600" b="1">
              <a:latin typeface="Nunito"/>
              <a:ea typeface="Nunito"/>
              <a:cs typeface="Nunito"/>
              <a:sym typeface="Nunito"/>
            </a:endParaRPr>
          </a:p>
        </p:txBody>
      </p:sp>
      <p:sp>
        <p:nvSpPr>
          <p:cNvPr id="525" name="Google Shape;525;p32"/>
          <p:cNvSpPr/>
          <p:nvPr/>
        </p:nvSpPr>
        <p:spPr>
          <a:xfrm>
            <a:off x="5849750" y="355450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609800" y="35371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flipH="1">
            <a:off x="6531650" y="3373851"/>
            <a:ext cx="685500" cy="1794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5589350" y="3641676"/>
            <a:ext cx="2604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6133962" y="3659051"/>
            <a:ext cx="2604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7369740" y="3668501"/>
            <a:ext cx="2268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5943600" y="3272676"/>
            <a:ext cx="1869300" cy="261600"/>
          </a:xfrm>
          <a:prstGeom prst="curvedDownArrow">
            <a:avLst>
              <a:gd name="adj1" fmla="val 25000"/>
              <a:gd name="adj2" fmla="val 50000"/>
              <a:gd name="adj3" fmla="val 25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txBox="1"/>
          <p:nvPr/>
        </p:nvSpPr>
        <p:spPr>
          <a:xfrm>
            <a:off x="6100312" y="4097601"/>
            <a:ext cx="1803300" cy="6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666666"/>
                </a:solidFill>
                <a:latin typeface="Nunito"/>
                <a:ea typeface="Nunito"/>
                <a:cs typeface="Nunito"/>
                <a:sym typeface="Nunito"/>
              </a:rPr>
              <a:t>NFAs for +,*,+ and operations</a:t>
            </a:r>
            <a:endParaRPr sz="800">
              <a:solidFill>
                <a:srgbClr val="666666"/>
              </a:solidFill>
              <a:latin typeface="Nunito"/>
              <a:ea typeface="Nunito"/>
              <a:cs typeface="Nunito"/>
              <a:sym typeface="Nunito"/>
            </a:endParaRPr>
          </a:p>
        </p:txBody>
      </p:sp>
      <p:sp>
        <p:nvSpPr>
          <p:cNvPr id="533" name="Google Shape;533;p32"/>
          <p:cNvSpPr txBox="1"/>
          <p:nvPr/>
        </p:nvSpPr>
        <p:spPr>
          <a:xfrm>
            <a:off x="5994925" y="1594625"/>
            <a:ext cx="312600" cy="5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534" name="Google Shape;534;p32"/>
          <p:cNvSpPr txBox="1"/>
          <p:nvPr/>
        </p:nvSpPr>
        <p:spPr>
          <a:xfrm>
            <a:off x="6032475" y="2003313"/>
            <a:ext cx="312600" cy="5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535" name="Google Shape;535;p32"/>
          <p:cNvSpPr txBox="1"/>
          <p:nvPr/>
        </p:nvSpPr>
        <p:spPr>
          <a:xfrm>
            <a:off x="7393666" y="14963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536" name="Google Shape;536;p32"/>
          <p:cNvSpPr txBox="1"/>
          <p:nvPr/>
        </p:nvSpPr>
        <p:spPr>
          <a:xfrm>
            <a:off x="7393666" y="20297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537" name="Google Shape;537;p32"/>
          <p:cNvSpPr txBox="1"/>
          <p:nvPr/>
        </p:nvSpPr>
        <p:spPr>
          <a:xfrm>
            <a:off x="6784066" y="33251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538" name="Google Shape;538;p32"/>
          <p:cNvSpPr txBox="1"/>
          <p:nvPr/>
        </p:nvSpPr>
        <p:spPr>
          <a:xfrm>
            <a:off x="6022066" y="33251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539" name="Google Shape;539;p32"/>
          <p:cNvSpPr txBox="1"/>
          <p:nvPr/>
        </p:nvSpPr>
        <p:spPr>
          <a:xfrm>
            <a:off x="6098266" y="36299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540" name="Google Shape;540;p32"/>
          <p:cNvSpPr txBox="1"/>
          <p:nvPr/>
        </p:nvSpPr>
        <p:spPr>
          <a:xfrm>
            <a:off x="7393666" y="36299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541" name="Google Shape;541;p32"/>
          <p:cNvSpPr/>
          <p:nvPr/>
        </p:nvSpPr>
        <p:spPr>
          <a:xfrm>
            <a:off x="3529025" y="3374600"/>
            <a:ext cx="76200" cy="792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1785950" y="3374600"/>
            <a:ext cx="76200" cy="792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3"/>
          <p:cNvSpPr txBox="1">
            <a:spLocks noGrp="1"/>
          </p:cNvSpPr>
          <p:nvPr>
            <p:ph type="body" idx="1"/>
          </p:nvPr>
        </p:nvSpPr>
        <p:spPr>
          <a:xfrm>
            <a:off x="1221150" y="654175"/>
            <a:ext cx="3419400" cy="38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only accepting state of M   is the accepting state of M2 all strings accepted by M   are exactly those with accepting paths in M1 continued into accepting paths in M2 those strings are concatenation of some string of M1 with some string of M2 hence L(M   )= L(E1   E2)</a:t>
            </a:r>
            <a:endParaRPr/>
          </a:p>
          <a:p>
            <a:pPr marL="0" lvl="0" indent="0" algn="l" rtl="0">
              <a:spcBef>
                <a:spcPts val="1600"/>
              </a:spcBef>
              <a:spcAft>
                <a:spcPts val="0"/>
              </a:spcAft>
              <a:buNone/>
            </a:pPr>
            <a:r>
              <a:rPr lang="en"/>
              <a:t>For (E1)*, an </a:t>
            </a:r>
            <a:r>
              <a:rPr lang="en" sz="1400" i="1">
                <a:solidFill>
                  <a:srgbClr val="434343"/>
                </a:solidFill>
                <a:highlight>
                  <a:schemeClr val="lt1"/>
                </a:highlight>
                <a:latin typeface="Arial"/>
                <a:ea typeface="Arial"/>
                <a:cs typeface="Arial"/>
                <a:sym typeface="Arial"/>
              </a:rPr>
              <a:t>ε</a:t>
            </a:r>
            <a:r>
              <a:rPr lang="en"/>
              <a:t>-transition is added from a new start state to a new accepting state so that the empty string is accepted by M* </a:t>
            </a:r>
            <a:r>
              <a:rPr lang="en" sz="1400" i="1">
                <a:solidFill>
                  <a:srgbClr val="434343"/>
                </a:solidFill>
                <a:highlight>
                  <a:schemeClr val="lt1"/>
                </a:highlight>
                <a:latin typeface="Arial"/>
                <a:ea typeface="Arial"/>
                <a:cs typeface="Arial"/>
                <a:sym typeface="Arial"/>
              </a:rPr>
              <a:t>ε</a:t>
            </a:r>
            <a:r>
              <a:rPr lang="en"/>
              <a:t>-transition are also added from the start state of M*  to the start state of M1, and from the accepting state by M1 to the accepting state of M*. this allows all strings accepted by M1 to be accepted by M*.</a:t>
            </a:r>
            <a:endParaRPr/>
          </a:p>
          <a:p>
            <a:pPr marL="0" lvl="0" indent="0" algn="l" rtl="0">
              <a:spcBef>
                <a:spcPts val="1600"/>
              </a:spcBef>
              <a:spcAft>
                <a:spcPts val="1600"/>
              </a:spcAft>
              <a:buNone/>
            </a:pPr>
            <a:endParaRPr/>
          </a:p>
        </p:txBody>
      </p:sp>
      <p:sp>
        <p:nvSpPr>
          <p:cNvPr id="548" name="Google Shape;548;p33"/>
          <p:cNvSpPr/>
          <p:nvPr/>
        </p:nvSpPr>
        <p:spPr>
          <a:xfrm>
            <a:off x="5087235" y="713300"/>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5188985" y="822350"/>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33"/>
          <p:cNvPicPr preferRelativeResize="0"/>
          <p:nvPr/>
        </p:nvPicPr>
        <p:blipFill>
          <a:blip r:embed="rId3">
            <a:alphaModFix/>
          </a:blip>
          <a:stretch>
            <a:fillRect/>
          </a:stretch>
        </p:blipFill>
        <p:spPr>
          <a:xfrm rot="-2700199">
            <a:off x="5526893" y="804423"/>
            <a:ext cx="297457" cy="297453"/>
          </a:xfrm>
          <a:prstGeom prst="rect">
            <a:avLst/>
          </a:prstGeom>
          <a:noFill/>
          <a:ln>
            <a:noFill/>
          </a:ln>
        </p:spPr>
      </p:pic>
      <p:sp>
        <p:nvSpPr>
          <p:cNvPr id="551" name="Google Shape;551;p33"/>
          <p:cNvSpPr/>
          <p:nvPr/>
        </p:nvSpPr>
        <p:spPr>
          <a:xfrm>
            <a:off x="5866885" y="813900"/>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4876285" y="928200"/>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txBox="1"/>
          <p:nvPr/>
        </p:nvSpPr>
        <p:spPr>
          <a:xfrm>
            <a:off x="5465285" y="928200"/>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554" name="Google Shape;554;p33"/>
          <p:cNvSpPr txBox="1"/>
          <p:nvPr/>
        </p:nvSpPr>
        <p:spPr>
          <a:xfrm>
            <a:off x="5465275" y="10843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E</a:t>
            </a:r>
            <a:r>
              <a:rPr lang="en" sz="800" b="1">
                <a:latin typeface="Nunito"/>
                <a:ea typeface="Nunito"/>
                <a:cs typeface="Nunito"/>
                <a:sym typeface="Nunito"/>
              </a:rPr>
              <a:t>1</a:t>
            </a:r>
            <a:endParaRPr sz="800" b="1">
              <a:latin typeface="Nunito"/>
              <a:ea typeface="Nunito"/>
              <a:cs typeface="Nunito"/>
              <a:sym typeface="Nunito"/>
            </a:endParaRPr>
          </a:p>
        </p:txBody>
      </p:sp>
      <p:sp>
        <p:nvSpPr>
          <p:cNvPr id="555" name="Google Shape;555;p33"/>
          <p:cNvSpPr/>
          <p:nvPr/>
        </p:nvSpPr>
        <p:spPr>
          <a:xfrm>
            <a:off x="7508049" y="684226"/>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7609799" y="79327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8287699" y="7848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7297099" y="899126"/>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txBox="1"/>
          <p:nvPr/>
        </p:nvSpPr>
        <p:spPr>
          <a:xfrm>
            <a:off x="7886099" y="89912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2</a:t>
            </a:r>
            <a:endParaRPr sz="800" b="1">
              <a:latin typeface="Nunito"/>
              <a:ea typeface="Nunito"/>
              <a:cs typeface="Nunito"/>
              <a:sym typeface="Nunito"/>
            </a:endParaRPr>
          </a:p>
        </p:txBody>
      </p:sp>
      <p:sp>
        <p:nvSpPr>
          <p:cNvPr id="560" name="Google Shape;560;p33"/>
          <p:cNvSpPr txBox="1"/>
          <p:nvPr/>
        </p:nvSpPr>
        <p:spPr>
          <a:xfrm>
            <a:off x="7907149" y="10843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E</a:t>
            </a:r>
            <a:r>
              <a:rPr lang="en" sz="800" b="1">
                <a:latin typeface="Nunito"/>
                <a:ea typeface="Nunito"/>
                <a:cs typeface="Nunito"/>
                <a:sym typeface="Nunito"/>
              </a:rPr>
              <a:t>2</a:t>
            </a:r>
            <a:endParaRPr sz="800" b="1">
              <a:latin typeface="Nunito"/>
              <a:ea typeface="Nunito"/>
              <a:cs typeface="Nunito"/>
              <a:sym typeface="Nunito"/>
            </a:endParaRPr>
          </a:p>
        </p:txBody>
      </p:sp>
      <p:pic>
        <p:nvPicPr>
          <p:cNvPr id="561" name="Google Shape;561;p33"/>
          <p:cNvPicPr preferRelativeResize="0"/>
          <p:nvPr/>
        </p:nvPicPr>
        <p:blipFill>
          <a:blip r:embed="rId3">
            <a:alphaModFix/>
          </a:blip>
          <a:stretch>
            <a:fillRect/>
          </a:stretch>
        </p:blipFill>
        <p:spPr>
          <a:xfrm rot="-2700199">
            <a:off x="7911771" y="766898"/>
            <a:ext cx="297457" cy="297453"/>
          </a:xfrm>
          <a:prstGeom prst="rect">
            <a:avLst/>
          </a:prstGeom>
          <a:noFill/>
          <a:ln>
            <a:noFill/>
          </a:ln>
        </p:spPr>
      </p:pic>
      <p:sp>
        <p:nvSpPr>
          <p:cNvPr id="562" name="Google Shape;562;p33"/>
          <p:cNvSpPr/>
          <p:nvPr/>
        </p:nvSpPr>
        <p:spPr>
          <a:xfrm>
            <a:off x="6286500" y="1426276"/>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6388250" y="153532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4" name="Google Shape;564;p33"/>
          <p:cNvPicPr preferRelativeResize="0"/>
          <p:nvPr/>
        </p:nvPicPr>
        <p:blipFill>
          <a:blip r:embed="rId3">
            <a:alphaModFix/>
          </a:blip>
          <a:stretch>
            <a:fillRect/>
          </a:stretch>
        </p:blipFill>
        <p:spPr>
          <a:xfrm rot="-2700199">
            <a:off x="6726158" y="1517398"/>
            <a:ext cx="297457" cy="297453"/>
          </a:xfrm>
          <a:prstGeom prst="rect">
            <a:avLst/>
          </a:prstGeom>
          <a:noFill/>
          <a:ln>
            <a:noFill/>
          </a:ln>
        </p:spPr>
      </p:pic>
      <p:sp>
        <p:nvSpPr>
          <p:cNvPr id="565" name="Google Shape;565;p33"/>
          <p:cNvSpPr/>
          <p:nvPr/>
        </p:nvSpPr>
        <p:spPr>
          <a:xfrm>
            <a:off x="7066150" y="152687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txBox="1"/>
          <p:nvPr/>
        </p:nvSpPr>
        <p:spPr>
          <a:xfrm>
            <a:off x="6664550" y="16411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567" name="Google Shape;567;p33"/>
          <p:cNvSpPr/>
          <p:nvPr/>
        </p:nvSpPr>
        <p:spPr>
          <a:xfrm>
            <a:off x="6286500" y="2012576"/>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6388250" y="212162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9" name="Google Shape;569;p33"/>
          <p:cNvPicPr preferRelativeResize="0"/>
          <p:nvPr/>
        </p:nvPicPr>
        <p:blipFill>
          <a:blip r:embed="rId3">
            <a:alphaModFix/>
          </a:blip>
          <a:stretch>
            <a:fillRect/>
          </a:stretch>
        </p:blipFill>
        <p:spPr>
          <a:xfrm rot="-2700199">
            <a:off x="6726158" y="2103698"/>
            <a:ext cx="297457" cy="297453"/>
          </a:xfrm>
          <a:prstGeom prst="rect">
            <a:avLst/>
          </a:prstGeom>
          <a:noFill/>
          <a:ln>
            <a:noFill/>
          </a:ln>
        </p:spPr>
      </p:pic>
      <p:sp>
        <p:nvSpPr>
          <p:cNvPr id="570" name="Google Shape;570;p33"/>
          <p:cNvSpPr/>
          <p:nvPr/>
        </p:nvSpPr>
        <p:spPr>
          <a:xfrm>
            <a:off x="7066150" y="211317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txBox="1"/>
          <p:nvPr/>
        </p:nvSpPr>
        <p:spPr>
          <a:xfrm>
            <a:off x="6664550" y="22274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572" name="Google Shape;572;p33"/>
          <p:cNvSpPr/>
          <p:nvPr/>
        </p:nvSpPr>
        <p:spPr>
          <a:xfrm>
            <a:off x="7536625" y="17969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5893550" y="182742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rot="-2030577">
            <a:off x="6116825" y="1750406"/>
            <a:ext cx="280652" cy="52336"/>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rot="2077521">
            <a:off x="6131266" y="2092372"/>
            <a:ext cx="280355" cy="52425"/>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rot="-2030577">
            <a:off x="7303550" y="2063831"/>
            <a:ext cx="280652" cy="52336"/>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rot="2078714">
            <a:off x="7350385" y="1727865"/>
            <a:ext cx="239581" cy="52425"/>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txBox="1"/>
          <p:nvPr/>
        </p:nvSpPr>
        <p:spPr>
          <a:xfrm>
            <a:off x="6390450" y="2405626"/>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1</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   E</a:t>
            </a:r>
            <a:r>
              <a:rPr lang="en" sz="600" b="1">
                <a:latin typeface="Nunito"/>
                <a:ea typeface="Nunito"/>
                <a:cs typeface="Nunito"/>
                <a:sym typeface="Nunito"/>
              </a:rPr>
              <a:t>2</a:t>
            </a:r>
            <a:endParaRPr sz="600" b="1">
              <a:latin typeface="Nunito"/>
              <a:ea typeface="Nunito"/>
              <a:cs typeface="Nunito"/>
              <a:sym typeface="Nunito"/>
            </a:endParaRPr>
          </a:p>
        </p:txBody>
      </p:sp>
      <p:sp>
        <p:nvSpPr>
          <p:cNvPr id="579" name="Google Shape;579;p33"/>
          <p:cNvSpPr/>
          <p:nvPr/>
        </p:nvSpPr>
        <p:spPr>
          <a:xfrm>
            <a:off x="7000875" y="2547676"/>
            <a:ext cx="31800" cy="285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5819775" y="2661076"/>
            <a:ext cx="2066400" cy="400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1" name="Google Shape;581;p33"/>
          <p:cNvCxnSpPr/>
          <p:nvPr/>
        </p:nvCxnSpPr>
        <p:spPr>
          <a:xfrm>
            <a:off x="6586525" y="2666001"/>
            <a:ext cx="0" cy="271500"/>
          </a:xfrm>
          <a:prstGeom prst="straightConnector1">
            <a:avLst/>
          </a:prstGeom>
          <a:noFill/>
          <a:ln w="19050" cap="flat" cmpd="sng">
            <a:solidFill>
              <a:schemeClr val="dk2"/>
            </a:solidFill>
            <a:prstDash val="solid"/>
            <a:round/>
            <a:headEnd type="none" w="med" len="med"/>
            <a:tailEnd type="none" w="med" len="med"/>
          </a:ln>
        </p:spPr>
      </p:cxnSp>
      <p:cxnSp>
        <p:nvCxnSpPr>
          <p:cNvPr id="582" name="Google Shape;582;p33"/>
          <p:cNvCxnSpPr/>
          <p:nvPr/>
        </p:nvCxnSpPr>
        <p:spPr>
          <a:xfrm>
            <a:off x="7085225" y="2666001"/>
            <a:ext cx="0" cy="271500"/>
          </a:xfrm>
          <a:prstGeom prst="straightConnector1">
            <a:avLst/>
          </a:prstGeom>
          <a:noFill/>
          <a:ln w="19050" cap="flat" cmpd="sng">
            <a:solidFill>
              <a:schemeClr val="dk2"/>
            </a:solidFill>
            <a:prstDash val="solid"/>
            <a:round/>
            <a:headEnd type="none" w="med" len="med"/>
            <a:tailEnd type="none" w="med" len="med"/>
          </a:ln>
        </p:spPr>
      </p:cxnSp>
      <p:sp>
        <p:nvSpPr>
          <p:cNvPr id="583" name="Google Shape;583;p33"/>
          <p:cNvSpPr/>
          <p:nvPr/>
        </p:nvSpPr>
        <p:spPr>
          <a:xfrm>
            <a:off x="6697725" y="270625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945000" y="270625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7583925" y="26915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6" name="Google Shape;586;p33"/>
          <p:cNvPicPr preferRelativeResize="0"/>
          <p:nvPr/>
        </p:nvPicPr>
        <p:blipFill>
          <a:blip r:embed="rId3">
            <a:alphaModFix/>
          </a:blip>
          <a:stretch>
            <a:fillRect/>
          </a:stretch>
        </p:blipFill>
        <p:spPr>
          <a:xfrm rot="-2180025">
            <a:off x="6298498" y="2636440"/>
            <a:ext cx="400852" cy="400846"/>
          </a:xfrm>
          <a:prstGeom prst="rect">
            <a:avLst/>
          </a:prstGeom>
          <a:noFill/>
          <a:ln>
            <a:noFill/>
          </a:ln>
        </p:spPr>
      </p:pic>
      <p:pic>
        <p:nvPicPr>
          <p:cNvPr id="587" name="Google Shape;587;p33"/>
          <p:cNvPicPr preferRelativeResize="0"/>
          <p:nvPr/>
        </p:nvPicPr>
        <p:blipFill>
          <a:blip r:embed="rId3">
            <a:alphaModFix/>
          </a:blip>
          <a:stretch>
            <a:fillRect/>
          </a:stretch>
        </p:blipFill>
        <p:spPr>
          <a:xfrm rot="-2576832">
            <a:off x="7049869" y="2621013"/>
            <a:ext cx="485011" cy="485002"/>
          </a:xfrm>
          <a:prstGeom prst="rect">
            <a:avLst/>
          </a:prstGeom>
          <a:noFill/>
          <a:ln>
            <a:noFill/>
          </a:ln>
        </p:spPr>
      </p:pic>
      <p:sp>
        <p:nvSpPr>
          <p:cNvPr id="588" name="Google Shape;588;p33"/>
          <p:cNvSpPr txBox="1"/>
          <p:nvPr/>
        </p:nvSpPr>
        <p:spPr>
          <a:xfrm>
            <a:off x="6457688" y="2992751"/>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 </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   E</a:t>
            </a:r>
            <a:r>
              <a:rPr lang="en" sz="600" b="1">
                <a:latin typeface="Nunito"/>
                <a:ea typeface="Nunito"/>
                <a:cs typeface="Nunito"/>
                <a:sym typeface="Nunito"/>
              </a:rPr>
              <a:t>2</a:t>
            </a:r>
            <a:endParaRPr sz="600" b="1">
              <a:latin typeface="Nunito"/>
              <a:ea typeface="Nunito"/>
              <a:cs typeface="Nunito"/>
              <a:sym typeface="Nunito"/>
            </a:endParaRPr>
          </a:p>
        </p:txBody>
      </p:sp>
      <p:sp>
        <p:nvSpPr>
          <p:cNvPr id="589" name="Google Shape;589;p33"/>
          <p:cNvSpPr/>
          <p:nvPr/>
        </p:nvSpPr>
        <p:spPr>
          <a:xfrm rot="10800000" flipH="1">
            <a:off x="6638950" y="3118163"/>
            <a:ext cx="38100" cy="459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rot="10800000" flipH="1">
            <a:off x="6967563" y="3122926"/>
            <a:ext cx="38100" cy="459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1599" y="1939551"/>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638824" y="2810801"/>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6300525" y="3453901"/>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402275" y="356295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5" name="Google Shape;595;p33"/>
          <p:cNvPicPr preferRelativeResize="0"/>
          <p:nvPr/>
        </p:nvPicPr>
        <p:blipFill>
          <a:blip r:embed="rId3">
            <a:alphaModFix/>
          </a:blip>
          <a:stretch>
            <a:fillRect/>
          </a:stretch>
        </p:blipFill>
        <p:spPr>
          <a:xfrm rot="-2700199">
            <a:off x="6740183" y="3545023"/>
            <a:ext cx="297457" cy="297453"/>
          </a:xfrm>
          <a:prstGeom prst="rect">
            <a:avLst/>
          </a:prstGeom>
          <a:noFill/>
          <a:ln>
            <a:noFill/>
          </a:ln>
        </p:spPr>
      </p:pic>
      <p:sp>
        <p:nvSpPr>
          <p:cNvPr id="596" name="Google Shape;596;p33"/>
          <p:cNvSpPr/>
          <p:nvPr/>
        </p:nvSpPr>
        <p:spPr>
          <a:xfrm>
            <a:off x="7080175" y="3554501"/>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txBox="1"/>
          <p:nvPr/>
        </p:nvSpPr>
        <p:spPr>
          <a:xfrm>
            <a:off x="6678575" y="3668801"/>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598" name="Google Shape;598;p33"/>
          <p:cNvSpPr txBox="1"/>
          <p:nvPr/>
        </p:nvSpPr>
        <p:spPr>
          <a:xfrm>
            <a:off x="6471713" y="3864626"/>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 *</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a:t>
            </a:r>
            <a:endParaRPr sz="600" b="1">
              <a:latin typeface="Nunito"/>
              <a:ea typeface="Nunito"/>
              <a:cs typeface="Nunito"/>
              <a:sym typeface="Nunito"/>
            </a:endParaRPr>
          </a:p>
        </p:txBody>
      </p:sp>
      <p:sp>
        <p:nvSpPr>
          <p:cNvPr id="599" name="Google Shape;599;p33"/>
          <p:cNvSpPr/>
          <p:nvPr/>
        </p:nvSpPr>
        <p:spPr>
          <a:xfrm>
            <a:off x="5849750" y="355450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7609800" y="35371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flipH="1">
            <a:off x="6531650" y="3373851"/>
            <a:ext cx="685500" cy="1794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5589350" y="3641676"/>
            <a:ext cx="2604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6133962" y="3659051"/>
            <a:ext cx="2604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7369740" y="3668501"/>
            <a:ext cx="2268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5943600" y="3272676"/>
            <a:ext cx="1869300" cy="261600"/>
          </a:xfrm>
          <a:prstGeom prst="curvedDownArrow">
            <a:avLst>
              <a:gd name="adj1" fmla="val 25000"/>
              <a:gd name="adj2" fmla="val 50000"/>
              <a:gd name="adj3" fmla="val 25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txBox="1"/>
          <p:nvPr/>
        </p:nvSpPr>
        <p:spPr>
          <a:xfrm>
            <a:off x="6100312" y="4097601"/>
            <a:ext cx="1803300" cy="6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666666"/>
                </a:solidFill>
                <a:latin typeface="Nunito"/>
                <a:ea typeface="Nunito"/>
                <a:cs typeface="Nunito"/>
                <a:sym typeface="Nunito"/>
              </a:rPr>
              <a:t>NFAs for +,*,+ and operations</a:t>
            </a:r>
            <a:endParaRPr sz="800">
              <a:solidFill>
                <a:srgbClr val="666666"/>
              </a:solidFill>
              <a:latin typeface="Nunito"/>
              <a:ea typeface="Nunito"/>
              <a:cs typeface="Nunito"/>
              <a:sym typeface="Nunito"/>
            </a:endParaRPr>
          </a:p>
        </p:txBody>
      </p:sp>
      <p:sp>
        <p:nvSpPr>
          <p:cNvPr id="607" name="Google Shape;607;p33"/>
          <p:cNvSpPr txBox="1"/>
          <p:nvPr/>
        </p:nvSpPr>
        <p:spPr>
          <a:xfrm>
            <a:off x="5994925" y="1594625"/>
            <a:ext cx="312600" cy="5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08" name="Google Shape;608;p33"/>
          <p:cNvSpPr txBox="1"/>
          <p:nvPr/>
        </p:nvSpPr>
        <p:spPr>
          <a:xfrm>
            <a:off x="6032475" y="2003313"/>
            <a:ext cx="312600" cy="5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09" name="Google Shape;609;p33"/>
          <p:cNvSpPr txBox="1"/>
          <p:nvPr/>
        </p:nvSpPr>
        <p:spPr>
          <a:xfrm>
            <a:off x="7393666" y="14963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10" name="Google Shape;610;p33"/>
          <p:cNvSpPr txBox="1"/>
          <p:nvPr/>
        </p:nvSpPr>
        <p:spPr>
          <a:xfrm>
            <a:off x="7393666" y="20297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11" name="Google Shape;611;p33"/>
          <p:cNvSpPr txBox="1"/>
          <p:nvPr/>
        </p:nvSpPr>
        <p:spPr>
          <a:xfrm>
            <a:off x="6784066" y="33251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12" name="Google Shape;612;p33"/>
          <p:cNvSpPr txBox="1"/>
          <p:nvPr/>
        </p:nvSpPr>
        <p:spPr>
          <a:xfrm>
            <a:off x="6022066" y="33251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13" name="Google Shape;613;p33"/>
          <p:cNvSpPr txBox="1"/>
          <p:nvPr/>
        </p:nvSpPr>
        <p:spPr>
          <a:xfrm>
            <a:off x="6098266" y="36299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14" name="Google Shape;614;p33"/>
          <p:cNvSpPr txBox="1"/>
          <p:nvPr/>
        </p:nvSpPr>
        <p:spPr>
          <a:xfrm>
            <a:off x="7393666" y="36299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15" name="Google Shape;615;p33"/>
          <p:cNvSpPr/>
          <p:nvPr/>
        </p:nvSpPr>
        <p:spPr>
          <a:xfrm>
            <a:off x="3482675" y="813900"/>
            <a:ext cx="76200" cy="792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716625" y="1299608"/>
            <a:ext cx="76200" cy="792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2100167" y="2181266"/>
            <a:ext cx="76200" cy="792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2738042" y="2181266"/>
            <a:ext cx="76200" cy="79200"/>
          </a:xfrm>
          <a:prstGeom prst="ellipse">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4"/>
          <p:cNvSpPr txBox="1">
            <a:spLocks noGrp="1"/>
          </p:cNvSpPr>
          <p:nvPr>
            <p:ph type="body" idx="1"/>
          </p:nvPr>
        </p:nvSpPr>
        <p:spPr>
          <a:xfrm>
            <a:off x="1186650" y="1207125"/>
            <a:ext cx="3419400" cy="38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accepting state of m1 is made non-accepting in M* so that there is only one accepting state . Finally an  </a:t>
            </a:r>
            <a:r>
              <a:rPr lang="en" sz="1800" i="1">
                <a:solidFill>
                  <a:srgbClr val="434343"/>
                </a:solidFill>
                <a:highlight>
                  <a:schemeClr val="lt1"/>
                </a:highlight>
                <a:latin typeface="Arial"/>
                <a:ea typeface="Arial"/>
                <a:cs typeface="Arial"/>
                <a:sym typeface="Arial"/>
              </a:rPr>
              <a:t>ε</a:t>
            </a:r>
            <a:r>
              <a:rPr lang="en"/>
              <a:t>-transition is added from the final state of M1 to the start state of M1 to create a loop that allows repeated concatenation of </a:t>
            </a:r>
            <a:endParaRPr/>
          </a:p>
          <a:p>
            <a:pPr marL="0" lvl="0" indent="0" algn="l" rtl="0">
              <a:spcBef>
                <a:spcPts val="1600"/>
              </a:spcBef>
              <a:spcAft>
                <a:spcPts val="1600"/>
              </a:spcAft>
              <a:buNone/>
            </a:pPr>
            <a:r>
              <a:rPr lang="en"/>
              <a:t>Strings accepted by M1 to be accepted by M*. therefore L(M*)=L(E1*)</a:t>
            </a:r>
            <a:endParaRPr/>
          </a:p>
        </p:txBody>
      </p:sp>
      <p:sp>
        <p:nvSpPr>
          <p:cNvPr id="624" name="Google Shape;624;p34"/>
          <p:cNvSpPr/>
          <p:nvPr/>
        </p:nvSpPr>
        <p:spPr>
          <a:xfrm>
            <a:off x="5087235" y="713300"/>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5188985" y="822350"/>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6" name="Google Shape;626;p34"/>
          <p:cNvPicPr preferRelativeResize="0"/>
          <p:nvPr/>
        </p:nvPicPr>
        <p:blipFill>
          <a:blip r:embed="rId3">
            <a:alphaModFix/>
          </a:blip>
          <a:stretch>
            <a:fillRect/>
          </a:stretch>
        </p:blipFill>
        <p:spPr>
          <a:xfrm rot="-2700199">
            <a:off x="5526893" y="804423"/>
            <a:ext cx="297457" cy="297453"/>
          </a:xfrm>
          <a:prstGeom prst="rect">
            <a:avLst/>
          </a:prstGeom>
          <a:noFill/>
          <a:ln>
            <a:noFill/>
          </a:ln>
        </p:spPr>
      </p:pic>
      <p:sp>
        <p:nvSpPr>
          <p:cNvPr id="627" name="Google Shape;627;p34"/>
          <p:cNvSpPr/>
          <p:nvPr/>
        </p:nvSpPr>
        <p:spPr>
          <a:xfrm>
            <a:off x="5866885" y="813900"/>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4876285" y="928200"/>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txBox="1"/>
          <p:nvPr/>
        </p:nvSpPr>
        <p:spPr>
          <a:xfrm>
            <a:off x="5465285" y="928200"/>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630" name="Google Shape;630;p34"/>
          <p:cNvSpPr txBox="1"/>
          <p:nvPr/>
        </p:nvSpPr>
        <p:spPr>
          <a:xfrm>
            <a:off x="5465275" y="10843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E</a:t>
            </a:r>
            <a:r>
              <a:rPr lang="en" sz="800" b="1">
                <a:latin typeface="Nunito"/>
                <a:ea typeface="Nunito"/>
                <a:cs typeface="Nunito"/>
                <a:sym typeface="Nunito"/>
              </a:rPr>
              <a:t>1</a:t>
            </a:r>
            <a:endParaRPr sz="800" b="1">
              <a:latin typeface="Nunito"/>
              <a:ea typeface="Nunito"/>
              <a:cs typeface="Nunito"/>
              <a:sym typeface="Nunito"/>
            </a:endParaRPr>
          </a:p>
        </p:txBody>
      </p:sp>
      <p:sp>
        <p:nvSpPr>
          <p:cNvPr id="631" name="Google Shape;631;p34"/>
          <p:cNvSpPr/>
          <p:nvPr/>
        </p:nvSpPr>
        <p:spPr>
          <a:xfrm>
            <a:off x="7508049" y="684226"/>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7609799" y="79327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8287699" y="7848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7297099" y="899126"/>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txBox="1"/>
          <p:nvPr/>
        </p:nvSpPr>
        <p:spPr>
          <a:xfrm>
            <a:off x="7886099" y="89912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2</a:t>
            </a:r>
            <a:endParaRPr sz="800" b="1">
              <a:latin typeface="Nunito"/>
              <a:ea typeface="Nunito"/>
              <a:cs typeface="Nunito"/>
              <a:sym typeface="Nunito"/>
            </a:endParaRPr>
          </a:p>
        </p:txBody>
      </p:sp>
      <p:sp>
        <p:nvSpPr>
          <p:cNvPr id="636" name="Google Shape;636;p34"/>
          <p:cNvSpPr txBox="1"/>
          <p:nvPr/>
        </p:nvSpPr>
        <p:spPr>
          <a:xfrm>
            <a:off x="7907149" y="10843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E</a:t>
            </a:r>
            <a:r>
              <a:rPr lang="en" sz="800" b="1">
                <a:latin typeface="Nunito"/>
                <a:ea typeface="Nunito"/>
                <a:cs typeface="Nunito"/>
                <a:sym typeface="Nunito"/>
              </a:rPr>
              <a:t>2</a:t>
            </a:r>
            <a:endParaRPr sz="800" b="1">
              <a:latin typeface="Nunito"/>
              <a:ea typeface="Nunito"/>
              <a:cs typeface="Nunito"/>
              <a:sym typeface="Nunito"/>
            </a:endParaRPr>
          </a:p>
        </p:txBody>
      </p:sp>
      <p:pic>
        <p:nvPicPr>
          <p:cNvPr id="637" name="Google Shape;637;p34"/>
          <p:cNvPicPr preferRelativeResize="0"/>
          <p:nvPr/>
        </p:nvPicPr>
        <p:blipFill>
          <a:blip r:embed="rId3">
            <a:alphaModFix/>
          </a:blip>
          <a:stretch>
            <a:fillRect/>
          </a:stretch>
        </p:blipFill>
        <p:spPr>
          <a:xfrm rot="-2700199">
            <a:off x="7911771" y="766898"/>
            <a:ext cx="297457" cy="297453"/>
          </a:xfrm>
          <a:prstGeom prst="rect">
            <a:avLst/>
          </a:prstGeom>
          <a:noFill/>
          <a:ln>
            <a:noFill/>
          </a:ln>
        </p:spPr>
      </p:pic>
      <p:sp>
        <p:nvSpPr>
          <p:cNvPr id="638" name="Google Shape;638;p34"/>
          <p:cNvSpPr/>
          <p:nvPr/>
        </p:nvSpPr>
        <p:spPr>
          <a:xfrm>
            <a:off x="6286500" y="1426276"/>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6388250" y="153532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0" name="Google Shape;640;p34"/>
          <p:cNvPicPr preferRelativeResize="0"/>
          <p:nvPr/>
        </p:nvPicPr>
        <p:blipFill>
          <a:blip r:embed="rId3">
            <a:alphaModFix/>
          </a:blip>
          <a:stretch>
            <a:fillRect/>
          </a:stretch>
        </p:blipFill>
        <p:spPr>
          <a:xfrm rot="-2700199">
            <a:off x="6726158" y="1517398"/>
            <a:ext cx="297457" cy="297453"/>
          </a:xfrm>
          <a:prstGeom prst="rect">
            <a:avLst/>
          </a:prstGeom>
          <a:noFill/>
          <a:ln>
            <a:noFill/>
          </a:ln>
        </p:spPr>
      </p:pic>
      <p:sp>
        <p:nvSpPr>
          <p:cNvPr id="641" name="Google Shape;641;p34"/>
          <p:cNvSpPr/>
          <p:nvPr/>
        </p:nvSpPr>
        <p:spPr>
          <a:xfrm>
            <a:off x="7066150" y="152687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txBox="1"/>
          <p:nvPr/>
        </p:nvSpPr>
        <p:spPr>
          <a:xfrm>
            <a:off x="6664550" y="16411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643" name="Google Shape;643;p34"/>
          <p:cNvSpPr/>
          <p:nvPr/>
        </p:nvSpPr>
        <p:spPr>
          <a:xfrm>
            <a:off x="6286500" y="2012576"/>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6388250" y="212162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5" name="Google Shape;645;p34"/>
          <p:cNvPicPr preferRelativeResize="0"/>
          <p:nvPr/>
        </p:nvPicPr>
        <p:blipFill>
          <a:blip r:embed="rId3">
            <a:alphaModFix/>
          </a:blip>
          <a:stretch>
            <a:fillRect/>
          </a:stretch>
        </p:blipFill>
        <p:spPr>
          <a:xfrm rot="-2700199">
            <a:off x="6726158" y="2103698"/>
            <a:ext cx="297457" cy="297453"/>
          </a:xfrm>
          <a:prstGeom prst="rect">
            <a:avLst/>
          </a:prstGeom>
          <a:noFill/>
          <a:ln>
            <a:noFill/>
          </a:ln>
        </p:spPr>
      </p:pic>
      <p:sp>
        <p:nvSpPr>
          <p:cNvPr id="646" name="Google Shape;646;p34"/>
          <p:cNvSpPr/>
          <p:nvPr/>
        </p:nvSpPr>
        <p:spPr>
          <a:xfrm>
            <a:off x="7066150" y="211317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txBox="1"/>
          <p:nvPr/>
        </p:nvSpPr>
        <p:spPr>
          <a:xfrm>
            <a:off x="6664550" y="2227476"/>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648" name="Google Shape;648;p34"/>
          <p:cNvSpPr/>
          <p:nvPr/>
        </p:nvSpPr>
        <p:spPr>
          <a:xfrm>
            <a:off x="7536625" y="17969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5893550" y="1827426"/>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rot="-2030577">
            <a:off x="6116825" y="1750406"/>
            <a:ext cx="280652" cy="52336"/>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rot="2077521">
            <a:off x="6131266" y="2092372"/>
            <a:ext cx="280355" cy="52425"/>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rot="-2030577">
            <a:off x="7303550" y="2063831"/>
            <a:ext cx="280652" cy="52336"/>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rot="2078714">
            <a:off x="7350385" y="1727865"/>
            <a:ext cx="239581" cy="52425"/>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txBox="1"/>
          <p:nvPr/>
        </p:nvSpPr>
        <p:spPr>
          <a:xfrm>
            <a:off x="6390450" y="2405626"/>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1</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   E</a:t>
            </a:r>
            <a:r>
              <a:rPr lang="en" sz="600" b="1">
                <a:latin typeface="Nunito"/>
                <a:ea typeface="Nunito"/>
                <a:cs typeface="Nunito"/>
                <a:sym typeface="Nunito"/>
              </a:rPr>
              <a:t>2</a:t>
            </a:r>
            <a:endParaRPr sz="600" b="1">
              <a:latin typeface="Nunito"/>
              <a:ea typeface="Nunito"/>
              <a:cs typeface="Nunito"/>
              <a:sym typeface="Nunito"/>
            </a:endParaRPr>
          </a:p>
        </p:txBody>
      </p:sp>
      <p:sp>
        <p:nvSpPr>
          <p:cNvPr id="655" name="Google Shape;655;p34"/>
          <p:cNvSpPr/>
          <p:nvPr/>
        </p:nvSpPr>
        <p:spPr>
          <a:xfrm>
            <a:off x="7000875" y="2547676"/>
            <a:ext cx="31800" cy="285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a:off x="5819775" y="2661076"/>
            <a:ext cx="2066400" cy="400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7" name="Google Shape;657;p34"/>
          <p:cNvCxnSpPr/>
          <p:nvPr/>
        </p:nvCxnSpPr>
        <p:spPr>
          <a:xfrm>
            <a:off x="6586525" y="2666001"/>
            <a:ext cx="0" cy="271500"/>
          </a:xfrm>
          <a:prstGeom prst="straightConnector1">
            <a:avLst/>
          </a:prstGeom>
          <a:noFill/>
          <a:ln w="19050" cap="flat" cmpd="sng">
            <a:solidFill>
              <a:schemeClr val="dk2"/>
            </a:solidFill>
            <a:prstDash val="solid"/>
            <a:round/>
            <a:headEnd type="none" w="med" len="med"/>
            <a:tailEnd type="none" w="med" len="med"/>
          </a:ln>
        </p:spPr>
      </p:cxnSp>
      <p:cxnSp>
        <p:nvCxnSpPr>
          <p:cNvPr id="658" name="Google Shape;658;p34"/>
          <p:cNvCxnSpPr/>
          <p:nvPr/>
        </p:nvCxnSpPr>
        <p:spPr>
          <a:xfrm>
            <a:off x="7085225" y="2666001"/>
            <a:ext cx="0" cy="271500"/>
          </a:xfrm>
          <a:prstGeom prst="straightConnector1">
            <a:avLst/>
          </a:prstGeom>
          <a:noFill/>
          <a:ln w="19050" cap="flat" cmpd="sng">
            <a:solidFill>
              <a:schemeClr val="dk2"/>
            </a:solidFill>
            <a:prstDash val="solid"/>
            <a:round/>
            <a:headEnd type="none" w="med" len="med"/>
            <a:tailEnd type="none" w="med" len="med"/>
          </a:ln>
        </p:spPr>
      </p:cxnSp>
      <p:sp>
        <p:nvSpPr>
          <p:cNvPr id="659" name="Google Shape;659;p34"/>
          <p:cNvSpPr/>
          <p:nvPr/>
        </p:nvSpPr>
        <p:spPr>
          <a:xfrm>
            <a:off x="6697725" y="270625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5945000" y="270625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7583925" y="26915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2" name="Google Shape;662;p34"/>
          <p:cNvPicPr preferRelativeResize="0"/>
          <p:nvPr/>
        </p:nvPicPr>
        <p:blipFill>
          <a:blip r:embed="rId3">
            <a:alphaModFix/>
          </a:blip>
          <a:stretch>
            <a:fillRect/>
          </a:stretch>
        </p:blipFill>
        <p:spPr>
          <a:xfrm rot="-2180025">
            <a:off x="6298498" y="2636440"/>
            <a:ext cx="400852" cy="400846"/>
          </a:xfrm>
          <a:prstGeom prst="rect">
            <a:avLst/>
          </a:prstGeom>
          <a:noFill/>
          <a:ln>
            <a:noFill/>
          </a:ln>
        </p:spPr>
      </p:pic>
      <p:pic>
        <p:nvPicPr>
          <p:cNvPr id="663" name="Google Shape;663;p34"/>
          <p:cNvPicPr preferRelativeResize="0"/>
          <p:nvPr/>
        </p:nvPicPr>
        <p:blipFill>
          <a:blip r:embed="rId3">
            <a:alphaModFix/>
          </a:blip>
          <a:stretch>
            <a:fillRect/>
          </a:stretch>
        </p:blipFill>
        <p:spPr>
          <a:xfrm rot="-2576832">
            <a:off x="7049869" y="2621013"/>
            <a:ext cx="485011" cy="485002"/>
          </a:xfrm>
          <a:prstGeom prst="rect">
            <a:avLst/>
          </a:prstGeom>
          <a:noFill/>
          <a:ln>
            <a:noFill/>
          </a:ln>
        </p:spPr>
      </p:pic>
      <p:sp>
        <p:nvSpPr>
          <p:cNvPr id="664" name="Google Shape;664;p34"/>
          <p:cNvSpPr txBox="1"/>
          <p:nvPr/>
        </p:nvSpPr>
        <p:spPr>
          <a:xfrm>
            <a:off x="6457688" y="2992751"/>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 </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   E</a:t>
            </a:r>
            <a:r>
              <a:rPr lang="en" sz="600" b="1">
                <a:latin typeface="Nunito"/>
                <a:ea typeface="Nunito"/>
                <a:cs typeface="Nunito"/>
                <a:sym typeface="Nunito"/>
              </a:rPr>
              <a:t>2</a:t>
            </a:r>
            <a:endParaRPr sz="600" b="1">
              <a:latin typeface="Nunito"/>
              <a:ea typeface="Nunito"/>
              <a:cs typeface="Nunito"/>
              <a:sym typeface="Nunito"/>
            </a:endParaRPr>
          </a:p>
        </p:txBody>
      </p:sp>
      <p:sp>
        <p:nvSpPr>
          <p:cNvPr id="665" name="Google Shape;665;p34"/>
          <p:cNvSpPr/>
          <p:nvPr/>
        </p:nvSpPr>
        <p:spPr>
          <a:xfrm rot="10800000" flipH="1">
            <a:off x="6638950" y="3118163"/>
            <a:ext cx="38100" cy="459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rot="10800000" flipH="1">
            <a:off x="6967563" y="3122926"/>
            <a:ext cx="38100" cy="459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5601599" y="1939551"/>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5638824" y="2810801"/>
            <a:ext cx="3126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6300525" y="3453901"/>
            <a:ext cx="1104900" cy="47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6402275" y="356295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1" name="Google Shape;671;p34"/>
          <p:cNvPicPr preferRelativeResize="0"/>
          <p:nvPr/>
        </p:nvPicPr>
        <p:blipFill>
          <a:blip r:embed="rId3">
            <a:alphaModFix/>
          </a:blip>
          <a:stretch>
            <a:fillRect/>
          </a:stretch>
        </p:blipFill>
        <p:spPr>
          <a:xfrm rot="-2700199">
            <a:off x="6740183" y="3545023"/>
            <a:ext cx="297457" cy="297453"/>
          </a:xfrm>
          <a:prstGeom prst="rect">
            <a:avLst/>
          </a:prstGeom>
          <a:noFill/>
          <a:ln>
            <a:noFill/>
          </a:ln>
        </p:spPr>
      </p:pic>
      <p:sp>
        <p:nvSpPr>
          <p:cNvPr id="672" name="Google Shape;672;p34"/>
          <p:cNvSpPr/>
          <p:nvPr/>
        </p:nvSpPr>
        <p:spPr>
          <a:xfrm>
            <a:off x="7080175" y="3554501"/>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txBox="1"/>
          <p:nvPr/>
        </p:nvSpPr>
        <p:spPr>
          <a:xfrm>
            <a:off x="6678575" y="3668801"/>
            <a:ext cx="552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M</a:t>
            </a:r>
            <a:r>
              <a:rPr lang="en" sz="800" b="1">
                <a:latin typeface="Nunito"/>
                <a:ea typeface="Nunito"/>
                <a:cs typeface="Nunito"/>
                <a:sym typeface="Nunito"/>
              </a:rPr>
              <a:t>1</a:t>
            </a:r>
            <a:endParaRPr sz="800" b="1">
              <a:latin typeface="Nunito"/>
              <a:ea typeface="Nunito"/>
              <a:cs typeface="Nunito"/>
              <a:sym typeface="Nunito"/>
            </a:endParaRPr>
          </a:p>
        </p:txBody>
      </p:sp>
      <p:sp>
        <p:nvSpPr>
          <p:cNvPr id="674" name="Google Shape;674;p34"/>
          <p:cNvSpPr txBox="1"/>
          <p:nvPr/>
        </p:nvSpPr>
        <p:spPr>
          <a:xfrm>
            <a:off x="6471713" y="3864626"/>
            <a:ext cx="9663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M</a:t>
            </a:r>
            <a:r>
              <a:rPr lang="en" sz="600" b="1">
                <a:latin typeface="Nunito"/>
                <a:ea typeface="Nunito"/>
                <a:cs typeface="Nunito"/>
                <a:sym typeface="Nunito"/>
              </a:rPr>
              <a:t> *</a:t>
            </a:r>
            <a:r>
              <a:rPr lang="en" sz="800" b="1">
                <a:latin typeface="Nunito"/>
                <a:ea typeface="Nunito"/>
                <a:cs typeface="Nunito"/>
                <a:sym typeface="Nunito"/>
              </a:rPr>
              <a:t> for (E</a:t>
            </a:r>
            <a:r>
              <a:rPr lang="en" sz="600" b="1">
                <a:latin typeface="Nunito"/>
                <a:ea typeface="Nunito"/>
                <a:cs typeface="Nunito"/>
                <a:sym typeface="Nunito"/>
              </a:rPr>
              <a:t>1</a:t>
            </a:r>
            <a:r>
              <a:rPr lang="en" sz="800" b="1">
                <a:latin typeface="Nunito"/>
                <a:ea typeface="Nunito"/>
                <a:cs typeface="Nunito"/>
                <a:sym typeface="Nunito"/>
              </a:rPr>
              <a:t>)*</a:t>
            </a:r>
            <a:endParaRPr sz="600" b="1">
              <a:latin typeface="Nunito"/>
              <a:ea typeface="Nunito"/>
              <a:cs typeface="Nunito"/>
              <a:sym typeface="Nunito"/>
            </a:endParaRPr>
          </a:p>
        </p:txBody>
      </p:sp>
      <p:sp>
        <p:nvSpPr>
          <p:cNvPr id="675" name="Google Shape;675;p34"/>
          <p:cNvSpPr/>
          <p:nvPr/>
        </p:nvSpPr>
        <p:spPr>
          <a:xfrm>
            <a:off x="5849750" y="3554501"/>
            <a:ext cx="276300" cy="2616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7609800" y="3537126"/>
            <a:ext cx="276300" cy="261600"/>
          </a:xfrm>
          <a:prstGeom prst="donut">
            <a:avLst>
              <a:gd name="adj" fmla="val 727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flipH="1">
            <a:off x="6531650" y="3373851"/>
            <a:ext cx="685500" cy="1794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5589350" y="3641676"/>
            <a:ext cx="2604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6133962" y="3659051"/>
            <a:ext cx="2604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7369740" y="3668501"/>
            <a:ext cx="226800" cy="525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5943600" y="3272676"/>
            <a:ext cx="1869300" cy="261600"/>
          </a:xfrm>
          <a:prstGeom prst="curvedDownArrow">
            <a:avLst>
              <a:gd name="adj1" fmla="val 25000"/>
              <a:gd name="adj2" fmla="val 50000"/>
              <a:gd name="adj3" fmla="val 25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txBox="1"/>
          <p:nvPr/>
        </p:nvSpPr>
        <p:spPr>
          <a:xfrm>
            <a:off x="6100312" y="4097601"/>
            <a:ext cx="1803300" cy="6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666666"/>
                </a:solidFill>
                <a:latin typeface="Nunito"/>
                <a:ea typeface="Nunito"/>
                <a:cs typeface="Nunito"/>
                <a:sym typeface="Nunito"/>
              </a:rPr>
              <a:t>NFAs for +,*,+ and operations</a:t>
            </a:r>
            <a:endParaRPr sz="800">
              <a:solidFill>
                <a:srgbClr val="666666"/>
              </a:solidFill>
              <a:latin typeface="Nunito"/>
              <a:ea typeface="Nunito"/>
              <a:cs typeface="Nunito"/>
              <a:sym typeface="Nunito"/>
            </a:endParaRPr>
          </a:p>
        </p:txBody>
      </p:sp>
      <p:sp>
        <p:nvSpPr>
          <p:cNvPr id="683" name="Google Shape;683;p34"/>
          <p:cNvSpPr txBox="1"/>
          <p:nvPr/>
        </p:nvSpPr>
        <p:spPr>
          <a:xfrm>
            <a:off x="5994925" y="1594625"/>
            <a:ext cx="312600" cy="5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84" name="Google Shape;684;p34"/>
          <p:cNvSpPr txBox="1"/>
          <p:nvPr/>
        </p:nvSpPr>
        <p:spPr>
          <a:xfrm>
            <a:off x="6032475" y="2003313"/>
            <a:ext cx="312600" cy="5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85" name="Google Shape;685;p34"/>
          <p:cNvSpPr txBox="1"/>
          <p:nvPr/>
        </p:nvSpPr>
        <p:spPr>
          <a:xfrm>
            <a:off x="7393666" y="14963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86" name="Google Shape;686;p34"/>
          <p:cNvSpPr txBox="1"/>
          <p:nvPr/>
        </p:nvSpPr>
        <p:spPr>
          <a:xfrm>
            <a:off x="7393666" y="20297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87" name="Google Shape;687;p34"/>
          <p:cNvSpPr txBox="1"/>
          <p:nvPr/>
        </p:nvSpPr>
        <p:spPr>
          <a:xfrm>
            <a:off x="6784066" y="33251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88" name="Google Shape;688;p34"/>
          <p:cNvSpPr txBox="1"/>
          <p:nvPr/>
        </p:nvSpPr>
        <p:spPr>
          <a:xfrm>
            <a:off x="6022066" y="33251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89" name="Google Shape;689;p34"/>
          <p:cNvSpPr txBox="1"/>
          <p:nvPr/>
        </p:nvSpPr>
        <p:spPr>
          <a:xfrm>
            <a:off x="6098266" y="36299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
        <p:nvSpPr>
          <p:cNvPr id="690" name="Google Shape;690;p34"/>
          <p:cNvSpPr txBox="1"/>
          <p:nvPr/>
        </p:nvSpPr>
        <p:spPr>
          <a:xfrm>
            <a:off x="7393666" y="3629950"/>
            <a:ext cx="2268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1" i="1">
                <a:solidFill>
                  <a:srgbClr val="434343"/>
                </a:solidFill>
                <a:highlight>
                  <a:schemeClr val="lt1"/>
                </a:highlight>
              </a:rPr>
              <a:t>ε</a:t>
            </a:r>
            <a:endParaRPr sz="1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Eq example 1</a:t>
            </a:r>
            <a:endParaRPr/>
          </a:p>
          <a:p>
            <a:pPr marL="0" lvl="0" indent="0" algn="l" rtl="0">
              <a:spcBef>
                <a:spcPts val="0"/>
              </a:spcBef>
              <a:spcAft>
                <a:spcPts val="0"/>
              </a:spcAft>
              <a:buNone/>
            </a:pPr>
            <a:r>
              <a:rPr lang="en" sz="1400" b="0"/>
              <a:t>The figure shows an NFA equivalent to regular expression (a*b+c)*(d+c) using thompson’s algorithm</a:t>
            </a:r>
            <a:endParaRPr sz="1400" b="0"/>
          </a:p>
        </p:txBody>
      </p:sp>
      <p:sp>
        <p:nvSpPr>
          <p:cNvPr id="696" name="Google Shape;696;p35"/>
          <p:cNvSpPr/>
          <p:nvPr/>
        </p:nvSpPr>
        <p:spPr>
          <a:xfrm>
            <a:off x="1116025" y="3226950"/>
            <a:ext cx="3582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1474225" y="3117150"/>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k</a:t>
            </a:r>
            <a:endParaRPr/>
          </a:p>
        </p:txBody>
      </p:sp>
      <p:sp>
        <p:nvSpPr>
          <p:cNvPr id="698" name="Google Shape;698;p35"/>
          <p:cNvSpPr/>
          <p:nvPr/>
        </p:nvSpPr>
        <p:spPr>
          <a:xfrm>
            <a:off x="1832425" y="3226950"/>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2098525" y="3117150"/>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a:t>
            </a:r>
            <a:endParaRPr/>
          </a:p>
        </p:txBody>
      </p:sp>
      <p:sp>
        <p:nvSpPr>
          <p:cNvPr id="700" name="Google Shape;700;p35"/>
          <p:cNvSpPr/>
          <p:nvPr/>
        </p:nvSpPr>
        <p:spPr>
          <a:xfrm rot="-2565631">
            <a:off x="2410520" y="3026423"/>
            <a:ext cx="266005" cy="127161"/>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2632225" y="2724150"/>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702" name="Google Shape;702;p35"/>
          <p:cNvSpPr/>
          <p:nvPr/>
        </p:nvSpPr>
        <p:spPr>
          <a:xfrm>
            <a:off x="2990425" y="2778325"/>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3256525" y="2668525"/>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704" name="Google Shape;704;p35"/>
          <p:cNvSpPr/>
          <p:nvPr/>
        </p:nvSpPr>
        <p:spPr>
          <a:xfrm>
            <a:off x="3614725" y="2778325"/>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3880825" y="2668525"/>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706" name="Google Shape;706;p35"/>
          <p:cNvSpPr/>
          <p:nvPr/>
        </p:nvSpPr>
        <p:spPr>
          <a:xfrm>
            <a:off x="4239025" y="2778325"/>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4505125" y="2668525"/>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708" name="Google Shape;708;p35"/>
          <p:cNvSpPr/>
          <p:nvPr/>
        </p:nvSpPr>
        <p:spPr>
          <a:xfrm>
            <a:off x="4863325" y="2778325"/>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5129425" y="2668525"/>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sp>
        <p:nvSpPr>
          <p:cNvPr id="710" name="Google Shape;710;p35"/>
          <p:cNvSpPr/>
          <p:nvPr/>
        </p:nvSpPr>
        <p:spPr>
          <a:xfrm rot="2091267">
            <a:off x="5500062" y="2889218"/>
            <a:ext cx="266145" cy="127162"/>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5686350" y="2953050"/>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J</a:t>
            </a:r>
            <a:endParaRPr/>
          </a:p>
        </p:txBody>
      </p:sp>
      <p:sp>
        <p:nvSpPr>
          <p:cNvPr id="712" name="Google Shape;712;p35"/>
          <p:cNvSpPr/>
          <p:nvPr/>
        </p:nvSpPr>
        <p:spPr>
          <a:xfrm>
            <a:off x="6044550" y="3026400"/>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6310650" y="2953050"/>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a:t>
            </a:r>
            <a:endParaRPr/>
          </a:p>
        </p:txBody>
      </p:sp>
      <p:sp>
        <p:nvSpPr>
          <p:cNvPr id="714" name="Google Shape;714;p35"/>
          <p:cNvSpPr/>
          <p:nvPr/>
        </p:nvSpPr>
        <p:spPr>
          <a:xfrm rot="-2565631">
            <a:off x="6584420" y="2833973"/>
            <a:ext cx="266005" cy="127161"/>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6761125" y="2550750"/>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a:t>
            </a:r>
            <a:endParaRPr/>
          </a:p>
        </p:txBody>
      </p:sp>
      <p:sp>
        <p:nvSpPr>
          <p:cNvPr id="716" name="Google Shape;716;p35"/>
          <p:cNvSpPr/>
          <p:nvPr/>
        </p:nvSpPr>
        <p:spPr>
          <a:xfrm>
            <a:off x="7119325" y="2660550"/>
            <a:ext cx="2661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7385425" y="2550750"/>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a:t>
            </a:r>
            <a:endParaRPr/>
          </a:p>
        </p:txBody>
      </p:sp>
      <p:sp>
        <p:nvSpPr>
          <p:cNvPr id="718" name="Google Shape;718;p35"/>
          <p:cNvSpPr/>
          <p:nvPr/>
        </p:nvSpPr>
        <p:spPr>
          <a:xfrm rot="2091267">
            <a:off x="7658912" y="2833968"/>
            <a:ext cx="266145" cy="127162"/>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7866150" y="2916600"/>
            <a:ext cx="358200" cy="346800"/>
          </a:xfrm>
          <a:prstGeom prst="donut">
            <a:avLst>
              <a:gd name="adj" fmla="val 624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a:t>
            </a:r>
            <a:endParaRPr/>
          </a:p>
        </p:txBody>
      </p:sp>
      <p:sp>
        <p:nvSpPr>
          <p:cNvPr id="720" name="Google Shape;720;p35"/>
          <p:cNvSpPr/>
          <p:nvPr/>
        </p:nvSpPr>
        <p:spPr>
          <a:xfrm rot="2091497">
            <a:off x="6565642" y="3301367"/>
            <a:ext cx="526464" cy="127162"/>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7073275" y="3417716"/>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a:t>
            </a:r>
            <a:endParaRPr/>
          </a:p>
        </p:txBody>
      </p:sp>
      <p:sp>
        <p:nvSpPr>
          <p:cNvPr id="722" name="Google Shape;722;p35"/>
          <p:cNvSpPr/>
          <p:nvPr/>
        </p:nvSpPr>
        <p:spPr>
          <a:xfrm rot="-2139709">
            <a:off x="7408108" y="3300550"/>
            <a:ext cx="515094" cy="127047"/>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rot="1693067">
            <a:off x="2435033" y="3552281"/>
            <a:ext cx="869879" cy="127235"/>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3283225" y="3641575"/>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a:t>
            </a:r>
            <a:endParaRPr/>
          </a:p>
        </p:txBody>
      </p:sp>
      <p:sp>
        <p:nvSpPr>
          <p:cNvPr id="725" name="Google Shape;725;p35"/>
          <p:cNvSpPr/>
          <p:nvPr/>
        </p:nvSpPr>
        <p:spPr>
          <a:xfrm>
            <a:off x="3721050" y="3751375"/>
            <a:ext cx="358200" cy="127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4079250" y="3641575"/>
            <a:ext cx="358200" cy="3468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a:t>
            </a:r>
            <a:endParaRPr/>
          </a:p>
        </p:txBody>
      </p:sp>
      <p:sp>
        <p:nvSpPr>
          <p:cNvPr id="727" name="Google Shape;727;p35"/>
          <p:cNvSpPr/>
          <p:nvPr/>
        </p:nvSpPr>
        <p:spPr>
          <a:xfrm rot="-1392582">
            <a:off x="4452148" y="3462102"/>
            <a:ext cx="1219495" cy="127275"/>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rot="-1013">
            <a:off x="1572749" y="2292722"/>
            <a:ext cx="5089500" cy="664500"/>
          </a:xfrm>
          <a:prstGeom prst="curvedDownArrow">
            <a:avLst>
              <a:gd name="adj1" fmla="val 31183"/>
              <a:gd name="adj2" fmla="val 50000"/>
              <a:gd name="adj3" fmla="val 25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flipH="1">
            <a:off x="3444150" y="2521475"/>
            <a:ext cx="635100" cy="171600"/>
          </a:xfrm>
          <a:prstGeom prst="curvedDownArrow">
            <a:avLst>
              <a:gd name="adj1" fmla="val 25000"/>
              <a:gd name="adj2" fmla="val 50000"/>
              <a:gd name="adj3" fmla="val 71741"/>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2797150" y="2453900"/>
            <a:ext cx="1976400" cy="273900"/>
          </a:xfrm>
          <a:prstGeom prst="curvedDownArrow">
            <a:avLst>
              <a:gd name="adj1" fmla="val 25000"/>
              <a:gd name="adj2" fmla="val 50000"/>
              <a:gd name="adj3" fmla="val 25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2098525" y="2182500"/>
            <a:ext cx="3807900" cy="778500"/>
          </a:xfrm>
          <a:prstGeom prst="curvedDownArrow">
            <a:avLst>
              <a:gd name="adj1" fmla="val 25000"/>
              <a:gd name="adj2" fmla="val 50000"/>
              <a:gd name="adj3" fmla="val 25000"/>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txBox="1"/>
          <p:nvPr/>
        </p:nvSpPr>
        <p:spPr>
          <a:xfrm>
            <a:off x="1407025" y="2334900"/>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33" name="Google Shape;733;p35"/>
          <p:cNvSpPr txBox="1"/>
          <p:nvPr/>
        </p:nvSpPr>
        <p:spPr>
          <a:xfrm>
            <a:off x="1759350" y="2901300"/>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34" name="Google Shape;734;p35"/>
          <p:cNvSpPr txBox="1"/>
          <p:nvPr/>
        </p:nvSpPr>
        <p:spPr>
          <a:xfrm>
            <a:off x="2521288" y="2974825"/>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35" name="Google Shape;735;p35"/>
          <p:cNvSpPr txBox="1"/>
          <p:nvPr/>
        </p:nvSpPr>
        <p:spPr>
          <a:xfrm>
            <a:off x="2970438" y="2795438"/>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36" name="Google Shape;736;p35"/>
          <p:cNvSpPr txBox="1"/>
          <p:nvPr/>
        </p:nvSpPr>
        <p:spPr>
          <a:xfrm>
            <a:off x="3604725" y="2452663"/>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37" name="Google Shape;737;p35"/>
          <p:cNvSpPr txBox="1"/>
          <p:nvPr/>
        </p:nvSpPr>
        <p:spPr>
          <a:xfrm>
            <a:off x="4192963" y="2215615"/>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i="1">
                <a:solidFill>
                  <a:srgbClr val="434343"/>
                </a:solidFill>
                <a:highlight>
                  <a:schemeClr val="lt1"/>
                </a:highlight>
              </a:rPr>
              <a:t>ε</a:t>
            </a:r>
            <a:endParaRPr sz="1200">
              <a:latin typeface="Nunito"/>
              <a:ea typeface="Nunito"/>
              <a:cs typeface="Nunito"/>
              <a:sym typeface="Nunito"/>
            </a:endParaRPr>
          </a:p>
        </p:txBody>
      </p:sp>
      <p:sp>
        <p:nvSpPr>
          <p:cNvPr id="738" name="Google Shape;738;p35"/>
          <p:cNvSpPr txBox="1"/>
          <p:nvPr/>
        </p:nvSpPr>
        <p:spPr>
          <a:xfrm>
            <a:off x="4996363" y="2334890"/>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i="1">
                <a:solidFill>
                  <a:srgbClr val="434343"/>
                </a:solidFill>
                <a:highlight>
                  <a:schemeClr val="lt1"/>
                </a:highlight>
              </a:rPr>
              <a:t>ε</a:t>
            </a:r>
            <a:endParaRPr sz="1200">
              <a:latin typeface="Nunito"/>
              <a:ea typeface="Nunito"/>
              <a:cs typeface="Nunito"/>
              <a:sym typeface="Nunito"/>
            </a:endParaRPr>
          </a:p>
        </p:txBody>
      </p:sp>
      <p:sp>
        <p:nvSpPr>
          <p:cNvPr id="739" name="Google Shape;739;p35"/>
          <p:cNvSpPr txBox="1"/>
          <p:nvPr/>
        </p:nvSpPr>
        <p:spPr>
          <a:xfrm>
            <a:off x="2632213" y="3545613"/>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40" name="Google Shape;740;p35"/>
          <p:cNvSpPr txBox="1"/>
          <p:nvPr/>
        </p:nvSpPr>
        <p:spPr>
          <a:xfrm>
            <a:off x="5021863" y="3425713"/>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41" name="Google Shape;741;p35"/>
          <p:cNvSpPr txBox="1"/>
          <p:nvPr/>
        </p:nvSpPr>
        <p:spPr>
          <a:xfrm>
            <a:off x="5998488" y="2660538"/>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42" name="Google Shape;742;p35"/>
          <p:cNvSpPr txBox="1"/>
          <p:nvPr/>
        </p:nvSpPr>
        <p:spPr>
          <a:xfrm>
            <a:off x="6688650" y="2780569"/>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43" name="Google Shape;743;p35"/>
          <p:cNvSpPr txBox="1"/>
          <p:nvPr/>
        </p:nvSpPr>
        <p:spPr>
          <a:xfrm>
            <a:off x="6535888" y="3226644"/>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44" name="Google Shape;744;p35"/>
          <p:cNvSpPr txBox="1"/>
          <p:nvPr/>
        </p:nvSpPr>
        <p:spPr>
          <a:xfrm>
            <a:off x="7610638" y="3305947"/>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45" name="Google Shape;745;p35"/>
          <p:cNvSpPr txBox="1"/>
          <p:nvPr/>
        </p:nvSpPr>
        <p:spPr>
          <a:xfrm>
            <a:off x="7705806" y="2483580"/>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46" name="Google Shape;746;p35"/>
          <p:cNvSpPr txBox="1"/>
          <p:nvPr/>
        </p:nvSpPr>
        <p:spPr>
          <a:xfrm>
            <a:off x="4192963" y="2789947"/>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ε</a:t>
            </a:r>
            <a:endParaRPr>
              <a:latin typeface="Nunito"/>
              <a:ea typeface="Nunito"/>
              <a:cs typeface="Nunito"/>
              <a:sym typeface="Nunito"/>
            </a:endParaRPr>
          </a:p>
        </p:txBody>
      </p:sp>
      <p:sp>
        <p:nvSpPr>
          <p:cNvPr id="747" name="Google Shape;747;p35"/>
          <p:cNvSpPr txBox="1"/>
          <p:nvPr/>
        </p:nvSpPr>
        <p:spPr>
          <a:xfrm>
            <a:off x="3681225" y="3785877"/>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C</a:t>
            </a:r>
            <a:endParaRPr>
              <a:latin typeface="Nunito"/>
              <a:ea typeface="Nunito"/>
              <a:cs typeface="Nunito"/>
              <a:sym typeface="Nunito"/>
            </a:endParaRPr>
          </a:p>
        </p:txBody>
      </p:sp>
      <p:sp>
        <p:nvSpPr>
          <p:cNvPr id="748" name="Google Shape;748;p35"/>
          <p:cNvSpPr txBox="1"/>
          <p:nvPr/>
        </p:nvSpPr>
        <p:spPr>
          <a:xfrm>
            <a:off x="3545638" y="2778077"/>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a</a:t>
            </a:r>
            <a:endParaRPr>
              <a:latin typeface="Nunito"/>
              <a:ea typeface="Nunito"/>
              <a:cs typeface="Nunito"/>
              <a:sym typeface="Nunito"/>
            </a:endParaRPr>
          </a:p>
        </p:txBody>
      </p:sp>
      <p:sp>
        <p:nvSpPr>
          <p:cNvPr id="749" name="Google Shape;749;p35"/>
          <p:cNvSpPr txBox="1"/>
          <p:nvPr/>
        </p:nvSpPr>
        <p:spPr>
          <a:xfrm>
            <a:off x="4840288" y="2780577"/>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b</a:t>
            </a:r>
            <a:endParaRPr>
              <a:latin typeface="Nunito"/>
              <a:ea typeface="Nunito"/>
              <a:cs typeface="Nunito"/>
              <a:sym typeface="Nunito"/>
            </a:endParaRPr>
          </a:p>
        </p:txBody>
      </p:sp>
      <p:sp>
        <p:nvSpPr>
          <p:cNvPr id="750" name="Google Shape;750;p35"/>
          <p:cNvSpPr txBox="1"/>
          <p:nvPr/>
        </p:nvSpPr>
        <p:spPr>
          <a:xfrm>
            <a:off x="7102938" y="2298830"/>
            <a:ext cx="358200" cy="77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i="1">
                <a:solidFill>
                  <a:srgbClr val="434343"/>
                </a:solidFill>
                <a:highlight>
                  <a:schemeClr val="lt1"/>
                </a:highlight>
              </a:rPr>
              <a:t>d</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972</Words>
  <Application>Microsoft Office PowerPoint</Application>
  <PresentationFormat>On-screen Show (16:9)</PresentationFormat>
  <Paragraphs>170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Maven Pro</vt:lpstr>
      <vt:lpstr>Nunito</vt:lpstr>
      <vt:lpstr>Arial</vt:lpstr>
      <vt:lpstr>Roboto</vt:lpstr>
      <vt:lpstr>Momentum</vt:lpstr>
      <vt:lpstr>Regular Expressions  Equivalence with Finite Automata</vt:lpstr>
      <vt:lpstr>Equivalence with Finite Automata</vt:lpstr>
      <vt:lpstr>Regular Expressions are equivalent</vt:lpstr>
      <vt:lpstr>NFAs for  Ø , ε and a </vt:lpstr>
      <vt:lpstr>PowerPoint Presentation</vt:lpstr>
      <vt:lpstr>PowerPoint Presentation</vt:lpstr>
      <vt:lpstr>PowerPoint Presentation</vt:lpstr>
      <vt:lpstr>PowerPoint Presentation</vt:lpstr>
      <vt:lpstr> Eq example 1 The figure shows an NFA equivalent to regular expression (a*b+c)*(d+c) using thompson’s algorithm</vt:lpstr>
      <vt:lpstr>PowerPoint Presentation</vt:lpstr>
      <vt:lpstr>NFAs have equivalent Regular Expressions.</vt:lpstr>
      <vt:lpstr>As generalized NFA (GNFA)  Is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  Equivalence with Finite Automata</dc:title>
  <dc:creator>Ellin Louise Marzan</dc:creator>
  <cp:lastModifiedBy>Ellin Louise Marzan</cp:lastModifiedBy>
  <cp:revision>1</cp:revision>
  <dcterms:modified xsi:type="dcterms:W3CDTF">2019-09-18T13:10:30Z</dcterms:modified>
</cp:coreProperties>
</file>