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Nunito"/>
      <p:regular r:id="rId37"/>
      <p:bold r:id="rId38"/>
      <p:italic r:id="rId39"/>
      <p:boldItalic r:id="rId40"/>
    </p:embeddedFont>
    <p:embeddedFont>
      <p:font typeface="Maven Pro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12ACFF3-C1DF-4BA0-BA11-183C67766714}">
  <a:tblStyle styleId="{512ACFF3-C1DF-4BA0-BA11-183C677667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4.xml"/><Relationship Id="rId42" Type="http://schemas.openxmlformats.org/officeDocument/2006/relationships/font" Target="fonts/MavenPro-bold.fntdata"/><Relationship Id="rId41" Type="http://schemas.openxmlformats.org/officeDocument/2006/relationships/font" Target="fonts/MavenPro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schemas.openxmlformats.org/officeDocument/2006/relationships/font" Target="fonts/Nunito-regular.fnt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39" Type="http://schemas.openxmlformats.org/officeDocument/2006/relationships/font" Target="fonts/Nunito-italic.fntdata"/><Relationship Id="rId16" Type="http://schemas.openxmlformats.org/officeDocument/2006/relationships/slide" Target="slides/slide10.xml"/><Relationship Id="rId38" Type="http://schemas.openxmlformats.org/officeDocument/2006/relationships/font" Target="fonts/Nuni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140cfef5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140cfef5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140cfef5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6140cfef5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140cfef5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140cfef5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140cfef5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140cfef5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140cfef5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140cfef5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140cfef5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140cfef5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140cfef5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140cfef5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140cfef5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140cfef5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140cfef5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140cfef5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6140cfef5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6140cfef5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139b11f5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139b11f5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6140cfef5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6140cfef5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6140cfef5a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6140cfef5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6140cfef5a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6140cfef5a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6140cfef5a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6140cfef5a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62522bb19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62522bb19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62522bb19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62522bb19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62522bb19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62522bb19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139b11f5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139b11f5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139b11f59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139b11f59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139b11f59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139b11f59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139b11f59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139b11f59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139b11f59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139b11f59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140cfef5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6140cfef5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140cfef5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140cfef5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Example no 3</a:t>
            </a:r>
            <a:endParaRPr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1303800" y="1904400"/>
            <a:ext cx="7030500" cy="26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in plain English or in set-builder </a:t>
            </a:r>
            <a:r>
              <a:rPr lang="en"/>
              <a:t>notation</a:t>
            </a:r>
            <a:r>
              <a:rPr lang="en"/>
              <a:t> the regular languages represented by the following regular </a:t>
            </a:r>
            <a:r>
              <a:rPr lang="en"/>
              <a:t>expressions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0*1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(10)(10)*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(0+1)*111(0+1)*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(()+1)(0+1)(0+1))* + ((0+1)(0+1)(0+1))*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((0+1)(0+1)(0+1)+(0+1)(0+1)9(0+1)()+1))*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(1+10+100)*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Example no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Some </a:t>
            </a:r>
            <a:r>
              <a:rPr lang="en"/>
              <a:t>possible</a:t>
            </a:r>
            <a:r>
              <a:rPr lang="en"/>
              <a:t> answers: check that every sting in the </a:t>
            </a:r>
            <a:r>
              <a:rPr lang="en"/>
              <a:t>language</a:t>
            </a:r>
            <a:r>
              <a:rPr lang="en"/>
              <a:t> of the  given regular expression isn the </a:t>
            </a:r>
            <a:r>
              <a:rPr lang="en"/>
              <a:t>answer</a:t>
            </a:r>
            <a:r>
              <a:rPr lang="en"/>
              <a:t> </a:t>
            </a:r>
            <a:r>
              <a:rPr lang="en"/>
              <a:t>description</a:t>
            </a:r>
            <a:r>
              <a:rPr lang="en"/>
              <a:t> and conversely, that every string in the answer </a:t>
            </a:r>
            <a:r>
              <a:rPr lang="en"/>
              <a:t>description</a:t>
            </a:r>
            <a:r>
              <a:rPr lang="en"/>
              <a:t> is in the regular language.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Example no 3</a:t>
            </a:r>
            <a:endParaRPr/>
          </a:p>
        </p:txBody>
      </p:sp>
      <p:sp>
        <p:nvSpPr>
          <p:cNvPr id="348" name="Google Shape;348;p24"/>
          <p:cNvSpPr txBox="1"/>
          <p:nvPr>
            <p:ph idx="1" type="body"/>
          </p:nvPr>
        </p:nvSpPr>
        <p:spPr>
          <a:xfrm>
            <a:off x="1303800" y="1801075"/>
            <a:ext cx="7030500" cy="28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 stings of many number of ) are followed by a 1 {0*1 | n&gt;)}.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 </a:t>
            </a:r>
            <a:r>
              <a:rPr lang="en"/>
              <a:t>strings</a:t>
            </a:r>
            <a:r>
              <a:rPr lang="en"/>
              <a:t> over {0,1} alternating </a:t>
            </a:r>
            <a:r>
              <a:rPr lang="en"/>
              <a:t>1's</a:t>
            </a:r>
            <a:r>
              <a:rPr lang="en"/>
              <a:t> and 0’s starting </a:t>
            </a:r>
            <a:r>
              <a:rPr lang="en"/>
              <a:t>with</a:t>
            </a:r>
            <a:r>
              <a:rPr lang="en"/>
              <a:t> a 1 and ending in a 0 {(10)  | n.1].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 STRINGS OF ) 0’s and 1’s with 111 as a substring. {w </a:t>
            </a:r>
            <a:r>
              <a:rPr b="1" lang="en" sz="1200">
                <a:solidFill>
                  <a:srgbClr val="222222"/>
                </a:solidFill>
              </a:rPr>
              <a:t>∈</a:t>
            </a:r>
            <a:r>
              <a:rPr lang="en"/>
              <a:t> {0,1) * w has three consecutive 1’s}.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 strings over {0,1} of length </a:t>
            </a:r>
            <a:r>
              <a:rPr lang="en"/>
              <a:t>that</a:t>
            </a:r>
            <a:r>
              <a:rPr lang="en"/>
              <a:t> is multiple of 3 or 4 {w</a:t>
            </a:r>
            <a:r>
              <a:rPr b="1" lang="en" sz="1200">
                <a:solidFill>
                  <a:srgbClr val="222222"/>
                </a:solidFill>
              </a:rPr>
              <a:t>∈</a:t>
            </a:r>
            <a:r>
              <a:rPr lang="en"/>
              <a:t>{0,1},* | |w|=3k or |w|=4k, k&gt;0 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A;; stings of )’s and 1 ‘s that not of length 1,2 or 5 )w </a:t>
            </a:r>
            <a:r>
              <a:rPr b="1" lang="en" sz="1200">
                <a:solidFill>
                  <a:srgbClr val="222222"/>
                </a:solidFill>
              </a:rPr>
              <a:t>∈</a:t>
            </a:r>
            <a:r>
              <a:rPr lang="en"/>
              <a:t>{0,1*| w</a:t>
            </a:r>
            <a:r>
              <a:rPr b="1" lang="en" sz="1200">
                <a:solidFill>
                  <a:srgbClr val="222222"/>
                </a:solidFill>
              </a:rPr>
              <a:t>∈</a:t>
            </a:r>
            <a:r>
              <a:rPr lang="en"/>
              <a:t>{0,1,00,01,10,11 nad |w|=5).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A;; </a:t>
            </a:r>
            <a:r>
              <a:rPr lang="en"/>
              <a:t>strings</a:t>
            </a:r>
            <a:r>
              <a:rPr lang="en"/>
              <a:t> over {0,1} that sarats  a 1 </a:t>
            </a:r>
            <a:r>
              <a:rPr lang="en"/>
              <a:t>without</a:t>
            </a:r>
            <a:r>
              <a:rPr lang="en"/>
              <a:t> three </a:t>
            </a:r>
            <a:r>
              <a:rPr lang="en"/>
              <a:t>consecutive</a:t>
            </a:r>
            <a:r>
              <a:rPr lang="en"/>
              <a:t> )’s.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{w</a:t>
            </a:r>
            <a:r>
              <a:rPr b="1" lang="en" sz="1200">
                <a:solidFill>
                  <a:srgbClr val="222222"/>
                </a:solidFill>
              </a:rPr>
              <a:t>∈</a:t>
            </a:r>
            <a:r>
              <a:rPr lang="en"/>
              <a:t>{0,1}* | w starts with a 1 and 000 is not a </a:t>
            </a:r>
            <a:r>
              <a:rPr lang="en"/>
              <a:t>substring</a:t>
            </a:r>
            <a:r>
              <a:rPr lang="en"/>
              <a:t>.</a:t>
            </a:r>
            <a:endParaRPr/>
          </a:p>
        </p:txBody>
      </p:sp>
      <p:sp>
        <p:nvSpPr>
          <p:cNvPr id="349" name="Google Shape;349;p24"/>
          <p:cNvSpPr txBox="1"/>
          <p:nvPr/>
        </p:nvSpPr>
        <p:spPr>
          <a:xfrm>
            <a:off x="7922775" y="2077450"/>
            <a:ext cx="261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n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Example no 4</a:t>
            </a:r>
            <a:endParaRPr/>
          </a:p>
        </p:txBody>
      </p:sp>
      <p:sp>
        <p:nvSpPr>
          <p:cNvPr id="355" name="Google Shape;355;p25"/>
          <p:cNvSpPr txBox="1"/>
          <p:nvPr>
            <p:ph idx="1" type="body"/>
          </p:nvPr>
        </p:nvSpPr>
        <p:spPr>
          <a:xfrm>
            <a:off x="1303800" y="17429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</a:t>
            </a:r>
            <a:r>
              <a:rPr lang="en"/>
              <a:t> regular expressions over 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Σ</a:t>
            </a:r>
            <a:r>
              <a:rPr lang="en"/>
              <a:t>= {a,b} that represent the following language </a:t>
            </a:r>
            <a:r>
              <a:rPr lang="en"/>
              <a:t>descriptions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 </a:t>
            </a:r>
            <a:r>
              <a:rPr lang="en"/>
              <a:t>strings</a:t>
            </a:r>
            <a:r>
              <a:rPr lang="en"/>
              <a:t> whose length is even.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 sting with </a:t>
            </a:r>
            <a:r>
              <a:rPr lang="en"/>
              <a:t>an</a:t>
            </a:r>
            <a:r>
              <a:rPr lang="en"/>
              <a:t> odd number of a’s.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{w | |w} = 1 mod 3}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 sting that have two consecutive a’s 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 </a:t>
            </a:r>
            <a:r>
              <a:rPr lang="en"/>
              <a:t>strings</a:t>
            </a:r>
            <a:r>
              <a:rPr lang="en"/>
              <a:t> </a:t>
            </a:r>
            <a:r>
              <a:rPr lang="en"/>
              <a:t>except</a:t>
            </a:r>
            <a:r>
              <a:rPr lang="en"/>
              <a:t> those with two </a:t>
            </a:r>
            <a:r>
              <a:rPr lang="en"/>
              <a:t>consecutive</a:t>
            </a:r>
            <a:r>
              <a:rPr lang="en"/>
              <a:t> b’ 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 </a:t>
            </a:r>
            <a:r>
              <a:rPr lang="en"/>
              <a:t>strings</a:t>
            </a:r>
            <a:r>
              <a:rPr lang="en"/>
              <a:t> whose </a:t>
            </a:r>
            <a:r>
              <a:rPr lang="en"/>
              <a:t>third</a:t>
            </a:r>
            <a:r>
              <a:rPr lang="en"/>
              <a:t> sybo; from the left and </a:t>
            </a:r>
            <a:r>
              <a:rPr lang="en"/>
              <a:t>right</a:t>
            </a:r>
            <a:r>
              <a:rPr lang="en"/>
              <a:t> ends ar b’s.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Example no 4</a:t>
            </a:r>
            <a:endParaRPr/>
          </a:p>
        </p:txBody>
      </p:sp>
      <p:sp>
        <p:nvSpPr>
          <p:cNvPr id="361" name="Google Shape;361;p26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possible </a:t>
            </a:r>
            <a:r>
              <a:rPr lang="en"/>
              <a:t>answers</a:t>
            </a:r>
            <a:r>
              <a:rPr lang="en"/>
              <a:t>: Again , check that the descriptions match </a:t>
            </a:r>
            <a:r>
              <a:rPr lang="en"/>
              <a:t>exactly</a:t>
            </a:r>
            <a:r>
              <a:rPr lang="en"/>
              <a:t> the language of the regular expressions.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((q+b)(a+b))*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b*a (b*ab*a)*b*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(a+b)((a+b)(a+b)(a+b))*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(a+b)*aa(a+b)*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(a+ba)*(</a:t>
            </a: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/>
              <a:t>+b)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(a+b)(a+b)(a+b)*b(a+b)(a+b)+(a+b)(a+b)b(a+b)(a+b)+(a+b)bb(a+b) + b(a+b)b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/>
          <p:nvPr>
            <p:ph idx="1" type="body"/>
          </p:nvPr>
        </p:nvSpPr>
        <p:spPr>
          <a:xfrm>
            <a:off x="1245625" y="1524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One modification </a:t>
            </a:r>
            <a:r>
              <a:rPr lang="en"/>
              <a:t>of</a:t>
            </a:r>
            <a:r>
              <a:rPr lang="en"/>
              <a:t> regular </a:t>
            </a:r>
            <a:r>
              <a:rPr lang="en"/>
              <a:t>expressions</a:t>
            </a:r>
            <a:r>
              <a:rPr lang="en"/>
              <a:t> is allow the positive closure operation. If E is a regular expression, then the </a:t>
            </a:r>
            <a:r>
              <a:rPr b="1" i="1" lang="en"/>
              <a:t>positive closure </a:t>
            </a:r>
            <a:r>
              <a:rPr lang="en"/>
              <a:t>of E is one or more concatenations of E with </a:t>
            </a:r>
            <a:r>
              <a:rPr lang="en"/>
              <a:t>itself</a:t>
            </a:r>
            <a:r>
              <a:rPr lang="en"/>
              <a:t>. Because E* = EE* , this modification is just for </a:t>
            </a:r>
            <a:r>
              <a:rPr lang="en"/>
              <a:t>convenience</a:t>
            </a:r>
            <a:r>
              <a:rPr lang="en"/>
              <a:t>. It does not </a:t>
            </a:r>
            <a:r>
              <a:rPr lang="en"/>
              <a:t>allow</a:t>
            </a:r>
            <a:r>
              <a:rPr lang="en"/>
              <a:t> the representation of non-regular languages. With positive closure, the regular expression (10(10)*1 can be written as (10)* 1.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Equivalence with Finite Automata</a:t>
            </a:r>
            <a:endParaRPr/>
          </a:p>
        </p:txBody>
      </p:sp>
      <p:sp>
        <p:nvSpPr>
          <p:cNvPr id="372" name="Google Shape;372;p28"/>
          <p:cNvSpPr txBox="1"/>
          <p:nvPr>
            <p:ph idx="1" type="body"/>
          </p:nvPr>
        </p:nvSpPr>
        <p:spPr>
          <a:xfrm>
            <a:off x="1303800" y="1990050"/>
            <a:ext cx="7030500" cy="17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this section the equivalence of regular expressions with the finite of chapter 2 is demonstrated since DFAs and NFAs are equivalent , either one could be </a:t>
            </a:r>
            <a:r>
              <a:rPr lang="en"/>
              <a:t>chosen</a:t>
            </a:r>
            <a:r>
              <a:rPr lang="en"/>
              <a:t> to be shown </a:t>
            </a:r>
            <a:r>
              <a:rPr lang="en"/>
              <a:t>equivalent</a:t>
            </a:r>
            <a:r>
              <a:rPr lang="en"/>
              <a:t> with regular expressions. This equivalence means that the regular languages accepted by regular expressions are </a:t>
            </a:r>
            <a:r>
              <a:rPr lang="en"/>
              <a:t>precisely the</a:t>
            </a:r>
            <a:r>
              <a:rPr lang="en"/>
              <a:t> language accepted by the DFAs and NFAs.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 are equivalent</a:t>
            </a:r>
            <a:endParaRPr/>
          </a:p>
        </p:txBody>
      </p:sp>
      <p:sp>
        <p:nvSpPr>
          <p:cNvPr id="378" name="Google Shape;378;p29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regular expression can be converted into </a:t>
            </a:r>
            <a:r>
              <a:rPr lang="en"/>
              <a:t>equivalent</a:t>
            </a:r>
            <a:r>
              <a:rPr lang="en"/>
              <a:t> NFA.</a:t>
            </a:r>
            <a:r>
              <a:rPr b="1" i="1" lang="en"/>
              <a:t> thompson’s algorithm </a:t>
            </a:r>
            <a:r>
              <a:rPr lang="en"/>
              <a:t>is an approach that recursively converts each part of the </a:t>
            </a:r>
            <a:r>
              <a:rPr lang="en"/>
              <a:t>recursive definition</a:t>
            </a:r>
            <a:r>
              <a:rPr lang="en"/>
              <a:t> of </a:t>
            </a:r>
            <a:r>
              <a:rPr lang="en"/>
              <a:t>regular</a:t>
            </a:r>
            <a:r>
              <a:rPr lang="en"/>
              <a:t> expressions into their </a:t>
            </a:r>
            <a:r>
              <a:rPr lang="en"/>
              <a:t>corresponding</a:t>
            </a:r>
            <a:r>
              <a:rPr lang="en"/>
              <a:t> NFAs.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thompson’s algorithm, the constructed NFA’s have exactly one accepted state </a:t>
            </a:r>
            <a:r>
              <a:rPr lang="en"/>
              <a:t>except</a:t>
            </a:r>
            <a:r>
              <a:rPr lang="en"/>
              <a:t> for the empty set </a:t>
            </a:r>
            <a:r>
              <a:rPr lang="en"/>
              <a:t>which</a:t>
            </a:r>
            <a:r>
              <a:rPr lang="en"/>
              <a:t> has nne. Every constructed NFA has no transition back into the start </a:t>
            </a:r>
            <a:r>
              <a:rPr lang="en"/>
              <a:t>state</a:t>
            </a:r>
            <a:r>
              <a:rPr lang="en"/>
              <a:t> and has no transition out of the </a:t>
            </a:r>
            <a:r>
              <a:rPr lang="en"/>
              <a:t>accepting</a:t>
            </a:r>
            <a:r>
              <a:rPr lang="en"/>
              <a:t> state.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NFAs for </a:t>
            </a:r>
            <a:r>
              <a:rPr b="0" lang="en" sz="13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3000">
                <a:solidFill>
                  <a:srgbClr val="222222"/>
                </a:solidFill>
                <a:highlight>
                  <a:srgbClr val="FFFFE0"/>
                </a:highlight>
                <a:latin typeface="Roboto"/>
                <a:ea typeface="Roboto"/>
                <a:cs typeface="Roboto"/>
                <a:sym typeface="Roboto"/>
              </a:rPr>
              <a:t>Ø , </a:t>
            </a:r>
            <a:r>
              <a:rPr i="1" lang="en" sz="3000">
                <a:solidFill>
                  <a:srgbClr val="4343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ε </a:t>
            </a:r>
            <a:r>
              <a:rPr lang="en"/>
              <a:t>and a </a:t>
            </a:r>
            <a:endParaRPr/>
          </a:p>
        </p:txBody>
      </p:sp>
      <p:sp>
        <p:nvSpPr>
          <p:cNvPr id="384" name="Google Shape;384;p30"/>
          <p:cNvSpPr txBox="1"/>
          <p:nvPr>
            <p:ph idx="1" type="body"/>
          </p:nvPr>
        </p:nvSpPr>
        <p:spPr>
          <a:xfrm>
            <a:off x="1231125" y="1597875"/>
            <a:ext cx="7030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elementary regular expressions are </a:t>
            </a:r>
            <a:r>
              <a:rPr lang="en"/>
              <a:t> </a:t>
            </a:r>
            <a:r>
              <a:rPr lang="en"/>
              <a:t> </a:t>
            </a:r>
            <a:r>
              <a:rPr lang="en" sz="1400">
                <a:solidFill>
                  <a:srgbClr val="222222"/>
                </a:solidFill>
                <a:highlight>
                  <a:srgbClr val="FFFFE0"/>
                </a:highlight>
              </a:rPr>
              <a:t>Ø , </a:t>
            </a: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 </a:t>
            </a:r>
            <a:r>
              <a:rPr lang="en"/>
              <a:t>and a, Va</a:t>
            </a:r>
            <a:r>
              <a:rPr b="1" lang="en" sz="1200">
                <a:solidFill>
                  <a:srgbClr val="222222"/>
                </a:solidFill>
              </a:rPr>
              <a:t>∈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Σ t</a:t>
            </a: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heir corresponding  NFAs are respectively</a:t>
            </a:r>
            <a:endParaRPr/>
          </a:p>
        </p:txBody>
      </p:sp>
      <p:sp>
        <p:nvSpPr>
          <p:cNvPr id="385" name="Google Shape;385;p30"/>
          <p:cNvSpPr/>
          <p:nvPr/>
        </p:nvSpPr>
        <p:spPr>
          <a:xfrm>
            <a:off x="1279300" y="2951075"/>
            <a:ext cx="625200" cy="21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0"/>
          <p:cNvSpPr/>
          <p:nvPr/>
        </p:nvSpPr>
        <p:spPr>
          <a:xfrm>
            <a:off x="1904500" y="2805725"/>
            <a:ext cx="552300" cy="508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0"/>
          <p:cNvSpPr/>
          <p:nvPr/>
        </p:nvSpPr>
        <p:spPr>
          <a:xfrm>
            <a:off x="2972675" y="2951075"/>
            <a:ext cx="625200" cy="21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0"/>
          <p:cNvSpPr/>
          <p:nvPr/>
        </p:nvSpPr>
        <p:spPr>
          <a:xfrm>
            <a:off x="3663425" y="2805725"/>
            <a:ext cx="552300" cy="508800"/>
          </a:xfrm>
          <a:prstGeom prst="donut">
            <a:avLst>
              <a:gd fmla="val 83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0"/>
          <p:cNvSpPr/>
          <p:nvPr/>
        </p:nvSpPr>
        <p:spPr>
          <a:xfrm>
            <a:off x="4877050" y="2951075"/>
            <a:ext cx="625200" cy="21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0"/>
          <p:cNvSpPr/>
          <p:nvPr/>
        </p:nvSpPr>
        <p:spPr>
          <a:xfrm>
            <a:off x="5502250" y="2805725"/>
            <a:ext cx="552300" cy="508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0"/>
          <p:cNvSpPr/>
          <p:nvPr/>
        </p:nvSpPr>
        <p:spPr>
          <a:xfrm>
            <a:off x="6069113" y="2951075"/>
            <a:ext cx="625200" cy="21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0"/>
          <p:cNvSpPr/>
          <p:nvPr/>
        </p:nvSpPr>
        <p:spPr>
          <a:xfrm>
            <a:off x="6708900" y="2805725"/>
            <a:ext cx="552300" cy="508800"/>
          </a:xfrm>
          <a:prstGeom prst="donut">
            <a:avLst>
              <a:gd fmla="val 83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0"/>
          <p:cNvSpPr txBox="1"/>
          <p:nvPr/>
        </p:nvSpPr>
        <p:spPr>
          <a:xfrm>
            <a:off x="1439200" y="3169175"/>
            <a:ext cx="4653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E0"/>
                </a:highlight>
                <a:latin typeface="Nunito"/>
                <a:ea typeface="Nunito"/>
                <a:cs typeface="Nunito"/>
                <a:sym typeface="Nunito"/>
              </a:rPr>
              <a:t>Ø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4" name="Google Shape;394;p30"/>
          <p:cNvSpPr txBox="1"/>
          <p:nvPr/>
        </p:nvSpPr>
        <p:spPr>
          <a:xfrm>
            <a:off x="3158125" y="3169175"/>
            <a:ext cx="4653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5" name="Google Shape;395;p30"/>
          <p:cNvSpPr txBox="1"/>
          <p:nvPr/>
        </p:nvSpPr>
        <p:spPr>
          <a:xfrm>
            <a:off x="6069125" y="3103500"/>
            <a:ext cx="4653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800">
                <a:solidFill>
                  <a:srgbClr val="434343"/>
                </a:solidFill>
                <a:highlight>
                  <a:schemeClr val="lt1"/>
                </a:highlight>
              </a:rPr>
              <a:t>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6" name="Google Shape;396;p30"/>
          <p:cNvSpPr txBox="1"/>
          <p:nvPr/>
        </p:nvSpPr>
        <p:spPr>
          <a:xfrm>
            <a:off x="6149075" y="2571750"/>
            <a:ext cx="4653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800">
                <a:solidFill>
                  <a:srgbClr val="434343"/>
                </a:solidFill>
                <a:highlight>
                  <a:schemeClr val="lt1"/>
                </a:highlight>
              </a:rPr>
              <a:t>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/>
          <p:nvPr>
            <p:ph idx="1" type="body"/>
          </p:nvPr>
        </p:nvSpPr>
        <p:spPr>
          <a:xfrm>
            <a:off x="1289250" y="463650"/>
            <a:ext cx="7030500" cy="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composite regular expressions, let E</a:t>
            </a:r>
            <a:r>
              <a:rPr lang="en" sz="800"/>
              <a:t>1</a:t>
            </a:r>
            <a:r>
              <a:rPr lang="en"/>
              <a:t> and E</a:t>
            </a:r>
            <a:r>
              <a:rPr lang="en" sz="800"/>
              <a:t>2</a:t>
            </a:r>
            <a:r>
              <a:rPr lang="en"/>
              <a:t> be regular expressions with NFAs M</a:t>
            </a:r>
            <a:r>
              <a:rPr lang="en" sz="800"/>
              <a:t>1</a:t>
            </a:r>
            <a:r>
              <a:rPr lang="en"/>
              <a:t> and M</a:t>
            </a:r>
            <a:r>
              <a:rPr lang="en" sz="800"/>
              <a:t>2</a:t>
            </a:r>
            <a:r>
              <a:rPr lang="en"/>
              <a:t>, </a:t>
            </a:r>
            <a:r>
              <a:rPr lang="en"/>
              <a:t>respectively</a:t>
            </a:r>
            <a:r>
              <a:rPr lang="en"/>
              <a:t>. Then the NFAs. M+, M* for E1 + E2, E1 * E2 and (e1)* respectively are </a:t>
            </a:r>
            <a:r>
              <a:rPr lang="en"/>
              <a:t>formed</a:t>
            </a:r>
            <a:r>
              <a:rPr lang="en"/>
              <a:t> by combining M1 and M2 as shown in the figure.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1"/>
          <p:cNvSpPr/>
          <p:nvPr/>
        </p:nvSpPr>
        <p:spPr>
          <a:xfrm>
            <a:off x="3030350" y="1304350"/>
            <a:ext cx="1104900" cy="47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1"/>
          <p:cNvSpPr/>
          <p:nvPr/>
        </p:nvSpPr>
        <p:spPr>
          <a:xfrm>
            <a:off x="3132100" y="1413400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199">
            <a:off x="3470008" y="1395473"/>
            <a:ext cx="297457" cy="297453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1"/>
          <p:cNvSpPr/>
          <p:nvPr/>
        </p:nvSpPr>
        <p:spPr>
          <a:xfrm>
            <a:off x="3810000" y="1404950"/>
            <a:ext cx="276300" cy="261600"/>
          </a:xfrm>
          <a:prstGeom prst="donut">
            <a:avLst>
              <a:gd fmla="val 72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1"/>
          <p:cNvSpPr/>
          <p:nvPr/>
        </p:nvSpPr>
        <p:spPr>
          <a:xfrm>
            <a:off x="2819400" y="1519250"/>
            <a:ext cx="312600" cy="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1"/>
          <p:cNvSpPr txBox="1"/>
          <p:nvPr/>
        </p:nvSpPr>
        <p:spPr>
          <a:xfrm>
            <a:off x="3408400" y="1519250"/>
            <a:ext cx="55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1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8" name="Google Shape;408;p31"/>
          <p:cNvSpPr txBox="1"/>
          <p:nvPr/>
        </p:nvSpPr>
        <p:spPr>
          <a:xfrm>
            <a:off x="3408400" y="1675000"/>
            <a:ext cx="55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1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9" name="Google Shape;409;p31"/>
          <p:cNvSpPr/>
          <p:nvPr/>
        </p:nvSpPr>
        <p:spPr>
          <a:xfrm>
            <a:off x="5526849" y="1275775"/>
            <a:ext cx="1104900" cy="47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1"/>
          <p:cNvSpPr/>
          <p:nvPr/>
        </p:nvSpPr>
        <p:spPr>
          <a:xfrm>
            <a:off x="5628599" y="1384825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1"/>
          <p:cNvSpPr/>
          <p:nvPr/>
        </p:nvSpPr>
        <p:spPr>
          <a:xfrm>
            <a:off x="6306499" y="1376375"/>
            <a:ext cx="276300" cy="261600"/>
          </a:xfrm>
          <a:prstGeom prst="donut">
            <a:avLst>
              <a:gd fmla="val 72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1"/>
          <p:cNvSpPr/>
          <p:nvPr/>
        </p:nvSpPr>
        <p:spPr>
          <a:xfrm>
            <a:off x="5315899" y="1490675"/>
            <a:ext cx="312600" cy="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1"/>
          <p:cNvSpPr txBox="1"/>
          <p:nvPr/>
        </p:nvSpPr>
        <p:spPr>
          <a:xfrm>
            <a:off x="5904899" y="1490675"/>
            <a:ext cx="55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2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4" name="Google Shape;414;p31"/>
          <p:cNvSpPr txBox="1"/>
          <p:nvPr/>
        </p:nvSpPr>
        <p:spPr>
          <a:xfrm>
            <a:off x="5925949" y="1675925"/>
            <a:ext cx="55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2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5" name="Google Shape;4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199">
            <a:off x="5930571" y="1358448"/>
            <a:ext cx="297457" cy="29745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1"/>
          <p:cNvSpPr/>
          <p:nvPr/>
        </p:nvSpPr>
        <p:spPr>
          <a:xfrm>
            <a:off x="4305300" y="2017825"/>
            <a:ext cx="1104900" cy="47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1"/>
          <p:cNvSpPr/>
          <p:nvPr/>
        </p:nvSpPr>
        <p:spPr>
          <a:xfrm>
            <a:off x="4407050" y="2126875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8" name="Google Shape;4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199">
            <a:off x="4744958" y="2108948"/>
            <a:ext cx="297457" cy="297453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1"/>
          <p:cNvSpPr/>
          <p:nvPr/>
        </p:nvSpPr>
        <p:spPr>
          <a:xfrm>
            <a:off x="5084950" y="2118425"/>
            <a:ext cx="276300" cy="261600"/>
          </a:xfrm>
          <a:prstGeom prst="donut">
            <a:avLst>
              <a:gd fmla="val 72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1"/>
          <p:cNvSpPr txBox="1"/>
          <p:nvPr/>
        </p:nvSpPr>
        <p:spPr>
          <a:xfrm>
            <a:off x="4683350" y="2232725"/>
            <a:ext cx="55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1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1" name="Google Shape;421;p31"/>
          <p:cNvSpPr/>
          <p:nvPr/>
        </p:nvSpPr>
        <p:spPr>
          <a:xfrm>
            <a:off x="4305300" y="2604125"/>
            <a:ext cx="1104900" cy="47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"/>
          <p:cNvSpPr/>
          <p:nvPr/>
        </p:nvSpPr>
        <p:spPr>
          <a:xfrm>
            <a:off x="4407050" y="2713175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199">
            <a:off x="4744958" y="2695248"/>
            <a:ext cx="297457" cy="297453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1"/>
          <p:cNvSpPr/>
          <p:nvPr/>
        </p:nvSpPr>
        <p:spPr>
          <a:xfrm>
            <a:off x="5084950" y="2704725"/>
            <a:ext cx="276300" cy="261600"/>
          </a:xfrm>
          <a:prstGeom prst="donut">
            <a:avLst>
              <a:gd fmla="val 72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1"/>
          <p:cNvSpPr txBox="1"/>
          <p:nvPr/>
        </p:nvSpPr>
        <p:spPr>
          <a:xfrm>
            <a:off x="4683350" y="2819025"/>
            <a:ext cx="55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1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6" name="Google Shape;426;p31"/>
          <p:cNvSpPr/>
          <p:nvPr/>
        </p:nvSpPr>
        <p:spPr>
          <a:xfrm>
            <a:off x="5555425" y="2388475"/>
            <a:ext cx="276300" cy="261600"/>
          </a:xfrm>
          <a:prstGeom prst="donut">
            <a:avLst>
              <a:gd fmla="val 72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1"/>
          <p:cNvSpPr/>
          <p:nvPr/>
        </p:nvSpPr>
        <p:spPr>
          <a:xfrm>
            <a:off x="3912350" y="2418975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1"/>
          <p:cNvSpPr/>
          <p:nvPr/>
        </p:nvSpPr>
        <p:spPr>
          <a:xfrm rot="-2030577">
            <a:off x="4135625" y="2341955"/>
            <a:ext cx="280652" cy="5233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1"/>
          <p:cNvSpPr/>
          <p:nvPr/>
        </p:nvSpPr>
        <p:spPr>
          <a:xfrm rot="2077521">
            <a:off x="4150066" y="2683921"/>
            <a:ext cx="280355" cy="524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1"/>
          <p:cNvSpPr/>
          <p:nvPr/>
        </p:nvSpPr>
        <p:spPr>
          <a:xfrm rot="-2030577">
            <a:off x="5322350" y="2655380"/>
            <a:ext cx="280652" cy="5233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1"/>
          <p:cNvSpPr/>
          <p:nvPr/>
        </p:nvSpPr>
        <p:spPr>
          <a:xfrm rot="2078714">
            <a:off x="5369185" y="2319414"/>
            <a:ext cx="239581" cy="524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1"/>
          <p:cNvSpPr txBox="1"/>
          <p:nvPr/>
        </p:nvSpPr>
        <p:spPr>
          <a:xfrm>
            <a:off x="4409250" y="2997175"/>
            <a:ext cx="966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+ for E</a:t>
            </a: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   E</a:t>
            </a: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2</a:t>
            </a:r>
            <a:endParaRPr b="1" sz="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3" name="Google Shape;433;p31"/>
          <p:cNvSpPr/>
          <p:nvPr/>
        </p:nvSpPr>
        <p:spPr>
          <a:xfrm>
            <a:off x="5019675" y="3139225"/>
            <a:ext cx="31800" cy="28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1"/>
          <p:cNvSpPr/>
          <p:nvPr/>
        </p:nvSpPr>
        <p:spPr>
          <a:xfrm>
            <a:off x="3838575" y="3252625"/>
            <a:ext cx="2066400" cy="40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5" name="Google Shape;435;p31"/>
          <p:cNvCxnSpPr/>
          <p:nvPr/>
        </p:nvCxnSpPr>
        <p:spPr>
          <a:xfrm>
            <a:off x="4605325" y="3257550"/>
            <a:ext cx="0" cy="27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31"/>
          <p:cNvCxnSpPr/>
          <p:nvPr/>
        </p:nvCxnSpPr>
        <p:spPr>
          <a:xfrm>
            <a:off x="5104025" y="3257550"/>
            <a:ext cx="0" cy="27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31"/>
          <p:cNvSpPr/>
          <p:nvPr/>
        </p:nvSpPr>
        <p:spPr>
          <a:xfrm>
            <a:off x="4716525" y="3297800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1"/>
          <p:cNvSpPr/>
          <p:nvPr/>
        </p:nvSpPr>
        <p:spPr>
          <a:xfrm>
            <a:off x="3963800" y="3297800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1"/>
          <p:cNvSpPr/>
          <p:nvPr/>
        </p:nvSpPr>
        <p:spPr>
          <a:xfrm>
            <a:off x="5602725" y="3283075"/>
            <a:ext cx="276300" cy="261600"/>
          </a:xfrm>
          <a:prstGeom prst="donut">
            <a:avLst>
              <a:gd fmla="val 72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0" name="Google Shape;4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180025">
            <a:off x="4317298" y="3227990"/>
            <a:ext cx="400852" cy="400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576832">
            <a:off x="5068669" y="3212562"/>
            <a:ext cx="485011" cy="485002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1"/>
          <p:cNvSpPr txBox="1"/>
          <p:nvPr/>
        </p:nvSpPr>
        <p:spPr>
          <a:xfrm>
            <a:off x="4476488" y="3584300"/>
            <a:ext cx="966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 for E</a:t>
            </a: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   E</a:t>
            </a: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2</a:t>
            </a:r>
            <a:endParaRPr b="1" sz="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3" name="Google Shape;443;p31"/>
          <p:cNvSpPr/>
          <p:nvPr/>
        </p:nvSpPr>
        <p:spPr>
          <a:xfrm flipH="1" rot="10800000">
            <a:off x="4657750" y="3709713"/>
            <a:ext cx="38100" cy="45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1"/>
          <p:cNvSpPr/>
          <p:nvPr/>
        </p:nvSpPr>
        <p:spPr>
          <a:xfrm flipH="1" rot="10800000">
            <a:off x="4986363" y="3714475"/>
            <a:ext cx="38100" cy="45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1"/>
          <p:cNvSpPr/>
          <p:nvPr/>
        </p:nvSpPr>
        <p:spPr>
          <a:xfrm>
            <a:off x="3620399" y="2531100"/>
            <a:ext cx="312600" cy="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1"/>
          <p:cNvSpPr/>
          <p:nvPr/>
        </p:nvSpPr>
        <p:spPr>
          <a:xfrm>
            <a:off x="3657624" y="3402350"/>
            <a:ext cx="312600" cy="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4319325" y="4045450"/>
            <a:ext cx="1104900" cy="47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4421075" y="4154500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9" name="Google Shape;4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199">
            <a:off x="4758983" y="4136573"/>
            <a:ext cx="297457" cy="297453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1"/>
          <p:cNvSpPr/>
          <p:nvPr/>
        </p:nvSpPr>
        <p:spPr>
          <a:xfrm>
            <a:off x="5098975" y="4146050"/>
            <a:ext cx="276300" cy="261600"/>
          </a:xfrm>
          <a:prstGeom prst="donut">
            <a:avLst>
              <a:gd fmla="val 72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1"/>
          <p:cNvSpPr txBox="1"/>
          <p:nvPr/>
        </p:nvSpPr>
        <p:spPr>
          <a:xfrm>
            <a:off x="4697375" y="4260350"/>
            <a:ext cx="55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1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2" name="Google Shape;452;p31"/>
          <p:cNvSpPr txBox="1"/>
          <p:nvPr/>
        </p:nvSpPr>
        <p:spPr>
          <a:xfrm>
            <a:off x="4490513" y="4456175"/>
            <a:ext cx="966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 *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 for (E</a:t>
            </a: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)*</a:t>
            </a:r>
            <a:endParaRPr b="1" sz="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3" name="Google Shape;453;p31"/>
          <p:cNvSpPr/>
          <p:nvPr/>
        </p:nvSpPr>
        <p:spPr>
          <a:xfrm>
            <a:off x="3868550" y="4146050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1"/>
          <p:cNvSpPr/>
          <p:nvPr/>
        </p:nvSpPr>
        <p:spPr>
          <a:xfrm>
            <a:off x="5628600" y="4128675"/>
            <a:ext cx="276300" cy="261600"/>
          </a:xfrm>
          <a:prstGeom prst="donut">
            <a:avLst>
              <a:gd fmla="val 72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1"/>
          <p:cNvSpPr/>
          <p:nvPr/>
        </p:nvSpPr>
        <p:spPr>
          <a:xfrm flipH="1">
            <a:off x="4550450" y="3965400"/>
            <a:ext cx="685500" cy="1794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1"/>
          <p:cNvSpPr/>
          <p:nvPr/>
        </p:nvSpPr>
        <p:spPr>
          <a:xfrm>
            <a:off x="3608150" y="4233225"/>
            <a:ext cx="260400" cy="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1"/>
          <p:cNvSpPr/>
          <p:nvPr/>
        </p:nvSpPr>
        <p:spPr>
          <a:xfrm>
            <a:off x="4152762" y="4250600"/>
            <a:ext cx="260400" cy="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1"/>
          <p:cNvSpPr/>
          <p:nvPr/>
        </p:nvSpPr>
        <p:spPr>
          <a:xfrm>
            <a:off x="5388540" y="4260050"/>
            <a:ext cx="226800" cy="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1"/>
          <p:cNvSpPr/>
          <p:nvPr/>
        </p:nvSpPr>
        <p:spPr>
          <a:xfrm>
            <a:off x="3962400" y="3864225"/>
            <a:ext cx="1869300" cy="2616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1"/>
          <p:cNvSpPr txBox="1"/>
          <p:nvPr/>
        </p:nvSpPr>
        <p:spPr>
          <a:xfrm>
            <a:off x="4119112" y="4689151"/>
            <a:ext cx="18033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NFAs for +,*,+ and operations</a:t>
            </a:r>
            <a:endParaRPr sz="8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1" name="Google Shape;461;p31"/>
          <p:cNvSpPr txBox="1"/>
          <p:nvPr/>
        </p:nvSpPr>
        <p:spPr>
          <a:xfrm>
            <a:off x="4027725" y="2010663"/>
            <a:ext cx="312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2" name="Google Shape;462;p31"/>
          <p:cNvSpPr txBox="1"/>
          <p:nvPr/>
        </p:nvSpPr>
        <p:spPr>
          <a:xfrm>
            <a:off x="4013725" y="2579438"/>
            <a:ext cx="312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3" name="Google Shape;463;p31"/>
          <p:cNvSpPr txBox="1"/>
          <p:nvPr/>
        </p:nvSpPr>
        <p:spPr>
          <a:xfrm>
            <a:off x="5380325" y="2062875"/>
            <a:ext cx="312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4" name="Google Shape;464;p31"/>
          <p:cNvSpPr txBox="1"/>
          <p:nvPr/>
        </p:nvSpPr>
        <p:spPr>
          <a:xfrm>
            <a:off x="5380325" y="2587600"/>
            <a:ext cx="312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5" name="Google Shape;465;p31"/>
          <p:cNvSpPr txBox="1"/>
          <p:nvPr/>
        </p:nvSpPr>
        <p:spPr>
          <a:xfrm>
            <a:off x="4741875" y="3883800"/>
            <a:ext cx="312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6" name="Google Shape;466;p31"/>
          <p:cNvSpPr txBox="1"/>
          <p:nvPr/>
        </p:nvSpPr>
        <p:spPr>
          <a:xfrm>
            <a:off x="4053200" y="3913975"/>
            <a:ext cx="312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7" name="Google Shape;467;p31"/>
          <p:cNvSpPr txBox="1"/>
          <p:nvPr/>
        </p:nvSpPr>
        <p:spPr>
          <a:xfrm>
            <a:off x="4023238" y="4197188"/>
            <a:ext cx="312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8" name="Google Shape;468;p31"/>
          <p:cNvSpPr txBox="1"/>
          <p:nvPr/>
        </p:nvSpPr>
        <p:spPr>
          <a:xfrm>
            <a:off x="5402263" y="4260050"/>
            <a:ext cx="312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Regular expressions denote languages. They are </a:t>
            </a:r>
            <a:r>
              <a:rPr lang="en"/>
              <a:t>recursively</a:t>
            </a:r>
            <a:r>
              <a:rPr lang="en"/>
              <a:t> defined from </a:t>
            </a:r>
            <a:r>
              <a:rPr lang="en"/>
              <a:t>elementary</a:t>
            </a:r>
            <a:r>
              <a:rPr lang="en"/>
              <a:t> components with large r languages to form composite regular </a:t>
            </a:r>
            <a:r>
              <a:rPr lang="en"/>
              <a:t>expressions</a:t>
            </a:r>
            <a:r>
              <a:rPr lang="en"/>
              <a:t> with larger languages. The composite </a:t>
            </a:r>
            <a:r>
              <a:rPr lang="en"/>
              <a:t>regular</a:t>
            </a:r>
            <a:r>
              <a:rPr lang="en"/>
              <a:t> expressions </a:t>
            </a:r>
            <a:r>
              <a:rPr lang="en"/>
              <a:t>with</a:t>
            </a:r>
            <a:r>
              <a:rPr lang="en"/>
              <a:t> large langages the elementary </a:t>
            </a:r>
            <a:r>
              <a:rPr lang="en"/>
              <a:t>regularly</a:t>
            </a:r>
            <a:r>
              <a:rPr lang="en"/>
              <a:t> expressions ar based on the </a:t>
            </a:r>
            <a:r>
              <a:rPr lang="en"/>
              <a:t>empty</a:t>
            </a:r>
            <a:r>
              <a:rPr lang="en"/>
              <a:t> string . and the symbols </a:t>
            </a:r>
            <a:r>
              <a:rPr lang="en"/>
              <a:t>of</a:t>
            </a:r>
            <a:r>
              <a:rPr lang="en"/>
              <a:t> the </a:t>
            </a:r>
            <a:r>
              <a:rPr lang="en"/>
              <a:t>alphabet</a:t>
            </a:r>
            <a:r>
              <a:rPr lang="en"/>
              <a:t> composition is performed  </a:t>
            </a:r>
            <a:r>
              <a:rPr lang="en"/>
              <a:t>using</a:t>
            </a:r>
            <a:r>
              <a:rPr lang="en"/>
              <a:t> union, </a:t>
            </a:r>
            <a:r>
              <a:rPr lang="en"/>
              <a:t>concatenation</a:t>
            </a:r>
            <a:r>
              <a:rPr lang="en"/>
              <a:t> and knee-star operations.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2"/>
          <p:cNvSpPr txBox="1"/>
          <p:nvPr>
            <p:ph idx="1" type="body"/>
          </p:nvPr>
        </p:nvSpPr>
        <p:spPr>
          <a:xfrm>
            <a:off x="1221150" y="654175"/>
            <a:ext cx="3419400" cy="3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</a:t>
            </a:r>
            <a:r>
              <a:rPr lang="en" sz="800"/>
              <a:t>1</a:t>
            </a:r>
            <a:r>
              <a:rPr lang="en"/>
              <a:t>+E</a:t>
            </a:r>
            <a:r>
              <a:rPr lang="en" sz="800"/>
              <a:t>2</a:t>
            </a:r>
            <a:r>
              <a:rPr lang="en"/>
              <a:t> M+ is formed by adding  </a:t>
            </a: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/>
              <a:t>-transitions from a new start state to the start states of M</a:t>
            </a:r>
            <a:r>
              <a:rPr lang="en" sz="800"/>
              <a:t>1</a:t>
            </a:r>
            <a:r>
              <a:rPr lang="en"/>
              <a:t> and M</a:t>
            </a:r>
            <a:r>
              <a:rPr lang="en" sz="800"/>
              <a:t>2</a:t>
            </a:r>
            <a:r>
              <a:rPr lang="en"/>
              <a:t>, and from the accepting </a:t>
            </a:r>
            <a:r>
              <a:rPr lang="en"/>
              <a:t>states</a:t>
            </a:r>
            <a:r>
              <a:rPr lang="en"/>
              <a:t> of M</a:t>
            </a:r>
            <a:r>
              <a:rPr lang="en" sz="800"/>
              <a:t>1</a:t>
            </a:r>
            <a:r>
              <a:rPr lang="en"/>
              <a:t> and M</a:t>
            </a:r>
            <a:r>
              <a:rPr lang="en" sz="800"/>
              <a:t>2</a:t>
            </a:r>
            <a:r>
              <a:rPr lang="en"/>
              <a:t> to a new accepting </a:t>
            </a:r>
            <a:r>
              <a:rPr lang="en"/>
              <a:t>state</a:t>
            </a:r>
            <a:r>
              <a:rPr lang="en"/>
              <a:t>. The accepting </a:t>
            </a:r>
            <a:r>
              <a:rPr lang="en"/>
              <a:t>states</a:t>
            </a:r>
            <a:r>
              <a:rPr lang="en"/>
              <a:t> of M</a:t>
            </a:r>
            <a:r>
              <a:rPr lang="en" sz="800"/>
              <a:t>1</a:t>
            </a:r>
            <a:r>
              <a:rPr lang="en"/>
              <a:t> and M</a:t>
            </a:r>
            <a:r>
              <a:rPr lang="en" sz="800"/>
              <a:t>2</a:t>
            </a:r>
            <a:r>
              <a:rPr lang="en"/>
              <a:t> are made non-accepting in M+ so that M+ to a </a:t>
            </a:r>
            <a:r>
              <a:rPr lang="en"/>
              <a:t>state</a:t>
            </a:r>
            <a:r>
              <a:rPr lang="en"/>
              <a:t> of M</a:t>
            </a:r>
            <a:r>
              <a:rPr lang="en" sz="800"/>
              <a:t>2</a:t>
            </a:r>
            <a:r>
              <a:rPr lang="en"/>
              <a:t> and vice versa in M+. this ensures that the stings accepted by M+ are precisely those accepted by M</a:t>
            </a:r>
            <a:r>
              <a:rPr lang="en" sz="800"/>
              <a:t>1</a:t>
            </a:r>
            <a:r>
              <a:rPr lang="en"/>
              <a:t> or M</a:t>
            </a:r>
            <a:r>
              <a:rPr lang="en" sz="800"/>
              <a:t>2</a:t>
            </a:r>
            <a:r>
              <a:rPr lang="en"/>
              <a:t> L(N+) = L (E1 + E2).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</a:t>
            </a:r>
            <a:r>
              <a:rPr lang="en" sz="800"/>
              <a:t>1</a:t>
            </a:r>
            <a:r>
              <a:rPr lang="en"/>
              <a:t>   E</a:t>
            </a:r>
            <a:r>
              <a:rPr lang="en" sz="800"/>
              <a:t>2</a:t>
            </a:r>
            <a:r>
              <a:rPr lang="en"/>
              <a:t> the start </a:t>
            </a:r>
            <a:r>
              <a:rPr lang="en"/>
              <a:t>state of</a:t>
            </a:r>
            <a:r>
              <a:rPr lang="en"/>
              <a:t>  M   is the start state of M</a:t>
            </a:r>
            <a:r>
              <a:rPr lang="en" sz="800"/>
              <a:t>1</a:t>
            </a:r>
            <a:r>
              <a:rPr lang="en"/>
              <a:t>. the  accepting state of M1 and the </a:t>
            </a:r>
            <a:r>
              <a:rPr lang="en"/>
              <a:t>state</a:t>
            </a:r>
            <a:r>
              <a:rPr lang="en"/>
              <a:t> of M</a:t>
            </a:r>
            <a:r>
              <a:rPr lang="en" sz="800"/>
              <a:t>2</a:t>
            </a:r>
            <a:r>
              <a:rPr lang="en"/>
              <a:t> are </a:t>
            </a:r>
            <a:r>
              <a:rPr lang="en"/>
              <a:t>collapsed</a:t>
            </a:r>
            <a:r>
              <a:rPr lang="en"/>
              <a:t> into one state.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2"/>
          <p:cNvSpPr/>
          <p:nvPr/>
        </p:nvSpPr>
        <p:spPr>
          <a:xfrm>
            <a:off x="5087235" y="713300"/>
            <a:ext cx="1104900" cy="47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2"/>
          <p:cNvSpPr/>
          <p:nvPr/>
        </p:nvSpPr>
        <p:spPr>
          <a:xfrm>
            <a:off x="5188985" y="822350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6" name="Google Shape;4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199">
            <a:off x="5526893" y="804423"/>
            <a:ext cx="297457" cy="297453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2"/>
          <p:cNvSpPr/>
          <p:nvPr/>
        </p:nvSpPr>
        <p:spPr>
          <a:xfrm>
            <a:off x="5866885" y="813900"/>
            <a:ext cx="276300" cy="261600"/>
          </a:xfrm>
          <a:prstGeom prst="donut">
            <a:avLst>
              <a:gd fmla="val 72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2"/>
          <p:cNvSpPr/>
          <p:nvPr/>
        </p:nvSpPr>
        <p:spPr>
          <a:xfrm>
            <a:off x="4876285" y="928200"/>
            <a:ext cx="312600" cy="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2"/>
          <p:cNvSpPr txBox="1"/>
          <p:nvPr/>
        </p:nvSpPr>
        <p:spPr>
          <a:xfrm>
            <a:off x="5465285" y="928200"/>
            <a:ext cx="55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1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0" name="Google Shape;480;p32"/>
          <p:cNvSpPr txBox="1"/>
          <p:nvPr/>
        </p:nvSpPr>
        <p:spPr>
          <a:xfrm>
            <a:off x="5465275" y="1084376"/>
            <a:ext cx="55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1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1" name="Google Shape;481;p32"/>
          <p:cNvSpPr/>
          <p:nvPr/>
        </p:nvSpPr>
        <p:spPr>
          <a:xfrm>
            <a:off x="7508049" y="684226"/>
            <a:ext cx="1104900" cy="47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2"/>
          <p:cNvSpPr/>
          <p:nvPr/>
        </p:nvSpPr>
        <p:spPr>
          <a:xfrm>
            <a:off x="7609799" y="793276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2"/>
          <p:cNvSpPr/>
          <p:nvPr/>
        </p:nvSpPr>
        <p:spPr>
          <a:xfrm>
            <a:off x="8287699" y="784826"/>
            <a:ext cx="276300" cy="261600"/>
          </a:xfrm>
          <a:prstGeom prst="donut">
            <a:avLst>
              <a:gd fmla="val 72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2"/>
          <p:cNvSpPr/>
          <p:nvPr/>
        </p:nvSpPr>
        <p:spPr>
          <a:xfrm>
            <a:off x="7297099" y="899126"/>
            <a:ext cx="312600" cy="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2"/>
          <p:cNvSpPr txBox="1"/>
          <p:nvPr/>
        </p:nvSpPr>
        <p:spPr>
          <a:xfrm>
            <a:off x="7886099" y="899126"/>
            <a:ext cx="55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2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6" name="Google Shape;486;p32"/>
          <p:cNvSpPr txBox="1"/>
          <p:nvPr/>
        </p:nvSpPr>
        <p:spPr>
          <a:xfrm>
            <a:off x="7907149" y="1084376"/>
            <a:ext cx="55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2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87" name="Google Shape;4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199">
            <a:off x="7911771" y="766898"/>
            <a:ext cx="297457" cy="297453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2"/>
          <p:cNvSpPr/>
          <p:nvPr/>
        </p:nvSpPr>
        <p:spPr>
          <a:xfrm>
            <a:off x="6286500" y="1426276"/>
            <a:ext cx="1104900" cy="47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2"/>
          <p:cNvSpPr/>
          <p:nvPr/>
        </p:nvSpPr>
        <p:spPr>
          <a:xfrm>
            <a:off x="6388250" y="1535326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0" name="Google Shape;4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199">
            <a:off x="6726158" y="1517398"/>
            <a:ext cx="297457" cy="297453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32"/>
          <p:cNvSpPr/>
          <p:nvPr/>
        </p:nvSpPr>
        <p:spPr>
          <a:xfrm>
            <a:off x="7066150" y="1526876"/>
            <a:ext cx="276300" cy="261600"/>
          </a:xfrm>
          <a:prstGeom prst="donut">
            <a:avLst>
              <a:gd fmla="val 72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2"/>
          <p:cNvSpPr txBox="1"/>
          <p:nvPr/>
        </p:nvSpPr>
        <p:spPr>
          <a:xfrm>
            <a:off x="6664550" y="1641176"/>
            <a:ext cx="55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1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3" name="Google Shape;493;p32"/>
          <p:cNvSpPr/>
          <p:nvPr/>
        </p:nvSpPr>
        <p:spPr>
          <a:xfrm>
            <a:off x="6286500" y="2012576"/>
            <a:ext cx="1104900" cy="47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2"/>
          <p:cNvSpPr/>
          <p:nvPr/>
        </p:nvSpPr>
        <p:spPr>
          <a:xfrm>
            <a:off x="6388250" y="2121626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5" name="Google Shape;4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199">
            <a:off x="6726158" y="2103698"/>
            <a:ext cx="297457" cy="297453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2"/>
          <p:cNvSpPr/>
          <p:nvPr/>
        </p:nvSpPr>
        <p:spPr>
          <a:xfrm>
            <a:off x="7066150" y="2113176"/>
            <a:ext cx="276300" cy="261600"/>
          </a:xfrm>
          <a:prstGeom prst="donut">
            <a:avLst>
              <a:gd fmla="val 72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2"/>
          <p:cNvSpPr txBox="1"/>
          <p:nvPr/>
        </p:nvSpPr>
        <p:spPr>
          <a:xfrm>
            <a:off x="6664550" y="2227476"/>
            <a:ext cx="55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1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8" name="Google Shape;498;p32"/>
          <p:cNvSpPr/>
          <p:nvPr/>
        </p:nvSpPr>
        <p:spPr>
          <a:xfrm>
            <a:off x="7536625" y="1796926"/>
            <a:ext cx="276300" cy="261600"/>
          </a:xfrm>
          <a:prstGeom prst="donut">
            <a:avLst>
              <a:gd fmla="val 72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2"/>
          <p:cNvSpPr/>
          <p:nvPr/>
        </p:nvSpPr>
        <p:spPr>
          <a:xfrm>
            <a:off x="5893550" y="1827426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2"/>
          <p:cNvSpPr/>
          <p:nvPr/>
        </p:nvSpPr>
        <p:spPr>
          <a:xfrm rot="-2030577">
            <a:off x="6116825" y="1750406"/>
            <a:ext cx="280652" cy="5233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2"/>
          <p:cNvSpPr/>
          <p:nvPr/>
        </p:nvSpPr>
        <p:spPr>
          <a:xfrm rot="2077521">
            <a:off x="6131266" y="2092372"/>
            <a:ext cx="280355" cy="524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2"/>
          <p:cNvSpPr/>
          <p:nvPr/>
        </p:nvSpPr>
        <p:spPr>
          <a:xfrm rot="-2030577">
            <a:off x="7303550" y="2063831"/>
            <a:ext cx="280652" cy="5233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2"/>
          <p:cNvSpPr/>
          <p:nvPr/>
        </p:nvSpPr>
        <p:spPr>
          <a:xfrm rot="2078714">
            <a:off x="7350385" y="1727865"/>
            <a:ext cx="239581" cy="524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2"/>
          <p:cNvSpPr txBox="1"/>
          <p:nvPr/>
        </p:nvSpPr>
        <p:spPr>
          <a:xfrm>
            <a:off x="6390450" y="2405626"/>
            <a:ext cx="966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+ for E</a:t>
            </a: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   E</a:t>
            </a: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2</a:t>
            </a:r>
            <a:endParaRPr b="1" sz="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5" name="Google Shape;505;p32"/>
          <p:cNvSpPr/>
          <p:nvPr/>
        </p:nvSpPr>
        <p:spPr>
          <a:xfrm>
            <a:off x="7000875" y="2547676"/>
            <a:ext cx="31800" cy="28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2"/>
          <p:cNvSpPr/>
          <p:nvPr/>
        </p:nvSpPr>
        <p:spPr>
          <a:xfrm>
            <a:off x="5819775" y="2661076"/>
            <a:ext cx="2066400" cy="40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7" name="Google Shape;507;p32"/>
          <p:cNvCxnSpPr/>
          <p:nvPr/>
        </p:nvCxnSpPr>
        <p:spPr>
          <a:xfrm>
            <a:off x="6586525" y="2666001"/>
            <a:ext cx="0" cy="27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32"/>
          <p:cNvCxnSpPr/>
          <p:nvPr/>
        </p:nvCxnSpPr>
        <p:spPr>
          <a:xfrm>
            <a:off x="7085225" y="2666001"/>
            <a:ext cx="0" cy="27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32"/>
          <p:cNvSpPr/>
          <p:nvPr/>
        </p:nvSpPr>
        <p:spPr>
          <a:xfrm>
            <a:off x="6697725" y="2706251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2"/>
          <p:cNvSpPr/>
          <p:nvPr/>
        </p:nvSpPr>
        <p:spPr>
          <a:xfrm>
            <a:off x="5945000" y="2706251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2"/>
          <p:cNvSpPr/>
          <p:nvPr/>
        </p:nvSpPr>
        <p:spPr>
          <a:xfrm>
            <a:off x="7583925" y="2691526"/>
            <a:ext cx="276300" cy="261600"/>
          </a:xfrm>
          <a:prstGeom prst="donut">
            <a:avLst>
              <a:gd fmla="val 72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2" name="Google Shape;5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180025">
            <a:off x="6298498" y="2636440"/>
            <a:ext cx="400852" cy="400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576832">
            <a:off x="7049869" y="2621013"/>
            <a:ext cx="485011" cy="485002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2"/>
          <p:cNvSpPr txBox="1"/>
          <p:nvPr/>
        </p:nvSpPr>
        <p:spPr>
          <a:xfrm>
            <a:off x="6457688" y="2992751"/>
            <a:ext cx="966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 for E</a:t>
            </a: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   E</a:t>
            </a: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2</a:t>
            </a:r>
            <a:endParaRPr b="1" sz="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5" name="Google Shape;515;p32"/>
          <p:cNvSpPr/>
          <p:nvPr/>
        </p:nvSpPr>
        <p:spPr>
          <a:xfrm flipH="1" rot="10800000">
            <a:off x="6638950" y="3118163"/>
            <a:ext cx="38100" cy="45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2"/>
          <p:cNvSpPr/>
          <p:nvPr/>
        </p:nvSpPr>
        <p:spPr>
          <a:xfrm flipH="1" rot="10800000">
            <a:off x="6967563" y="3122926"/>
            <a:ext cx="38100" cy="45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2"/>
          <p:cNvSpPr/>
          <p:nvPr/>
        </p:nvSpPr>
        <p:spPr>
          <a:xfrm>
            <a:off x="5601599" y="1939551"/>
            <a:ext cx="312600" cy="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2"/>
          <p:cNvSpPr/>
          <p:nvPr/>
        </p:nvSpPr>
        <p:spPr>
          <a:xfrm>
            <a:off x="5638824" y="2810801"/>
            <a:ext cx="312600" cy="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2"/>
          <p:cNvSpPr/>
          <p:nvPr/>
        </p:nvSpPr>
        <p:spPr>
          <a:xfrm>
            <a:off x="6300525" y="3453901"/>
            <a:ext cx="1104900" cy="47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2"/>
          <p:cNvSpPr/>
          <p:nvPr/>
        </p:nvSpPr>
        <p:spPr>
          <a:xfrm>
            <a:off x="6402275" y="3562951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1" name="Google Shape;5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199">
            <a:off x="6740183" y="3545023"/>
            <a:ext cx="297457" cy="297453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32"/>
          <p:cNvSpPr/>
          <p:nvPr/>
        </p:nvSpPr>
        <p:spPr>
          <a:xfrm>
            <a:off x="7080175" y="3554501"/>
            <a:ext cx="276300" cy="261600"/>
          </a:xfrm>
          <a:prstGeom prst="donut">
            <a:avLst>
              <a:gd fmla="val 72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2"/>
          <p:cNvSpPr txBox="1"/>
          <p:nvPr/>
        </p:nvSpPr>
        <p:spPr>
          <a:xfrm>
            <a:off x="6678575" y="3668801"/>
            <a:ext cx="55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1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4" name="Google Shape;524;p32"/>
          <p:cNvSpPr txBox="1"/>
          <p:nvPr/>
        </p:nvSpPr>
        <p:spPr>
          <a:xfrm>
            <a:off x="6471713" y="3864626"/>
            <a:ext cx="966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 *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 for (E</a:t>
            </a: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)*</a:t>
            </a:r>
            <a:endParaRPr b="1" sz="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5" name="Google Shape;525;p32"/>
          <p:cNvSpPr/>
          <p:nvPr/>
        </p:nvSpPr>
        <p:spPr>
          <a:xfrm>
            <a:off x="5849750" y="3554501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2"/>
          <p:cNvSpPr/>
          <p:nvPr/>
        </p:nvSpPr>
        <p:spPr>
          <a:xfrm>
            <a:off x="7609800" y="3537126"/>
            <a:ext cx="276300" cy="261600"/>
          </a:xfrm>
          <a:prstGeom prst="donut">
            <a:avLst>
              <a:gd fmla="val 72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2"/>
          <p:cNvSpPr/>
          <p:nvPr/>
        </p:nvSpPr>
        <p:spPr>
          <a:xfrm flipH="1">
            <a:off x="6531650" y="3373851"/>
            <a:ext cx="685500" cy="1794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2"/>
          <p:cNvSpPr/>
          <p:nvPr/>
        </p:nvSpPr>
        <p:spPr>
          <a:xfrm>
            <a:off x="5589350" y="3641676"/>
            <a:ext cx="260400" cy="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2"/>
          <p:cNvSpPr/>
          <p:nvPr/>
        </p:nvSpPr>
        <p:spPr>
          <a:xfrm>
            <a:off x="6133962" y="3659051"/>
            <a:ext cx="260400" cy="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2"/>
          <p:cNvSpPr/>
          <p:nvPr/>
        </p:nvSpPr>
        <p:spPr>
          <a:xfrm>
            <a:off x="7369740" y="3668501"/>
            <a:ext cx="226800" cy="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2"/>
          <p:cNvSpPr/>
          <p:nvPr/>
        </p:nvSpPr>
        <p:spPr>
          <a:xfrm>
            <a:off x="5943600" y="3272676"/>
            <a:ext cx="1869300" cy="2616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2"/>
          <p:cNvSpPr txBox="1"/>
          <p:nvPr/>
        </p:nvSpPr>
        <p:spPr>
          <a:xfrm>
            <a:off x="6100312" y="4097601"/>
            <a:ext cx="18033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NFAs for +,*,+ and operations</a:t>
            </a:r>
            <a:endParaRPr sz="8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3" name="Google Shape;533;p32"/>
          <p:cNvSpPr txBox="1"/>
          <p:nvPr/>
        </p:nvSpPr>
        <p:spPr>
          <a:xfrm>
            <a:off x="5994925" y="1594625"/>
            <a:ext cx="3126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0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 sz="1000"/>
          </a:p>
        </p:txBody>
      </p:sp>
      <p:sp>
        <p:nvSpPr>
          <p:cNvPr id="534" name="Google Shape;534;p32"/>
          <p:cNvSpPr txBox="1"/>
          <p:nvPr/>
        </p:nvSpPr>
        <p:spPr>
          <a:xfrm>
            <a:off x="6032475" y="2003313"/>
            <a:ext cx="3126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0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 sz="1000"/>
          </a:p>
        </p:txBody>
      </p:sp>
      <p:sp>
        <p:nvSpPr>
          <p:cNvPr id="535" name="Google Shape;535;p32"/>
          <p:cNvSpPr txBox="1"/>
          <p:nvPr/>
        </p:nvSpPr>
        <p:spPr>
          <a:xfrm>
            <a:off x="7393666" y="1496350"/>
            <a:ext cx="226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0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 sz="1000"/>
          </a:p>
        </p:txBody>
      </p:sp>
      <p:sp>
        <p:nvSpPr>
          <p:cNvPr id="536" name="Google Shape;536;p32"/>
          <p:cNvSpPr txBox="1"/>
          <p:nvPr/>
        </p:nvSpPr>
        <p:spPr>
          <a:xfrm>
            <a:off x="7393666" y="2029750"/>
            <a:ext cx="226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0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 sz="1000"/>
          </a:p>
        </p:txBody>
      </p:sp>
      <p:sp>
        <p:nvSpPr>
          <p:cNvPr id="537" name="Google Shape;537;p32"/>
          <p:cNvSpPr txBox="1"/>
          <p:nvPr/>
        </p:nvSpPr>
        <p:spPr>
          <a:xfrm>
            <a:off x="6784066" y="3325150"/>
            <a:ext cx="226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0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 sz="1000"/>
          </a:p>
        </p:txBody>
      </p:sp>
      <p:sp>
        <p:nvSpPr>
          <p:cNvPr id="538" name="Google Shape;538;p32"/>
          <p:cNvSpPr txBox="1"/>
          <p:nvPr/>
        </p:nvSpPr>
        <p:spPr>
          <a:xfrm>
            <a:off x="6022066" y="3325150"/>
            <a:ext cx="226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0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 sz="1000"/>
          </a:p>
        </p:txBody>
      </p:sp>
      <p:sp>
        <p:nvSpPr>
          <p:cNvPr id="539" name="Google Shape;539;p32"/>
          <p:cNvSpPr txBox="1"/>
          <p:nvPr/>
        </p:nvSpPr>
        <p:spPr>
          <a:xfrm>
            <a:off x="6098266" y="3629950"/>
            <a:ext cx="226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0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 sz="1000"/>
          </a:p>
        </p:txBody>
      </p:sp>
      <p:sp>
        <p:nvSpPr>
          <p:cNvPr id="540" name="Google Shape;540;p32"/>
          <p:cNvSpPr txBox="1"/>
          <p:nvPr/>
        </p:nvSpPr>
        <p:spPr>
          <a:xfrm>
            <a:off x="7393666" y="3629950"/>
            <a:ext cx="226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0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 sz="1000"/>
          </a:p>
        </p:txBody>
      </p:sp>
      <p:sp>
        <p:nvSpPr>
          <p:cNvPr id="541" name="Google Shape;541;p32"/>
          <p:cNvSpPr/>
          <p:nvPr/>
        </p:nvSpPr>
        <p:spPr>
          <a:xfrm>
            <a:off x="3529025" y="3374600"/>
            <a:ext cx="76200" cy="792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2"/>
          <p:cNvSpPr/>
          <p:nvPr/>
        </p:nvSpPr>
        <p:spPr>
          <a:xfrm>
            <a:off x="1785950" y="3374600"/>
            <a:ext cx="76200" cy="792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 txBox="1"/>
          <p:nvPr>
            <p:ph idx="1" type="body"/>
          </p:nvPr>
        </p:nvSpPr>
        <p:spPr>
          <a:xfrm>
            <a:off x="1221150" y="654175"/>
            <a:ext cx="3419400" cy="3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only accepting state of M   is the accepting state of M2 all </a:t>
            </a:r>
            <a:r>
              <a:rPr lang="en"/>
              <a:t>strings</a:t>
            </a:r>
            <a:r>
              <a:rPr lang="en"/>
              <a:t> accepted by M   are exactly those with accepting paths in M1 continued into accepting paths in M2 those strings are concatenation of some string of M1 with some string of M2 hence L(M   )= L(E1   E2)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(E1)*, an </a:t>
            </a:r>
            <a:r>
              <a:rPr i="1" lang="en" sz="14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/>
              <a:t>-transition is added from a new start state to a new accepting state so that the </a:t>
            </a:r>
            <a:r>
              <a:rPr lang="en"/>
              <a:t>empty</a:t>
            </a:r>
            <a:r>
              <a:rPr lang="en"/>
              <a:t> string is accepted by M* </a:t>
            </a:r>
            <a:r>
              <a:rPr i="1" lang="en" sz="14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/>
              <a:t>-transition are also added from the start state of M*  to the start </a:t>
            </a:r>
            <a:r>
              <a:rPr lang="en"/>
              <a:t>state</a:t>
            </a:r>
            <a:r>
              <a:rPr lang="en"/>
              <a:t> of M1, and from the accepting </a:t>
            </a:r>
            <a:r>
              <a:rPr lang="en"/>
              <a:t>state</a:t>
            </a:r>
            <a:r>
              <a:rPr lang="en"/>
              <a:t> by M1 to the accepting </a:t>
            </a:r>
            <a:r>
              <a:rPr lang="en"/>
              <a:t>state</a:t>
            </a:r>
            <a:r>
              <a:rPr lang="en"/>
              <a:t> of M*. this allows all strings accepted by M1 to be accepted by M*.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5087235" y="713300"/>
            <a:ext cx="1104900" cy="47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3"/>
          <p:cNvSpPr/>
          <p:nvPr/>
        </p:nvSpPr>
        <p:spPr>
          <a:xfrm>
            <a:off x="5188985" y="822350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0" name="Google Shape;5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199">
            <a:off x="5526893" y="804423"/>
            <a:ext cx="297457" cy="297453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33"/>
          <p:cNvSpPr/>
          <p:nvPr/>
        </p:nvSpPr>
        <p:spPr>
          <a:xfrm>
            <a:off x="5866885" y="813900"/>
            <a:ext cx="276300" cy="261600"/>
          </a:xfrm>
          <a:prstGeom prst="donut">
            <a:avLst>
              <a:gd fmla="val 72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3"/>
          <p:cNvSpPr/>
          <p:nvPr/>
        </p:nvSpPr>
        <p:spPr>
          <a:xfrm>
            <a:off x="4876285" y="928200"/>
            <a:ext cx="312600" cy="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3"/>
          <p:cNvSpPr txBox="1"/>
          <p:nvPr/>
        </p:nvSpPr>
        <p:spPr>
          <a:xfrm>
            <a:off x="5465285" y="928200"/>
            <a:ext cx="55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1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4" name="Google Shape;554;p33"/>
          <p:cNvSpPr txBox="1"/>
          <p:nvPr/>
        </p:nvSpPr>
        <p:spPr>
          <a:xfrm>
            <a:off x="5465275" y="1084376"/>
            <a:ext cx="55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1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5" name="Google Shape;555;p33"/>
          <p:cNvSpPr/>
          <p:nvPr/>
        </p:nvSpPr>
        <p:spPr>
          <a:xfrm>
            <a:off x="7508049" y="684226"/>
            <a:ext cx="1104900" cy="47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3"/>
          <p:cNvSpPr/>
          <p:nvPr/>
        </p:nvSpPr>
        <p:spPr>
          <a:xfrm>
            <a:off x="7609799" y="793276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3"/>
          <p:cNvSpPr/>
          <p:nvPr/>
        </p:nvSpPr>
        <p:spPr>
          <a:xfrm>
            <a:off x="8287699" y="784826"/>
            <a:ext cx="276300" cy="261600"/>
          </a:xfrm>
          <a:prstGeom prst="donut">
            <a:avLst>
              <a:gd fmla="val 72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3"/>
          <p:cNvSpPr/>
          <p:nvPr/>
        </p:nvSpPr>
        <p:spPr>
          <a:xfrm>
            <a:off x="7297099" y="899126"/>
            <a:ext cx="312600" cy="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3"/>
          <p:cNvSpPr txBox="1"/>
          <p:nvPr/>
        </p:nvSpPr>
        <p:spPr>
          <a:xfrm>
            <a:off x="7886099" y="899126"/>
            <a:ext cx="55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2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0" name="Google Shape;560;p33"/>
          <p:cNvSpPr txBox="1"/>
          <p:nvPr/>
        </p:nvSpPr>
        <p:spPr>
          <a:xfrm>
            <a:off x="7907149" y="1084376"/>
            <a:ext cx="55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2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61" name="Google Shape;5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199">
            <a:off x="7911771" y="766898"/>
            <a:ext cx="297457" cy="297453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33"/>
          <p:cNvSpPr/>
          <p:nvPr/>
        </p:nvSpPr>
        <p:spPr>
          <a:xfrm>
            <a:off x="6286500" y="1426276"/>
            <a:ext cx="1104900" cy="47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3"/>
          <p:cNvSpPr/>
          <p:nvPr/>
        </p:nvSpPr>
        <p:spPr>
          <a:xfrm>
            <a:off x="6388250" y="1535326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4" name="Google Shape;5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199">
            <a:off x="6726158" y="1517398"/>
            <a:ext cx="297457" cy="297453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33"/>
          <p:cNvSpPr/>
          <p:nvPr/>
        </p:nvSpPr>
        <p:spPr>
          <a:xfrm>
            <a:off x="7066150" y="1526876"/>
            <a:ext cx="276300" cy="261600"/>
          </a:xfrm>
          <a:prstGeom prst="donut">
            <a:avLst>
              <a:gd fmla="val 72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3"/>
          <p:cNvSpPr txBox="1"/>
          <p:nvPr/>
        </p:nvSpPr>
        <p:spPr>
          <a:xfrm>
            <a:off x="6664550" y="1641176"/>
            <a:ext cx="55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1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7" name="Google Shape;567;p33"/>
          <p:cNvSpPr/>
          <p:nvPr/>
        </p:nvSpPr>
        <p:spPr>
          <a:xfrm>
            <a:off x="6286500" y="2012576"/>
            <a:ext cx="1104900" cy="47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3"/>
          <p:cNvSpPr/>
          <p:nvPr/>
        </p:nvSpPr>
        <p:spPr>
          <a:xfrm>
            <a:off x="6388250" y="2121626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9" name="Google Shape;5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199">
            <a:off x="6726158" y="2103698"/>
            <a:ext cx="297457" cy="297453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33"/>
          <p:cNvSpPr/>
          <p:nvPr/>
        </p:nvSpPr>
        <p:spPr>
          <a:xfrm>
            <a:off x="7066150" y="2113176"/>
            <a:ext cx="276300" cy="261600"/>
          </a:xfrm>
          <a:prstGeom prst="donut">
            <a:avLst>
              <a:gd fmla="val 72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3"/>
          <p:cNvSpPr txBox="1"/>
          <p:nvPr/>
        </p:nvSpPr>
        <p:spPr>
          <a:xfrm>
            <a:off x="6664550" y="2227476"/>
            <a:ext cx="55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1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2" name="Google Shape;572;p33"/>
          <p:cNvSpPr/>
          <p:nvPr/>
        </p:nvSpPr>
        <p:spPr>
          <a:xfrm>
            <a:off x="7536625" y="1796926"/>
            <a:ext cx="276300" cy="261600"/>
          </a:xfrm>
          <a:prstGeom prst="donut">
            <a:avLst>
              <a:gd fmla="val 72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3"/>
          <p:cNvSpPr/>
          <p:nvPr/>
        </p:nvSpPr>
        <p:spPr>
          <a:xfrm>
            <a:off x="5893550" y="1827426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3"/>
          <p:cNvSpPr/>
          <p:nvPr/>
        </p:nvSpPr>
        <p:spPr>
          <a:xfrm rot="-2030577">
            <a:off x="6116825" y="1750406"/>
            <a:ext cx="280652" cy="5233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3"/>
          <p:cNvSpPr/>
          <p:nvPr/>
        </p:nvSpPr>
        <p:spPr>
          <a:xfrm rot="2077521">
            <a:off x="6131266" y="2092372"/>
            <a:ext cx="280355" cy="524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3"/>
          <p:cNvSpPr/>
          <p:nvPr/>
        </p:nvSpPr>
        <p:spPr>
          <a:xfrm rot="-2030577">
            <a:off x="7303550" y="2063831"/>
            <a:ext cx="280652" cy="5233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3"/>
          <p:cNvSpPr/>
          <p:nvPr/>
        </p:nvSpPr>
        <p:spPr>
          <a:xfrm rot="2078714">
            <a:off x="7350385" y="1727865"/>
            <a:ext cx="239581" cy="524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3"/>
          <p:cNvSpPr txBox="1"/>
          <p:nvPr/>
        </p:nvSpPr>
        <p:spPr>
          <a:xfrm>
            <a:off x="6390450" y="2405626"/>
            <a:ext cx="966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+ for E</a:t>
            </a: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   E</a:t>
            </a: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2</a:t>
            </a:r>
            <a:endParaRPr b="1" sz="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9" name="Google Shape;579;p33"/>
          <p:cNvSpPr/>
          <p:nvPr/>
        </p:nvSpPr>
        <p:spPr>
          <a:xfrm>
            <a:off x="7000875" y="2547676"/>
            <a:ext cx="31800" cy="28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3"/>
          <p:cNvSpPr/>
          <p:nvPr/>
        </p:nvSpPr>
        <p:spPr>
          <a:xfrm>
            <a:off x="5819775" y="2661076"/>
            <a:ext cx="2066400" cy="40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1" name="Google Shape;581;p33"/>
          <p:cNvCxnSpPr/>
          <p:nvPr/>
        </p:nvCxnSpPr>
        <p:spPr>
          <a:xfrm>
            <a:off x="6586525" y="2666001"/>
            <a:ext cx="0" cy="27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33"/>
          <p:cNvCxnSpPr/>
          <p:nvPr/>
        </p:nvCxnSpPr>
        <p:spPr>
          <a:xfrm>
            <a:off x="7085225" y="2666001"/>
            <a:ext cx="0" cy="27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3" name="Google Shape;583;p33"/>
          <p:cNvSpPr/>
          <p:nvPr/>
        </p:nvSpPr>
        <p:spPr>
          <a:xfrm>
            <a:off x="6697725" y="2706251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3"/>
          <p:cNvSpPr/>
          <p:nvPr/>
        </p:nvSpPr>
        <p:spPr>
          <a:xfrm>
            <a:off x="5945000" y="2706251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3"/>
          <p:cNvSpPr/>
          <p:nvPr/>
        </p:nvSpPr>
        <p:spPr>
          <a:xfrm>
            <a:off x="7583925" y="2691526"/>
            <a:ext cx="276300" cy="261600"/>
          </a:xfrm>
          <a:prstGeom prst="donut">
            <a:avLst>
              <a:gd fmla="val 72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6" name="Google Shape;5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180025">
            <a:off x="6298498" y="2636440"/>
            <a:ext cx="400852" cy="400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576832">
            <a:off x="7049869" y="2621013"/>
            <a:ext cx="485011" cy="485002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33"/>
          <p:cNvSpPr txBox="1"/>
          <p:nvPr/>
        </p:nvSpPr>
        <p:spPr>
          <a:xfrm>
            <a:off x="6457688" y="2992751"/>
            <a:ext cx="966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 for E</a:t>
            </a: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   E</a:t>
            </a: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2</a:t>
            </a:r>
            <a:endParaRPr b="1" sz="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9" name="Google Shape;589;p33"/>
          <p:cNvSpPr/>
          <p:nvPr/>
        </p:nvSpPr>
        <p:spPr>
          <a:xfrm flipH="1" rot="10800000">
            <a:off x="6638950" y="3118163"/>
            <a:ext cx="38100" cy="45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3"/>
          <p:cNvSpPr/>
          <p:nvPr/>
        </p:nvSpPr>
        <p:spPr>
          <a:xfrm flipH="1" rot="10800000">
            <a:off x="6967563" y="3122926"/>
            <a:ext cx="38100" cy="45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3"/>
          <p:cNvSpPr/>
          <p:nvPr/>
        </p:nvSpPr>
        <p:spPr>
          <a:xfrm>
            <a:off x="5601599" y="1939551"/>
            <a:ext cx="312600" cy="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3"/>
          <p:cNvSpPr/>
          <p:nvPr/>
        </p:nvSpPr>
        <p:spPr>
          <a:xfrm>
            <a:off x="5638824" y="2810801"/>
            <a:ext cx="312600" cy="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6300525" y="3453901"/>
            <a:ext cx="1104900" cy="47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402275" y="3562951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5" name="Google Shape;5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199">
            <a:off x="6740183" y="3545023"/>
            <a:ext cx="297457" cy="297453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33"/>
          <p:cNvSpPr/>
          <p:nvPr/>
        </p:nvSpPr>
        <p:spPr>
          <a:xfrm>
            <a:off x="7080175" y="3554501"/>
            <a:ext cx="276300" cy="261600"/>
          </a:xfrm>
          <a:prstGeom prst="donut">
            <a:avLst>
              <a:gd fmla="val 72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3"/>
          <p:cNvSpPr txBox="1"/>
          <p:nvPr/>
        </p:nvSpPr>
        <p:spPr>
          <a:xfrm>
            <a:off x="6678575" y="3668801"/>
            <a:ext cx="55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1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8" name="Google Shape;598;p33"/>
          <p:cNvSpPr txBox="1"/>
          <p:nvPr/>
        </p:nvSpPr>
        <p:spPr>
          <a:xfrm>
            <a:off x="6471713" y="3864626"/>
            <a:ext cx="966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 *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 for (E</a:t>
            </a: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)*</a:t>
            </a:r>
            <a:endParaRPr b="1" sz="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9" name="Google Shape;599;p33"/>
          <p:cNvSpPr/>
          <p:nvPr/>
        </p:nvSpPr>
        <p:spPr>
          <a:xfrm>
            <a:off x="5849750" y="3554501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3"/>
          <p:cNvSpPr/>
          <p:nvPr/>
        </p:nvSpPr>
        <p:spPr>
          <a:xfrm>
            <a:off x="7609800" y="3537126"/>
            <a:ext cx="276300" cy="261600"/>
          </a:xfrm>
          <a:prstGeom prst="donut">
            <a:avLst>
              <a:gd fmla="val 72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3"/>
          <p:cNvSpPr/>
          <p:nvPr/>
        </p:nvSpPr>
        <p:spPr>
          <a:xfrm flipH="1">
            <a:off x="6531650" y="3373851"/>
            <a:ext cx="685500" cy="1794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3"/>
          <p:cNvSpPr/>
          <p:nvPr/>
        </p:nvSpPr>
        <p:spPr>
          <a:xfrm>
            <a:off x="5589350" y="3641676"/>
            <a:ext cx="260400" cy="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3"/>
          <p:cNvSpPr/>
          <p:nvPr/>
        </p:nvSpPr>
        <p:spPr>
          <a:xfrm>
            <a:off x="6133962" y="3659051"/>
            <a:ext cx="260400" cy="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3"/>
          <p:cNvSpPr/>
          <p:nvPr/>
        </p:nvSpPr>
        <p:spPr>
          <a:xfrm>
            <a:off x="7369740" y="3668501"/>
            <a:ext cx="226800" cy="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3"/>
          <p:cNvSpPr/>
          <p:nvPr/>
        </p:nvSpPr>
        <p:spPr>
          <a:xfrm>
            <a:off x="5943600" y="3272676"/>
            <a:ext cx="1869300" cy="2616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3"/>
          <p:cNvSpPr txBox="1"/>
          <p:nvPr/>
        </p:nvSpPr>
        <p:spPr>
          <a:xfrm>
            <a:off x="6100312" y="4097601"/>
            <a:ext cx="18033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NFAs for +,*,+ and operations</a:t>
            </a:r>
            <a:endParaRPr sz="8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7" name="Google Shape;607;p33"/>
          <p:cNvSpPr txBox="1"/>
          <p:nvPr/>
        </p:nvSpPr>
        <p:spPr>
          <a:xfrm>
            <a:off x="5994925" y="1594625"/>
            <a:ext cx="3126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0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 sz="1000"/>
          </a:p>
        </p:txBody>
      </p:sp>
      <p:sp>
        <p:nvSpPr>
          <p:cNvPr id="608" name="Google Shape;608;p33"/>
          <p:cNvSpPr txBox="1"/>
          <p:nvPr/>
        </p:nvSpPr>
        <p:spPr>
          <a:xfrm>
            <a:off x="6032475" y="2003313"/>
            <a:ext cx="3126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0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 sz="1000"/>
          </a:p>
        </p:txBody>
      </p:sp>
      <p:sp>
        <p:nvSpPr>
          <p:cNvPr id="609" name="Google Shape;609;p33"/>
          <p:cNvSpPr txBox="1"/>
          <p:nvPr/>
        </p:nvSpPr>
        <p:spPr>
          <a:xfrm>
            <a:off x="7393666" y="1496350"/>
            <a:ext cx="226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0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 sz="1000"/>
          </a:p>
        </p:txBody>
      </p:sp>
      <p:sp>
        <p:nvSpPr>
          <p:cNvPr id="610" name="Google Shape;610;p33"/>
          <p:cNvSpPr txBox="1"/>
          <p:nvPr/>
        </p:nvSpPr>
        <p:spPr>
          <a:xfrm>
            <a:off x="7393666" y="2029750"/>
            <a:ext cx="226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0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 sz="1000"/>
          </a:p>
        </p:txBody>
      </p:sp>
      <p:sp>
        <p:nvSpPr>
          <p:cNvPr id="611" name="Google Shape;611;p33"/>
          <p:cNvSpPr txBox="1"/>
          <p:nvPr/>
        </p:nvSpPr>
        <p:spPr>
          <a:xfrm>
            <a:off x="6784066" y="3325150"/>
            <a:ext cx="226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0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 sz="1000"/>
          </a:p>
        </p:txBody>
      </p:sp>
      <p:sp>
        <p:nvSpPr>
          <p:cNvPr id="612" name="Google Shape;612;p33"/>
          <p:cNvSpPr txBox="1"/>
          <p:nvPr/>
        </p:nvSpPr>
        <p:spPr>
          <a:xfrm>
            <a:off x="6022066" y="3325150"/>
            <a:ext cx="226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0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 sz="1000"/>
          </a:p>
        </p:txBody>
      </p:sp>
      <p:sp>
        <p:nvSpPr>
          <p:cNvPr id="613" name="Google Shape;613;p33"/>
          <p:cNvSpPr txBox="1"/>
          <p:nvPr/>
        </p:nvSpPr>
        <p:spPr>
          <a:xfrm>
            <a:off x="6098266" y="3629950"/>
            <a:ext cx="226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0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 sz="1000"/>
          </a:p>
        </p:txBody>
      </p:sp>
      <p:sp>
        <p:nvSpPr>
          <p:cNvPr id="614" name="Google Shape;614;p33"/>
          <p:cNvSpPr txBox="1"/>
          <p:nvPr/>
        </p:nvSpPr>
        <p:spPr>
          <a:xfrm>
            <a:off x="7393666" y="3629950"/>
            <a:ext cx="226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0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 sz="1000"/>
          </a:p>
        </p:txBody>
      </p:sp>
      <p:sp>
        <p:nvSpPr>
          <p:cNvPr id="615" name="Google Shape;615;p33"/>
          <p:cNvSpPr/>
          <p:nvPr/>
        </p:nvSpPr>
        <p:spPr>
          <a:xfrm>
            <a:off x="3482675" y="813900"/>
            <a:ext cx="76200" cy="792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3"/>
          <p:cNvSpPr/>
          <p:nvPr/>
        </p:nvSpPr>
        <p:spPr>
          <a:xfrm>
            <a:off x="1716625" y="1299608"/>
            <a:ext cx="76200" cy="792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3"/>
          <p:cNvSpPr/>
          <p:nvPr/>
        </p:nvSpPr>
        <p:spPr>
          <a:xfrm>
            <a:off x="2100167" y="2181266"/>
            <a:ext cx="76200" cy="792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3"/>
          <p:cNvSpPr/>
          <p:nvPr/>
        </p:nvSpPr>
        <p:spPr>
          <a:xfrm>
            <a:off x="2738042" y="2181266"/>
            <a:ext cx="76200" cy="792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4"/>
          <p:cNvSpPr txBox="1"/>
          <p:nvPr>
            <p:ph idx="1" type="body"/>
          </p:nvPr>
        </p:nvSpPr>
        <p:spPr>
          <a:xfrm>
            <a:off x="1186650" y="1207125"/>
            <a:ext cx="3419400" cy="3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accepting state of m1 is made non-accepting in M* so that there is only one accepting state . Finally an  </a:t>
            </a: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/>
              <a:t>-</a:t>
            </a:r>
            <a:r>
              <a:rPr lang="en"/>
              <a:t>transition is added from the final state of M1 to the start state of M1 to create a loop that allows repeated concatenation of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Strings accepted by M1 to be accepted by M*. </a:t>
            </a:r>
            <a:r>
              <a:rPr lang="en"/>
              <a:t>therefore</a:t>
            </a:r>
            <a:r>
              <a:rPr lang="en"/>
              <a:t> L(M*)=L(E1*)</a:t>
            </a:r>
            <a:endParaRPr/>
          </a:p>
        </p:txBody>
      </p:sp>
      <p:sp>
        <p:nvSpPr>
          <p:cNvPr id="624" name="Google Shape;624;p34"/>
          <p:cNvSpPr/>
          <p:nvPr/>
        </p:nvSpPr>
        <p:spPr>
          <a:xfrm>
            <a:off x="5087235" y="713300"/>
            <a:ext cx="1104900" cy="47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4"/>
          <p:cNvSpPr/>
          <p:nvPr/>
        </p:nvSpPr>
        <p:spPr>
          <a:xfrm>
            <a:off x="5188985" y="822350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6" name="Google Shape;6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199">
            <a:off x="5526893" y="804423"/>
            <a:ext cx="297457" cy="297453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34"/>
          <p:cNvSpPr/>
          <p:nvPr/>
        </p:nvSpPr>
        <p:spPr>
          <a:xfrm>
            <a:off x="5866885" y="813900"/>
            <a:ext cx="276300" cy="261600"/>
          </a:xfrm>
          <a:prstGeom prst="donut">
            <a:avLst>
              <a:gd fmla="val 72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4"/>
          <p:cNvSpPr/>
          <p:nvPr/>
        </p:nvSpPr>
        <p:spPr>
          <a:xfrm>
            <a:off x="4876285" y="928200"/>
            <a:ext cx="312600" cy="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4"/>
          <p:cNvSpPr txBox="1"/>
          <p:nvPr/>
        </p:nvSpPr>
        <p:spPr>
          <a:xfrm>
            <a:off x="5465285" y="928200"/>
            <a:ext cx="55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1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0" name="Google Shape;630;p34"/>
          <p:cNvSpPr txBox="1"/>
          <p:nvPr/>
        </p:nvSpPr>
        <p:spPr>
          <a:xfrm>
            <a:off x="5465275" y="1084376"/>
            <a:ext cx="55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1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1" name="Google Shape;631;p34"/>
          <p:cNvSpPr/>
          <p:nvPr/>
        </p:nvSpPr>
        <p:spPr>
          <a:xfrm>
            <a:off x="7508049" y="684226"/>
            <a:ext cx="1104900" cy="47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4"/>
          <p:cNvSpPr/>
          <p:nvPr/>
        </p:nvSpPr>
        <p:spPr>
          <a:xfrm>
            <a:off x="7609799" y="793276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4"/>
          <p:cNvSpPr/>
          <p:nvPr/>
        </p:nvSpPr>
        <p:spPr>
          <a:xfrm>
            <a:off x="8287699" y="784826"/>
            <a:ext cx="276300" cy="261600"/>
          </a:xfrm>
          <a:prstGeom prst="donut">
            <a:avLst>
              <a:gd fmla="val 72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4"/>
          <p:cNvSpPr/>
          <p:nvPr/>
        </p:nvSpPr>
        <p:spPr>
          <a:xfrm>
            <a:off x="7297099" y="899126"/>
            <a:ext cx="312600" cy="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4"/>
          <p:cNvSpPr txBox="1"/>
          <p:nvPr/>
        </p:nvSpPr>
        <p:spPr>
          <a:xfrm>
            <a:off x="7886099" y="899126"/>
            <a:ext cx="55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2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7907149" y="1084376"/>
            <a:ext cx="55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2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37" name="Google Shape;6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199">
            <a:off x="7911771" y="766898"/>
            <a:ext cx="297457" cy="297453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34"/>
          <p:cNvSpPr/>
          <p:nvPr/>
        </p:nvSpPr>
        <p:spPr>
          <a:xfrm>
            <a:off x="6286500" y="1426276"/>
            <a:ext cx="1104900" cy="47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4"/>
          <p:cNvSpPr/>
          <p:nvPr/>
        </p:nvSpPr>
        <p:spPr>
          <a:xfrm>
            <a:off x="6388250" y="1535326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0" name="Google Shape;6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199">
            <a:off x="6726158" y="1517398"/>
            <a:ext cx="297457" cy="297453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34"/>
          <p:cNvSpPr/>
          <p:nvPr/>
        </p:nvSpPr>
        <p:spPr>
          <a:xfrm>
            <a:off x="7066150" y="1526876"/>
            <a:ext cx="276300" cy="261600"/>
          </a:xfrm>
          <a:prstGeom prst="donut">
            <a:avLst>
              <a:gd fmla="val 72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4"/>
          <p:cNvSpPr txBox="1"/>
          <p:nvPr/>
        </p:nvSpPr>
        <p:spPr>
          <a:xfrm>
            <a:off x="6664550" y="1641176"/>
            <a:ext cx="55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1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3" name="Google Shape;643;p34"/>
          <p:cNvSpPr/>
          <p:nvPr/>
        </p:nvSpPr>
        <p:spPr>
          <a:xfrm>
            <a:off x="6286500" y="2012576"/>
            <a:ext cx="1104900" cy="47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4"/>
          <p:cNvSpPr/>
          <p:nvPr/>
        </p:nvSpPr>
        <p:spPr>
          <a:xfrm>
            <a:off x="6388250" y="2121626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5" name="Google Shape;6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199">
            <a:off x="6726158" y="2103698"/>
            <a:ext cx="297457" cy="297453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34"/>
          <p:cNvSpPr/>
          <p:nvPr/>
        </p:nvSpPr>
        <p:spPr>
          <a:xfrm>
            <a:off x="7066150" y="2113176"/>
            <a:ext cx="276300" cy="261600"/>
          </a:xfrm>
          <a:prstGeom prst="donut">
            <a:avLst>
              <a:gd fmla="val 72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4"/>
          <p:cNvSpPr txBox="1"/>
          <p:nvPr/>
        </p:nvSpPr>
        <p:spPr>
          <a:xfrm>
            <a:off x="6664550" y="2227476"/>
            <a:ext cx="55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1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8" name="Google Shape;648;p34"/>
          <p:cNvSpPr/>
          <p:nvPr/>
        </p:nvSpPr>
        <p:spPr>
          <a:xfrm>
            <a:off x="7536625" y="1796926"/>
            <a:ext cx="276300" cy="261600"/>
          </a:xfrm>
          <a:prstGeom prst="donut">
            <a:avLst>
              <a:gd fmla="val 72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4"/>
          <p:cNvSpPr/>
          <p:nvPr/>
        </p:nvSpPr>
        <p:spPr>
          <a:xfrm>
            <a:off x="5893550" y="1827426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4"/>
          <p:cNvSpPr/>
          <p:nvPr/>
        </p:nvSpPr>
        <p:spPr>
          <a:xfrm rot="-2030577">
            <a:off x="6116825" y="1750406"/>
            <a:ext cx="280652" cy="5233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4"/>
          <p:cNvSpPr/>
          <p:nvPr/>
        </p:nvSpPr>
        <p:spPr>
          <a:xfrm rot="2077521">
            <a:off x="6131266" y="2092372"/>
            <a:ext cx="280355" cy="524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4"/>
          <p:cNvSpPr/>
          <p:nvPr/>
        </p:nvSpPr>
        <p:spPr>
          <a:xfrm rot="-2030577">
            <a:off x="7303550" y="2063831"/>
            <a:ext cx="280652" cy="5233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4"/>
          <p:cNvSpPr/>
          <p:nvPr/>
        </p:nvSpPr>
        <p:spPr>
          <a:xfrm rot="2078714">
            <a:off x="7350385" y="1727865"/>
            <a:ext cx="239581" cy="524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4"/>
          <p:cNvSpPr txBox="1"/>
          <p:nvPr/>
        </p:nvSpPr>
        <p:spPr>
          <a:xfrm>
            <a:off x="6390450" y="2405626"/>
            <a:ext cx="966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+ for E</a:t>
            </a: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   E</a:t>
            </a: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2</a:t>
            </a:r>
            <a:endParaRPr b="1" sz="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5" name="Google Shape;655;p34"/>
          <p:cNvSpPr/>
          <p:nvPr/>
        </p:nvSpPr>
        <p:spPr>
          <a:xfrm>
            <a:off x="7000875" y="2547676"/>
            <a:ext cx="31800" cy="28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4"/>
          <p:cNvSpPr/>
          <p:nvPr/>
        </p:nvSpPr>
        <p:spPr>
          <a:xfrm>
            <a:off x="5819775" y="2661076"/>
            <a:ext cx="2066400" cy="40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7" name="Google Shape;657;p34"/>
          <p:cNvCxnSpPr/>
          <p:nvPr/>
        </p:nvCxnSpPr>
        <p:spPr>
          <a:xfrm>
            <a:off x="6586525" y="2666001"/>
            <a:ext cx="0" cy="27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34"/>
          <p:cNvCxnSpPr/>
          <p:nvPr/>
        </p:nvCxnSpPr>
        <p:spPr>
          <a:xfrm>
            <a:off x="7085225" y="2666001"/>
            <a:ext cx="0" cy="27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34"/>
          <p:cNvSpPr/>
          <p:nvPr/>
        </p:nvSpPr>
        <p:spPr>
          <a:xfrm>
            <a:off x="6697725" y="2706251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4"/>
          <p:cNvSpPr/>
          <p:nvPr/>
        </p:nvSpPr>
        <p:spPr>
          <a:xfrm>
            <a:off x="5945000" y="2706251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4"/>
          <p:cNvSpPr/>
          <p:nvPr/>
        </p:nvSpPr>
        <p:spPr>
          <a:xfrm>
            <a:off x="7583925" y="2691526"/>
            <a:ext cx="276300" cy="261600"/>
          </a:xfrm>
          <a:prstGeom prst="donut">
            <a:avLst>
              <a:gd fmla="val 72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2" name="Google Shape;6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180025">
            <a:off x="6298498" y="2636440"/>
            <a:ext cx="400852" cy="400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576832">
            <a:off x="7049869" y="2621013"/>
            <a:ext cx="485011" cy="485002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34"/>
          <p:cNvSpPr txBox="1"/>
          <p:nvPr/>
        </p:nvSpPr>
        <p:spPr>
          <a:xfrm>
            <a:off x="6457688" y="2992751"/>
            <a:ext cx="966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 for E</a:t>
            </a: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   E</a:t>
            </a: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2</a:t>
            </a:r>
            <a:endParaRPr b="1" sz="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65" name="Google Shape;665;p34"/>
          <p:cNvSpPr/>
          <p:nvPr/>
        </p:nvSpPr>
        <p:spPr>
          <a:xfrm flipH="1" rot="10800000">
            <a:off x="6638950" y="3118163"/>
            <a:ext cx="38100" cy="45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4"/>
          <p:cNvSpPr/>
          <p:nvPr/>
        </p:nvSpPr>
        <p:spPr>
          <a:xfrm flipH="1" rot="10800000">
            <a:off x="6967563" y="3122926"/>
            <a:ext cx="38100" cy="45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4"/>
          <p:cNvSpPr/>
          <p:nvPr/>
        </p:nvSpPr>
        <p:spPr>
          <a:xfrm>
            <a:off x="5601599" y="1939551"/>
            <a:ext cx="312600" cy="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4"/>
          <p:cNvSpPr/>
          <p:nvPr/>
        </p:nvSpPr>
        <p:spPr>
          <a:xfrm>
            <a:off x="5638824" y="2810801"/>
            <a:ext cx="312600" cy="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4"/>
          <p:cNvSpPr/>
          <p:nvPr/>
        </p:nvSpPr>
        <p:spPr>
          <a:xfrm>
            <a:off x="6300525" y="3453901"/>
            <a:ext cx="1104900" cy="47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4"/>
          <p:cNvSpPr/>
          <p:nvPr/>
        </p:nvSpPr>
        <p:spPr>
          <a:xfrm>
            <a:off x="6402275" y="3562951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1" name="Google Shape;6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199">
            <a:off x="6740183" y="3545023"/>
            <a:ext cx="297457" cy="297453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34"/>
          <p:cNvSpPr/>
          <p:nvPr/>
        </p:nvSpPr>
        <p:spPr>
          <a:xfrm>
            <a:off x="7080175" y="3554501"/>
            <a:ext cx="276300" cy="261600"/>
          </a:xfrm>
          <a:prstGeom prst="donut">
            <a:avLst>
              <a:gd fmla="val 72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4"/>
          <p:cNvSpPr txBox="1"/>
          <p:nvPr/>
        </p:nvSpPr>
        <p:spPr>
          <a:xfrm>
            <a:off x="6678575" y="3668801"/>
            <a:ext cx="55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1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74" name="Google Shape;674;p34"/>
          <p:cNvSpPr txBox="1"/>
          <p:nvPr/>
        </p:nvSpPr>
        <p:spPr>
          <a:xfrm>
            <a:off x="6471713" y="3864626"/>
            <a:ext cx="966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 *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 for (E</a:t>
            </a: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)*</a:t>
            </a:r>
            <a:endParaRPr b="1" sz="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75" name="Google Shape;675;p34"/>
          <p:cNvSpPr/>
          <p:nvPr/>
        </p:nvSpPr>
        <p:spPr>
          <a:xfrm>
            <a:off x="5849750" y="3554501"/>
            <a:ext cx="276300" cy="26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4"/>
          <p:cNvSpPr/>
          <p:nvPr/>
        </p:nvSpPr>
        <p:spPr>
          <a:xfrm>
            <a:off x="7609800" y="3537126"/>
            <a:ext cx="276300" cy="261600"/>
          </a:xfrm>
          <a:prstGeom prst="donut">
            <a:avLst>
              <a:gd fmla="val 72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4"/>
          <p:cNvSpPr/>
          <p:nvPr/>
        </p:nvSpPr>
        <p:spPr>
          <a:xfrm flipH="1">
            <a:off x="6531650" y="3373851"/>
            <a:ext cx="685500" cy="1794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4"/>
          <p:cNvSpPr/>
          <p:nvPr/>
        </p:nvSpPr>
        <p:spPr>
          <a:xfrm>
            <a:off x="5589350" y="3641676"/>
            <a:ext cx="260400" cy="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4"/>
          <p:cNvSpPr/>
          <p:nvPr/>
        </p:nvSpPr>
        <p:spPr>
          <a:xfrm>
            <a:off x="6133962" y="3659051"/>
            <a:ext cx="260400" cy="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4"/>
          <p:cNvSpPr/>
          <p:nvPr/>
        </p:nvSpPr>
        <p:spPr>
          <a:xfrm>
            <a:off x="7369740" y="3668501"/>
            <a:ext cx="226800" cy="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4"/>
          <p:cNvSpPr/>
          <p:nvPr/>
        </p:nvSpPr>
        <p:spPr>
          <a:xfrm>
            <a:off x="5943600" y="3272676"/>
            <a:ext cx="1869300" cy="2616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4"/>
          <p:cNvSpPr txBox="1"/>
          <p:nvPr/>
        </p:nvSpPr>
        <p:spPr>
          <a:xfrm>
            <a:off x="6100312" y="4097601"/>
            <a:ext cx="18033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NFAs for +,*,+ and operations</a:t>
            </a:r>
            <a:endParaRPr sz="8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3" name="Google Shape;683;p34"/>
          <p:cNvSpPr txBox="1"/>
          <p:nvPr/>
        </p:nvSpPr>
        <p:spPr>
          <a:xfrm>
            <a:off x="5994925" y="1594625"/>
            <a:ext cx="3126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0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 sz="1000"/>
          </a:p>
        </p:txBody>
      </p:sp>
      <p:sp>
        <p:nvSpPr>
          <p:cNvPr id="684" name="Google Shape;684;p34"/>
          <p:cNvSpPr txBox="1"/>
          <p:nvPr/>
        </p:nvSpPr>
        <p:spPr>
          <a:xfrm>
            <a:off x="6032475" y="2003313"/>
            <a:ext cx="3126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0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 sz="1000"/>
          </a:p>
        </p:txBody>
      </p:sp>
      <p:sp>
        <p:nvSpPr>
          <p:cNvPr id="685" name="Google Shape;685;p34"/>
          <p:cNvSpPr txBox="1"/>
          <p:nvPr/>
        </p:nvSpPr>
        <p:spPr>
          <a:xfrm>
            <a:off x="7393666" y="1496350"/>
            <a:ext cx="226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0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 sz="1000"/>
          </a:p>
        </p:txBody>
      </p:sp>
      <p:sp>
        <p:nvSpPr>
          <p:cNvPr id="686" name="Google Shape;686;p34"/>
          <p:cNvSpPr txBox="1"/>
          <p:nvPr/>
        </p:nvSpPr>
        <p:spPr>
          <a:xfrm>
            <a:off x="7393666" y="2029750"/>
            <a:ext cx="226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0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 sz="1000"/>
          </a:p>
        </p:txBody>
      </p:sp>
      <p:sp>
        <p:nvSpPr>
          <p:cNvPr id="687" name="Google Shape;687;p34"/>
          <p:cNvSpPr txBox="1"/>
          <p:nvPr/>
        </p:nvSpPr>
        <p:spPr>
          <a:xfrm>
            <a:off x="6784066" y="3325150"/>
            <a:ext cx="226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0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 sz="1000"/>
          </a:p>
        </p:txBody>
      </p:sp>
      <p:sp>
        <p:nvSpPr>
          <p:cNvPr id="688" name="Google Shape;688;p34"/>
          <p:cNvSpPr txBox="1"/>
          <p:nvPr/>
        </p:nvSpPr>
        <p:spPr>
          <a:xfrm>
            <a:off x="6022066" y="3325150"/>
            <a:ext cx="226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0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 sz="1000"/>
          </a:p>
        </p:txBody>
      </p:sp>
      <p:sp>
        <p:nvSpPr>
          <p:cNvPr id="689" name="Google Shape;689;p34"/>
          <p:cNvSpPr txBox="1"/>
          <p:nvPr/>
        </p:nvSpPr>
        <p:spPr>
          <a:xfrm>
            <a:off x="6098266" y="3629950"/>
            <a:ext cx="226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0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 sz="1000"/>
          </a:p>
        </p:txBody>
      </p:sp>
      <p:sp>
        <p:nvSpPr>
          <p:cNvPr id="690" name="Google Shape;690;p34"/>
          <p:cNvSpPr txBox="1"/>
          <p:nvPr/>
        </p:nvSpPr>
        <p:spPr>
          <a:xfrm>
            <a:off x="7393666" y="3629950"/>
            <a:ext cx="226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0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Eq example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The figure shows an NFA equivalent to regular expression (a*b+c)*(d+c) using thompson’s algorithm</a:t>
            </a:r>
            <a:endParaRPr b="0" sz="1400"/>
          </a:p>
        </p:txBody>
      </p:sp>
      <p:sp>
        <p:nvSpPr>
          <p:cNvPr id="696" name="Google Shape;696;p35"/>
          <p:cNvSpPr/>
          <p:nvPr/>
        </p:nvSpPr>
        <p:spPr>
          <a:xfrm>
            <a:off x="1116025" y="3226950"/>
            <a:ext cx="358200" cy="12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5"/>
          <p:cNvSpPr/>
          <p:nvPr/>
        </p:nvSpPr>
        <p:spPr>
          <a:xfrm>
            <a:off x="1474225" y="3117150"/>
            <a:ext cx="358200" cy="346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698" name="Google Shape;698;p35"/>
          <p:cNvSpPr/>
          <p:nvPr/>
        </p:nvSpPr>
        <p:spPr>
          <a:xfrm>
            <a:off x="1832425" y="3226950"/>
            <a:ext cx="266100" cy="12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5"/>
          <p:cNvSpPr/>
          <p:nvPr/>
        </p:nvSpPr>
        <p:spPr>
          <a:xfrm>
            <a:off x="2098525" y="3117150"/>
            <a:ext cx="358200" cy="346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700" name="Google Shape;700;p35"/>
          <p:cNvSpPr/>
          <p:nvPr/>
        </p:nvSpPr>
        <p:spPr>
          <a:xfrm rot="-2565631">
            <a:off x="2410520" y="3026423"/>
            <a:ext cx="266005" cy="12716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5"/>
          <p:cNvSpPr/>
          <p:nvPr/>
        </p:nvSpPr>
        <p:spPr>
          <a:xfrm>
            <a:off x="2632225" y="2724150"/>
            <a:ext cx="358200" cy="346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702" name="Google Shape;702;p35"/>
          <p:cNvSpPr/>
          <p:nvPr/>
        </p:nvSpPr>
        <p:spPr>
          <a:xfrm>
            <a:off x="2990425" y="2778325"/>
            <a:ext cx="266100" cy="12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5"/>
          <p:cNvSpPr/>
          <p:nvPr/>
        </p:nvSpPr>
        <p:spPr>
          <a:xfrm>
            <a:off x="3256525" y="2668525"/>
            <a:ext cx="358200" cy="346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704" name="Google Shape;704;p35"/>
          <p:cNvSpPr/>
          <p:nvPr/>
        </p:nvSpPr>
        <p:spPr>
          <a:xfrm>
            <a:off x="3614725" y="2778325"/>
            <a:ext cx="266100" cy="12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5"/>
          <p:cNvSpPr/>
          <p:nvPr/>
        </p:nvSpPr>
        <p:spPr>
          <a:xfrm>
            <a:off x="3880825" y="2668525"/>
            <a:ext cx="358200" cy="346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706" name="Google Shape;706;p35"/>
          <p:cNvSpPr/>
          <p:nvPr/>
        </p:nvSpPr>
        <p:spPr>
          <a:xfrm>
            <a:off x="4239025" y="2778325"/>
            <a:ext cx="266100" cy="12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5"/>
          <p:cNvSpPr/>
          <p:nvPr/>
        </p:nvSpPr>
        <p:spPr>
          <a:xfrm>
            <a:off x="4505125" y="2668525"/>
            <a:ext cx="358200" cy="346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708" name="Google Shape;708;p35"/>
          <p:cNvSpPr/>
          <p:nvPr/>
        </p:nvSpPr>
        <p:spPr>
          <a:xfrm>
            <a:off x="4863325" y="2778325"/>
            <a:ext cx="266100" cy="12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5"/>
          <p:cNvSpPr/>
          <p:nvPr/>
        </p:nvSpPr>
        <p:spPr>
          <a:xfrm>
            <a:off x="5129425" y="2668525"/>
            <a:ext cx="358200" cy="346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710" name="Google Shape;710;p35"/>
          <p:cNvSpPr/>
          <p:nvPr/>
        </p:nvSpPr>
        <p:spPr>
          <a:xfrm rot="2091267">
            <a:off x="5500062" y="2889218"/>
            <a:ext cx="266145" cy="12716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5"/>
          <p:cNvSpPr/>
          <p:nvPr/>
        </p:nvSpPr>
        <p:spPr>
          <a:xfrm>
            <a:off x="5686350" y="2953050"/>
            <a:ext cx="358200" cy="346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712" name="Google Shape;712;p35"/>
          <p:cNvSpPr/>
          <p:nvPr/>
        </p:nvSpPr>
        <p:spPr>
          <a:xfrm>
            <a:off x="6044550" y="3026400"/>
            <a:ext cx="266100" cy="12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5"/>
          <p:cNvSpPr/>
          <p:nvPr/>
        </p:nvSpPr>
        <p:spPr>
          <a:xfrm>
            <a:off x="6310650" y="2953050"/>
            <a:ext cx="358200" cy="346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714" name="Google Shape;714;p35"/>
          <p:cNvSpPr/>
          <p:nvPr/>
        </p:nvSpPr>
        <p:spPr>
          <a:xfrm rot="-2565631">
            <a:off x="6584420" y="2833973"/>
            <a:ext cx="266005" cy="12716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5"/>
          <p:cNvSpPr/>
          <p:nvPr/>
        </p:nvSpPr>
        <p:spPr>
          <a:xfrm>
            <a:off x="6761125" y="2550750"/>
            <a:ext cx="358200" cy="346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716" name="Google Shape;716;p35"/>
          <p:cNvSpPr/>
          <p:nvPr/>
        </p:nvSpPr>
        <p:spPr>
          <a:xfrm>
            <a:off x="7119325" y="2660550"/>
            <a:ext cx="266100" cy="12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5"/>
          <p:cNvSpPr/>
          <p:nvPr/>
        </p:nvSpPr>
        <p:spPr>
          <a:xfrm>
            <a:off x="7385425" y="2550750"/>
            <a:ext cx="358200" cy="346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718" name="Google Shape;718;p35"/>
          <p:cNvSpPr/>
          <p:nvPr/>
        </p:nvSpPr>
        <p:spPr>
          <a:xfrm rot="2091267">
            <a:off x="7658912" y="2833968"/>
            <a:ext cx="266145" cy="12716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5"/>
          <p:cNvSpPr/>
          <p:nvPr/>
        </p:nvSpPr>
        <p:spPr>
          <a:xfrm>
            <a:off x="7866150" y="2916600"/>
            <a:ext cx="358200" cy="346800"/>
          </a:xfrm>
          <a:prstGeom prst="donut">
            <a:avLst>
              <a:gd fmla="val 624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720" name="Google Shape;720;p35"/>
          <p:cNvSpPr/>
          <p:nvPr/>
        </p:nvSpPr>
        <p:spPr>
          <a:xfrm rot="2091497">
            <a:off x="6565642" y="3301367"/>
            <a:ext cx="526464" cy="12716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5"/>
          <p:cNvSpPr/>
          <p:nvPr/>
        </p:nvSpPr>
        <p:spPr>
          <a:xfrm>
            <a:off x="7073275" y="3417716"/>
            <a:ext cx="358200" cy="346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722" name="Google Shape;722;p35"/>
          <p:cNvSpPr/>
          <p:nvPr/>
        </p:nvSpPr>
        <p:spPr>
          <a:xfrm rot="-2139709">
            <a:off x="7408108" y="3300550"/>
            <a:ext cx="515094" cy="12704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5"/>
          <p:cNvSpPr/>
          <p:nvPr/>
        </p:nvSpPr>
        <p:spPr>
          <a:xfrm rot="1693067">
            <a:off x="2435033" y="3552281"/>
            <a:ext cx="869879" cy="12723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5"/>
          <p:cNvSpPr/>
          <p:nvPr/>
        </p:nvSpPr>
        <p:spPr>
          <a:xfrm>
            <a:off x="3283225" y="3641575"/>
            <a:ext cx="358200" cy="346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725" name="Google Shape;725;p35"/>
          <p:cNvSpPr/>
          <p:nvPr/>
        </p:nvSpPr>
        <p:spPr>
          <a:xfrm>
            <a:off x="3721050" y="3751375"/>
            <a:ext cx="358200" cy="12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5"/>
          <p:cNvSpPr/>
          <p:nvPr/>
        </p:nvSpPr>
        <p:spPr>
          <a:xfrm>
            <a:off x="4079250" y="3641575"/>
            <a:ext cx="358200" cy="346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727" name="Google Shape;727;p35"/>
          <p:cNvSpPr/>
          <p:nvPr/>
        </p:nvSpPr>
        <p:spPr>
          <a:xfrm rot="-1392582">
            <a:off x="4452148" y="3462102"/>
            <a:ext cx="1219495" cy="1272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5"/>
          <p:cNvSpPr/>
          <p:nvPr/>
        </p:nvSpPr>
        <p:spPr>
          <a:xfrm rot="-1013">
            <a:off x="1572749" y="2292722"/>
            <a:ext cx="5089500" cy="664500"/>
          </a:xfrm>
          <a:prstGeom prst="curvedDownArrow">
            <a:avLst>
              <a:gd fmla="val 31183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5"/>
          <p:cNvSpPr/>
          <p:nvPr/>
        </p:nvSpPr>
        <p:spPr>
          <a:xfrm flipH="1">
            <a:off x="3444150" y="2521475"/>
            <a:ext cx="635100" cy="171600"/>
          </a:xfrm>
          <a:prstGeom prst="curvedDownArrow">
            <a:avLst>
              <a:gd fmla="val 25000" name="adj1"/>
              <a:gd fmla="val 50000" name="adj2"/>
              <a:gd fmla="val 71741" name="adj3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5"/>
          <p:cNvSpPr/>
          <p:nvPr/>
        </p:nvSpPr>
        <p:spPr>
          <a:xfrm>
            <a:off x="2797150" y="2453900"/>
            <a:ext cx="1976400" cy="2739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5"/>
          <p:cNvSpPr/>
          <p:nvPr/>
        </p:nvSpPr>
        <p:spPr>
          <a:xfrm flipH="1">
            <a:off x="2098525" y="2182500"/>
            <a:ext cx="3807900" cy="778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5"/>
          <p:cNvSpPr txBox="1"/>
          <p:nvPr/>
        </p:nvSpPr>
        <p:spPr>
          <a:xfrm>
            <a:off x="1407025" y="2334900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3" name="Google Shape;733;p35"/>
          <p:cNvSpPr txBox="1"/>
          <p:nvPr/>
        </p:nvSpPr>
        <p:spPr>
          <a:xfrm>
            <a:off x="1759350" y="2901300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4" name="Google Shape;734;p35"/>
          <p:cNvSpPr txBox="1"/>
          <p:nvPr/>
        </p:nvSpPr>
        <p:spPr>
          <a:xfrm>
            <a:off x="2521288" y="2974825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5" name="Google Shape;735;p35"/>
          <p:cNvSpPr txBox="1"/>
          <p:nvPr/>
        </p:nvSpPr>
        <p:spPr>
          <a:xfrm>
            <a:off x="2970438" y="2795438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6" name="Google Shape;736;p35"/>
          <p:cNvSpPr txBox="1"/>
          <p:nvPr/>
        </p:nvSpPr>
        <p:spPr>
          <a:xfrm>
            <a:off x="3604725" y="2452663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7" name="Google Shape;737;p35"/>
          <p:cNvSpPr txBox="1"/>
          <p:nvPr/>
        </p:nvSpPr>
        <p:spPr>
          <a:xfrm>
            <a:off x="4192963" y="2215615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2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8" name="Google Shape;738;p35"/>
          <p:cNvSpPr txBox="1"/>
          <p:nvPr/>
        </p:nvSpPr>
        <p:spPr>
          <a:xfrm>
            <a:off x="4996363" y="2334890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2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9" name="Google Shape;739;p35"/>
          <p:cNvSpPr txBox="1"/>
          <p:nvPr/>
        </p:nvSpPr>
        <p:spPr>
          <a:xfrm>
            <a:off x="2632213" y="3545613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0" name="Google Shape;740;p35"/>
          <p:cNvSpPr txBox="1"/>
          <p:nvPr/>
        </p:nvSpPr>
        <p:spPr>
          <a:xfrm>
            <a:off x="5021863" y="3425713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1" name="Google Shape;741;p35"/>
          <p:cNvSpPr txBox="1"/>
          <p:nvPr/>
        </p:nvSpPr>
        <p:spPr>
          <a:xfrm>
            <a:off x="5998488" y="2660538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2" name="Google Shape;742;p35"/>
          <p:cNvSpPr txBox="1"/>
          <p:nvPr/>
        </p:nvSpPr>
        <p:spPr>
          <a:xfrm>
            <a:off x="6688650" y="2780569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3" name="Google Shape;743;p35"/>
          <p:cNvSpPr txBox="1"/>
          <p:nvPr/>
        </p:nvSpPr>
        <p:spPr>
          <a:xfrm>
            <a:off x="6535888" y="3226644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4" name="Google Shape;744;p35"/>
          <p:cNvSpPr txBox="1"/>
          <p:nvPr/>
        </p:nvSpPr>
        <p:spPr>
          <a:xfrm>
            <a:off x="7610638" y="3305947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5" name="Google Shape;745;p35"/>
          <p:cNvSpPr txBox="1"/>
          <p:nvPr/>
        </p:nvSpPr>
        <p:spPr>
          <a:xfrm>
            <a:off x="7705806" y="2483580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6" name="Google Shape;746;p35"/>
          <p:cNvSpPr txBox="1"/>
          <p:nvPr/>
        </p:nvSpPr>
        <p:spPr>
          <a:xfrm>
            <a:off x="4192963" y="2789947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7" name="Google Shape;747;p35"/>
          <p:cNvSpPr txBox="1"/>
          <p:nvPr/>
        </p:nvSpPr>
        <p:spPr>
          <a:xfrm>
            <a:off x="3681225" y="3785877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C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8" name="Google Shape;748;p35"/>
          <p:cNvSpPr txBox="1"/>
          <p:nvPr/>
        </p:nvSpPr>
        <p:spPr>
          <a:xfrm>
            <a:off x="3545638" y="2778077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9" name="Google Shape;749;p35"/>
          <p:cNvSpPr txBox="1"/>
          <p:nvPr/>
        </p:nvSpPr>
        <p:spPr>
          <a:xfrm>
            <a:off x="4840288" y="2780577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b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50" name="Google Shape;750;p35"/>
          <p:cNvSpPr txBox="1"/>
          <p:nvPr/>
        </p:nvSpPr>
        <p:spPr>
          <a:xfrm>
            <a:off x="7102938" y="2298830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6"/>
          <p:cNvSpPr/>
          <p:nvPr/>
        </p:nvSpPr>
        <p:spPr>
          <a:xfrm>
            <a:off x="1344625" y="1552409"/>
            <a:ext cx="358200" cy="12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6"/>
          <p:cNvSpPr/>
          <p:nvPr/>
        </p:nvSpPr>
        <p:spPr>
          <a:xfrm>
            <a:off x="1702825" y="1442609"/>
            <a:ext cx="358200" cy="346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2061025" y="1552409"/>
            <a:ext cx="266100" cy="12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2327125" y="1442609"/>
            <a:ext cx="358200" cy="346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759" name="Google Shape;759;p36"/>
          <p:cNvSpPr/>
          <p:nvPr/>
        </p:nvSpPr>
        <p:spPr>
          <a:xfrm rot="-2565631">
            <a:off x="2639120" y="1351881"/>
            <a:ext cx="266005" cy="12716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2860825" y="1049609"/>
            <a:ext cx="358200" cy="346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3219025" y="1103784"/>
            <a:ext cx="266100" cy="12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3485125" y="993984"/>
            <a:ext cx="358200" cy="346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3843325" y="1103784"/>
            <a:ext cx="266100" cy="12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109425" y="993984"/>
            <a:ext cx="358200" cy="346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4467625" y="1103784"/>
            <a:ext cx="266100" cy="12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4733725" y="993984"/>
            <a:ext cx="358200" cy="346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5091925" y="1103784"/>
            <a:ext cx="266100" cy="12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5358025" y="993984"/>
            <a:ext cx="358200" cy="346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769" name="Google Shape;769;p36"/>
          <p:cNvSpPr/>
          <p:nvPr/>
        </p:nvSpPr>
        <p:spPr>
          <a:xfrm rot="2091267">
            <a:off x="5728662" y="1214676"/>
            <a:ext cx="266145" cy="12716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5914950" y="1278509"/>
            <a:ext cx="358200" cy="346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6273150" y="1351859"/>
            <a:ext cx="266100" cy="12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539250" y="1278509"/>
            <a:ext cx="358200" cy="346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773" name="Google Shape;773;p36"/>
          <p:cNvSpPr/>
          <p:nvPr/>
        </p:nvSpPr>
        <p:spPr>
          <a:xfrm rot="-2565631">
            <a:off x="6813020" y="1159431"/>
            <a:ext cx="266005" cy="12716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6989725" y="876209"/>
            <a:ext cx="358200" cy="346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7347925" y="986009"/>
            <a:ext cx="266100" cy="12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7614025" y="876209"/>
            <a:ext cx="358200" cy="346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777" name="Google Shape;777;p36"/>
          <p:cNvSpPr/>
          <p:nvPr/>
        </p:nvSpPr>
        <p:spPr>
          <a:xfrm rot="2091267">
            <a:off x="7887512" y="1159426"/>
            <a:ext cx="266145" cy="12716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8094750" y="1242059"/>
            <a:ext cx="358200" cy="346800"/>
          </a:xfrm>
          <a:prstGeom prst="donut">
            <a:avLst>
              <a:gd fmla="val 624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779" name="Google Shape;779;p36"/>
          <p:cNvSpPr/>
          <p:nvPr/>
        </p:nvSpPr>
        <p:spPr>
          <a:xfrm rot="2091497">
            <a:off x="6794242" y="1626825"/>
            <a:ext cx="526464" cy="12716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7301875" y="1743175"/>
            <a:ext cx="358200" cy="346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781" name="Google Shape;781;p36"/>
          <p:cNvSpPr/>
          <p:nvPr/>
        </p:nvSpPr>
        <p:spPr>
          <a:xfrm rot="-2139709">
            <a:off x="7636708" y="1626009"/>
            <a:ext cx="515094" cy="12704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6"/>
          <p:cNvSpPr/>
          <p:nvPr/>
        </p:nvSpPr>
        <p:spPr>
          <a:xfrm rot="1693067">
            <a:off x="2663633" y="1877739"/>
            <a:ext cx="869879" cy="12723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3511825" y="1967034"/>
            <a:ext cx="358200" cy="346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3949650" y="2076834"/>
            <a:ext cx="358200" cy="12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307850" y="1967034"/>
            <a:ext cx="358200" cy="346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786" name="Google Shape;786;p36"/>
          <p:cNvSpPr/>
          <p:nvPr/>
        </p:nvSpPr>
        <p:spPr>
          <a:xfrm rot="-1392582">
            <a:off x="4680748" y="1787560"/>
            <a:ext cx="1219495" cy="1272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6"/>
          <p:cNvSpPr/>
          <p:nvPr/>
        </p:nvSpPr>
        <p:spPr>
          <a:xfrm rot="-1013">
            <a:off x="1801349" y="618180"/>
            <a:ext cx="5089500" cy="664500"/>
          </a:xfrm>
          <a:prstGeom prst="curvedDownArrow">
            <a:avLst>
              <a:gd fmla="val 31183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6"/>
          <p:cNvSpPr/>
          <p:nvPr/>
        </p:nvSpPr>
        <p:spPr>
          <a:xfrm flipH="1">
            <a:off x="3672750" y="846934"/>
            <a:ext cx="635100" cy="171600"/>
          </a:xfrm>
          <a:prstGeom prst="curvedDownArrow">
            <a:avLst>
              <a:gd fmla="val 25000" name="adj1"/>
              <a:gd fmla="val 50000" name="adj2"/>
              <a:gd fmla="val 71741" name="adj3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3025750" y="779359"/>
            <a:ext cx="1976400" cy="2739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6"/>
          <p:cNvSpPr/>
          <p:nvPr/>
        </p:nvSpPr>
        <p:spPr>
          <a:xfrm flipH="1">
            <a:off x="2327125" y="507959"/>
            <a:ext cx="3807900" cy="778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6"/>
          <p:cNvSpPr txBox="1"/>
          <p:nvPr/>
        </p:nvSpPr>
        <p:spPr>
          <a:xfrm>
            <a:off x="1635625" y="660359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2" name="Google Shape;792;p36"/>
          <p:cNvSpPr txBox="1"/>
          <p:nvPr/>
        </p:nvSpPr>
        <p:spPr>
          <a:xfrm>
            <a:off x="1987950" y="1226759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3" name="Google Shape;793;p36"/>
          <p:cNvSpPr txBox="1"/>
          <p:nvPr/>
        </p:nvSpPr>
        <p:spPr>
          <a:xfrm>
            <a:off x="2749888" y="1300284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4" name="Google Shape;794;p36"/>
          <p:cNvSpPr txBox="1"/>
          <p:nvPr/>
        </p:nvSpPr>
        <p:spPr>
          <a:xfrm>
            <a:off x="3199038" y="1120896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5" name="Google Shape;795;p36"/>
          <p:cNvSpPr txBox="1"/>
          <p:nvPr/>
        </p:nvSpPr>
        <p:spPr>
          <a:xfrm>
            <a:off x="3833325" y="778121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6" name="Google Shape;796;p36"/>
          <p:cNvSpPr txBox="1"/>
          <p:nvPr/>
        </p:nvSpPr>
        <p:spPr>
          <a:xfrm>
            <a:off x="4421563" y="541074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2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7" name="Google Shape;797;p36"/>
          <p:cNvSpPr txBox="1"/>
          <p:nvPr/>
        </p:nvSpPr>
        <p:spPr>
          <a:xfrm>
            <a:off x="5224963" y="660349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2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8" name="Google Shape;798;p36"/>
          <p:cNvSpPr txBox="1"/>
          <p:nvPr/>
        </p:nvSpPr>
        <p:spPr>
          <a:xfrm>
            <a:off x="2860813" y="1871071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9" name="Google Shape;799;p36"/>
          <p:cNvSpPr txBox="1"/>
          <p:nvPr/>
        </p:nvSpPr>
        <p:spPr>
          <a:xfrm>
            <a:off x="5250463" y="1751171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0" name="Google Shape;800;p36"/>
          <p:cNvSpPr txBox="1"/>
          <p:nvPr/>
        </p:nvSpPr>
        <p:spPr>
          <a:xfrm>
            <a:off x="6227088" y="985996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1" name="Google Shape;801;p36"/>
          <p:cNvSpPr txBox="1"/>
          <p:nvPr/>
        </p:nvSpPr>
        <p:spPr>
          <a:xfrm>
            <a:off x="6917250" y="1106028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2" name="Google Shape;802;p36"/>
          <p:cNvSpPr txBox="1"/>
          <p:nvPr/>
        </p:nvSpPr>
        <p:spPr>
          <a:xfrm>
            <a:off x="6764488" y="1552103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3" name="Google Shape;803;p36"/>
          <p:cNvSpPr txBox="1"/>
          <p:nvPr/>
        </p:nvSpPr>
        <p:spPr>
          <a:xfrm>
            <a:off x="7839238" y="1631406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4" name="Google Shape;804;p36"/>
          <p:cNvSpPr txBox="1"/>
          <p:nvPr/>
        </p:nvSpPr>
        <p:spPr>
          <a:xfrm>
            <a:off x="7934406" y="809039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5" name="Google Shape;805;p36"/>
          <p:cNvSpPr txBox="1"/>
          <p:nvPr/>
        </p:nvSpPr>
        <p:spPr>
          <a:xfrm>
            <a:off x="4421563" y="1115406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6" name="Google Shape;806;p36"/>
          <p:cNvSpPr txBox="1"/>
          <p:nvPr/>
        </p:nvSpPr>
        <p:spPr>
          <a:xfrm>
            <a:off x="3909825" y="2111336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C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7" name="Google Shape;807;p36"/>
          <p:cNvSpPr txBox="1"/>
          <p:nvPr/>
        </p:nvSpPr>
        <p:spPr>
          <a:xfrm>
            <a:off x="3774238" y="1103536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8" name="Google Shape;808;p36"/>
          <p:cNvSpPr txBox="1"/>
          <p:nvPr/>
        </p:nvSpPr>
        <p:spPr>
          <a:xfrm>
            <a:off x="5068888" y="1106036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b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9" name="Google Shape;809;p36"/>
          <p:cNvSpPr txBox="1"/>
          <p:nvPr/>
        </p:nvSpPr>
        <p:spPr>
          <a:xfrm>
            <a:off x="7331538" y="624289"/>
            <a:ext cx="358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0" name="Google Shape;810;p36"/>
          <p:cNvSpPr txBox="1"/>
          <p:nvPr/>
        </p:nvSpPr>
        <p:spPr>
          <a:xfrm>
            <a:off x="892100" y="2601950"/>
            <a:ext cx="7560900" cy="2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Satas A and B are in NFA for the regular expression a. States C and D are added to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construct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NFA for a* Some staet E (not shown) and F are added to from NFA for r.e  b, but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state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is collapsed with state D to from the NFA  for a*b, States G and H are in NFA for the r.e c. Adding stets I and J forms the NFA for (a*b+c)*. States M and N are in the NFA for r.c d while state P is for d+</a:t>
            </a: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. Finally, state Q is collapsed with state L to from the NFA for (a*b+c) * (d+</a:t>
            </a: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). The necessary </a:t>
            </a: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-transitions are added per thompson’s algorithm.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NFAs have equivalent Regular Expressions.</a:t>
            </a:r>
            <a:endParaRPr/>
          </a:p>
        </p:txBody>
      </p:sp>
      <p:sp>
        <p:nvSpPr>
          <p:cNvPr id="816" name="Google Shape;816;p3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Conversely, every NFA can be converted into an equivalent </a:t>
            </a:r>
            <a:r>
              <a:rPr lang="en"/>
              <a:t>regular</a:t>
            </a:r>
            <a:r>
              <a:rPr lang="en"/>
              <a:t> expression. This is done using the state </a:t>
            </a:r>
            <a:r>
              <a:rPr lang="en"/>
              <a:t>elimination</a:t>
            </a:r>
            <a:r>
              <a:rPr lang="en"/>
              <a:t> method that removes one state at a time from a generalized NFA until it becomes </a:t>
            </a:r>
            <a:r>
              <a:rPr lang="en"/>
              <a:t>small</a:t>
            </a:r>
            <a:r>
              <a:rPr lang="en"/>
              <a:t> enough and regular expression can be determined easily. There are </a:t>
            </a:r>
            <a:r>
              <a:rPr lang="en"/>
              <a:t>other</a:t>
            </a:r>
            <a:r>
              <a:rPr lang="en"/>
              <a:t> </a:t>
            </a:r>
            <a:r>
              <a:rPr lang="en"/>
              <a:t>methods</a:t>
            </a:r>
            <a:r>
              <a:rPr lang="en"/>
              <a:t>  to construct equivalent regular expressions. </a:t>
            </a:r>
            <a:r>
              <a:rPr lang="en"/>
              <a:t>First</a:t>
            </a:r>
            <a:r>
              <a:rPr lang="en"/>
              <a:t> generalized NFAs (GNFA) are formally defined 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generalized NFA (GNFA)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 </a:t>
            </a:r>
            <a:endParaRPr/>
          </a:p>
        </p:txBody>
      </p:sp>
      <p:sp>
        <p:nvSpPr>
          <p:cNvPr id="822" name="Google Shape;822;p3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Over an alphabet </a:t>
            </a:r>
            <a:r>
              <a:rPr b="0" lang="en" sz="2400">
                <a:solidFill>
                  <a:srgbClr val="000000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Σ</a:t>
            </a:r>
            <a:r>
              <a:rPr b="0" lang="en"/>
              <a:t> is either</a:t>
            </a:r>
            <a:endParaRPr b="0"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An elementary regular expression which is one of the  following: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E0"/>
                </a:highlight>
              </a:rPr>
              <a:t>Ø . denoting the empty language</a:t>
            </a:r>
            <a:endParaRPr sz="1400">
              <a:solidFill>
                <a:srgbClr val="222222"/>
              </a:solidFill>
              <a:highlight>
                <a:srgbClr val="FFFFE0"/>
              </a:highlight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 . denoting the langage {</a:t>
            </a:r>
            <a:r>
              <a:rPr i="1" lang="en" sz="14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}, and </a:t>
            </a:r>
            <a:endParaRPr sz="14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Denoting the language {a} for each a 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Georgia"/>
                <a:ea typeface="Georgia"/>
                <a:cs typeface="Georgia"/>
                <a:sym typeface="Georgia"/>
              </a:rPr>
              <a:t>∈ 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Σ, </a:t>
            </a:r>
            <a:r>
              <a:rPr lang="en" sz="1400"/>
              <a:t> </a:t>
            </a:r>
            <a:endParaRPr sz="14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Over an alphabet </a:t>
            </a:r>
            <a:r>
              <a:rPr b="0" lang="en" sz="2400">
                <a:solidFill>
                  <a:srgbClr val="000000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Σ</a:t>
            </a: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either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A</a:t>
            </a:r>
            <a:r>
              <a:rPr lang="en"/>
              <a:t> composite regular expression, if E1 and E2 are regular expressions with language L1   and L2, respectively. The the following are also regular expressions.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(E1+E2) whose language is L1 u L2 +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(E1  E2) or simply (E1 E2) whose language is L1 L2, and (E1*) whose language is L1 *</a:t>
            </a:r>
            <a:endParaRPr/>
          </a:p>
        </p:txBody>
      </p:sp>
      <p:sp>
        <p:nvSpPr>
          <p:cNvPr id="296" name="Google Shape;296;p16"/>
          <p:cNvSpPr/>
          <p:nvPr/>
        </p:nvSpPr>
        <p:spPr>
          <a:xfrm>
            <a:off x="1662125" y="3252800"/>
            <a:ext cx="38100" cy="23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language 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 </a:t>
            </a:r>
            <a:r>
              <a:rPr lang="en"/>
              <a:t>language</a:t>
            </a:r>
            <a:r>
              <a:rPr lang="en"/>
              <a:t> represented by some regular </a:t>
            </a:r>
            <a:r>
              <a:rPr lang="en"/>
              <a:t>expression</a:t>
            </a:r>
            <a:r>
              <a:rPr lang="en"/>
              <a:t>  a </a:t>
            </a:r>
            <a:r>
              <a:rPr lang="en"/>
              <a:t>language</a:t>
            </a:r>
            <a:r>
              <a:rPr lang="en"/>
              <a:t>  may be the language of several regular </a:t>
            </a:r>
            <a:r>
              <a:rPr lang="en"/>
              <a:t>expressions</a:t>
            </a:r>
            <a:r>
              <a:rPr lang="en"/>
              <a:t>. The language (0.1) can be represented by (0+1) and by (1+0). Two regular expressions are </a:t>
            </a:r>
            <a:r>
              <a:rPr b="1" i="1" lang="en"/>
              <a:t>equivalent </a:t>
            </a:r>
            <a:r>
              <a:rPr lang="en"/>
              <a:t>if their language are equal.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Regular expressions are similar to basic arithmetic expressions like ((3+4)*5)    , </a:t>
            </a:r>
            <a:r>
              <a:rPr lang="en"/>
              <a:t>Arithmetic</a:t>
            </a:r>
            <a:r>
              <a:rPr lang="en"/>
              <a:t> </a:t>
            </a:r>
            <a:r>
              <a:rPr lang="en"/>
              <a:t>expressions</a:t>
            </a:r>
            <a:r>
              <a:rPr lang="en"/>
              <a:t> represent numbers while regular expressions represent languages. Arithmetic </a:t>
            </a:r>
            <a:r>
              <a:rPr lang="en"/>
              <a:t>expressions</a:t>
            </a:r>
            <a:r>
              <a:rPr lang="en"/>
              <a:t> are built from numbers and variables while regular expressions are </a:t>
            </a:r>
            <a:r>
              <a:rPr lang="en"/>
              <a:t>built</a:t>
            </a:r>
            <a:r>
              <a:rPr lang="en"/>
              <a:t> from empty set, the empty </a:t>
            </a:r>
            <a:r>
              <a:rPr lang="en"/>
              <a:t>string</a:t>
            </a:r>
            <a:r>
              <a:rPr lang="en"/>
              <a:t> and alphabet symbols  + and * represent addition and multiplication in </a:t>
            </a:r>
            <a:r>
              <a:rPr lang="en"/>
              <a:t>arithmetic</a:t>
            </a:r>
            <a:r>
              <a:rPr lang="en"/>
              <a:t> expressions. </a:t>
            </a:r>
            <a:endParaRPr/>
          </a:p>
        </p:txBody>
      </p:sp>
      <p:sp>
        <p:nvSpPr>
          <p:cNvPr id="303" name="Google Shape;303;p17"/>
          <p:cNvSpPr txBox="1"/>
          <p:nvPr/>
        </p:nvSpPr>
        <p:spPr>
          <a:xfrm>
            <a:off x="6931075" y="2839225"/>
            <a:ext cx="459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2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language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represent union and </a:t>
            </a:r>
            <a:r>
              <a:rPr lang="en"/>
              <a:t>concatenation</a:t>
            </a:r>
            <a:r>
              <a:rPr lang="en"/>
              <a:t> in regular expression. </a:t>
            </a:r>
            <a:r>
              <a:rPr lang="en"/>
              <a:t>Arithmetic</a:t>
            </a:r>
            <a:r>
              <a:rPr lang="en"/>
              <a:t> </a:t>
            </a:r>
            <a:r>
              <a:rPr lang="en"/>
              <a:t>expression</a:t>
            </a:r>
            <a:r>
              <a:rPr lang="en"/>
              <a:t> also have other operations like - and + </a:t>
            </a:r>
            <a:r>
              <a:rPr lang="en"/>
              <a:t>arithmetic</a:t>
            </a:r>
            <a:r>
              <a:rPr lang="en"/>
              <a:t> expressions allow </a:t>
            </a:r>
            <a:r>
              <a:rPr lang="en"/>
              <a:t>arithmetic</a:t>
            </a:r>
            <a:r>
              <a:rPr lang="en"/>
              <a:t> expressions in exponents regular </a:t>
            </a:r>
            <a:r>
              <a:rPr lang="en"/>
              <a:t>expression</a:t>
            </a:r>
            <a:r>
              <a:rPr lang="en"/>
              <a:t> in this rudimentary definition only allow kleene-star.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above definition of </a:t>
            </a:r>
            <a:r>
              <a:rPr lang="en"/>
              <a:t>regular</a:t>
            </a:r>
            <a:r>
              <a:rPr lang="en"/>
              <a:t> expressions is very basic. many applications extend or modify this definition to </a:t>
            </a:r>
            <a:r>
              <a:rPr lang="en"/>
              <a:t>conveniently</a:t>
            </a:r>
            <a:r>
              <a:rPr lang="en"/>
              <a:t> specify language syntactically regular </a:t>
            </a:r>
            <a:r>
              <a:rPr lang="en"/>
              <a:t>expressions</a:t>
            </a:r>
            <a:r>
              <a:rPr lang="en"/>
              <a:t> can be found in UNIX as part of the grep command, in the pearl programming language , in search engines of libraries, in Google </a:t>
            </a:r>
            <a:r>
              <a:rPr lang="en"/>
              <a:t>analytics</a:t>
            </a:r>
            <a:r>
              <a:rPr lang="en"/>
              <a:t>, and in specifications of tokens in programming language that are enforced by their </a:t>
            </a:r>
            <a:r>
              <a:rPr lang="en"/>
              <a:t>compilers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Example no 1</a:t>
            </a:r>
            <a:endParaRPr b="0" sz="1800"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9404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Over 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Σ</a:t>
            </a:r>
            <a:r>
              <a:rPr lang="en"/>
              <a:t>=(0,1), </a:t>
            </a:r>
            <a:r>
              <a:rPr lang="en" sz="1400">
                <a:solidFill>
                  <a:srgbClr val="222222"/>
                </a:solidFill>
                <a:highlight>
                  <a:srgbClr val="FFFFE0"/>
                </a:highlight>
              </a:rPr>
              <a:t>Ø , </a:t>
            </a: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 ,</a:t>
            </a:r>
            <a:r>
              <a:rPr lang="en"/>
              <a:t> 0,and 1 are the </a:t>
            </a:r>
            <a:r>
              <a:rPr lang="en"/>
              <a:t>elementary</a:t>
            </a:r>
            <a:r>
              <a:rPr lang="en"/>
              <a:t> </a:t>
            </a:r>
            <a:r>
              <a:rPr lang="en"/>
              <a:t>regular</a:t>
            </a:r>
            <a:r>
              <a:rPr lang="en"/>
              <a:t> expressions whose languages are </a:t>
            </a:r>
            <a:r>
              <a:rPr lang="en" sz="1400">
                <a:solidFill>
                  <a:srgbClr val="222222"/>
                </a:solidFill>
                <a:highlight>
                  <a:srgbClr val="FFFFE0"/>
                </a:highlight>
              </a:rPr>
              <a:t>Ø , {</a:t>
            </a: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} , {0} and {1}, respectively. Also (01), (1+</a:t>
            </a: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), ((01)*), (()(()+1)*))+</a:t>
            </a: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 are 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regular expressions whose languages are {01}, {</a:t>
            </a: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,1}, ; (01)   | n&gt;)},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Σ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*, an {w</a:t>
            </a:r>
            <a:r>
              <a:rPr b="1" lang="en" sz="1200">
                <a:solidFill>
                  <a:srgbClr val="222222"/>
                </a:solidFill>
              </a:rPr>
              <a:t>∈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Σ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* | w=</a:t>
            </a: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or w begins with )} respectively.</a:t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5974850" y="2571750"/>
            <a:ext cx="348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8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Example no 1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597875"/>
            <a:ext cx="70305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a </a:t>
            </a:r>
            <a:r>
              <a:rPr lang="en"/>
              <a:t>pair</a:t>
            </a:r>
            <a:r>
              <a:rPr lang="en"/>
              <a:t> of parentheses each time regular expressions are combined is cumbersome. To reduce their number, parenthesis may be dropped </a:t>
            </a:r>
            <a:r>
              <a:rPr lang="en"/>
              <a:t>provided</a:t>
            </a:r>
            <a:r>
              <a:rPr lang="en"/>
              <a:t> the following precedence rules are obeyed parenthesis may be included to make the evaluation order explicit.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3" name="Google Shape;323;p20"/>
          <p:cNvGraphicFramePr/>
          <p:nvPr/>
        </p:nvGraphicFramePr>
        <p:xfrm>
          <a:off x="1381350" y="257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{512ACFF3-C1DF-4BA0-BA11-183C67766714}</a:tableStyleId>
              </a:tblPr>
              <a:tblGrid>
                <a:gridCol w="3405075"/>
                <a:gridCol w="3405075"/>
              </a:tblGrid>
              <a:tr h="34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Operation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Procedure level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34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Parenthesization</a:t>
                      </a:r>
                      <a:r>
                        <a:rPr lang="en"/>
                        <a:t> ()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Highest (perform first)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</a:tr>
              <a:tr h="34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Kleene-star 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Second Highest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Concatenation *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Third highest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4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union/or 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Lowest (perform last)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4" name="Google Shape;324;p20"/>
          <p:cNvSpPr txBox="1"/>
          <p:nvPr/>
        </p:nvSpPr>
        <p:spPr>
          <a:xfrm>
            <a:off x="5974850" y="-180575"/>
            <a:ext cx="7338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231125" y="5840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Example no 2</a:t>
            </a:r>
            <a:endParaRPr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regular </a:t>
            </a:r>
            <a:r>
              <a:rPr lang="en"/>
              <a:t>expression</a:t>
            </a:r>
            <a:r>
              <a:rPr lang="en"/>
              <a:t> ((0((0+1)*))+</a:t>
            </a: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/>
              <a:t>) is the same as )9)+1)* +</a:t>
            </a: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/>
              <a:t> . First ) is unioned with 1 because of the nested </a:t>
            </a:r>
            <a:r>
              <a:rPr lang="en"/>
              <a:t>parentheses</a:t>
            </a:r>
            <a:r>
              <a:rPr lang="en"/>
              <a:t>, the kleene-stareed, then </a:t>
            </a:r>
            <a:r>
              <a:rPr lang="en"/>
              <a:t>concatenated</a:t>
            </a:r>
            <a:r>
              <a:rPr lang="en"/>
              <a:t> on the left by 0, thes unioned with the empty </a:t>
            </a:r>
            <a:r>
              <a:rPr lang="en"/>
              <a:t>string</a:t>
            </a:r>
            <a:r>
              <a:rPr lang="en"/>
              <a:t>. In the regular expression (ab)*+c*(d+f), the </a:t>
            </a:r>
            <a:r>
              <a:rPr lang="en"/>
              <a:t>evaluation</a:t>
            </a:r>
            <a:r>
              <a:rPr lang="en"/>
              <a:t> is in the </a:t>
            </a:r>
            <a:r>
              <a:rPr lang="en"/>
              <a:t>following</a:t>
            </a:r>
            <a:r>
              <a:rPr lang="en"/>
              <a:t> order when operations at the same precedence </a:t>
            </a:r>
            <a:r>
              <a:rPr lang="en"/>
              <a:t>level</a:t>
            </a:r>
            <a:r>
              <a:rPr lang="en"/>
              <a:t>; are </a:t>
            </a:r>
            <a:r>
              <a:rPr lang="en"/>
              <a:t>performed</a:t>
            </a:r>
            <a:r>
              <a:rPr lang="en"/>
              <a:t> left to right: 1) ab, 2) d+f , 3 ) (ab)* 4) c* (d+f) AND 6) (ab)* + c *(d+f). Observe that all regular expression operation are associative.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