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35dfc0d8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35dfc0d8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35dfc0d8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35dfc0d8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35dfc0d8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35dfc0d8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35dfc0d84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35dfc0d84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Special Finite Automata</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Minimal DFAs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smaller DFA for strings ending in 101</a:t>
            </a:r>
            <a:endParaRPr/>
          </a:p>
        </p:txBody>
      </p:sp>
      <p:sp>
        <p:nvSpPr>
          <p:cNvPr id="284" name="Google Shape;284;p14"/>
          <p:cNvSpPr txBox="1"/>
          <p:nvPr>
            <p:ph idx="1" type="body"/>
          </p:nvPr>
        </p:nvSpPr>
        <p:spPr>
          <a:xfrm>
            <a:off x="1318100" y="1956300"/>
            <a:ext cx="2682000" cy="22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equivalent DFA is shown above. It has only four states. To perform DFA minimization, indistinguishable, equivalent, or redundant states must be identified.</a:t>
            </a:r>
            <a:endParaRPr/>
          </a:p>
          <a:p>
            <a:pPr indent="0" lvl="0" marL="0" rtl="0" algn="l">
              <a:spcBef>
                <a:spcPts val="1600"/>
              </a:spcBef>
              <a:spcAft>
                <a:spcPts val="1600"/>
              </a:spcAft>
              <a:buNone/>
            </a:pPr>
            <a:r>
              <a:t/>
            </a:r>
            <a:endParaRPr/>
          </a:p>
        </p:txBody>
      </p:sp>
      <p:sp>
        <p:nvSpPr>
          <p:cNvPr id="285" name="Google Shape;285;p14"/>
          <p:cNvSpPr/>
          <p:nvPr/>
        </p:nvSpPr>
        <p:spPr>
          <a:xfrm>
            <a:off x="4872140" y="2458275"/>
            <a:ext cx="495300" cy="4311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286" name="Google Shape;286;p14"/>
          <p:cNvSpPr/>
          <p:nvPr/>
        </p:nvSpPr>
        <p:spPr>
          <a:xfrm>
            <a:off x="4495390" y="2605275"/>
            <a:ext cx="326700" cy="1371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5417490" y="2605275"/>
            <a:ext cx="326700" cy="1371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5794240" y="2458275"/>
            <a:ext cx="495300" cy="4311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endParaRPr/>
          </a:p>
        </p:txBody>
      </p:sp>
      <p:sp>
        <p:nvSpPr>
          <p:cNvPr id="289" name="Google Shape;289;p14"/>
          <p:cNvSpPr/>
          <p:nvPr/>
        </p:nvSpPr>
        <p:spPr>
          <a:xfrm>
            <a:off x="6346040" y="2605275"/>
            <a:ext cx="326700" cy="1371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6719565" y="2458213"/>
            <a:ext cx="495300" cy="4311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91" name="Google Shape;291;p14"/>
          <p:cNvSpPr/>
          <p:nvPr/>
        </p:nvSpPr>
        <p:spPr>
          <a:xfrm>
            <a:off x="7261690" y="2605275"/>
            <a:ext cx="326700" cy="13710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7625540" y="2458275"/>
            <a:ext cx="442800" cy="431100"/>
          </a:xfrm>
          <a:prstGeom prst="donut">
            <a:avLst>
              <a:gd fmla="val 1119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4935365" y="1963025"/>
            <a:ext cx="326700" cy="431100"/>
          </a:xfrm>
          <a:prstGeom prst="curvedDownArrow">
            <a:avLst>
              <a:gd fmla="val 25000" name="adj1"/>
              <a:gd fmla="val 50000" name="adj2"/>
              <a:gd fmla="val 25000" name="adj3"/>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5878540" y="2003025"/>
            <a:ext cx="326700" cy="431100"/>
          </a:xfrm>
          <a:prstGeom prst="curvedDownArrow">
            <a:avLst>
              <a:gd fmla="val 25000" name="adj1"/>
              <a:gd fmla="val 50000" name="adj2"/>
              <a:gd fmla="val 25000" name="adj3"/>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flipH="1">
            <a:off x="5262190" y="1803900"/>
            <a:ext cx="1672800" cy="590100"/>
          </a:xfrm>
          <a:prstGeom prst="curvedDownArrow">
            <a:avLst>
              <a:gd fmla="val 25000" name="adj1"/>
              <a:gd fmla="val 50000" name="adj2"/>
              <a:gd fmla="val 25000" name="adj3"/>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flipH="1">
            <a:off x="7001240" y="1963025"/>
            <a:ext cx="740400" cy="431100"/>
          </a:xfrm>
          <a:prstGeom prst="curvedDownArrow">
            <a:avLst>
              <a:gd fmla="val 25000" name="adj1"/>
              <a:gd fmla="val 50000" name="adj2"/>
              <a:gd fmla="val 25000" name="adj3"/>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rot="10800000">
            <a:off x="5947340" y="2953525"/>
            <a:ext cx="1946700" cy="431100"/>
          </a:xfrm>
          <a:prstGeom prst="curvedDownArrow">
            <a:avLst>
              <a:gd fmla="val 25000" name="adj1"/>
              <a:gd fmla="val 50000" name="adj2"/>
              <a:gd fmla="val 25000" name="adj3"/>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txBox="1"/>
          <p:nvPr/>
        </p:nvSpPr>
        <p:spPr>
          <a:xfrm>
            <a:off x="7683590" y="2458225"/>
            <a:ext cx="3267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a:t>
            </a:r>
            <a:endParaRPr>
              <a:latin typeface="Nunito"/>
              <a:ea typeface="Nunito"/>
              <a:cs typeface="Nunito"/>
              <a:sym typeface="Nunito"/>
            </a:endParaRPr>
          </a:p>
        </p:txBody>
      </p:sp>
      <p:sp>
        <p:nvSpPr>
          <p:cNvPr id="299" name="Google Shape;299;p14"/>
          <p:cNvSpPr txBox="1"/>
          <p:nvPr/>
        </p:nvSpPr>
        <p:spPr>
          <a:xfrm>
            <a:off x="4545440" y="2062875"/>
            <a:ext cx="3267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00" name="Google Shape;300;p14"/>
          <p:cNvSpPr txBox="1"/>
          <p:nvPr/>
        </p:nvSpPr>
        <p:spPr>
          <a:xfrm>
            <a:off x="5417490" y="2293875"/>
            <a:ext cx="3267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301" name="Google Shape;301;p14"/>
          <p:cNvSpPr txBox="1"/>
          <p:nvPr/>
        </p:nvSpPr>
        <p:spPr>
          <a:xfrm>
            <a:off x="5673340" y="1943250"/>
            <a:ext cx="3267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302" name="Google Shape;302;p14"/>
          <p:cNvSpPr txBox="1"/>
          <p:nvPr/>
        </p:nvSpPr>
        <p:spPr>
          <a:xfrm>
            <a:off x="6289540" y="1803900"/>
            <a:ext cx="3267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03" name="Google Shape;303;p14"/>
          <p:cNvSpPr txBox="1"/>
          <p:nvPr/>
        </p:nvSpPr>
        <p:spPr>
          <a:xfrm>
            <a:off x="7261690" y="1631850"/>
            <a:ext cx="3267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04" name="Google Shape;304;p14"/>
          <p:cNvSpPr txBox="1"/>
          <p:nvPr/>
        </p:nvSpPr>
        <p:spPr>
          <a:xfrm>
            <a:off x="7256852" y="2292688"/>
            <a:ext cx="3267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305" name="Google Shape;305;p14"/>
          <p:cNvSpPr txBox="1"/>
          <p:nvPr/>
        </p:nvSpPr>
        <p:spPr>
          <a:xfrm>
            <a:off x="7256852" y="2642113"/>
            <a:ext cx="3267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306" name="Google Shape;306;p14"/>
          <p:cNvSpPr txBox="1"/>
          <p:nvPr/>
        </p:nvSpPr>
        <p:spPr>
          <a:xfrm>
            <a:off x="6441940" y="1956300"/>
            <a:ext cx="3267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Equivalent State</a:t>
            </a:r>
            <a:endParaRPr/>
          </a:p>
        </p:txBody>
      </p:sp>
      <p:sp>
        <p:nvSpPr>
          <p:cNvPr id="312" name="Google Shape;312;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Two states q and q’ of a DFA M are </a:t>
            </a:r>
            <a:r>
              <a:rPr i="1" lang="en" sz="1100">
                <a:solidFill>
                  <a:srgbClr val="000000"/>
                </a:solidFill>
                <a:latin typeface="Arial"/>
                <a:ea typeface="Arial"/>
                <a:cs typeface="Arial"/>
                <a:sym typeface="Arial"/>
              </a:rPr>
              <a:t>equivalent states</a:t>
            </a:r>
            <a:r>
              <a:rPr lang="en" sz="1100">
                <a:solidFill>
                  <a:srgbClr val="000000"/>
                </a:solidFill>
                <a:latin typeface="Arial"/>
                <a:ea typeface="Arial"/>
                <a:cs typeface="Arial"/>
                <a:sym typeface="Arial"/>
              </a:rPr>
              <a:t> if for every string w, the states </a:t>
            </a:r>
            <a:r>
              <a:rPr lang="en" sz="1100">
                <a:solidFill>
                  <a:srgbClr val="000000"/>
                </a:solidFill>
                <a:latin typeface="Times New Roman"/>
                <a:ea typeface="Times New Roman"/>
                <a:cs typeface="Times New Roman"/>
                <a:sym typeface="Times New Roman"/>
              </a:rPr>
              <a:t>𝛿(q,w) and 𝛿(q’,w) are either both accepting or both non accepting. Equivalent States are also called </a:t>
            </a:r>
            <a:r>
              <a:rPr i="1" lang="en" sz="1100">
                <a:solidFill>
                  <a:srgbClr val="000000"/>
                </a:solidFill>
                <a:latin typeface="Times New Roman"/>
                <a:ea typeface="Times New Roman"/>
                <a:cs typeface="Times New Roman"/>
                <a:sym typeface="Times New Roman"/>
              </a:rPr>
              <a:t>indistinguishable states</a:t>
            </a:r>
            <a:r>
              <a:rPr lang="en" sz="1100">
                <a:solidFill>
                  <a:srgbClr val="000000"/>
                </a:solidFill>
                <a:latin typeface="Times New Roman"/>
                <a:ea typeface="Times New Roman"/>
                <a:cs typeface="Times New Roman"/>
                <a:sym typeface="Times New Roman"/>
              </a:rPr>
              <a:t>. States which are not equivalent are </a:t>
            </a:r>
            <a:r>
              <a:rPr i="1" lang="en" sz="1100">
                <a:solidFill>
                  <a:srgbClr val="000000"/>
                </a:solidFill>
                <a:latin typeface="Times New Roman"/>
                <a:ea typeface="Times New Roman"/>
                <a:cs typeface="Times New Roman"/>
                <a:sym typeface="Times New Roman"/>
              </a:rPr>
              <a:t>distinguishable states</a:t>
            </a:r>
            <a:r>
              <a:rPr lang="en" sz="1100">
                <a:solidFill>
                  <a:srgbClr val="000000"/>
                </a:solidFill>
                <a:latin typeface="Times New Roman"/>
                <a:ea typeface="Times New Roman"/>
                <a:cs typeface="Times New Roman"/>
                <a:sym typeface="Times New Roman"/>
              </a:rPr>
              <a:t>. When the states are equivalent, they can be merged to reduce the number of states in M.</a:t>
            </a:r>
            <a:endParaRPr sz="11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6"/>
          <p:cNvSpPr txBox="1"/>
          <p:nvPr>
            <p:ph idx="1" type="body"/>
          </p:nvPr>
        </p:nvSpPr>
        <p:spPr>
          <a:xfrm>
            <a:off x="1303800" y="1234650"/>
            <a:ext cx="3268200" cy="28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Consider the DFA M in figure 5-3 with 6 states. Accepting and non-accepting states are distinguishable from each other.</a:t>
            </a:r>
            <a:endParaRPr sz="1800"/>
          </a:p>
          <a:p>
            <a:pPr indent="0" lvl="0" marL="0" rtl="0" algn="l">
              <a:spcBef>
                <a:spcPts val="0"/>
              </a:spcBef>
              <a:spcAft>
                <a:spcPts val="1600"/>
              </a:spcAft>
              <a:buNone/>
            </a:pPr>
            <a:r>
              <a:t/>
            </a:r>
            <a:endParaRPr/>
          </a:p>
        </p:txBody>
      </p:sp>
      <p:sp>
        <p:nvSpPr>
          <p:cNvPr id="318" name="Google Shape;318;p16"/>
          <p:cNvSpPr/>
          <p:nvPr/>
        </p:nvSpPr>
        <p:spPr>
          <a:xfrm>
            <a:off x="4752900" y="1324875"/>
            <a:ext cx="511200" cy="1806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5264100" y="1106925"/>
            <a:ext cx="691800" cy="616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20" name="Google Shape;320;p16"/>
          <p:cNvSpPr/>
          <p:nvPr/>
        </p:nvSpPr>
        <p:spPr>
          <a:xfrm flipH="1">
            <a:off x="6046225" y="1324875"/>
            <a:ext cx="1579200" cy="1806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6196679" y="1900275"/>
            <a:ext cx="691800" cy="665400"/>
          </a:xfrm>
          <a:prstGeom prst="donut">
            <a:avLst>
              <a:gd fmla="val 5942"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7715754" y="1082475"/>
            <a:ext cx="691800" cy="665400"/>
          </a:xfrm>
          <a:prstGeom prst="donut">
            <a:avLst>
              <a:gd fmla="val 5942"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rot="2256575">
            <a:off x="5828106" y="1740765"/>
            <a:ext cx="511243" cy="180737"/>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5264100" y="3244550"/>
            <a:ext cx="691800" cy="616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endParaRPr/>
          </a:p>
        </p:txBody>
      </p:sp>
      <p:sp>
        <p:nvSpPr>
          <p:cNvPr id="325" name="Google Shape;325;p16"/>
          <p:cNvSpPr/>
          <p:nvPr/>
        </p:nvSpPr>
        <p:spPr>
          <a:xfrm>
            <a:off x="7715750" y="3244550"/>
            <a:ext cx="691800" cy="616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326" name="Google Shape;326;p16"/>
          <p:cNvSpPr/>
          <p:nvPr/>
        </p:nvSpPr>
        <p:spPr>
          <a:xfrm>
            <a:off x="6489925" y="2960475"/>
            <a:ext cx="691800" cy="616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a:t>
            </a:r>
            <a:endParaRPr/>
          </a:p>
        </p:txBody>
      </p:sp>
      <p:sp>
        <p:nvSpPr>
          <p:cNvPr id="327" name="Google Shape;327;p16"/>
          <p:cNvSpPr/>
          <p:nvPr/>
        </p:nvSpPr>
        <p:spPr>
          <a:xfrm rot="-3080992">
            <a:off x="5562841" y="2772574"/>
            <a:ext cx="832422" cy="180756"/>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rot="-3081072">
            <a:off x="6850677" y="2341723"/>
            <a:ext cx="1463145" cy="180756"/>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rot="2423251">
            <a:off x="6719159" y="2772621"/>
            <a:ext cx="1282035" cy="18066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rot="5395378">
            <a:off x="7531553" y="2405762"/>
            <a:ext cx="1338901" cy="1809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rot="10795597">
            <a:off x="6046099" y="3577621"/>
            <a:ext cx="1639501" cy="1809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rot="9871547">
            <a:off x="5919023" y="3094823"/>
            <a:ext cx="461011" cy="180579"/>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rot="-677719">
            <a:off x="6011216" y="3307404"/>
            <a:ext cx="461030" cy="180505"/>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5369500" y="1744675"/>
            <a:ext cx="279000" cy="4551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flipH="1" rot="-7881981">
            <a:off x="8432424" y="3041146"/>
            <a:ext cx="277815" cy="455104"/>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txBox="1"/>
          <p:nvPr/>
        </p:nvSpPr>
        <p:spPr>
          <a:xfrm>
            <a:off x="7957250" y="1164550"/>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a:t>
            </a:r>
            <a:endParaRPr>
              <a:latin typeface="Nunito"/>
              <a:ea typeface="Nunito"/>
              <a:cs typeface="Nunito"/>
              <a:sym typeface="Nunito"/>
            </a:endParaRPr>
          </a:p>
        </p:txBody>
      </p:sp>
      <p:sp>
        <p:nvSpPr>
          <p:cNvPr id="337" name="Google Shape;337;p16"/>
          <p:cNvSpPr txBox="1"/>
          <p:nvPr/>
        </p:nvSpPr>
        <p:spPr>
          <a:xfrm>
            <a:off x="8324525" y="2878525"/>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338" name="Google Shape;338;p16"/>
          <p:cNvSpPr txBox="1"/>
          <p:nvPr/>
        </p:nvSpPr>
        <p:spPr>
          <a:xfrm>
            <a:off x="8176125" y="2085650"/>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39" name="Google Shape;339;p16"/>
          <p:cNvSpPr txBox="1"/>
          <p:nvPr/>
        </p:nvSpPr>
        <p:spPr>
          <a:xfrm>
            <a:off x="7501438" y="2635400"/>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40" name="Google Shape;340;p16"/>
          <p:cNvSpPr txBox="1"/>
          <p:nvPr/>
        </p:nvSpPr>
        <p:spPr>
          <a:xfrm>
            <a:off x="7228238" y="3343686"/>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41" name="Google Shape;341;p16"/>
          <p:cNvSpPr txBox="1"/>
          <p:nvPr/>
        </p:nvSpPr>
        <p:spPr>
          <a:xfrm>
            <a:off x="6106370" y="3339208"/>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42" name="Google Shape;342;p16"/>
          <p:cNvSpPr txBox="1"/>
          <p:nvPr/>
        </p:nvSpPr>
        <p:spPr>
          <a:xfrm>
            <a:off x="5975318" y="2873662"/>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43" name="Google Shape;343;p16"/>
          <p:cNvSpPr txBox="1"/>
          <p:nvPr/>
        </p:nvSpPr>
        <p:spPr>
          <a:xfrm>
            <a:off x="5569668" y="2660637"/>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344" name="Google Shape;344;p16"/>
          <p:cNvSpPr txBox="1"/>
          <p:nvPr/>
        </p:nvSpPr>
        <p:spPr>
          <a:xfrm>
            <a:off x="6298818" y="2005437"/>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a:t>
            </a:r>
            <a:endParaRPr>
              <a:latin typeface="Nunito"/>
              <a:ea typeface="Nunito"/>
              <a:cs typeface="Nunito"/>
              <a:sym typeface="Nunito"/>
            </a:endParaRPr>
          </a:p>
        </p:txBody>
      </p:sp>
      <p:sp>
        <p:nvSpPr>
          <p:cNvPr id="345" name="Google Shape;345;p16"/>
          <p:cNvSpPr txBox="1"/>
          <p:nvPr/>
        </p:nvSpPr>
        <p:spPr>
          <a:xfrm>
            <a:off x="6712818" y="1050387"/>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346" name="Google Shape;346;p16"/>
          <p:cNvSpPr txBox="1"/>
          <p:nvPr/>
        </p:nvSpPr>
        <p:spPr>
          <a:xfrm>
            <a:off x="7288543" y="1835849"/>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347" name="Google Shape;347;p16"/>
          <p:cNvSpPr txBox="1"/>
          <p:nvPr/>
        </p:nvSpPr>
        <p:spPr>
          <a:xfrm>
            <a:off x="5140580" y="1744674"/>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48" name="Google Shape;348;p16"/>
          <p:cNvSpPr txBox="1"/>
          <p:nvPr/>
        </p:nvSpPr>
        <p:spPr>
          <a:xfrm>
            <a:off x="5729918" y="1765862"/>
            <a:ext cx="4875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17"/>
          <p:cNvSpPr txBox="1"/>
          <p:nvPr>
            <p:ph idx="1" type="body"/>
          </p:nvPr>
        </p:nvSpPr>
        <p:spPr>
          <a:xfrm>
            <a:off x="1229500" y="482650"/>
            <a:ext cx="73995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Once equivalent states are identified, they can be merged. Figure 5-4 shows the resulting equivalent minimal DFA.</a:t>
            </a:r>
            <a:endParaRPr b="1" sz="1800"/>
          </a:p>
          <a:p>
            <a:pPr indent="0" lvl="0" marL="0" rtl="0" algn="l">
              <a:spcBef>
                <a:spcPts val="1600"/>
              </a:spcBef>
              <a:spcAft>
                <a:spcPts val="1600"/>
              </a:spcAft>
              <a:buNone/>
            </a:pPr>
            <a:r>
              <a:t/>
            </a:r>
            <a:endParaRPr/>
          </a:p>
        </p:txBody>
      </p:sp>
      <p:sp>
        <p:nvSpPr>
          <p:cNvPr id="354" name="Google Shape;354;p17"/>
          <p:cNvSpPr/>
          <p:nvPr/>
        </p:nvSpPr>
        <p:spPr>
          <a:xfrm>
            <a:off x="4723825" y="2136025"/>
            <a:ext cx="782100" cy="7218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6395225" y="3638550"/>
            <a:ext cx="782100" cy="7218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836975" y="2075850"/>
            <a:ext cx="782100" cy="721800"/>
          </a:xfrm>
          <a:prstGeom prst="donut">
            <a:avLst>
              <a:gd fmla="val 814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5550975" y="2602225"/>
            <a:ext cx="2286000" cy="1953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rot="10800000">
            <a:off x="5551100" y="2339100"/>
            <a:ext cx="2210700" cy="1953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rot="8349622">
            <a:off x="7043305" y="3167606"/>
            <a:ext cx="1204690" cy="19524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rot="-8485225">
            <a:off x="5261315" y="3219723"/>
            <a:ext cx="1204616" cy="195140"/>
          </a:xfrm>
          <a:prstGeom prst="right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4212521" y="2408717"/>
            <a:ext cx="481200" cy="1953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txBox="1"/>
          <p:nvPr/>
        </p:nvSpPr>
        <p:spPr>
          <a:xfrm>
            <a:off x="4844150" y="2339100"/>
            <a:ext cx="10392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pqu</a:t>
            </a:r>
            <a:endParaRPr>
              <a:latin typeface="Nunito"/>
              <a:ea typeface="Nunito"/>
              <a:cs typeface="Nunito"/>
              <a:sym typeface="Nunito"/>
            </a:endParaRPr>
          </a:p>
        </p:txBody>
      </p:sp>
      <p:sp>
        <p:nvSpPr>
          <p:cNvPr id="363" name="Google Shape;363;p17"/>
          <p:cNvSpPr txBox="1"/>
          <p:nvPr/>
        </p:nvSpPr>
        <p:spPr>
          <a:xfrm>
            <a:off x="7882025" y="2199925"/>
            <a:ext cx="10392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st</a:t>
            </a:r>
            <a:endParaRPr>
              <a:latin typeface="Nunito"/>
              <a:ea typeface="Nunito"/>
              <a:cs typeface="Nunito"/>
              <a:sym typeface="Nunito"/>
            </a:endParaRPr>
          </a:p>
        </p:txBody>
      </p:sp>
      <p:sp>
        <p:nvSpPr>
          <p:cNvPr id="364" name="Google Shape;364;p17"/>
          <p:cNvSpPr txBox="1"/>
          <p:nvPr/>
        </p:nvSpPr>
        <p:spPr>
          <a:xfrm>
            <a:off x="6340563" y="1940400"/>
            <a:ext cx="10392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365" name="Google Shape;365;p17"/>
          <p:cNvSpPr txBox="1"/>
          <p:nvPr/>
        </p:nvSpPr>
        <p:spPr>
          <a:xfrm>
            <a:off x="6395225" y="2669750"/>
            <a:ext cx="10392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366" name="Google Shape;366;p17"/>
          <p:cNvSpPr txBox="1"/>
          <p:nvPr/>
        </p:nvSpPr>
        <p:spPr>
          <a:xfrm>
            <a:off x="7589950" y="3263750"/>
            <a:ext cx="10392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67" name="Google Shape;367;p17"/>
          <p:cNvSpPr txBox="1"/>
          <p:nvPr/>
        </p:nvSpPr>
        <p:spPr>
          <a:xfrm>
            <a:off x="7589950" y="4323850"/>
            <a:ext cx="10392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a:t>
            </a:r>
            <a:endParaRPr>
              <a:latin typeface="Nunito"/>
              <a:ea typeface="Nunito"/>
              <a:cs typeface="Nunito"/>
              <a:sym typeface="Nunito"/>
            </a:endParaRPr>
          </a:p>
        </p:txBody>
      </p:sp>
      <p:sp>
        <p:nvSpPr>
          <p:cNvPr id="368" name="Google Shape;368;p17"/>
          <p:cNvSpPr txBox="1"/>
          <p:nvPr/>
        </p:nvSpPr>
        <p:spPr>
          <a:xfrm>
            <a:off x="5419225" y="3399100"/>
            <a:ext cx="10392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69" name="Google Shape;369;p17"/>
          <p:cNvSpPr txBox="1"/>
          <p:nvPr/>
        </p:nvSpPr>
        <p:spPr>
          <a:xfrm>
            <a:off x="4595275" y="1591950"/>
            <a:ext cx="10392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a:t>
            </a:r>
            <a:endParaRPr>
              <a:latin typeface="Nunito"/>
              <a:ea typeface="Nunito"/>
              <a:cs typeface="Nunito"/>
              <a:sym typeface="Nunito"/>
            </a:endParaRPr>
          </a:p>
        </p:txBody>
      </p:sp>
      <p:sp>
        <p:nvSpPr>
          <p:cNvPr id="370" name="Google Shape;370;p17"/>
          <p:cNvSpPr/>
          <p:nvPr/>
        </p:nvSpPr>
        <p:spPr>
          <a:xfrm rot="1659394">
            <a:off x="7120415" y="4080599"/>
            <a:ext cx="478919" cy="466302"/>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rot="-5400000">
            <a:off x="4875324" y="1647003"/>
            <a:ext cx="479100" cy="483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txBox="1"/>
          <p:nvPr/>
        </p:nvSpPr>
        <p:spPr>
          <a:xfrm>
            <a:off x="6640925" y="3769250"/>
            <a:ext cx="10392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r</a:t>
            </a:r>
            <a:endParaRPr>
              <a:latin typeface="Nunito"/>
              <a:ea typeface="Nunito"/>
              <a:cs typeface="Nunito"/>
              <a:sym typeface="Nunito"/>
            </a:endParaRPr>
          </a:p>
        </p:txBody>
      </p:sp>
      <p:sp>
        <p:nvSpPr>
          <p:cNvPr id="373" name="Google Shape;373;p17"/>
          <p:cNvSpPr txBox="1"/>
          <p:nvPr/>
        </p:nvSpPr>
        <p:spPr>
          <a:xfrm>
            <a:off x="812550" y="1670800"/>
            <a:ext cx="3249600" cy="31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The above arguments are to identify equivalent states are tedious. The arguments become increasingly painful as the size of the DFA becomes larger. The equivalent minimal DFA can be derived mechanically using the </a:t>
            </a:r>
            <a:r>
              <a:rPr i="1" lang="en" sz="1800">
                <a:latin typeface="Nunito"/>
                <a:ea typeface="Nunito"/>
                <a:cs typeface="Nunito"/>
                <a:sym typeface="Nunito"/>
              </a:rPr>
              <a:t>DFA Minimization Algorithm</a:t>
            </a:r>
            <a:endParaRPr i="1"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