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
      <p:font typeface="Maven Pro"/>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schemas.openxmlformats.org/officeDocument/2006/relationships/font" Target="fonts/MavenPro-regular.fntdata"/><Relationship Id="rId12"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regular.fntdata"/><Relationship Id="rId14"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35b2a0e0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35b2a0e0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35b2a0e0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35b2a0e0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Special Finite Automata</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way finite Automata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way finite Automata</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DFA processes its input string by reading each symbol in the string from left to right and taking the corresponding transitions. After reading the last symbol, the DFA accepts if and only if an accepting state is reached. The input of the DFA may be viewed as being on a tape. The input is surrounded by left-end and right-end markers assumed to be not in the alphabet. The tape head is initially positioned at the first symbol or to the right-end marker if the input is ε. The tape head always moves to the right after each symbol is read, until the tape head is on the right-end marker.</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793625"/>
            <a:ext cx="7030500" cy="3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 2-way Deterministic Finite Automaton (2DFA) is a 7-tuple (Q, ∑, </a:t>
            </a:r>
            <a:r>
              <a:rPr lang="en" sz="1100">
                <a:solidFill>
                  <a:srgbClr val="000000"/>
                </a:solidFill>
                <a:latin typeface="Times New Roman"/>
                <a:ea typeface="Times New Roman"/>
                <a:cs typeface="Times New Roman"/>
                <a:sym typeface="Times New Roman"/>
              </a:rPr>
              <a:t>▶, ◀, 𝛿, q</a:t>
            </a:r>
            <a:r>
              <a:rPr baseline="-25000" lang="en" sz="1100">
                <a:solidFill>
                  <a:srgbClr val="000000"/>
                </a:solidFill>
                <a:latin typeface="Times New Roman"/>
                <a:ea typeface="Times New Roman"/>
                <a:cs typeface="Times New Roman"/>
                <a:sym typeface="Times New Roman"/>
              </a:rPr>
              <a:t>0, </a:t>
            </a:r>
            <a:r>
              <a:rPr lang="en" sz="1100">
                <a:solidFill>
                  <a:srgbClr val="000000"/>
                </a:solidFill>
                <a:latin typeface="Arial"/>
                <a:ea typeface="Arial"/>
                <a:cs typeface="Arial"/>
                <a:sym typeface="Arial"/>
              </a:rPr>
              <a:t>F) where each component is described as follows:</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Q  is a finite set of states,</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is an input alphabet,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1100">
                <a:solidFill>
                  <a:srgbClr val="000000"/>
                </a:solidFill>
                <a:latin typeface="Times New Roman"/>
                <a:ea typeface="Times New Roman"/>
                <a:cs typeface="Times New Roman"/>
                <a:sym typeface="Times New Roman"/>
              </a:rPr>
              <a:t>▶ is the left-end marker which is not in </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1100">
                <a:solidFill>
                  <a:srgbClr val="000000"/>
                </a:solidFill>
                <a:latin typeface="Times New Roman"/>
                <a:ea typeface="Times New Roman"/>
                <a:cs typeface="Times New Roman"/>
                <a:sym typeface="Times New Roman"/>
              </a:rPr>
              <a:t>◀ is the right-end marker which is not in </a:t>
            </a:r>
            <a:r>
              <a:rPr lang="en" sz="1100">
                <a:solidFill>
                  <a:srgbClr val="000000"/>
                </a:solidFill>
                <a:latin typeface="Arial"/>
                <a:ea typeface="Arial"/>
                <a:cs typeface="Arial"/>
                <a:sym typeface="Arial"/>
              </a:rPr>
              <a:t>∑. The 2DFA ends when the tape head is on the right-end marker,</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1100">
                <a:solidFill>
                  <a:srgbClr val="000000"/>
                </a:solidFill>
                <a:latin typeface="Times New Roman"/>
                <a:ea typeface="Times New Roman"/>
                <a:cs typeface="Times New Roman"/>
                <a:sym typeface="Times New Roman"/>
              </a:rPr>
              <a:t>𝛿: Qx(∑∪{▶})→Qx{L,R}, is the transition function that for each state and input symbol of left-end-marker</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determines the next state and the direction of the tape head (L for left and R for right). The 2DFA is not allowed to go left of the </a:t>
            </a:r>
            <a:r>
              <a:rPr lang="en" sz="1100">
                <a:solidFill>
                  <a:srgbClr val="000000"/>
                </a:solidFill>
                <a:latin typeface="Arial"/>
                <a:ea typeface="Arial"/>
                <a:cs typeface="Arial"/>
                <a:sym typeface="Arial"/>
              </a:rPr>
              <a:t>left-end marker,</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q</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a:t>
            </a:r>
            <a:r>
              <a:rPr lang="en" sz="1100">
                <a:solidFill>
                  <a:srgbClr val="000000"/>
                </a:solidFill>
                <a:latin typeface="Times New Roman"/>
                <a:ea typeface="Times New Roman"/>
                <a:cs typeface="Times New Roman"/>
                <a:sym typeface="Times New Roman"/>
              </a:rPr>
              <a:t>∈ Q, is the start or initial state and</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000000"/>
                </a:solidFill>
                <a:latin typeface="Times New Roman"/>
                <a:ea typeface="Times New Roman"/>
                <a:cs typeface="Times New Roman"/>
                <a:sym typeface="Times New Roman"/>
              </a:rPr>
              <a:t>            	F ⊆ Q, is the set of accepting or final states.</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