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Maven Pro" panose="020B0604020202020204" charset="0"/>
      <p:regular r:id="rId8"/>
      <p:bold r:id="rId9"/>
    </p:embeddedFont>
    <p:embeddedFont>
      <p:font typeface="Nuni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FFF9519-7051-4B8E-A044-0BD6F5B50487}">
          <p14:sldIdLst>
            <p14:sldId id="256"/>
            <p14:sldId id="257"/>
            <p14:sldId id="258"/>
            <p14:sldId id="259"/>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60" y="4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35f760474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35f760474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4200948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Context- free Grammars</a:t>
            </a:r>
            <a:endParaRPr dirty="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r>
              <a:rPr lang="en-PH" dirty="0"/>
              <a:t>Application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740437"/>
            <a:ext cx="7030500" cy="999300"/>
          </a:xfrm>
          <a:prstGeom prst="rect">
            <a:avLst/>
          </a:prstGeom>
        </p:spPr>
        <p:txBody>
          <a:bodyPr spcFirstLastPara="1" wrap="square" lIns="91425" tIns="91425" rIns="91425" bIns="91425" anchor="t" anchorCtr="0">
            <a:noAutofit/>
          </a:bodyPr>
          <a:lstStyle/>
          <a:p>
            <a:pPr lvl="0"/>
            <a:r>
              <a:rPr lang="en-PH" dirty="0"/>
              <a:t>Natural Languages</a:t>
            </a:r>
            <a:endParaRPr dirty="0"/>
          </a:p>
        </p:txBody>
      </p:sp>
      <p:sp>
        <p:nvSpPr>
          <p:cNvPr id="284" name="Google Shape;284;p14"/>
          <p:cNvSpPr txBox="1">
            <a:spLocks noGrp="1"/>
          </p:cNvSpPr>
          <p:nvPr>
            <p:ph type="body" idx="1"/>
          </p:nvPr>
        </p:nvSpPr>
        <p:spPr>
          <a:xfrm>
            <a:off x="1143001" y="1600201"/>
            <a:ext cx="7377036" cy="2931450"/>
          </a:xfrm>
          <a:prstGeom prst="rect">
            <a:avLst/>
          </a:prstGeom>
        </p:spPr>
        <p:txBody>
          <a:bodyPr spcFirstLastPara="1" wrap="square" lIns="91425" tIns="91425" rIns="91425" bIns="91425" anchor="t" anchorCtr="0">
            <a:noAutofit/>
          </a:bodyPr>
          <a:lstStyle/>
          <a:p>
            <a:r>
              <a:rPr lang="en-US" sz="2000" dirty="0"/>
              <a:t>A </a:t>
            </a:r>
            <a:r>
              <a:rPr lang="en-US" sz="2000" b="1" i="1" dirty="0"/>
              <a:t>natural language</a:t>
            </a:r>
            <a:r>
              <a:rPr lang="en-US" sz="2000" i="1" dirty="0"/>
              <a:t> </a:t>
            </a:r>
            <a:r>
              <a:rPr lang="en-US" sz="2000" dirty="0"/>
              <a:t>is a system of communication by humans in written or spoken form. English, Japanese, Tagalog are natural languages. Computer languages such as C, Java and Lisp are not. In natural languages, sentences are formed using grammatical constructs or variables such as sentence, noun phrase, verb phrase, determiner, adjective, verb and noun.</a:t>
            </a:r>
            <a:endParaRPr lang="en-PH" sz="2000" dirty="0"/>
          </a:p>
          <a:p>
            <a:endParaRPr lang="en-PH"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A42C-5C74-4035-A258-DC2BFEE2A383}"/>
              </a:ext>
            </a:extLst>
          </p:cNvPr>
          <p:cNvSpPr>
            <a:spLocks noGrp="1"/>
          </p:cNvSpPr>
          <p:nvPr>
            <p:ph type="title"/>
          </p:nvPr>
        </p:nvSpPr>
        <p:spPr>
          <a:xfrm>
            <a:off x="1303800" y="598575"/>
            <a:ext cx="7030500" cy="815888"/>
          </a:xfrm>
        </p:spPr>
        <p:txBody>
          <a:bodyPr/>
          <a:lstStyle/>
          <a:p>
            <a:r>
              <a:rPr lang="en-PH" dirty="0"/>
              <a:t>Programming Languages</a:t>
            </a:r>
          </a:p>
        </p:txBody>
      </p:sp>
      <p:sp>
        <p:nvSpPr>
          <p:cNvPr id="3" name="Text Placeholder 2">
            <a:extLst>
              <a:ext uri="{FF2B5EF4-FFF2-40B4-BE49-F238E27FC236}">
                <a16:creationId xmlns:a16="http://schemas.microsoft.com/office/drawing/2014/main" id="{A6EA5C62-DCF5-4139-916C-1C097932E11B}"/>
              </a:ext>
            </a:extLst>
          </p:cNvPr>
          <p:cNvSpPr>
            <a:spLocks noGrp="1"/>
          </p:cNvSpPr>
          <p:nvPr>
            <p:ph type="body" idx="1"/>
          </p:nvPr>
        </p:nvSpPr>
        <p:spPr>
          <a:xfrm>
            <a:off x="1303800" y="1614488"/>
            <a:ext cx="7030500" cy="2917162"/>
          </a:xfrm>
        </p:spPr>
        <p:txBody>
          <a:bodyPr/>
          <a:lstStyle/>
          <a:p>
            <a:r>
              <a:rPr lang="en-US" sz="2000" dirty="0"/>
              <a:t>Source codes of programming languages adhere to rigid rules so that they compile free of syntax errors. A typical way to specify these rules is through the </a:t>
            </a:r>
            <a:r>
              <a:rPr lang="en-US" sz="2000" b="1" i="1" dirty="0"/>
              <a:t>Backus-Naur Form (BNF) </a:t>
            </a:r>
            <a:endParaRPr lang="en-PH" sz="2000" dirty="0"/>
          </a:p>
          <a:p>
            <a:endParaRPr lang="en-PH" dirty="0"/>
          </a:p>
        </p:txBody>
      </p:sp>
    </p:spTree>
    <p:extLst>
      <p:ext uri="{BB962C8B-B14F-4D97-AF65-F5344CB8AC3E}">
        <p14:creationId xmlns:p14="http://schemas.microsoft.com/office/powerpoint/2010/main" val="273429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6674-B494-4333-A2F8-B37439838D8F}"/>
              </a:ext>
            </a:extLst>
          </p:cNvPr>
          <p:cNvSpPr>
            <a:spLocks noGrp="1"/>
          </p:cNvSpPr>
          <p:nvPr>
            <p:ph type="title"/>
          </p:nvPr>
        </p:nvSpPr>
        <p:spPr>
          <a:xfrm>
            <a:off x="1314433" y="311496"/>
            <a:ext cx="7030500" cy="539108"/>
          </a:xfrm>
        </p:spPr>
        <p:txBody>
          <a:bodyPr/>
          <a:lstStyle/>
          <a:p>
            <a:r>
              <a:rPr lang="en-PH" dirty="0"/>
              <a:t>Some Grammar rules of C</a:t>
            </a:r>
          </a:p>
        </p:txBody>
      </p:sp>
      <p:graphicFrame>
        <p:nvGraphicFramePr>
          <p:cNvPr id="10" name="Table 10">
            <a:extLst>
              <a:ext uri="{FF2B5EF4-FFF2-40B4-BE49-F238E27FC236}">
                <a16:creationId xmlns:a16="http://schemas.microsoft.com/office/drawing/2014/main" id="{2E612537-285A-4447-9FFB-F372ABF8CA40}"/>
              </a:ext>
            </a:extLst>
          </p:cNvPr>
          <p:cNvGraphicFramePr>
            <a:graphicFrameLocks noGrp="1"/>
          </p:cNvGraphicFramePr>
          <p:nvPr>
            <p:extLst>
              <p:ext uri="{D42A27DB-BD31-4B8C-83A1-F6EECF244321}">
                <p14:modId xmlns:p14="http://schemas.microsoft.com/office/powerpoint/2010/main" val="2735047322"/>
              </p:ext>
            </p:extLst>
          </p:nvPr>
        </p:nvGraphicFramePr>
        <p:xfrm>
          <a:off x="1414130" y="961044"/>
          <a:ext cx="5624623" cy="3870960"/>
        </p:xfrm>
        <a:graphic>
          <a:graphicData uri="http://schemas.openxmlformats.org/drawingml/2006/table">
            <a:tbl>
              <a:tblPr firstRow="1" bandRow="1">
                <a:tableStyleId>{5C22544A-7EE6-4342-B048-85BDC9FD1C3A}</a:tableStyleId>
              </a:tblPr>
              <a:tblGrid>
                <a:gridCol w="5624623">
                  <a:extLst>
                    <a:ext uri="{9D8B030D-6E8A-4147-A177-3AD203B41FA5}">
                      <a16:colId xmlns:a16="http://schemas.microsoft.com/office/drawing/2014/main" val="281907185"/>
                    </a:ext>
                  </a:extLst>
                </a:gridCol>
              </a:tblGrid>
              <a:tr h="250326">
                <a:tc>
                  <a:txBody>
                    <a:bodyPr/>
                    <a:lstStyle/>
                    <a:p>
                      <a:endParaRPr lang="en-PH" dirty="0"/>
                    </a:p>
                  </a:txBody>
                  <a:tcPr/>
                </a:tc>
                <a:extLst>
                  <a:ext uri="{0D108BD9-81ED-4DB2-BD59-A6C34878D82A}">
                    <a16:rowId xmlns:a16="http://schemas.microsoft.com/office/drawing/2014/main" val="2039952917"/>
                  </a:ext>
                </a:extLst>
              </a:tr>
              <a:tr h="250326">
                <a:tc>
                  <a:txBody>
                    <a:bodyPr/>
                    <a:lstStyle/>
                    <a:p>
                      <a:r>
                        <a:rPr lang="en-PH" dirty="0">
                          <a:solidFill>
                            <a:schemeClr val="bg2"/>
                          </a:solidFill>
                        </a:rPr>
                        <a:t>&lt;program&gt; :: = &lt;</a:t>
                      </a:r>
                      <a:r>
                        <a:rPr lang="en-PH" dirty="0" err="1">
                          <a:solidFill>
                            <a:schemeClr val="bg2"/>
                          </a:solidFill>
                        </a:rPr>
                        <a:t>stmt</a:t>
                      </a:r>
                      <a:r>
                        <a:rPr lang="en-PH" dirty="0">
                          <a:solidFill>
                            <a:schemeClr val="bg2"/>
                          </a:solidFill>
                        </a:rPr>
                        <a:t>-list&gt;</a:t>
                      </a:r>
                    </a:p>
                  </a:txBody>
                  <a:tcPr/>
                </a:tc>
                <a:extLst>
                  <a:ext uri="{0D108BD9-81ED-4DB2-BD59-A6C34878D82A}">
                    <a16:rowId xmlns:a16="http://schemas.microsoft.com/office/drawing/2014/main" val="369613544"/>
                  </a:ext>
                </a:extLst>
              </a:tr>
              <a:tr h="250326">
                <a:tc>
                  <a:txBody>
                    <a:bodyPr/>
                    <a:lstStyle/>
                    <a:p>
                      <a:r>
                        <a:rPr lang="en-PH" dirty="0">
                          <a:solidFill>
                            <a:schemeClr val="bg2"/>
                          </a:solidFill>
                        </a:rPr>
                        <a:t>&lt;</a:t>
                      </a:r>
                      <a:r>
                        <a:rPr lang="en-PH" dirty="0" err="1">
                          <a:solidFill>
                            <a:schemeClr val="bg2"/>
                          </a:solidFill>
                        </a:rPr>
                        <a:t>stmt</a:t>
                      </a:r>
                      <a:r>
                        <a:rPr lang="en-PH" dirty="0">
                          <a:solidFill>
                            <a:schemeClr val="bg2"/>
                          </a:solidFill>
                        </a:rPr>
                        <a:t>&gt; :: = &lt;</a:t>
                      </a:r>
                      <a:r>
                        <a:rPr lang="en-PH" dirty="0" err="1">
                          <a:solidFill>
                            <a:schemeClr val="bg2"/>
                          </a:solidFill>
                        </a:rPr>
                        <a:t>stmt</a:t>
                      </a:r>
                      <a:r>
                        <a:rPr lang="en-PH" dirty="0">
                          <a:solidFill>
                            <a:schemeClr val="bg2"/>
                          </a:solidFill>
                        </a:rPr>
                        <a:t>&gt;&lt;</a:t>
                      </a:r>
                      <a:r>
                        <a:rPr lang="en-PH" dirty="0" err="1">
                          <a:solidFill>
                            <a:schemeClr val="bg2"/>
                          </a:solidFill>
                        </a:rPr>
                        <a:t>stmt</a:t>
                      </a:r>
                      <a:r>
                        <a:rPr lang="en-PH" dirty="0">
                          <a:solidFill>
                            <a:schemeClr val="bg2"/>
                          </a:solidFill>
                        </a:rPr>
                        <a:t>-tail&gt;</a:t>
                      </a:r>
                    </a:p>
                  </a:txBody>
                  <a:tcPr/>
                </a:tc>
                <a:extLst>
                  <a:ext uri="{0D108BD9-81ED-4DB2-BD59-A6C34878D82A}">
                    <a16:rowId xmlns:a16="http://schemas.microsoft.com/office/drawing/2014/main" val="3546128678"/>
                  </a:ext>
                </a:extLst>
              </a:tr>
              <a:tr h="250326">
                <a:tc>
                  <a:txBody>
                    <a:bodyPr/>
                    <a:lstStyle/>
                    <a:p>
                      <a:r>
                        <a:rPr lang="en-PH" dirty="0">
                          <a:solidFill>
                            <a:schemeClr val="bg2"/>
                          </a:solidFill>
                        </a:rPr>
                        <a:t>&lt;</a:t>
                      </a:r>
                      <a:r>
                        <a:rPr lang="en-PH" dirty="0" err="1">
                          <a:solidFill>
                            <a:schemeClr val="bg2"/>
                          </a:solidFill>
                        </a:rPr>
                        <a:t>stmt</a:t>
                      </a:r>
                      <a:r>
                        <a:rPr lang="en-PH" dirty="0">
                          <a:solidFill>
                            <a:schemeClr val="bg2"/>
                          </a:solidFill>
                        </a:rPr>
                        <a:t>-tail&gt; ::=if&gt; | &lt;</a:t>
                      </a:r>
                      <a:r>
                        <a:rPr lang="en-PH" dirty="0" err="1">
                          <a:solidFill>
                            <a:schemeClr val="bg2"/>
                          </a:solidFill>
                        </a:rPr>
                        <a:t>decl</a:t>
                      </a:r>
                      <a:r>
                        <a:rPr lang="en-PH" dirty="0">
                          <a:solidFill>
                            <a:schemeClr val="bg2"/>
                          </a:solidFill>
                        </a:rPr>
                        <a:t>&gt; | &lt;assign&gt; |…</a:t>
                      </a:r>
                    </a:p>
                  </a:txBody>
                  <a:tcPr/>
                </a:tc>
                <a:extLst>
                  <a:ext uri="{0D108BD9-81ED-4DB2-BD59-A6C34878D82A}">
                    <a16:rowId xmlns:a16="http://schemas.microsoft.com/office/drawing/2014/main" val="4069496210"/>
                  </a:ext>
                </a:extLst>
              </a:tr>
              <a:tr h="250326">
                <a:tc>
                  <a:txBody>
                    <a:bodyPr/>
                    <a:lstStyle/>
                    <a:p>
                      <a:r>
                        <a:rPr lang="en-PH" dirty="0">
                          <a:solidFill>
                            <a:schemeClr val="bg2"/>
                          </a:solidFill>
                        </a:rPr>
                        <a:t>&lt;</a:t>
                      </a:r>
                      <a:r>
                        <a:rPr lang="en-PH" dirty="0" err="1">
                          <a:solidFill>
                            <a:schemeClr val="bg2"/>
                          </a:solidFill>
                        </a:rPr>
                        <a:t>stmt</a:t>
                      </a:r>
                      <a:r>
                        <a:rPr lang="en-PH" dirty="0">
                          <a:solidFill>
                            <a:schemeClr val="bg2"/>
                          </a:solidFill>
                        </a:rPr>
                        <a:t>-tail&gt; :: = ; | ; &lt;</a:t>
                      </a:r>
                      <a:r>
                        <a:rPr lang="en-PH" dirty="0" err="1">
                          <a:solidFill>
                            <a:schemeClr val="bg2"/>
                          </a:solidFill>
                        </a:rPr>
                        <a:t>stmt</a:t>
                      </a:r>
                      <a:r>
                        <a:rPr lang="en-PH" dirty="0">
                          <a:solidFill>
                            <a:schemeClr val="bg2"/>
                          </a:solidFill>
                        </a:rPr>
                        <a:t>-list&gt;</a:t>
                      </a:r>
                    </a:p>
                  </a:txBody>
                  <a:tcPr/>
                </a:tc>
                <a:extLst>
                  <a:ext uri="{0D108BD9-81ED-4DB2-BD59-A6C34878D82A}">
                    <a16:rowId xmlns:a16="http://schemas.microsoft.com/office/drawing/2014/main" val="1323706877"/>
                  </a:ext>
                </a:extLst>
              </a:tr>
              <a:tr h="425554">
                <a:tc>
                  <a:txBody>
                    <a:bodyPr/>
                    <a:lstStyle/>
                    <a:p>
                      <a:r>
                        <a:rPr lang="en-PH" dirty="0">
                          <a:solidFill>
                            <a:schemeClr val="bg2"/>
                          </a:solidFill>
                        </a:rPr>
                        <a:t>&lt;if&gt;::=if (&lt;exp&gt;) &lt;</a:t>
                      </a:r>
                      <a:r>
                        <a:rPr lang="en-PH" dirty="0" err="1">
                          <a:solidFill>
                            <a:schemeClr val="bg2"/>
                          </a:solidFill>
                        </a:rPr>
                        <a:t>stmt</a:t>
                      </a:r>
                      <a:r>
                        <a:rPr lang="en-PH" dirty="0">
                          <a:solidFill>
                            <a:schemeClr val="bg2"/>
                          </a:solidFill>
                        </a:rPr>
                        <a:t>-list&gt;</a:t>
                      </a:r>
                    </a:p>
                    <a:p>
                      <a:r>
                        <a:rPr lang="en-PH" dirty="0">
                          <a:solidFill>
                            <a:schemeClr val="bg2"/>
                          </a:solidFill>
                        </a:rPr>
                        <a:t>         |if (&lt;expr&gt;) &lt;</a:t>
                      </a:r>
                      <a:r>
                        <a:rPr lang="en-PH" dirty="0" err="1">
                          <a:solidFill>
                            <a:schemeClr val="bg2"/>
                          </a:solidFill>
                        </a:rPr>
                        <a:t>stmt</a:t>
                      </a:r>
                      <a:r>
                        <a:rPr lang="en-PH" dirty="0">
                          <a:solidFill>
                            <a:schemeClr val="bg2"/>
                          </a:solidFill>
                        </a:rPr>
                        <a:t>-list&gt; else &lt;</a:t>
                      </a:r>
                      <a:r>
                        <a:rPr lang="en-PH" dirty="0" err="1">
                          <a:solidFill>
                            <a:schemeClr val="bg2"/>
                          </a:solidFill>
                        </a:rPr>
                        <a:t>srmt</a:t>
                      </a:r>
                      <a:r>
                        <a:rPr lang="en-PH" dirty="0">
                          <a:solidFill>
                            <a:schemeClr val="bg2"/>
                          </a:solidFill>
                        </a:rPr>
                        <a:t>-list&gt;</a:t>
                      </a:r>
                    </a:p>
                  </a:txBody>
                  <a:tcPr/>
                </a:tc>
                <a:extLst>
                  <a:ext uri="{0D108BD9-81ED-4DB2-BD59-A6C34878D82A}">
                    <a16:rowId xmlns:a16="http://schemas.microsoft.com/office/drawing/2014/main" val="3366276218"/>
                  </a:ext>
                </a:extLst>
              </a:tr>
              <a:tr h="250326">
                <a:tc>
                  <a:txBody>
                    <a:bodyPr/>
                    <a:lstStyle/>
                    <a:p>
                      <a:r>
                        <a:rPr lang="en-PH" dirty="0">
                          <a:solidFill>
                            <a:schemeClr val="bg2"/>
                          </a:solidFill>
                        </a:rPr>
                        <a:t>&lt;</a:t>
                      </a:r>
                      <a:r>
                        <a:rPr lang="en-PH" dirty="0" err="1">
                          <a:solidFill>
                            <a:schemeClr val="bg2"/>
                          </a:solidFill>
                        </a:rPr>
                        <a:t>decl</a:t>
                      </a:r>
                      <a:r>
                        <a:rPr lang="en-PH" dirty="0">
                          <a:solidFill>
                            <a:schemeClr val="bg2"/>
                          </a:solidFill>
                        </a:rPr>
                        <a:t>&gt; ::= &lt;var-type&gt; &lt;</a:t>
                      </a:r>
                      <a:r>
                        <a:rPr lang="en-PH" dirty="0" err="1">
                          <a:solidFill>
                            <a:schemeClr val="bg2"/>
                          </a:solidFill>
                        </a:rPr>
                        <a:t>varlist</a:t>
                      </a:r>
                      <a:r>
                        <a:rPr lang="en-PH" dirty="0">
                          <a:solidFill>
                            <a:schemeClr val="bg2"/>
                          </a:solidFill>
                        </a:rPr>
                        <a:t>&gt;</a:t>
                      </a:r>
                    </a:p>
                  </a:txBody>
                  <a:tcPr/>
                </a:tc>
                <a:extLst>
                  <a:ext uri="{0D108BD9-81ED-4DB2-BD59-A6C34878D82A}">
                    <a16:rowId xmlns:a16="http://schemas.microsoft.com/office/drawing/2014/main" val="168216984"/>
                  </a:ext>
                </a:extLst>
              </a:tr>
              <a:tr h="250326">
                <a:tc>
                  <a:txBody>
                    <a:bodyPr/>
                    <a:lstStyle/>
                    <a:p>
                      <a:r>
                        <a:rPr lang="en-PH" dirty="0">
                          <a:solidFill>
                            <a:schemeClr val="bg2"/>
                          </a:solidFill>
                        </a:rPr>
                        <a:t>Assign&gt; ::= &lt;var&gt;=&lt;exp&gt;</a:t>
                      </a:r>
                    </a:p>
                  </a:txBody>
                  <a:tcPr/>
                </a:tc>
                <a:extLst>
                  <a:ext uri="{0D108BD9-81ED-4DB2-BD59-A6C34878D82A}">
                    <a16:rowId xmlns:a16="http://schemas.microsoft.com/office/drawing/2014/main" val="3896550099"/>
                  </a:ext>
                </a:extLst>
              </a:tr>
              <a:tr h="250326">
                <a:tc>
                  <a:txBody>
                    <a:bodyPr/>
                    <a:lstStyle/>
                    <a:p>
                      <a:r>
                        <a:rPr lang="en-PH" dirty="0">
                          <a:solidFill>
                            <a:schemeClr val="bg2"/>
                          </a:solidFill>
                        </a:rPr>
                        <a:t>&lt;var-list&gt; ::=&lt;var&gt; | &lt;var&gt;-list&gt;</a:t>
                      </a:r>
                    </a:p>
                  </a:txBody>
                  <a:tcPr/>
                </a:tc>
                <a:extLst>
                  <a:ext uri="{0D108BD9-81ED-4DB2-BD59-A6C34878D82A}">
                    <a16:rowId xmlns:a16="http://schemas.microsoft.com/office/drawing/2014/main" val="4265728433"/>
                  </a:ext>
                </a:extLst>
              </a:tr>
              <a:tr h="250326">
                <a:tc>
                  <a:txBody>
                    <a:bodyPr/>
                    <a:lstStyle/>
                    <a:p>
                      <a:r>
                        <a:rPr lang="en-PH" dirty="0">
                          <a:solidFill>
                            <a:schemeClr val="bg2"/>
                          </a:solidFill>
                        </a:rPr>
                        <a:t>&lt;var&gt;::=…</a:t>
                      </a:r>
                    </a:p>
                  </a:txBody>
                  <a:tcPr/>
                </a:tc>
                <a:extLst>
                  <a:ext uri="{0D108BD9-81ED-4DB2-BD59-A6C34878D82A}">
                    <a16:rowId xmlns:a16="http://schemas.microsoft.com/office/drawing/2014/main" val="164797658"/>
                  </a:ext>
                </a:extLst>
              </a:tr>
              <a:tr h="250326">
                <a:tc>
                  <a:txBody>
                    <a:bodyPr/>
                    <a:lstStyle/>
                    <a:p>
                      <a:r>
                        <a:rPr lang="en-PH" dirty="0">
                          <a:solidFill>
                            <a:schemeClr val="bg2"/>
                          </a:solidFill>
                        </a:rPr>
                        <a:t>&lt;expr&gt;::=…</a:t>
                      </a:r>
                    </a:p>
                  </a:txBody>
                  <a:tcPr/>
                </a:tc>
                <a:extLst>
                  <a:ext uri="{0D108BD9-81ED-4DB2-BD59-A6C34878D82A}">
                    <a16:rowId xmlns:a16="http://schemas.microsoft.com/office/drawing/2014/main" val="2652196442"/>
                  </a:ext>
                </a:extLst>
              </a:tr>
              <a:tr h="250326">
                <a:tc>
                  <a:txBody>
                    <a:bodyPr/>
                    <a:lstStyle/>
                    <a:p>
                      <a:r>
                        <a:rPr lang="en-PH" dirty="0">
                          <a:solidFill>
                            <a:schemeClr val="bg2"/>
                          </a:solidFill>
                        </a:rPr>
                        <a:t>…</a:t>
                      </a:r>
                    </a:p>
                  </a:txBody>
                  <a:tcPr/>
                </a:tc>
                <a:extLst>
                  <a:ext uri="{0D108BD9-81ED-4DB2-BD59-A6C34878D82A}">
                    <a16:rowId xmlns:a16="http://schemas.microsoft.com/office/drawing/2014/main" val="2504643954"/>
                  </a:ext>
                </a:extLst>
              </a:tr>
            </a:tbl>
          </a:graphicData>
        </a:graphic>
      </p:graphicFrame>
    </p:spTree>
    <p:extLst>
      <p:ext uri="{BB962C8B-B14F-4D97-AF65-F5344CB8AC3E}">
        <p14:creationId xmlns:p14="http://schemas.microsoft.com/office/powerpoint/2010/main" val="2054830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FB5D-FD75-461D-9940-06A27F20956E}"/>
              </a:ext>
            </a:extLst>
          </p:cNvPr>
          <p:cNvSpPr>
            <a:spLocks noGrp="1"/>
          </p:cNvSpPr>
          <p:nvPr>
            <p:ph type="title"/>
          </p:nvPr>
        </p:nvSpPr>
        <p:spPr>
          <a:xfrm>
            <a:off x="1375237" y="311497"/>
            <a:ext cx="7030500" cy="999300"/>
          </a:xfrm>
        </p:spPr>
        <p:txBody>
          <a:bodyPr/>
          <a:lstStyle/>
          <a:p>
            <a:r>
              <a:rPr lang="en-PH" dirty="0" err="1"/>
              <a:t>Grammer</a:t>
            </a:r>
            <a:r>
              <a:rPr lang="en-PH" dirty="0"/>
              <a:t> rules for part of HTML</a:t>
            </a:r>
          </a:p>
        </p:txBody>
      </p:sp>
      <p:graphicFrame>
        <p:nvGraphicFramePr>
          <p:cNvPr id="5" name="Table 10">
            <a:extLst>
              <a:ext uri="{FF2B5EF4-FFF2-40B4-BE49-F238E27FC236}">
                <a16:creationId xmlns:a16="http://schemas.microsoft.com/office/drawing/2014/main" id="{A800F015-018D-497F-8762-607766B521DB}"/>
              </a:ext>
            </a:extLst>
          </p:cNvPr>
          <p:cNvGraphicFramePr>
            <a:graphicFrameLocks noGrp="1"/>
          </p:cNvGraphicFramePr>
          <p:nvPr>
            <p:extLst>
              <p:ext uri="{D42A27DB-BD31-4B8C-83A1-F6EECF244321}">
                <p14:modId xmlns:p14="http://schemas.microsoft.com/office/powerpoint/2010/main" val="1496656265"/>
              </p:ext>
            </p:extLst>
          </p:nvPr>
        </p:nvGraphicFramePr>
        <p:xfrm>
          <a:off x="1528762" y="961044"/>
          <a:ext cx="5543551" cy="4106443"/>
        </p:xfrm>
        <a:graphic>
          <a:graphicData uri="http://schemas.openxmlformats.org/drawingml/2006/table">
            <a:tbl>
              <a:tblPr firstRow="1" bandRow="1">
                <a:tableStyleId>{5C22544A-7EE6-4342-B048-85BDC9FD1C3A}</a:tableStyleId>
              </a:tblPr>
              <a:tblGrid>
                <a:gridCol w="5543551">
                  <a:extLst>
                    <a:ext uri="{9D8B030D-6E8A-4147-A177-3AD203B41FA5}">
                      <a16:colId xmlns:a16="http://schemas.microsoft.com/office/drawing/2014/main" val="281907185"/>
                    </a:ext>
                  </a:extLst>
                </a:gridCol>
              </a:tblGrid>
              <a:tr h="285809">
                <a:tc>
                  <a:txBody>
                    <a:bodyPr/>
                    <a:lstStyle/>
                    <a:p>
                      <a:endParaRPr lang="en-PH" dirty="0"/>
                    </a:p>
                  </a:txBody>
                  <a:tcPr/>
                </a:tc>
                <a:extLst>
                  <a:ext uri="{0D108BD9-81ED-4DB2-BD59-A6C34878D82A}">
                    <a16:rowId xmlns:a16="http://schemas.microsoft.com/office/drawing/2014/main" val="2039952917"/>
                  </a:ext>
                </a:extLst>
              </a:tr>
              <a:tr h="285809">
                <a:tc>
                  <a:txBody>
                    <a:bodyPr/>
                    <a:lstStyle/>
                    <a:p>
                      <a:r>
                        <a:rPr lang="en-PH" dirty="0">
                          <a:solidFill>
                            <a:schemeClr val="bg2"/>
                          </a:solidFill>
                        </a:rPr>
                        <a:t>Html-doc        &lt;HTML&gt; head body &lt;/HTML&gt;</a:t>
                      </a:r>
                    </a:p>
                  </a:txBody>
                  <a:tcPr/>
                </a:tc>
                <a:extLst>
                  <a:ext uri="{0D108BD9-81ED-4DB2-BD59-A6C34878D82A}">
                    <a16:rowId xmlns:a16="http://schemas.microsoft.com/office/drawing/2014/main" val="369613544"/>
                  </a:ext>
                </a:extLst>
              </a:tr>
              <a:tr h="285809">
                <a:tc>
                  <a:txBody>
                    <a:bodyPr/>
                    <a:lstStyle/>
                    <a:p>
                      <a:r>
                        <a:rPr lang="en-PH" dirty="0">
                          <a:solidFill>
                            <a:schemeClr val="bg2"/>
                          </a:solidFill>
                        </a:rPr>
                        <a:t>Head         &lt;HEAD&gt; title &lt;/HEAD&gt;</a:t>
                      </a:r>
                    </a:p>
                  </a:txBody>
                  <a:tcPr/>
                </a:tc>
                <a:extLst>
                  <a:ext uri="{0D108BD9-81ED-4DB2-BD59-A6C34878D82A}">
                    <a16:rowId xmlns:a16="http://schemas.microsoft.com/office/drawing/2014/main" val="3546128678"/>
                  </a:ext>
                </a:extLst>
              </a:tr>
              <a:tr h="285809">
                <a:tc>
                  <a:txBody>
                    <a:bodyPr/>
                    <a:lstStyle/>
                    <a:p>
                      <a:r>
                        <a:rPr lang="en-PH" dirty="0">
                          <a:solidFill>
                            <a:schemeClr val="bg2"/>
                          </a:solidFill>
                        </a:rPr>
                        <a:t>Body          &lt;TITLE&gt; text &lt;?TITLE&gt;</a:t>
                      </a:r>
                    </a:p>
                  </a:txBody>
                  <a:tcPr/>
                </a:tc>
                <a:extLst>
                  <a:ext uri="{0D108BD9-81ED-4DB2-BD59-A6C34878D82A}">
                    <a16:rowId xmlns:a16="http://schemas.microsoft.com/office/drawing/2014/main" val="4069496210"/>
                  </a:ext>
                </a:extLst>
              </a:tr>
              <a:tr h="326923">
                <a:tc>
                  <a:txBody>
                    <a:bodyPr/>
                    <a:lstStyle/>
                    <a:p>
                      <a:r>
                        <a:rPr lang="en-PH" dirty="0">
                          <a:solidFill>
                            <a:schemeClr val="bg2"/>
                          </a:solidFill>
                        </a:rPr>
                        <a:t>Text            </a:t>
                      </a:r>
                      <a:r>
                        <a:rPr lang="el-GR" dirty="0">
                          <a:solidFill>
                            <a:schemeClr val="bg2"/>
                          </a:solidFill>
                        </a:rPr>
                        <a:t>ε</a:t>
                      </a:r>
                      <a:r>
                        <a:rPr lang="en-PH" dirty="0">
                          <a:solidFill>
                            <a:schemeClr val="bg2"/>
                          </a:solidFill>
                        </a:rPr>
                        <a:t> | char text</a:t>
                      </a:r>
                    </a:p>
                  </a:txBody>
                  <a:tcPr/>
                </a:tc>
                <a:extLst>
                  <a:ext uri="{0D108BD9-81ED-4DB2-BD59-A6C34878D82A}">
                    <a16:rowId xmlns:a16="http://schemas.microsoft.com/office/drawing/2014/main" val="1323706877"/>
                  </a:ext>
                </a:extLst>
              </a:tr>
              <a:tr h="485876">
                <a:tc>
                  <a:txBody>
                    <a:bodyPr/>
                    <a:lstStyle/>
                    <a:p>
                      <a:r>
                        <a:rPr lang="en-PH" dirty="0">
                          <a:solidFill>
                            <a:schemeClr val="bg2"/>
                          </a:solidFill>
                        </a:rPr>
                        <a:t>Char          </a:t>
                      </a:r>
                      <a:r>
                        <a:rPr lang="en-PH" dirty="0" err="1">
                          <a:solidFill>
                            <a:schemeClr val="bg2"/>
                          </a:solidFill>
                        </a:rPr>
                        <a:t>a|b</a:t>
                      </a:r>
                      <a:r>
                        <a:rPr lang="en-PH" dirty="0">
                          <a:solidFill>
                            <a:schemeClr val="bg2"/>
                          </a:solidFill>
                        </a:rPr>
                        <a:t> …|z|0|1…</a:t>
                      </a:r>
                    </a:p>
                    <a:p>
                      <a:r>
                        <a:rPr lang="en-PH" dirty="0">
                          <a:solidFill>
                            <a:schemeClr val="bg2"/>
                          </a:solidFill>
                        </a:rPr>
                        <a:t> </a:t>
                      </a:r>
                    </a:p>
                  </a:txBody>
                  <a:tcPr/>
                </a:tc>
                <a:extLst>
                  <a:ext uri="{0D108BD9-81ED-4DB2-BD59-A6C34878D82A}">
                    <a16:rowId xmlns:a16="http://schemas.microsoft.com/office/drawing/2014/main" val="3366276218"/>
                  </a:ext>
                </a:extLst>
              </a:tr>
              <a:tr h="285809">
                <a:tc>
                  <a:txBody>
                    <a:bodyPr/>
                    <a:lstStyle/>
                    <a:p>
                      <a:r>
                        <a:rPr lang="en-PH" dirty="0">
                          <a:solidFill>
                            <a:schemeClr val="bg2"/>
                          </a:solidFill>
                        </a:rPr>
                        <a:t>Block        </a:t>
                      </a:r>
                      <a:r>
                        <a:rPr lang="el-GR" dirty="0">
                          <a:solidFill>
                            <a:schemeClr val="bg2"/>
                          </a:solidFill>
                        </a:rPr>
                        <a:t>ε</a:t>
                      </a:r>
                      <a:r>
                        <a:rPr lang="en-PH" dirty="0">
                          <a:solidFill>
                            <a:schemeClr val="bg2"/>
                          </a:solidFill>
                        </a:rPr>
                        <a:t> | element</a:t>
                      </a:r>
                    </a:p>
                  </a:txBody>
                  <a:tcPr/>
                </a:tc>
                <a:extLst>
                  <a:ext uri="{0D108BD9-81ED-4DB2-BD59-A6C34878D82A}">
                    <a16:rowId xmlns:a16="http://schemas.microsoft.com/office/drawing/2014/main" val="168216984"/>
                  </a:ext>
                </a:extLst>
              </a:tr>
              <a:tr h="485876">
                <a:tc>
                  <a:txBody>
                    <a:bodyPr/>
                    <a:lstStyle/>
                    <a:p>
                      <a:r>
                        <a:rPr lang="en-PH" dirty="0">
                          <a:solidFill>
                            <a:schemeClr val="bg2"/>
                          </a:solidFill>
                        </a:rPr>
                        <a:t>Element          text | &lt;H1&gt; block &lt;/H1&gt; | &lt;P&gt; block | &lt;OL&gt; list &lt;/OL&gt;</a:t>
                      </a:r>
                    </a:p>
                    <a:p>
                      <a:r>
                        <a:rPr lang="en-PH" dirty="0">
                          <a:solidFill>
                            <a:schemeClr val="bg2"/>
                          </a:solidFill>
                        </a:rPr>
                        <a:t>                       | …          </a:t>
                      </a:r>
                    </a:p>
                  </a:txBody>
                  <a:tcPr/>
                </a:tc>
                <a:extLst>
                  <a:ext uri="{0D108BD9-81ED-4DB2-BD59-A6C34878D82A}">
                    <a16:rowId xmlns:a16="http://schemas.microsoft.com/office/drawing/2014/main" val="3896550099"/>
                  </a:ext>
                </a:extLst>
              </a:tr>
              <a:tr h="285809">
                <a:tc>
                  <a:txBody>
                    <a:bodyPr/>
                    <a:lstStyle/>
                    <a:p>
                      <a:r>
                        <a:rPr lang="en-PH" dirty="0">
                          <a:solidFill>
                            <a:schemeClr val="bg2"/>
                          </a:solidFill>
                        </a:rPr>
                        <a:t>List            </a:t>
                      </a:r>
                      <a:r>
                        <a:rPr lang="el-GR" dirty="0">
                          <a:solidFill>
                            <a:schemeClr val="bg2"/>
                          </a:solidFill>
                        </a:rPr>
                        <a:t>ε</a:t>
                      </a:r>
                      <a:r>
                        <a:rPr lang="en-PH" dirty="0">
                          <a:solidFill>
                            <a:schemeClr val="bg2"/>
                          </a:solidFill>
                        </a:rPr>
                        <a:t>| item list</a:t>
                      </a:r>
                    </a:p>
                  </a:txBody>
                  <a:tcPr/>
                </a:tc>
                <a:extLst>
                  <a:ext uri="{0D108BD9-81ED-4DB2-BD59-A6C34878D82A}">
                    <a16:rowId xmlns:a16="http://schemas.microsoft.com/office/drawing/2014/main" val="4265728433"/>
                  </a:ext>
                </a:extLst>
              </a:tr>
              <a:tr h="285809">
                <a:tc>
                  <a:txBody>
                    <a:bodyPr/>
                    <a:lstStyle/>
                    <a:p>
                      <a:r>
                        <a:rPr lang="en-PH" dirty="0">
                          <a:solidFill>
                            <a:schemeClr val="bg2"/>
                          </a:solidFill>
                        </a:rPr>
                        <a:t>Item           &lt;LI&gt; block &lt;/LI&gt; </a:t>
                      </a:r>
                    </a:p>
                  </a:txBody>
                  <a:tcPr/>
                </a:tc>
                <a:extLst>
                  <a:ext uri="{0D108BD9-81ED-4DB2-BD59-A6C34878D82A}">
                    <a16:rowId xmlns:a16="http://schemas.microsoft.com/office/drawing/2014/main" val="164797658"/>
                  </a:ext>
                </a:extLst>
              </a:tr>
              <a:tr h="285809">
                <a:tc>
                  <a:txBody>
                    <a:bodyPr/>
                    <a:lstStyle/>
                    <a:p>
                      <a:endParaRPr lang="en-PH" dirty="0">
                        <a:solidFill>
                          <a:schemeClr val="bg2"/>
                        </a:solidFill>
                      </a:endParaRPr>
                    </a:p>
                  </a:txBody>
                  <a:tcPr/>
                </a:tc>
                <a:extLst>
                  <a:ext uri="{0D108BD9-81ED-4DB2-BD59-A6C34878D82A}">
                    <a16:rowId xmlns:a16="http://schemas.microsoft.com/office/drawing/2014/main" val="2652196442"/>
                  </a:ext>
                </a:extLst>
              </a:tr>
              <a:tr h="285809">
                <a:tc>
                  <a:txBody>
                    <a:bodyPr/>
                    <a:lstStyle/>
                    <a:p>
                      <a:endParaRPr lang="en-PH" dirty="0">
                        <a:solidFill>
                          <a:schemeClr val="bg2"/>
                        </a:solidFill>
                      </a:endParaRPr>
                    </a:p>
                  </a:txBody>
                  <a:tcPr/>
                </a:tc>
                <a:extLst>
                  <a:ext uri="{0D108BD9-81ED-4DB2-BD59-A6C34878D82A}">
                    <a16:rowId xmlns:a16="http://schemas.microsoft.com/office/drawing/2014/main" val="2504643954"/>
                  </a:ext>
                </a:extLst>
              </a:tr>
            </a:tbl>
          </a:graphicData>
        </a:graphic>
      </p:graphicFrame>
      <p:cxnSp>
        <p:nvCxnSpPr>
          <p:cNvPr id="7" name="Straight Arrow Connector 6">
            <a:extLst>
              <a:ext uri="{FF2B5EF4-FFF2-40B4-BE49-F238E27FC236}">
                <a16:creationId xmlns:a16="http://schemas.microsoft.com/office/drawing/2014/main" id="{9DE85F19-3BB1-416B-A7CB-0C9719A540E7}"/>
              </a:ext>
            </a:extLst>
          </p:cNvPr>
          <p:cNvCxnSpPr/>
          <p:nvPr/>
        </p:nvCxnSpPr>
        <p:spPr>
          <a:xfrm flipH="1">
            <a:off x="2386013" y="1439384"/>
            <a:ext cx="271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2BE2B4A-864B-4140-87A1-721160037840}"/>
              </a:ext>
            </a:extLst>
          </p:cNvPr>
          <p:cNvCxnSpPr/>
          <p:nvPr/>
        </p:nvCxnSpPr>
        <p:spPr>
          <a:xfrm flipH="1">
            <a:off x="2114551" y="1706084"/>
            <a:ext cx="271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971C8F-8289-4954-96C4-E81DAC87AF44}"/>
              </a:ext>
            </a:extLst>
          </p:cNvPr>
          <p:cNvCxnSpPr/>
          <p:nvPr/>
        </p:nvCxnSpPr>
        <p:spPr>
          <a:xfrm flipH="1">
            <a:off x="2114551" y="2001359"/>
            <a:ext cx="271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118922-B8D3-4B46-A947-145DFF7AE2F0}"/>
              </a:ext>
            </a:extLst>
          </p:cNvPr>
          <p:cNvCxnSpPr/>
          <p:nvPr/>
        </p:nvCxnSpPr>
        <p:spPr>
          <a:xfrm flipH="1">
            <a:off x="2114551" y="2325209"/>
            <a:ext cx="271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0C456D0-9D7E-4F7D-8D7B-263FA4E34A6A}"/>
              </a:ext>
            </a:extLst>
          </p:cNvPr>
          <p:cNvCxnSpPr/>
          <p:nvPr/>
        </p:nvCxnSpPr>
        <p:spPr>
          <a:xfrm flipH="1">
            <a:off x="2114551" y="2691922"/>
            <a:ext cx="271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4C15B6C-366F-49E1-B365-822E8AE1962B}"/>
              </a:ext>
            </a:extLst>
          </p:cNvPr>
          <p:cNvCxnSpPr/>
          <p:nvPr/>
        </p:nvCxnSpPr>
        <p:spPr>
          <a:xfrm flipH="1">
            <a:off x="2114551" y="3201509"/>
            <a:ext cx="271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DDB69E6-D045-4C40-8815-875276C117F1}"/>
              </a:ext>
            </a:extLst>
          </p:cNvPr>
          <p:cNvCxnSpPr/>
          <p:nvPr/>
        </p:nvCxnSpPr>
        <p:spPr>
          <a:xfrm flipH="1">
            <a:off x="2386013" y="3496784"/>
            <a:ext cx="271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9F58391-AEE0-49D5-904D-7F8E0443B28A}"/>
              </a:ext>
            </a:extLst>
          </p:cNvPr>
          <p:cNvCxnSpPr/>
          <p:nvPr/>
        </p:nvCxnSpPr>
        <p:spPr>
          <a:xfrm flipH="1">
            <a:off x="2114551" y="4049234"/>
            <a:ext cx="271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A1B101D-37B0-4380-8F6E-C659AFFD65A3}"/>
              </a:ext>
            </a:extLst>
          </p:cNvPr>
          <p:cNvCxnSpPr/>
          <p:nvPr/>
        </p:nvCxnSpPr>
        <p:spPr>
          <a:xfrm flipH="1">
            <a:off x="2114551" y="4273071"/>
            <a:ext cx="271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128522"/>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306</Words>
  <Application>Microsoft Office PowerPoint</Application>
  <PresentationFormat>On-screen Show (16:9)</PresentationFormat>
  <Paragraphs>31</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Nunito</vt:lpstr>
      <vt:lpstr>Maven Pro</vt:lpstr>
      <vt:lpstr>Arial</vt:lpstr>
      <vt:lpstr>Momentum</vt:lpstr>
      <vt:lpstr>Context- free Grammars</vt:lpstr>
      <vt:lpstr>Natural Languages</vt:lpstr>
      <vt:lpstr>Programming Languages</vt:lpstr>
      <vt:lpstr>Some Grammar rules of C</vt:lpstr>
      <vt:lpstr>Grammer rules for part of HTML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CFG Normal Forms</dc:title>
  <dc:creator>Leo Jhon Dizon</dc:creator>
  <cp:lastModifiedBy>Leo Jhon Dizon</cp:lastModifiedBy>
  <cp:revision>19</cp:revision>
  <dcterms:modified xsi:type="dcterms:W3CDTF">2019-09-24T16:44:07Z</dcterms:modified>
</cp:coreProperties>
</file>