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Nuni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0" y="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635f76047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635f76047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Context- free Grammars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PH" dirty="0"/>
              <a:t>Derivations, Parse trees and </a:t>
            </a:r>
            <a:r>
              <a:rPr lang="en-PH" dirty="0" err="1"/>
              <a:t>Ambigulty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740437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PH" dirty="0" err="1"/>
              <a:t>Derivataions</a:t>
            </a:r>
            <a:r>
              <a:rPr lang="en-PH" dirty="0"/>
              <a:t>, Parse Trees and Ambiguity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952575" y="1739737"/>
            <a:ext cx="7524600" cy="2791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Derivation of a string in a grammar can be illustrated using parse trees. A </a:t>
            </a:r>
            <a:r>
              <a:rPr lang="en-US" sz="1800" i="1" dirty="0"/>
              <a:t>parse tree</a:t>
            </a:r>
            <a:r>
              <a:rPr lang="en-US" sz="1800" dirty="0"/>
              <a:t> or a </a:t>
            </a:r>
            <a:r>
              <a:rPr lang="en-US" sz="1800" i="1" dirty="0"/>
              <a:t>derivation tree</a:t>
            </a:r>
            <a:r>
              <a:rPr lang="en-US" sz="1800" dirty="0"/>
              <a:t> of a CFG is an ordered tree whose nodes are labeled such that,</a:t>
            </a:r>
            <a:endParaRPr lang="en-PH" sz="1800" dirty="0"/>
          </a:p>
          <a:p>
            <a:r>
              <a:rPr lang="en-US" sz="1800" dirty="0"/>
              <a:t>	The root is labeled by the start variable, say S,</a:t>
            </a:r>
            <a:endParaRPr lang="en-PH" sz="1800" dirty="0"/>
          </a:p>
          <a:p>
            <a:r>
              <a:rPr lang="en-US" sz="1800" dirty="0"/>
              <a:t>	Each leaf is labeled by a terminal or ε,</a:t>
            </a:r>
            <a:endParaRPr lang="en-PH" sz="1800" dirty="0"/>
          </a:p>
          <a:p>
            <a:r>
              <a:rPr lang="en-US" sz="1800" dirty="0"/>
              <a:t>	Each internal node is labeled by a variable,</a:t>
            </a:r>
            <a:endParaRPr lang="en-PH" sz="1800" dirty="0"/>
          </a:p>
          <a:p>
            <a:r>
              <a:rPr lang="en-US" sz="1800" dirty="0"/>
              <a:t>	Each internal node labeled A with children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X</a:t>
            </a:r>
            <a:r>
              <a:rPr lang="en-US" sz="1800" baseline="-25000" dirty="0"/>
              <a:t>11</a:t>
            </a:r>
            <a:endParaRPr lang="en-PH" sz="1800" dirty="0"/>
          </a:p>
          <a:p>
            <a:r>
              <a:rPr lang="en-US" sz="1800" dirty="0"/>
              <a:t>	Corresponds to a production A→ X</a:t>
            </a:r>
            <a:r>
              <a:rPr lang="en-US" sz="1800" baseline="-25000" dirty="0"/>
              <a:t>1</a:t>
            </a:r>
            <a:r>
              <a:rPr lang="en-US" sz="1800" dirty="0"/>
              <a:t>X</a:t>
            </a:r>
            <a:r>
              <a:rPr lang="en-US" sz="1800" baseline="-25000" dirty="0"/>
              <a:t>2</a:t>
            </a:r>
            <a:r>
              <a:rPr lang="en-US" sz="1800" dirty="0"/>
              <a:t>…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.</a:t>
            </a:r>
            <a:endParaRPr lang="en-PH" sz="1800" dirty="0"/>
          </a:p>
          <a:p>
            <a:endParaRPr lang="en-PH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82D07-80FA-45A1-A458-F1391FFC2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157288"/>
            <a:ext cx="7030500" cy="3374362"/>
          </a:xfrm>
        </p:spPr>
        <p:txBody>
          <a:bodyPr/>
          <a:lstStyle/>
          <a:p>
            <a:pPr marL="146050" indent="0">
              <a:buNone/>
            </a:pPr>
            <a:r>
              <a:rPr lang="en-US" sz="2000" dirty="0"/>
              <a:t>The concatenation of the labels on the leaves from left to right is the </a:t>
            </a:r>
            <a:r>
              <a:rPr lang="en-US" sz="2000" b="1" i="1" dirty="0"/>
              <a:t>yield </a:t>
            </a:r>
            <a:r>
              <a:rPr lang="en-US" sz="2000" dirty="0"/>
              <a:t>of the parse tree. Given a derivation, it is straightforward to construct a parse tree. Begin by creating a node for the start variable. As each production is applied, make the node of a variable being replaced the parent of nodes of the replacing symbols.</a:t>
            </a:r>
            <a:endParaRPr lang="en-PH" sz="2000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5965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26F7-C86C-4CFF-8E20-42DFAE809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A parse tree of CFG_ex1 with yield </a:t>
            </a:r>
            <a:r>
              <a:rPr lang="en-PH" dirty="0" err="1"/>
              <a:t>abbbcd</a:t>
            </a:r>
            <a:endParaRPr lang="en-PH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7940BBE-C79A-4335-8F6F-648711F40212}"/>
              </a:ext>
            </a:extLst>
          </p:cNvPr>
          <p:cNvCxnSpPr/>
          <p:nvPr/>
        </p:nvCxnSpPr>
        <p:spPr>
          <a:xfrm flipH="1">
            <a:off x="2753832" y="1832455"/>
            <a:ext cx="1562986" cy="44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F9E7FD-C863-4094-92CC-FF2B27BC567A}"/>
              </a:ext>
            </a:extLst>
          </p:cNvPr>
          <p:cNvCxnSpPr>
            <a:cxnSpLocks/>
          </p:cNvCxnSpPr>
          <p:nvPr/>
        </p:nvCxnSpPr>
        <p:spPr>
          <a:xfrm flipH="1" flipV="1">
            <a:off x="4316818" y="1832455"/>
            <a:ext cx="2211574" cy="446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D329D2-4872-43C1-866D-2DE42F48C8A1}"/>
              </a:ext>
            </a:extLst>
          </p:cNvPr>
          <p:cNvCxnSpPr>
            <a:cxnSpLocks/>
          </p:cNvCxnSpPr>
          <p:nvPr/>
        </p:nvCxnSpPr>
        <p:spPr>
          <a:xfrm>
            <a:off x="4316818" y="1832455"/>
            <a:ext cx="329609" cy="350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602ABC-17BE-4B8B-9FA3-4A8236CC891B}"/>
              </a:ext>
            </a:extLst>
          </p:cNvPr>
          <p:cNvCxnSpPr>
            <a:cxnSpLocks/>
          </p:cNvCxnSpPr>
          <p:nvPr/>
        </p:nvCxnSpPr>
        <p:spPr>
          <a:xfrm flipH="1">
            <a:off x="3976576" y="2490345"/>
            <a:ext cx="340242" cy="33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EB4584-60E0-4413-8B11-1E4BADCAC6A6}"/>
              </a:ext>
            </a:extLst>
          </p:cNvPr>
          <p:cNvCxnSpPr>
            <a:cxnSpLocks/>
          </p:cNvCxnSpPr>
          <p:nvPr/>
        </p:nvCxnSpPr>
        <p:spPr>
          <a:xfrm>
            <a:off x="4316818" y="2490345"/>
            <a:ext cx="329609" cy="33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CBA56E-DFA5-4C13-AF7C-E89B456D9586}"/>
              </a:ext>
            </a:extLst>
          </p:cNvPr>
          <p:cNvCxnSpPr>
            <a:cxnSpLocks/>
          </p:cNvCxnSpPr>
          <p:nvPr/>
        </p:nvCxnSpPr>
        <p:spPr>
          <a:xfrm flipH="1">
            <a:off x="5528932" y="2536199"/>
            <a:ext cx="340242" cy="33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BBEB83-504A-4334-928C-22E4110009E7}"/>
              </a:ext>
            </a:extLst>
          </p:cNvPr>
          <p:cNvCxnSpPr>
            <a:cxnSpLocks/>
          </p:cNvCxnSpPr>
          <p:nvPr/>
        </p:nvCxnSpPr>
        <p:spPr>
          <a:xfrm>
            <a:off x="5869174" y="2536199"/>
            <a:ext cx="329609" cy="33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AF912A-6FA0-46D3-8767-2FA2D9E1EB47}"/>
              </a:ext>
            </a:extLst>
          </p:cNvPr>
          <p:cNvCxnSpPr>
            <a:cxnSpLocks/>
          </p:cNvCxnSpPr>
          <p:nvPr/>
        </p:nvCxnSpPr>
        <p:spPr>
          <a:xfrm flipH="1">
            <a:off x="3636334" y="3032605"/>
            <a:ext cx="340242" cy="33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BF94E7-0AEC-4F79-B246-7F3F5230647D}"/>
              </a:ext>
            </a:extLst>
          </p:cNvPr>
          <p:cNvCxnSpPr>
            <a:cxnSpLocks/>
          </p:cNvCxnSpPr>
          <p:nvPr/>
        </p:nvCxnSpPr>
        <p:spPr>
          <a:xfrm>
            <a:off x="3976576" y="3032605"/>
            <a:ext cx="329609" cy="33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80D5B6-E578-4F85-A8A6-2253737E69BC}"/>
              </a:ext>
            </a:extLst>
          </p:cNvPr>
          <p:cNvCxnSpPr>
            <a:cxnSpLocks/>
          </p:cNvCxnSpPr>
          <p:nvPr/>
        </p:nvCxnSpPr>
        <p:spPr>
          <a:xfrm flipH="1">
            <a:off x="3221664" y="3574865"/>
            <a:ext cx="340242" cy="33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7EA7AD-5D24-4E2E-A67C-7EB695A3F517}"/>
              </a:ext>
            </a:extLst>
          </p:cNvPr>
          <p:cNvCxnSpPr>
            <a:cxnSpLocks/>
          </p:cNvCxnSpPr>
          <p:nvPr/>
        </p:nvCxnSpPr>
        <p:spPr>
          <a:xfrm>
            <a:off x="3561906" y="3574865"/>
            <a:ext cx="329609" cy="33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A8401B-75F0-47E8-8EDE-9046BCF5747C}"/>
              </a:ext>
            </a:extLst>
          </p:cNvPr>
          <p:cNvCxnSpPr>
            <a:cxnSpLocks/>
          </p:cNvCxnSpPr>
          <p:nvPr/>
        </p:nvCxnSpPr>
        <p:spPr>
          <a:xfrm>
            <a:off x="3094074" y="4153847"/>
            <a:ext cx="0" cy="33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C00B09A-CF18-454A-B844-9F9517B6CE70}"/>
              </a:ext>
            </a:extLst>
          </p:cNvPr>
          <p:cNvSpPr/>
          <p:nvPr/>
        </p:nvSpPr>
        <p:spPr>
          <a:xfrm>
            <a:off x="3221664" y="1736763"/>
            <a:ext cx="170121" cy="276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6C271-3B0C-4044-9ACF-AEE6E198CE4C}"/>
              </a:ext>
            </a:extLst>
          </p:cNvPr>
          <p:cNvSpPr/>
          <p:nvPr/>
        </p:nvSpPr>
        <p:spPr>
          <a:xfrm>
            <a:off x="3891515" y="2329529"/>
            <a:ext cx="170121" cy="276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B11193-DAB6-48B3-AC4E-75B1AD3C6AF3}"/>
              </a:ext>
            </a:extLst>
          </p:cNvPr>
          <p:cNvSpPr/>
          <p:nvPr/>
        </p:nvSpPr>
        <p:spPr>
          <a:xfrm>
            <a:off x="3535325" y="2921628"/>
            <a:ext cx="170121" cy="276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6508AE-C118-4EA2-A48F-8AC81EED6CBB}"/>
              </a:ext>
            </a:extLst>
          </p:cNvPr>
          <p:cNvSpPr/>
          <p:nvPr/>
        </p:nvSpPr>
        <p:spPr>
          <a:xfrm>
            <a:off x="3179135" y="3513727"/>
            <a:ext cx="170121" cy="276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B86310-BDEB-49BF-89F7-037DFEDDCCDE}"/>
              </a:ext>
            </a:extLst>
          </p:cNvPr>
          <p:cNvSpPr/>
          <p:nvPr/>
        </p:nvSpPr>
        <p:spPr>
          <a:xfrm>
            <a:off x="2822945" y="4105826"/>
            <a:ext cx="170121" cy="276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9A82BE-0701-4390-871E-64AE85BDB855}"/>
              </a:ext>
            </a:extLst>
          </p:cNvPr>
          <p:cNvSpPr/>
          <p:nvPr/>
        </p:nvSpPr>
        <p:spPr>
          <a:xfrm>
            <a:off x="4784651" y="1597875"/>
            <a:ext cx="276446" cy="2445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C40AA3-AF6A-4100-B7C4-1A820F026F1D}"/>
              </a:ext>
            </a:extLst>
          </p:cNvPr>
          <p:cNvSpPr/>
          <p:nvPr/>
        </p:nvSpPr>
        <p:spPr>
          <a:xfrm>
            <a:off x="4619847" y="2345477"/>
            <a:ext cx="276446" cy="2445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75DAA47-B486-48B2-81E0-0828F89B4CD6}"/>
              </a:ext>
            </a:extLst>
          </p:cNvPr>
          <p:cNvSpPr/>
          <p:nvPr/>
        </p:nvSpPr>
        <p:spPr>
          <a:xfrm>
            <a:off x="4253023" y="2966151"/>
            <a:ext cx="276446" cy="2445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C019E4-81D2-464E-80D6-4F3FE8FC3496}"/>
              </a:ext>
            </a:extLst>
          </p:cNvPr>
          <p:cNvSpPr/>
          <p:nvPr/>
        </p:nvSpPr>
        <p:spPr>
          <a:xfrm>
            <a:off x="3886199" y="3586825"/>
            <a:ext cx="276446" cy="2445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FE881C-7D0D-4C50-BA90-6490246D69EB}"/>
              </a:ext>
            </a:extLst>
          </p:cNvPr>
          <p:cNvSpPr/>
          <p:nvPr/>
        </p:nvSpPr>
        <p:spPr>
          <a:xfrm>
            <a:off x="3211033" y="4121774"/>
            <a:ext cx="276446" cy="2445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502A1F-CA17-4FB2-9C99-B9D73DF83836}"/>
              </a:ext>
            </a:extLst>
          </p:cNvPr>
          <p:cNvSpPr/>
          <p:nvPr/>
        </p:nvSpPr>
        <p:spPr>
          <a:xfrm>
            <a:off x="5528932" y="2397976"/>
            <a:ext cx="170121" cy="2764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C822FA-DE0F-4108-9059-D2E05D8B7326}"/>
              </a:ext>
            </a:extLst>
          </p:cNvPr>
          <p:cNvSpPr txBox="1"/>
          <p:nvPr/>
        </p:nvSpPr>
        <p:spPr>
          <a:xfrm>
            <a:off x="3157870" y="1721476"/>
            <a:ext cx="329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472AF5-9ADF-4506-8CF1-675967265CB2}"/>
              </a:ext>
            </a:extLst>
          </p:cNvPr>
          <p:cNvSpPr txBox="1"/>
          <p:nvPr/>
        </p:nvSpPr>
        <p:spPr>
          <a:xfrm>
            <a:off x="2530548" y="2324115"/>
            <a:ext cx="62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183B0E-8114-4A14-BC81-0289F2CC8DCA}"/>
              </a:ext>
            </a:extLst>
          </p:cNvPr>
          <p:cNvSpPr txBox="1"/>
          <p:nvPr/>
        </p:nvSpPr>
        <p:spPr>
          <a:xfrm>
            <a:off x="3837467" y="2306394"/>
            <a:ext cx="650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24B63-0941-4047-B3F2-61DA1FC6A2D3}"/>
              </a:ext>
            </a:extLst>
          </p:cNvPr>
          <p:cNvSpPr txBox="1"/>
          <p:nvPr/>
        </p:nvSpPr>
        <p:spPr>
          <a:xfrm>
            <a:off x="3487479" y="2889135"/>
            <a:ext cx="79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B5C069-AD22-4FC0-9033-A0B696746489}"/>
              </a:ext>
            </a:extLst>
          </p:cNvPr>
          <p:cNvSpPr txBox="1"/>
          <p:nvPr/>
        </p:nvSpPr>
        <p:spPr>
          <a:xfrm>
            <a:off x="3131289" y="3521010"/>
            <a:ext cx="79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9B0D74-ABFF-4589-BD5E-5F2F2F1AACB5}"/>
              </a:ext>
            </a:extLst>
          </p:cNvPr>
          <p:cNvSpPr txBox="1"/>
          <p:nvPr/>
        </p:nvSpPr>
        <p:spPr>
          <a:xfrm>
            <a:off x="2764465" y="4105234"/>
            <a:ext cx="79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ADF660-A96A-448B-8E59-AEE0F0092F71}"/>
              </a:ext>
            </a:extLst>
          </p:cNvPr>
          <p:cNvSpPr txBox="1"/>
          <p:nvPr/>
        </p:nvSpPr>
        <p:spPr>
          <a:xfrm>
            <a:off x="4785536" y="1544000"/>
            <a:ext cx="62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34E5C0-EA09-43F9-8300-6DCF570F07B6}"/>
              </a:ext>
            </a:extLst>
          </p:cNvPr>
          <p:cNvSpPr txBox="1"/>
          <p:nvPr/>
        </p:nvSpPr>
        <p:spPr>
          <a:xfrm>
            <a:off x="4609213" y="2345477"/>
            <a:ext cx="62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A0C608-9D7B-4005-957E-D329081FCDED}"/>
              </a:ext>
            </a:extLst>
          </p:cNvPr>
          <p:cNvSpPr txBox="1"/>
          <p:nvPr/>
        </p:nvSpPr>
        <p:spPr>
          <a:xfrm>
            <a:off x="4268971" y="2942358"/>
            <a:ext cx="62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38F197-E26D-42BF-8129-1CEDD4211472}"/>
              </a:ext>
            </a:extLst>
          </p:cNvPr>
          <p:cNvSpPr txBox="1"/>
          <p:nvPr/>
        </p:nvSpPr>
        <p:spPr>
          <a:xfrm>
            <a:off x="3886199" y="3532590"/>
            <a:ext cx="62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492C0E-D4FA-46E2-A833-BE9123ED6186}"/>
              </a:ext>
            </a:extLst>
          </p:cNvPr>
          <p:cNvSpPr txBox="1"/>
          <p:nvPr/>
        </p:nvSpPr>
        <p:spPr>
          <a:xfrm>
            <a:off x="3216348" y="4098772"/>
            <a:ext cx="62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582388-B6AE-4888-AB2A-F18BD7CA8E1B}"/>
              </a:ext>
            </a:extLst>
          </p:cNvPr>
          <p:cNvSpPr txBox="1"/>
          <p:nvPr/>
        </p:nvSpPr>
        <p:spPr>
          <a:xfrm>
            <a:off x="2955848" y="3883432"/>
            <a:ext cx="62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0AB30E-84C4-44DD-AF1A-410A62A97EE3}"/>
              </a:ext>
            </a:extLst>
          </p:cNvPr>
          <p:cNvSpPr txBox="1"/>
          <p:nvPr/>
        </p:nvSpPr>
        <p:spPr>
          <a:xfrm>
            <a:off x="5470453" y="2391147"/>
            <a:ext cx="62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81E50B-FF91-405F-B20A-B6E7A51AE8B5}"/>
              </a:ext>
            </a:extLst>
          </p:cNvPr>
          <p:cNvSpPr txBox="1"/>
          <p:nvPr/>
        </p:nvSpPr>
        <p:spPr>
          <a:xfrm>
            <a:off x="5778798" y="2237258"/>
            <a:ext cx="62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7BAFFD-E0F0-4C48-BB6E-588E1A691492}"/>
              </a:ext>
            </a:extLst>
          </p:cNvPr>
          <p:cNvSpPr txBox="1"/>
          <p:nvPr/>
        </p:nvSpPr>
        <p:spPr>
          <a:xfrm>
            <a:off x="6076511" y="2529937"/>
            <a:ext cx="62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2B66DAE-2EAD-4D32-88C0-742CB6E4888F}"/>
              </a:ext>
            </a:extLst>
          </p:cNvPr>
          <p:cNvSpPr/>
          <p:nvPr/>
        </p:nvSpPr>
        <p:spPr>
          <a:xfrm>
            <a:off x="6081829" y="2538057"/>
            <a:ext cx="276446" cy="24454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CDC62E-65F3-4D14-B349-BCE02EEB7A63}"/>
              </a:ext>
            </a:extLst>
          </p:cNvPr>
          <p:cNvSpPr txBox="1"/>
          <p:nvPr/>
        </p:nvSpPr>
        <p:spPr>
          <a:xfrm>
            <a:off x="6116382" y="2524287"/>
            <a:ext cx="62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11EA904-62F6-4A0D-AA24-538030163048}"/>
              </a:ext>
            </a:extLst>
          </p:cNvPr>
          <p:cNvSpPr txBox="1"/>
          <p:nvPr/>
        </p:nvSpPr>
        <p:spPr>
          <a:xfrm>
            <a:off x="5348176" y="2873399"/>
            <a:ext cx="62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59D6A4-3789-41DE-BAA7-BE4EE937DCAC}"/>
              </a:ext>
            </a:extLst>
          </p:cNvPr>
          <p:cNvSpPr txBox="1"/>
          <p:nvPr/>
        </p:nvSpPr>
        <p:spPr>
          <a:xfrm>
            <a:off x="6076511" y="2854989"/>
            <a:ext cx="62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41273F-C3EC-4DC2-9AC8-DE7DFD05907C}"/>
              </a:ext>
            </a:extLst>
          </p:cNvPr>
          <p:cNvSpPr txBox="1"/>
          <p:nvPr/>
        </p:nvSpPr>
        <p:spPr>
          <a:xfrm>
            <a:off x="2950534" y="4452999"/>
            <a:ext cx="627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51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17F3-1FFF-4130-A71B-ADEEFF81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Two parse trees of </a:t>
            </a:r>
            <a:r>
              <a:rPr lang="en-PH" dirty="0" err="1"/>
              <a:t>CFG_ex</a:t>
            </a:r>
            <a:r>
              <a:rPr lang="en-PH" dirty="0"/>
              <a:t>* with yield a + </a:t>
            </a:r>
            <a:r>
              <a:rPr lang="en-PH" dirty="0" err="1"/>
              <a:t>bxc</a:t>
            </a:r>
            <a:endParaRPr lang="en-PH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5F104-AE27-4F96-88E0-C38301C28A3A}"/>
              </a:ext>
            </a:extLst>
          </p:cNvPr>
          <p:cNvCxnSpPr/>
          <p:nvPr/>
        </p:nvCxnSpPr>
        <p:spPr>
          <a:xfrm flipH="1">
            <a:off x="1671638" y="2114550"/>
            <a:ext cx="614362" cy="32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B2F8E4-ED8A-4522-B03C-0E9CA7E54211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2114550"/>
            <a:ext cx="642938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943129-7B26-441E-A622-C5F5B2B1329C}"/>
              </a:ext>
            </a:extLst>
          </p:cNvPr>
          <p:cNvCxnSpPr>
            <a:cxnSpLocks/>
          </p:cNvCxnSpPr>
          <p:nvPr/>
        </p:nvCxnSpPr>
        <p:spPr>
          <a:xfrm>
            <a:off x="2286000" y="2114550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7F4C1A-9ECD-4318-BA35-B8291E4FA4FD}"/>
              </a:ext>
            </a:extLst>
          </p:cNvPr>
          <p:cNvCxnSpPr/>
          <p:nvPr/>
        </p:nvCxnSpPr>
        <p:spPr>
          <a:xfrm flipH="1">
            <a:off x="2286000" y="2916976"/>
            <a:ext cx="614362" cy="32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7ADC2F-C212-4888-9887-16C41BD0E158}"/>
              </a:ext>
            </a:extLst>
          </p:cNvPr>
          <p:cNvCxnSpPr>
            <a:cxnSpLocks/>
          </p:cNvCxnSpPr>
          <p:nvPr/>
        </p:nvCxnSpPr>
        <p:spPr>
          <a:xfrm flipH="1" flipV="1">
            <a:off x="2900362" y="2916976"/>
            <a:ext cx="642938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6E78B1-79D0-49C6-9CA3-E9FCDEE74B37}"/>
              </a:ext>
            </a:extLst>
          </p:cNvPr>
          <p:cNvCxnSpPr>
            <a:cxnSpLocks/>
          </p:cNvCxnSpPr>
          <p:nvPr/>
        </p:nvCxnSpPr>
        <p:spPr>
          <a:xfrm>
            <a:off x="2900362" y="2916976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50C17B-C4D4-405B-A50F-C06ECEE0EBCB}"/>
              </a:ext>
            </a:extLst>
          </p:cNvPr>
          <p:cNvCxnSpPr/>
          <p:nvPr/>
        </p:nvCxnSpPr>
        <p:spPr>
          <a:xfrm flipH="1">
            <a:off x="5922170" y="2085975"/>
            <a:ext cx="614362" cy="32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2DD807-2870-4F6D-9691-39C703B354D4}"/>
              </a:ext>
            </a:extLst>
          </p:cNvPr>
          <p:cNvCxnSpPr>
            <a:cxnSpLocks/>
          </p:cNvCxnSpPr>
          <p:nvPr/>
        </p:nvCxnSpPr>
        <p:spPr>
          <a:xfrm flipH="1" flipV="1">
            <a:off x="6536532" y="2085975"/>
            <a:ext cx="642938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F9D63C-4BA1-4D5A-90AF-7E69E6BA0264}"/>
              </a:ext>
            </a:extLst>
          </p:cNvPr>
          <p:cNvCxnSpPr>
            <a:cxnSpLocks/>
          </p:cNvCxnSpPr>
          <p:nvPr/>
        </p:nvCxnSpPr>
        <p:spPr>
          <a:xfrm>
            <a:off x="6536532" y="2085975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FBEC84-FDF5-4706-A79C-48A5A0EBC5B2}"/>
              </a:ext>
            </a:extLst>
          </p:cNvPr>
          <p:cNvCxnSpPr>
            <a:cxnSpLocks/>
          </p:cNvCxnSpPr>
          <p:nvPr/>
        </p:nvCxnSpPr>
        <p:spPr>
          <a:xfrm flipH="1">
            <a:off x="5429250" y="2902688"/>
            <a:ext cx="492920" cy="342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0AFBA3-0344-45C9-895E-0B49057EB05A}"/>
              </a:ext>
            </a:extLst>
          </p:cNvPr>
          <p:cNvCxnSpPr>
            <a:cxnSpLocks/>
          </p:cNvCxnSpPr>
          <p:nvPr/>
        </p:nvCxnSpPr>
        <p:spPr>
          <a:xfrm flipH="1" flipV="1">
            <a:off x="5922170" y="2902688"/>
            <a:ext cx="642938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4599C1-E856-4CA1-B0E7-7820E75FEF4B}"/>
              </a:ext>
            </a:extLst>
          </p:cNvPr>
          <p:cNvCxnSpPr>
            <a:cxnSpLocks/>
          </p:cNvCxnSpPr>
          <p:nvPr/>
        </p:nvCxnSpPr>
        <p:spPr>
          <a:xfrm>
            <a:off x="5922170" y="2902688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ED1C8B-A448-423B-A37E-693A088C1027}"/>
              </a:ext>
            </a:extLst>
          </p:cNvPr>
          <p:cNvCxnSpPr>
            <a:cxnSpLocks/>
          </p:cNvCxnSpPr>
          <p:nvPr/>
        </p:nvCxnSpPr>
        <p:spPr>
          <a:xfrm>
            <a:off x="1671638" y="2712188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5C3C86-8FFB-4EE3-8AAE-54F068109F60}"/>
              </a:ext>
            </a:extLst>
          </p:cNvPr>
          <p:cNvCxnSpPr>
            <a:cxnSpLocks/>
          </p:cNvCxnSpPr>
          <p:nvPr/>
        </p:nvCxnSpPr>
        <p:spPr>
          <a:xfrm>
            <a:off x="2286000" y="3681301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026342-9AE4-45AE-99DC-F871696AA64A}"/>
              </a:ext>
            </a:extLst>
          </p:cNvPr>
          <p:cNvCxnSpPr>
            <a:cxnSpLocks/>
          </p:cNvCxnSpPr>
          <p:nvPr/>
        </p:nvCxnSpPr>
        <p:spPr>
          <a:xfrm>
            <a:off x="3514724" y="3681301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302E55-2D60-473B-8C8C-850852E9C9E4}"/>
              </a:ext>
            </a:extLst>
          </p:cNvPr>
          <p:cNvCxnSpPr>
            <a:cxnSpLocks/>
          </p:cNvCxnSpPr>
          <p:nvPr/>
        </p:nvCxnSpPr>
        <p:spPr>
          <a:xfrm>
            <a:off x="5429250" y="3681301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DF0514-51B5-40CA-9356-022A9D977834}"/>
              </a:ext>
            </a:extLst>
          </p:cNvPr>
          <p:cNvCxnSpPr>
            <a:cxnSpLocks/>
          </p:cNvCxnSpPr>
          <p:nvPr/>
        </p:nvCxnSpPr>
        <p:spPr>
          <a:xfrm>
            <a:off x="6565108" y="3681301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F0E82E-C966-4F72-AE5F-778127163E0C}"/>
              </a:ext>
            </a:extLst>
          </p:cNvPr>
          <p:cNvCxnSpPr>
            <a:cxnSpLocks/>
          </p:cNvCxnSpPr>
          <p:nvPr/>
        </p:nvCxnSpPr>
        <p:spPr>
          <a:xfrm>
            <a:off x="7181853" y="2831139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AF0C2F3-6636-4917-9031-9A42A6FE5F6D}"/>
              </a:ext>
            </a:extLst>
          </p:cNvPr>
          <p:cNvSpPr txBox="1"/>
          <p:nvPr/>
        </p:nvSpPr>
        <p:spPr>
          <a:xfrm>
            <a:off x="1499198" y="2443163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25736-6DFB-4A1D-B9F5-732DF881091B}"/>
              </a:ext>
            </a:extLst>
          </p:cNvPr>
          <p:cNvSpPr txBox="1"/>
          <p:nvPr/>
        </p:nvSpPr>
        <p:spPr>
          <a:xfrm>
            <a:off x="2744314" y="2421136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9127F9-4614-4F03-9CB4-5C66F72291EC}"/>
              </a:ext>
            </a:extLst>
          </p:cNvPr>
          <p:cNvSpPr txBox="1"/>
          <p:nvPr/>
        </p:nvSpPr>
        <p:spPr>
          <a:xfrm>
            <a:off x="5738575" y="2407118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B4BC04-21E1-4A13-A442-B942A342AC05}"/>
              </a:ext>
            </a:extLst>
          </p:cNvPr>
          <p:cNvSpPr txBox="1"/>
          <p:nvPr/>
        </p:nvSpPr>
        <p:spPr>
          <a:xfrm>
            <a:off x="7031620" y="2404411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B061B3-1671-443B-8E13-888876E752CD}"/>
              </a:ext>
            </a:extLst>
          </p:cNvPr>
          <p:cNvSpPr txBox="1"/>
          <p:nvPr/>
        </p:nvSpPr>
        <p:spPr>
          <a:xfrm>
            <a:off x="7058028" y="3101986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17689E-A65A-4CA2-80F3-8626175E8CFC}"/>
              </a:ext>
            </a:extLst>
          </p:cNvPr>
          <p:cNvSpPr txBox="1"/>
          <p:nvPr/>
        </p:nvSpPr>
        <p:spPr>
          <a:xfrm>
            <a:off x="5261058" y="3249367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675A80-9A02-4DB0-9060-4BE7642610F6}"/>
              </a:ext>
            </a:extLst>
          </p:cNvPr>
          <p:cNvSpPr txBox="1"/>
          <p:nvPr/>
        </p:nvSpPr>
        <p:spPr>
          <a:xfrm>
            <a:off x="6396915" y="3288125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53918A-BCF1-4734-8885-987A76075FD5}"/>
              </a:ext>
            </a:extLst>
          </p:cNvPr>
          <p:cNvSpPr txBox="1"/>
          <p:nvPr/>
        </p:nvSpPr>
        <p:spPr>
          <a:xfrm>
            <a:off x="5311794" y="3951607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29B3D7-63E5-4FD0-ADB4-545AC59E4269}"/>
              </a:ext>
            </a:extLst>
          </p:cNvPr>
          <p:cNvSpPr txBox="1"/>
          <p:nvPr/>
        </p:nvSpPr>
        <p:spPr>
          <a:xfrm>
            <a:off x="6417259" y="3951607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86F1CC-CD28-4944-A6A4-FA02B1039866}"/>
              </a:ext>
            </a:extLst>
          </p:cNvPr>
          <p:cNvSpPr txBox="1"/>
          <p:nvPr/>
        </p:nvSpPr>
        <p:spPr>
          <a:xfrm>
            <a:off x="3421858" y="3982667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2A7EBB-5619-4FA6-82AD-61596382A11C}"/>
              </a:ext>
            </a:extLst>
          </p:cNvPr>
          <p:cNvSpPr txBox="1"/>
          <p:nvPr/>
        </p:nvSpPr>
        <p:spPr>
          <a:xfrm>
            <a:off x="2175448" y="3983995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6A3DD2-D41E-474F-954F-538CEAC77DB0}"/>
              </a:ext>
            </a:extLst>
          </p:cNvPr>
          <p:cNvSpPr txBox="1"/>
          <p:nvPr/>
        </p:nvSpPr>
        <p:spPr>
          <a:xfrm>
            <a:off x="2133084" y="3307014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4F55EBC-83FF-4D55-9A26-E4A7F49A695C}"/>
              </a:ext>
            </a:extLst>
          </p:cNvPr>
          <p:cNvSpPr txBox="1"/>
          <p:nvPr/>
        </p:nvSpPr>
        <p:spPr>
          <a:xfrm>
            <a:off x="3412584" y="3334350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746A1E-14CE-4372-BC72-C8B7FF4F1622}"/>
              </a:ext>
            </a:extLst>
          </p:cNvPr>
          <p:cNvSpPr txBox="1"/>
          <p:nvPr/>
        </p:nvSpPr>
        <p:spPr>
          <a:xfrm>
            <a:off x="1552906" y="2974962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15CF61-1C3A-4C92-BE9B-FF3A9A2E5F3C}"/>
              </a:ext>
            </a:extLst>
          </p:cNvPr>
          <p:cNvSpPr txBox="1"/>
          <p:nvPr/>
        </p:nvSpPr>
        <p:spPr>
          <a:xfrm>
            <a:off x="6396915" y="1806773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05A363-B2F9-432B-9C76-82F303EEA885}"/>
              </a:ext>
            </a:extLst>
          </p:cNvPr>
          <p:cNvSpPr txBox="1"/>
          <p:nvPr/>
        </p:nvSpPr>
        <p:spPr>
          <a:xfrm>
            <a:off x="2133084" y="1845525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569C68-E047-4660-8C3E-88041E0BDE60}"/>
              </a:ext>
            </a:extLst>
          </p:cNvPr>
          <p:cNvSpPr txBox="1"/>
          <p:nvPr/>
        </p:nvSpPr>
        <p:spPr>
          <a:xfrm>
            <a:off x="2129953" y="2504588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0DA6A4-44F6-408B-8028-73CB4CD134EC}"/>
              </a:ext>
            </a:extLst>
          </p:cNvPr>
          <p:cNvSpPr txBox="1"/>
          <p:nvPr/>
        </p:nvSpPr>
        <p:spPr>
          <a:xfrm rot="2457775">
            <a:off x="2751471" y="3204200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BCB20C-5B75-4FCF-A54A-47441615082E}"/>
              </a:ext>
            </a:extLst>
          </p:cNvPr>
          <p:cNvSpPr txBox="1"/>
          <p:nvPr/>
        </p:nvSpPr>
        <p:spPr>
          <a:xfrm rot="2457775">
            <a:off x="5779427" y="3212187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4FF5B1-51D3-4121-9BCE-D4AE1B9273CA}"/>
              </a:ext>
            </a:extLst>
          </p:cNvPr>
          <p:cNvSpPr txBox="1"/>
          <p:nvPr/>
        </p:nvSpPr>
        <p:spPr>
          <a:xfrm rot="2457775">
            <a:off x="6396915" y="2347167"/>
            <a:ext cx="44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0252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0486A-1073-4530-A328-030EC6785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800" y="1200150"/>
            <a:ext cx="7030500" cy="3331500"/>
          </a:xfrm>
        </p:spPr>
        <p:txBody>
          <a:bodyPr/>
          <a:lstStyle/>
          <a:p>
            <a:pPr marL="146050" indent="0">
              <a:buNone/>
            </a:pPr>
            <a:r>
              <a:rPr lang="en-US" sz="2000" dirty="0"/>
              <a:t>A CFG is </a:t>
            </a:r>
            <a:r>
              <a:rPr lang="en-US" sz="2000" b="1" i="1" dirty="0"/>
              <a:t>ambiguous</a:t>
            </a:r>
            <a:r>
              <a:rPr lang="en-US" sz="2000" dirty="0"/>
              <a:t> if a string is the yield of more than one parse tree of the grammar. Being ambiguous is generally not a good property of grammars. A string with an intended meaning could be misinterpreted to have another meaning. A </a:t>
            </a:r>
            <a:r>
              <a:rPr lang="en-US" sz="2000" b="1" i="1" dirty="0"/>
              <a:t>disambiguation</a:t>
            </a:r>
            <a:r>
              <a:rPr lang="en-US" sz="2000" dirty="0"/>
              <a:t> of an ambiguous CFG G</a:t>
            </a:r>
            <a:r>
              <a:rPr lang="en-US" sz="2000" baseline="-25000" dirty="0"/>
              <a:t>1</a:t>
            </a:r>
            <a:r>
              <a:rPr lang="en-US" sz="2000" dirty="0"/>
              <a:t> is an unambiguous CFG G</a:t>
            </a:r>
            <a:r>
              <a:rPr lang="en-US" sz="2000" baseline="-25000" dirty="0"/>
              <a:t>2</a:t>
            </a:r>
            <a:r>
              <a:rPr lang="en-US" sz="2000" dirty="0"/>
              <a:t> such that L(G</a:t>
            </a:r>
            <a:r>
              <a:rPr lang="en-US" sz="2000" baseline="-25000" dirty="0"/>
              <a:t>1</a:t>
            </a:r>
            <a:r>
              <a:rPr lang="en-US" sz="2000" dirty="0"/>
              <a:t>)=L(G</a:t>
            </a:r>
            <a:r>
              <a:rPr lang="en-US" sz="2000" baseline="-25000" dirty="0"/>
              <a:t>2</a:t>
            </a:r>
            <a:r>
              <a:rPr lang="en-US" sz="2000" dirty="0"/>
              <a:t>).</a:t>
            </a:r>
            <a:endParaRPr lang="en-PH" sz="2000" dirty="0"/>
          </a:p>
          <a:p>
            <a:pPr marL="14605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899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2B0F-BD00-4C68-ADA5-034782A3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Parse tree of unambiguous grammar yield </a:t>
            </a:r>
            <a:r>
              <a:rPr lang="en-PH" dirty="0" err="1"/>
              <a:t>a+bxc</a:t>
            </a:r>
            <a:endParaRPr lang="en-PH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14F35A-9176-42BA-8F90-B4B4359AAF00}"/>
              </a:ext>
            </a:extLst>
          </p:cNvPr>
          <p:cNvCxnSpPr/>
          <p:nvPr/>
        </p:nvCxnSpPr>
        <p:spPr>
          <a:xfrm flipH="1">
            <a:off x="3457576" y="1728786"/>
            <a:ext cx="614362" cy="328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1E3E82-5785-499A-8586-4237169D6B31}"/>
              </a:ext>
            </a:extLst>
          </p:cNvPr>
          <p:cNvCxnSpPr>
            <a:cxnSpLocks/>
          </p:cNvCxnSpPr>
          <p:nvPr/>
        </p:nvCxnSpPr>
        <p:spPr>
          <a:xfrm flipH="1" flipV="1">
            <a:off x="4071938" y="1728786"/>
            <a:ext cx="642938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5A526B-1298-4601-A772-1FEF546AE9F6}"/>
              </a:ext>
            </a:extLst>
          </p:cNvPr>
          <p:cNvCxnSpPr>
            <a:cxnSpLocks/>
          </p:cNvCxnSpPr>
          <p:nvPr/>
        </p:nvCxnSpPr>
        <p:spPr>
          <a:xfrm>
            <a:off x="4071938" y="1728786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EB5702-08B0-46CB-8EBB-825FD013AA40}"/>
              </a:ext>
            </a:extLst>
          </p:cNvPr>
          <p:cNvCxnSpPr>
            <a:cxnSpLocks/>
          </p:cNvCxnSpPr>
          <p:nvPr/>
        </p:nvCxnSpPr>
        <p:spPr>
          <a:xfrm flipH="1">
            <a:off x="4314826" y="2259749"/>
            <a:ext cx="457201" cy="31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6B5D98-FB05-4DB6-9351-33AEE2CF16BE}"/>
              </a:ext>
            </a:extLst>
          </p:cNvPr>
          <p:cNvCxnSpPr>
            <a:cxnSpLocks/>
          </p:cNvCxnSpPr>
          <p:nvPr/>
        </p:nvCxnSpPr>
        <p:spPr>
          <a:xfrm flipH="1" flipV="1">
            <a:off x="4772026" y="2259750"/>
            <a:ext cx="528638" cy="31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D55636-29C3-4812-B5C3-87F53B373152}"/>
              </a:ext>
            </a:extLst>
          </p:cNvPr>
          <p:cNvCxnSpPr>
            <a:cxnSpLocks/>
          </p:cNvCxnSpPr>
          <p:nvPr/>
        </p:nvCxnSpPr>
        <p:spPr>
          <a:xfrm>
            <a:off x="4772025" y="2259749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BAE110-7994-4624-A67A-ADC7297AACC9}"/>
              </a:ext>
            </a:extLst>
          </p:cNvPr>
          <p:cNvSpPr txBox="1"/>
          <p:nvPr/>
        </p:nvSpPr>
        <p:spPr>
          <a:xfrm>
            <a:off x="3929063" y="1458272"/>
            <a:ext cx="27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021E80-4719-4FF6-AA53-B94F86D36673}"/>
              </a:ext>
            </a:extLst>
          </p:cNvPr>
          <p:cNvSpPr txBox="1"/>
          <p:nvPr/>
        </p:nvSpPr>
        <p:spPr>
          <a:xfrm>
            <a:off x="3321845" y="2057399"/>
            <a:ext cx="27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A15D82-C8DF-4AA4-8140-DDF0139A5412}"/>
              </a:ext>
            </a:extLst>
          </p:cNvPr>
          <p:cNvSpPr txBox="1"/>
          <p:nvPr/>
        </p:nvSpPr>
        <p:spPr>
          <a:xfrm>
            <a:off x="4586289" y="2005846"/>
            <a:ext cx="27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58ED1F-7E1F-4A4B-8D36-73F7D23E14D2}"/>
              </a:ext>
            </a:extLst>
          </p:cNvPr>
          <p:cNvSpPr txBox="1"/>
          <p:nvPr/>
        </p:nvSpPr>
        <p:spPr>
          <a:xfrm>
            <a:off x="4200525" y="2604971"/>
            <a:ext cx="27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B639FA-3065-4798-A3A0-F27DE7FFFC6D}"/>
              </a:ext>
            </a:extLst>
          </p:cNvPr>
          <p:cNvSpPr txBox="1"/>
          <p:nvPr/>
        </p:nvSpPr>
        <p:spPr>
          <a:xfrm>
            <a:off x="5164933" y="2604971"/>
            <a:ext cx="27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D0D3B2-3B4E-4C56-923F-9F50AFD8FA36}"/>
              </a:ext>
            </a:extLst>
          </p:cNvPr>
          <p:cNvSpPr txBox="1"/>
          <p:nvPr/>
        </p:nvSpPr>
        <p:spPr>
          <a:xfrm>
            <a:off x="3321845" y="2679921"/>
            <a:ext cx="27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BE240C-1A1F-49F3-9001-93D9D88F6C58}"/>
              </a:ext>
            </a:extLst>
          </p:cNvPr>
          <p:cNvSpPr txBox="1"/>
          <p:nvPr/>
        </p:nvSpPr>
        <p:spPr>
          <a:xfrm>
            <a:off x="4643436" y="2618307"/>
            <a:ext cx="27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x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E57AE6-2818-4120-B482-77C8CE7C99C8}"/>
              </a:ext>
            </a:extLst>
          </p:cNvPr>
          <p:cNvCxnSpPr>
            <a:cxnSpLocks/>
          </p:cNvCxnSpPr>
          <p:nvPr/>
        </p:nvCxnSpPr>
        <p:spPr>
          <a:xfrm>
            <a:off x="3467101" y="2318269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6F560D-F308-4B60-B4B1-134BA34CF4B9}"/>
              </a:ext>
            </a:extLst>
          </p:cNvPr>
          <p:cNvCxnSpPr>
            <a:cxnSpLocks/>
          </p:cNvCxnSpPr>
          <p:nvPr/>
        </p:nvCxnSpPr>
        <p:spPr>
          <a:xfrm>
            <a:off x="3467101" y="2987698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64C16E2-73B3-4214-A76B-9EF2FB6E3BAF}"/>
              </a:ext>
            </a:extLst>
          </p:cNvPr>
          <p:cNvSpPr txBox="1"/>
          <p:nvPr/>
        </p:nvSpPr>
        <p:spPr>
          <a:xfrm>
            <a:off x="3331370" y="3302443"/>
            <a:ext cx="27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A8C92D-4A09-42A2-B394-933DF5B32E1F}"/>
              </a:ext>
            </a:extLst>
          </p:cNvPr>
          <p:cNvCxnSpPr>
            <a:cxnSpLocks/>
          </p:cNvCxnSpPr>
          <p:nvPr/>
        </p:nvCxnSpPr>
        <p:spPr>
          <a:xfrm>
            <a:off x="3467101" y="3610220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C84786-85F5-4609-81DE-8E9370E4A486}"/>
              </a:ext>
            </a:extLst>
          </p:cNvPr>
          <p:cNvSpPr txBox="1"/>
          <p:nvPr/>
        </p:nvSpPr>
        <p:spPr>
          <a:xfrm>
            <a:off x="3331370" y="3892292"/>
            <a:ext cx="27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a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46BF4B-2BE1-41F8-894D-D3424D311BB7}"/>
              </a:ext>
            </a:extLst>
          </p:cNvPr>
          <p:cNvCxnSpPr>
            <a:cxnSpLocks/>
          </p:cNvCxnSpPr>
          <p:nvPr/>
        </p:nvCxnSpPr>
        <p:spPr>
          <a:xfrm>
            <a:off x="4336256" y="2912748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72A6EE8-7CE6-4399-BAAB-8D1814336D62}"/>
              </a:ext>
            </a:extLst>
          </p:cNvPr>
          <p:cNvSpPr txBox="1"/>
          <p:nvPr/>
        </p:nvSpPr>
        <p:spPr>
          <a:xfrm>
            <a:off x="4200525" y="3182371"/>
            <a:ext cx="27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886EB2-C1E3-4E62-BF5F-6B8541674133}"/>
              </a:ext>
            </a:extLst>
          </p:cNvPr>
          <p:cNvCxnSpPr>
            <a:cxnSpLocks/>
          </p:cNvCxnSpPr>
          <p:nvPr/>
        </p:nvCxnSpPr>
        <p:spPr>
          <a:xfrm>
            <a:off x="4314826" y="3490148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4CAC2ED-C088-4108-8E80-E71115C42F89}"/>
              </a:ext>
            </a:extLst>
          </p:cNvPr>
          <p:cNvSpPr txBox="1"/>
          <p:nvPr/>
        </p:nvSpPr>
        <p:spPr>
          <a:xfrm>
            <a:off x="4200525" y="3759771"/>
            <a:ext cx="27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38183-111E-455D-B2D2-C813023C05F2}"/>
              </a:ext>
            </a:extLst>
          </p:cNvPr>
          <p:cNvSpPr txBox="1"/>
          <p:nvPr/>
        </p:nvSpPr>
        <p:spPr>
          <a:xfrm>
            <a:off x="5164933" y="3273814"/>
            <a:ext cx="271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C4A547-DEF0-4BAB-845E-AD89634A2DA3}"/>
              </a:ext>
            </a:extLst>
          </p:cNvPr>
          <p:cNvCxnSpPr>
            <a:cxnSpLocks/>
          </p:cNvCxnSpPr>
          <p:nvPr/>
        </p:nvCxnSpPr>
        <p:spPr>
          <a:xfrm>
            <a:off x="5300664" y="2959602"/>
            <a:ext cx="0" cy="300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831318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266</Words>
  <Application>Microsoft Office PowerPoint</Application>
  <PresentationFormat>On-screen Show (16:9)</PresentationFormat>
  <Paragraphs>65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Nunito</vt:lpstr>
      <vt:lpstr>Maven Pro</vt:lpstr>
      <vt:lpstr>Arial</vt:lpstr>
      <vt:lpstr>Momentum</vt:lpstr>
      <vt:lpstr>Context- free Grammars</vt:lpstr>
      <vt:lpstr>Derivataions, Parse Trees and Ambiguity</vt:lpstr>
      <vt:lpstr>PowerPoint Presentation</vt:lpstr>
      <vt:lpstr>A parse tree of CFG_ex1 with yield abbbcd</vt:lpstr>
      <vt:lpstr>Two parse trees of CFG_ex* with yield a + bxc</vt:lpstr>
      <vt:lpstr>PowerPoint Presentation</vt:lpstr>
      <vt:lpstr>Parse tree of unambiguous grammar yield a+bxc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Normal Forms</dc:title>
  <dc:creator>Leo Jhon Dizon</dc:creator>
  <cp:lastModifiedBy>Leo Jhon Dizon</cp:lastModifiedBy>
  <cp:revision>14</cp:revision>
  <dcterms:modified xsi:type="dcterms:W3CDTF">2019-09-24T15:50:11Z</dcterms:modified>
</cp:coreProperties>
</file>