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aven Pro" panose="020B0604020202020204" charset="0"/>
      <p:regular r:id="rId6"/>
      <p:bold r:id="rId7"/>
    </p:embeddedFont>
    <p:embeddedFont>
      <p:font typeface="Nuni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35f760474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35f760474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CFG Normal Forms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PH" dirty="0" err="1"/>
              <a:t>Greibach</a:t>
            </a:r>
            <a:r>
              <a:rPr lang="en-PH" dirty="0"/>
              <a:t> Normal Form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4043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PH" dirty="0" err="1"/>
              <a:t>Greibach</a:t>
            </a:r>
            <a:r>
              <a:rPr lang="en-PH" dirty="0"/>
              <a:t> Normal Form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52575" y="1597876"/>
            <a:ext cx="7524600" cy="293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A context-free grammar CFG G=(V,T,P,S) is in </a:t>
            </a:r>
            <a:r>
              <a:rPr lang="en-US" sz="1800" b="1" i="1" dirty="0" err="1"/>
              <a:t>Greibach</a:t>
            </a:r>
            <a:r>
              <a:rPr lang="en-US" sz="1800" b="1" i="1" dirty="0"/>
              <a:t> Normal Form</a:t>
            </a:r>
            <a:r>
              <a:rPr lang="en-US" sz="1800" dirty="0"/>
              <a:t> (GNF) if and only if all productions are of the form</a:t>
            </a:r>
            <a:endParaRPr lang="en-PH" sz="1800" dirty="0"/>
          </a:p>
          <a:p>
            <a:r>
              <a:rPr lang="en-US" sz="1800" dirty="0"/>
              <a:t>X → </a:t>
            </a:r>
            <a:r>
              <a:rPr lang="en-US" sz="1800" i="1" dirty="0"/>
              <a:t>a</a:t>
            </a:r>
            <a:r>
              <a:rPr lang="en-US" sz="1800" dirty="0"/>
              <a:t>a</a:t>
            </a:r>
            <a:endParaRPr lang="en-PH" sz="1800" dirty="0"/>
          </a:p>
          <a:p>
            <a:r>
              <a:rPr lang="en-US" sz="1800" dirty="0"/>
              <a:t>For some variable X, some terminal </a:t>
            </a:r>
            <a:r>
              <a:rPr lang="en-US" sz="1800" i="1" dirty="0"/>
              <a:t>a</a:t>
            </a:r>
            <a:r>
              <a:rPr lang="en-US" sz="1800" dirty="0"/>
              <a:t>, and a string </a:t>
            </a:r>
            <a:r>
              <a:rPr lang="en-US" sz="1800" i="1" dirty="0"/>
              <a:t>a</a:t>
            </a:r>
            <a:r>
              <a:rPr lang="en-US" sz="1800" dirty="0"/>
              <a:t> of zero or more variables, except when ε is in the language for which</a:t>
            </a:r>
            <a:endParaRPr lang="en-PH" sz="1800" dirty="0"/>
          </a:p>
          <a:p>
            <a:r>
              <a:rPr lang="en-US" sz="1800" dirty="0"/>
              <a:t>S→ ε is allowed but</a:t>
            </a:r>
            <a:endParaRPr lang="en-PH" sz="1800" dirty="0"/>
          </a:p>
          <a:p>
            <a:r>
              <a:rPr lang="en-US" sz="1800" dirty="0"/>
              <a:t>S should not appear on the right side of any production.</a:t>
            </a:r>
            <a:endParaRPr lang="en-PH" sz="1800" dirty="0"/>
          </a:p>
          <a:p>
            <a:endParaRPr lang="en-PH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742950"/>
            <a:ext cx="7030500" cy="3700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err="1"/>
              <a:t>GNF_ex</a:t>
            </a:r>
            <a:r>
              <a:rPr lang="en-US" sz="1800" dirty="0"/>
              <a:t>. The following grammar is in GNF:</a:t>
            </a:r>
            <a:endParaRPr lang="en-PH" sz="1800" dirty="0"/>
          </a:p>
          <a:p>
            <a:r>
              <a:rPr lang="en-US" sz="1800" dirty="0"/>
              <a:t>S → 0ABS |1</a:t>
            </a:r>
            <a:endParaRPr lang="en-PH" sz="1800" dirty="0"/>
          </a:p>
          <a:p>
            <a:r>
              <a:rPr lang="en-US" sz="1800" dirty="0"/>
              <a:t>A →1A |0</a:t>
            </a:r>
            <a:endParaRPr lang="en-PH" sz="1800" dirty="0"/>
          </a:p>
          <a:p>
            <a:r>
              <a:rPr lang="en-US" sz="1800" dirty="0"/>
              <a:t>B →0SA</a:t>
            </a:r>
            <a:endParaRPr lang="en-PH" sz="1800" dirty="0"/>
          </a:p>
          <a:p>
            <a:r>
              <a:rPr lang="en-US" sz="1800" dirty="0"/>
              <a:t> </a:t>
            </a:r>
            <a:endParaRPr lang="en-PH" sz="1800" dirty="0"/>
          </a:p>
          <a:p>
            <a:r>
              <a:rPr lang="en-US" sz="1800" dirty="0"/>
              <a:t>An example of a grammar in GNF whose language includes ε is:</a:t>
            </a:r>
            <a:endParaRPr lang="en-PH" sz="1800" dirty="0"/>
          </a:p>
          <a:p>
            <a:r>
              <a:rPr lang="en-US" sz="1800" dirty="0"/>
              <a:t>S → ε | </a:t>
            </a:r>
            <a:r>
              <a:rPr lang="en-US" sz="1800" dirty="0" err="1"/>
              <a:t>aX</a:t>
            </a:r>
            <a:r>
              <a:rPr lang="en-US" sz="1800" dirty="0"/>
              <a:t> | </a:t>
            </a:r>
            <a:r>
              <a:rPr lang="en-US" sz="1800" dirty="0" err="1"/>
              <a:t>bY</a:t>
            </a:r>
            <a:endParaRPr lang="en-PH" sz="1800" dirty="0"/>
          </a:p>
          <a:p>
            <a:r>
              <a:rPr lang="en-US" sz="1800" dirty="0"/>
              <a:t>X → </a:t>
            </a:r>
            <a:r>
              <a:rPr lang="en-US" sz="1800" dirty="0" err="1"/>
              <a:t>aYZ</a:t>
            </a:r>
            <a:r>
              <a:rPr lang="en-US" sz="1800" dirty="0"/>
              <a:t> |</a:t>
            </a:r>
            <a:r>
              <a:rPr lang="en-US" sz="1800" dirty="0" err="1"/>
              <a:t>bXX</a:t>
            </a:r>
            <a:endParaRPr lang="en-PH" sz="1800" dirty="0"/>
          </a:p>
          <a:p>
            <a:r>
              <a:rPr lang="en-US" sz="1800" dirty="0"/>
              <a:t>Y → </a:t>
            </a:r>
            <a:r>
              <a:rPr lang="en-US" sz="1800" dirty="0" err="1"/>
              <a:t>bY</a:t>
            </a:r>
            <a:r>
              <a:rPr lang="en-US" sz="1800" dirty="0"/>
              <a:t> | c</a:t>
            </a:r>
            <a:endParaRPr lang="en-PH" sz="1800" dirty="0"/>
          </a:p>
          <a:p>
            <a:r>
              <a:rPr lang="en-US" sz="1800" dirty="0"/>
              <a:t>Z → a</a:t>
            </a:r>
            <a:endParaRPr lang="en-PH" sz="1800" dirty="0"/>
          </a:p>
          <a:p>
            <a:pPr marL="146050" indent="0">
              <a:buNone/>
            </a:pPr>
            <a:endParaRPr lang="en-PH" sz="20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114</Words>
  <Application>Microsoft Office PowerPoint</Application>
  <PresentationFormat>On-screen Show (16:9)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Maven Pro</vt:lpstr>
      <vt:lpstr>Arial</vt:lpstr>
      <vt:lpstr>Nunito</vt:lpstr>
      <vt:lpstr>Momentum</vt:lpstr>
      <vt:lpstr>CFG Normal Forms</vt:lpstr>
      <vt:lpstr>Greibach Normal 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Leo Jhon Dizon</cp:lastModifiedBy>
  <cp:revision>7</cp:revision>
  <dcterms:modified xsi:type="dcterms:W3CDTF">2019-09-24T13:56:22Z</dcterms:modified>
</cp:coreProperties>
</file>