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aven Pro" panose="020B0604020202020204" charset="0"/>
      <p:regular r:id="rId8"/>
      <p:bold r:id="rId9"/>
    </p:embeddedFont>
    <p:embeddedFont>
      <p:font typeface="Nuni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FFF9519-7051-4B8E-A044-0BD6F5B50487}">
          <p14:sldIdLst>
            <p14:sldId id="256"/>
            <p14:sldId id="257"/>
            <p14:sldId id="258"/>
            <p14:sldId id="259"/>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0" y="4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f7604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f76047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Pushdown</a:t>
            </a:r>
            <a:br>
              <a:rPr lang="en-PH" dirty="0"/>
            </a:br>
            <a:r>
              <a:rPr lang="en-PH" dirty="0"/>
              <a:t>Automata</a:t>
            </a:r>
            <a:endParaRPr dirty="0"/>
          </a:p>
        </p:txBody>
      </p:sp>
      <p:sp>
        <p:nvSpPr>
          <p:cNvPr id="3" name="Subtitle 2">
            <a:extLst>
              <a:ext uri="{FF2B5EF4-FFF2-40B4-BE49-F238E27FC236}">
                <a16:creationId xmlns:a16="http://schemas.microsoft.com/office/drawing/2014/main" id="{72CEBB2C-6916-4AA9-9D17-34C16C8E545A}"/>
              </a:ext>
            </a:extLst>
          </p:cNvPr>
          <p:cNvSpPr>
            <a:spLocks noGrp="1"/>
          </p:cNvSpPr>
          <p:nvPr>
            <p:ph type="subTitle" idx="1"/>
          </p:nvPr>
        </p:nvSpPr>
        <p:spPr>
          <a:xfrm>
            <a:off x="824000" y="3596300"/>
            <a:ext cx="5476788" cy="695400"/>
          </a:xfrm>
        </p:spPr>
        <p:txBody>
          <a:bodyPr/>
          <a:lstStyle/>
          <a:p>
            <a:r>
              <a:rPr lang="en-PH" dirty="0"/>
              <a:t>Acceptance by final states vs by Empty stack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40437"/>
            <a:ext cx="7030500" cy="999300"/>
          </a:xfrm>
          <a:prstGeom prst="rect">
            <a:avLst/>
          </a:prstGeom>
        </p:spPr>
        <p:txBody>
          <a:bodyPr spcFirstLastPara="1" wrap="square" lIns="91425" tIns="91425" rIns="91425" bIns="91425" anchor="t" anchorCtr="0">
            <a:noAutofit/>
          </a:bodyPr>
          <a:lstStyle/>
          <a:p>
            <a:r>
              <a:rPr lang="en-US" dirty="0"/>
              <a:t>Acceptance by Final States vs by Empty Stack</a:t>
            </a:r>
            <a:br>
              <a:rPr lang="en-PH" dirty="0"/>
            </a:br>
            <a:br>
              <a:rPr lang="en-PH" dirty="0"/>
            </a:br>
            <a:br>
              <a:rPr lang="en-PH" dirty="0"/>
            </a:br>
            <a:endParaRPr dirty="0"/>
          </a:p>
        </p:txBody>
      </p:sp>
      <p:sp>
        <p:nvSpPr>
          <p:cNvPr id="284" name="Google Shape;284;p14"/>
          <p:cNvSpPr txBox="1">
            <a:spLocks noGrp="1"/>
          </p:cNvSpPr>
          <p:nvPr>
            <p:ph type="body" idx="1"/>
          </p:nvPr>
        </p:nvSpPr>
        <p:spPr>
          <a:xfrm>
            <a:off x="957264" y="1770825"/>
            <a:ext cx="7377036" cy="2860012"/>
          </a:xfrm>
          <a:prstGeom prst="rect">
            <a:avLst/>
          </a:prstGeom>
        </p:spPr>
        <p:txBody>
          <a:bodyPr spcFirstLastPara="1" wrap="square" lIns="91425" tIns="91425" rIns="91425" bIns="91425" anchor="t" anchorCtr="0">
            <a:noAutofit/>
          </a:bodyPr>
          <a:lstStyle/>
          <a:p>
            <a:r>
              <a:rPr lang="en-US" sz="1800" dirty="0"/>
              <a:t>An NFA is a PDA that does not use its stack. It does not push nor pop anything. It does not even peek at the top symbol on the stack. The transitions of an NFA are based entirely on the current state and the current symbol or ε, to determine the set of states the NFA could go to next. A string is accepted if it can take the NFA on a path from the start state to some accepting state. This is within the definition of a PDA. A PDA does not require the use of the stack even accepted by NFAs and DFAs are also accepted by PDAs.</a:t>
            </a:r>
            <a:endParaRPr lang="en-PH" sz="1800" dirty="0"/>
          </a:p>
          <a:p>
            <a:endParaRPr lang="en-PH"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59E2-F40B-4105-80DC-662D90F8C6C1}"/>
              </a:ext>
            </a:extLst>
          </p:cNvPr>
          <p:cNvSpPr>
            <a:spLocks noGrp="1"/>
          </p:cNvSpPr>
          <p:nvPr>
            <p:ph type="title"/>
          </p:nvPr>
        </p:nvSpPr>
        <p:spPr/>
        <p:txBody>
          <a:bodyPr/>
          <a:lstStyle/>
          <a:p>
            <a:r>
              <a:rPr lang="en-US" dirty="0"/>
              <a:t>Empty Stack PDA</a:t>
            </a:r>
            <a:br>
              <a:rPr lang="en-PH" dirty="0"/>
            </a:br>
            <a:endParaRPr lang="en-PH" dirty="0"/>
          </a:p>
        </p:txBody>
      </p:sp>
      <p:sp>
        <p:nvSpPr>
          <p:cNvPr id="3" name="Text Placeholder 2">
            <a:extLst>
              <a:ext uri="{FF2B5EF4-FFF2-40B4-BE49-F238E27FC236}">
                <a16:creationId xmlns:a16="http://schemas.microsoft.com/office/drawing/2014/main" id="{B69E4029-E104-4502-AEEE-B6602DA0166B}"/>
              </a:ext>
            </a:extLst>
          </p:cNvPr>
          <p:cNvSpPr>
            <a:spLocks noGrp="1"/>
          </p:cNvSpPr>
          <p:nvPr>
            <p:ph type="body" idx="1"/>
          </p:nvPr>
        </p:nvSpPr>
        <p:spPr>
          <a:xfrm>
            <a:off x="1303800" y="1597875"/>
            <a:ext cx="7030500" cy="2933775"/>
          </a:xfrm>
        </p:spPr>
        <p:txBody>
          <a:bodyPr/>
          <a:lstStyle/>
          <a:p>
            <a:r>
              <a:rPr lang="en-US" sz="1800" dirty="0"/>
              <a:t>An alternative definition of a PDA is acceptance by empty or null stack. A string is accepted if the stack can become empty upon consuming its input. There are no final states. Using instantaneous descriptions and PDA computations, the language of PDA M(Q, ∑, Ψ, 𝛿, q</a:t>
            </a:r>
            <a:r>
              <a:rPr lang="en-US" sz="1800" baseline="-25000" dirty="0"/>
              <a:t>0</a:t>
            </a:r>
            <a:r>
              <a:rPr lang="en-US" sz="1800" dirty="0"/>
              <a:t>, F, $) that accepts strings by empty or null stack is</a:t>
            </a:r>
            <a:endParaRPr lang="en-PH" sz="1800" dirty="0"/>
          </a:p>
          <a:p>
            <a:r>
              <a:rPr lang="en-US" sz="1800" dirty="0"/>
              <a:t>	N(M) = {w∈∑* | (q</a:t>
            </a:r>
            <a:r>
              <a:rPr lang="en-US" sz="1800" baseline="-25000" dirty="0"/>
              <a:t>0</a:t>
            </a:r>
            <a:r>
              <a:rPr lang="en-US" sz="1800" dirty="0"/>
              <a:t>, w, $) ˫* (q, ε, ε) }</a:t>
            </a:r>
            <a:endParaRPr lang="en-PH" sz="1800" dirty="0"/>
          </a:p>
          <a:p>
            <a:endParaRPr lang="en-PH" dirty="0"/>
          </a:p>
        </p:txBody>
      </p:sp>
    </p:spTree>
    <p:extLst>
      <p:ext uri="{BB962C8B-B14F-4D97-AF65-F5344CB8AC3E}">
        <p14:creationId xmlns:p14="http://schemas.microsoft.com/office/powerpoint/2010/main" val="153298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7AC9-5CD3-4E93-9F65-90B730D9ADF2}"/>
              </a:ext>
            </a:extLst>
          </p:cNvPr>
          <p:cNvSpPr>
            <a:spLocks noGrp="1"/>
          </p:cNvSpPr>
          <p:nvPr>
            <p:ph type="title"/>
          </p:nvPr>
        </p:nvSpPr>
        <p:spPr/>
        <p:txBody>
          <a:bodyPr/>
          <a:lstStyle/>
          <a:p>
            <a:r>
              <a:rPr lang="en-US" dirty="0"/>
              <a:t>Empty Stack PDA</a:t>
            </a:r>
            <a:br>
              <a:rPr lang="en-PH" dirty="0"/>
            </a:br>
            <a:endParaRPr lang="en-PH" dirty="0"/>
          </a:p>
        </p:txBody>
      </p:sp>
      <p:sp>
        <p:nvSpPr>
          <p:cNvPr id="3" name="Text Placeholder 2">
            <a:extLst>
              <a:ext uri="{FF2B5EF4-FFF2-40B4-BE49-F238E27FC236}">
                <a16:creationId xmlns:a16="http://schemas.microsoft.com/office/drawing/2014/main" id="{A898CFE3-0874-4B97-B5F2-1B90F5632A93}"/>
              </a:ext>
            </a:extLst>
          </p:cNvPr>
          <p:cNvSpPr>
            <a:spLocks noGrp="1"/>
          </p:cNvSpPr>
          <p:nvPr>
            <p:ph type="body" idx="1"/>
          </p:nvPr>
        </p:nvSpPr>
        <p:spPr>
          <a:xfrm>
            <a:off x="1303800" y="1597875"/>
            <a:ext cx="7030500" cy="2933775"/>
          </a:xfrm>
        </p:spPr>
        <p:txBody>
          <a:bodyPr/>
          <a:lstStyle/>
          <a:p>
            <a:r>
              <a:rPr lang="en-US" sz="1800" dirty="0"/>
              <a:t>where q is in any state in Q. This means that for a string w to be in the language of an empty stack PDA, there must be a PDA computation from the initial state, the input string w and initial configuration of the stack that ends in an empty stack after consuming all the symbols of w. The last state reached by the NFA is irrelevant.</a:t>
            </a:r>
            <a:endParaRPr lang="en-PH" sz="1800" dirty="0"/>
          </a:p>
          <a:p>
            <a:endParaRPr lang="en-PH" dirty="0"/>
          </a:p>
        </p:txBody>
      </p:sp>
    </p:spTree>
    <p:extLst>
      <p:ext uri="{BB962C8B-B14F-4D97-AF65-F5344CB8AC3E}">
        <p14:creationId xmlns:p14="http://schemas.microsoft.com/office/powerpoint/2010/main" val="299685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66AA-96AC-49A6-9897-D9F7898EE3D1}"/>
              </a:ext>
            </a:extLst>
          </p:cNvPr>
          <p:cNvSpPr>
            <a:spLocks noGrp="1"/>
          </p:cNvSpPr>
          <p:nvPr>
            <p:ph type="title"/>
          </p:nvPr>
        </p:nvSpPr>
        <p:spPr/>
        <p:txBody>
          <a:bodyPr/>
          <a:lstStyle/>
          <a:p>
            <a:r>
              <a:rPr lang="en-US" dirty="0"/>
              <a:t>An empty stack PDA for {0</a:t>
            </a:r>
            <a:r>
              <a:rPr lang="en-US" baseline="30000" dirty="0"/>
              <a:t>n</a:t>
            </a:r>
            <a:r>
              <a:rPr lang="en-US" dirty="0"/>
              <a:t>1</a:t>
            </a:r>
            <a:r>
              <a:rPr lang="en-US" baseline="30000" dirty="0"/>
              <a:t>n</a:t>
            </a:r>
            <a:r>
              <a:rPr lang="en-US" dirty="0"/>
              <a:t> | n≥0}</a:t>
            </a:r>
            <a:br>
              <a:rPr lang="en-PH" dirty="0"/>
            </a:br>
            <a:endParaRPr lang="en-PH" dirty="0"/>
          </a:p>
        </p:txBody>
      </p:sp>
      <p:sp>
        <p:nvSpPr>
          <p:cNvPr id="4" name="Arrow: Right 3">
            <a:extLst>
              <a:ext uri="{FF2B5EF4-FFF2-40B4-BE49-F238E27FC236}">
                <a16:creationId xmlns:a16="http://schemas.microsoft.com/office/drawing/2014/main" id="{F86BFC68-81A4-4C6E-B303-1EA49727279A}"/>
              </a:ext>
            </a:extLst>
          </p:cNvPr>
          <p:cNvSpPr/>
          <p:nvPr/>
        </p:nvSpPr>
        <p:spPr>
          <a:xfrm>
            <a:off x="1757363" y="2571750"/>
            <a:ext cx="9144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Oval 4">
            <a:extLst>
              <a:ext uri="{FF2B5EF4-FFF2-40B4-BE49-F238E27FC236}">
                <a16:creationId xmlns:a16="http://schemas.microsoft.com/office/drawing/2014/main" id="{0D584C61-62DB-47B4-B1AE-C73E3CD8BDBC}"/>
              </a:ext>
            </a:extLst>
          </p:cNvPr>
          <p:cNvSpPr/>
          <p:nvPr/>
        </p:nvSpPr>
        <p:spPr>
          <a:xfrm>
            <a:off x="2800349" y="2364581"/>
            <a:ext cx="728663" cy="70008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PH" dirty="0"/>
              <a:t>p</a:t>
            </a:r>
          </a:p>
        </p:txBody>
      </p:sp>
      <p:sp>
        <p:nvSpPr>
          <p:cNvPr id="6" name="Arrow: Right 5">
            <a:extLst>
              <a:ext uri="{FF2B5EF4-FFF2-40B4-BE49-F238E27FC236}">
                <a16:creationId xmlns:a16="http://schemas.microsoft.com/office/drawing/2014/main" id="{8EE7D319-4B1A-47A6-A46B-8A575E95BCE0}"/>
              </a:ext>
            </a:extLst>
          </p:cNvPr>
          <p:cNvSpPr/>
          <p:nvPr/>
        </p:nvSpPr>
        <p:spPr>
          <a:xfrm>
            <a:off x="3657599" y="2571750"/>
            <a:ext cx="1628775"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extLst>
              <a:ext uri="{FF2B5EF4-FFF2-40B4-BE49-F238E27FC236}">
                <a16:creationId xmlns:a16="http://schemas.microsoft.com/office/drawing/2014/main" id="{948A0BE9-1FC3-4873-A654-82FF9DB67E49}"/>
              </a:ext>
            </a:extLst>
          </p:cNvPr>
          <p:cNvSpPr/>
          <p:nvPr/>
        </p:nvSpPr>
        <p:spPr>
          <a:xfrm>
            <a:off x="5414961" y="2364580"/>
            <a:ext cx="728663" cy="70008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PH" dirty="0"/>
              <a:t>q</a:t>
            </a:r>
          </a:p>
        </p:txBody>
      </p:sp>
      <p:sp>
        <p:nvSpPr>
          <p:cNvPr id="8" name="Arrow: Curved Down 7">
            <a:extLst>
              <a:ext uri="{FF2B5EF4-FFF2-40B4-BE49-F238E27FC236}">
                <a16:creationId xmlns:a16="http://schemas.microsoft.com/office/drawing/2014/main" id="{B38498F9-2997-4341-8ED8-BF765CE3826C}"/>
              </a:ext>
            </a:extLst>
          </p:cNvPr>
          <p:cNvSpPr/>
          <p:nvPr/>
        </p:nvSpPr>
        <p:spPr>
          <a:xfrm>
            <a:off x="2943223" y="1663331"/>
            <a:ext cx="585789" cy="635792"/>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0" name="Arrow: Curved Down 9">
            <a:extLst>
              <a:ext uri="{FF2B5EF4-FFF2-40B4-BE49-F238E27FC236}">
                <a16:creationId xmlns:a16="http://schemas.microsoft.com/office/drawing/2014/main" id="{6CACCDCD-A297-4FA9-9678-D3DD5D429B77}"/>
              </a:ext>
            </a:extLst>
          </p:cNvPr>
          <p:cNvSpPr/>
          <p:nvPr/>
        </p:nvSpPr>
        <p:spPr>
          <a:xfrm>
            <a:off x="5486397" y="1721642"/>
            <a:ext cx="585789" cy="635792"/>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1" name="TextBox 10">
            <a:extLst>
              <a:ext uri="{FF2B5EF4-FFF2-40B4-BE49-F238E27FC236}">
                <a16:creationId xmlns:a16="http://schemas.microsoft.com/office/drawing/2014/main" id="{4A8A8365-77E6-472A-8B5D-5094551629C5}"/>
              </a:ext>
            </a:extLst>
          </p:cNvPr>
          <p:cNvSpPr txBox="1"/>
          <p:nvPr/>
        </p:nvSpPr>
        <p:spPr>
          <a:xfrm>
            <a:off x="2057400" y="1428750"/>
            <a:ext cx="885823" cy="307777"/>
          </a:xfrm>
          <a:prstGeom prst="rect">
            <a:avLst/>
          </a:prstGeom>
          <a:noFill/>
        </p:spPr>
        <p:txBody>
          <a:bodyPr wrap="square" rtlCol="0">
            <a:spAutoFit/>
          </a:bodyPr>
          <a:lstStyle/>
          <a:p>
            <a:r>
              <a:rPr lang="en-PH" dirty="0"/>
              <a:t>0,</a:t>
            </a:r>
            <a:r>
              <a:rPr lang="el-GR" dirty="0"/>
              <a:t> ε</a:t>
            </a:r>
            <a:r>
              <a:rPr lang="en-PH" dirty="0"/>
              <a:t>/X</a:t>
            </a:r>
          </a:p>
        </p:txBody>
      </p:sp>
      <p:sp>
        <p:nvSpPr>
          <p:cNvPr id="12" name="TextBox 11">
            <a:extLst>
              <a:ext uri="{FF2B5EF4-FFF2-40B4-BE49-F238E27FC236}">
                <a16:creationId xmlns:a16="http://schemas.microsoft.com/office/drawing/2014/main" id="{F106B9BD-BC7C-4C8C-AEE0-B03A8ACC402C}"/>
              </a:ext>
            </a:extLst>
          </p:cNvPr>
          <p:cNvSpPr txBox="1"/>
          <p:nvPr/>
        </p:nvSpPr>
        <p:spPr>
          <a:xfrm>
            <a:off x="4186236" y="2319391"/>
            <a:ext cx="885823" cy="307777"/>
          </a:xfrm>
          <a:prstGeom prst="rect">
            <a:avLst/>
          </a:prstGeom>
          <a:noFill/>
        </p:spPr>
        <p:txBody>
          <a:bodyPr wrap="square" rtlCol="0">
            <a:spAutoFit/>
          </a:bodyPr>
          <a:lstStyle/>
          <a:p>
            <a:r>
              <a:rPr lang="el-GR" dirty="0"/>
              <a:t>ε</a:t>
            </a:r>
            <a:r>
              <a:rPr lang="en-PH" dirty="0"/>
              <a:t>,</a:t>
            </a:r>
            <a:r>
              <a:rPr lang="el-GR" dirty="0"/>
              <a:t> ε</a:t>
            </a:r>
            <a:r>
              <a:rPr lang="en-PH" dirty="0"/>
              <a:t>/</a:t>
            </a:r>
            <a:r>
              <a:rPr lang="el-GR" dirty="0"/>
              <a:t>ε</a:t>
            </a:r>
            <a:endParaRPr lang="en-PH" dirty="0"/>
          </a:p>
        </p:txBody>
      </p:sp>
      <p:sp>
        <p:nvSpPr>
          <p:cNvPr id="13" name="TextBox 12">
            <a:extLst>
              <a:ext uri="{FF2B5EF4-FFF2-40B4-BE49-F238E27FC236}">
                <a16:creationId xmlns:a16="http://schemas.microsoft.com/office/drawing/2014/main" id="{CB8D7B77-D7FD-48F0-B35E-7E07BF68D85E}"/>
              </a:ext>
            </a:extLst>
          </p:cNvPr>
          <p:cNvSpPr txBox="1"/>
          <p:nvPr/>
        </p:nvSpPr>
        <p:spPr>
          <a:xfrm>
            <a:off x="5243510" y="1297244"/>
            <a:ext cx="885823" cy="523220"/>
          </a:xfrm>
          <a:prstGeom prst="rect">
            <a:avLst/>
          </a:prstGeom>
          <a:noFill/>
        </p:spPr>
        <p:txBody>
          <a:bodyPr wrap="square" rtlCol="0">
            <a:spAutoFit/>
          </a:bodyPr>
          <a:lstStyle/>
          <a:p>
            <a:r>
              <a:rPr lang="en-PH" dirty="0"/>
              <a:t>1,X/</a:t>
            </a:r>
            <a:r>
              <a:rPr lang="el-GR" dirty="0"/>
              <a:t>ε</a:t>
            </a:r>
            <a:endParaRPr lang="en-PH" dirty="0"/>
          </a:p>
          <a:p>
            <a:r>
              <a:rPr lang="el-GR" dirty="0"/>
              <a:t>ε</a:t>
            </a:r>
            <a:r>
              <a:rPr lang="en-PH" dirty="0"/>
              <a:t>,$</a:t>
            </a:r>
            <a:r>
              <a:rPr lang="el-GR" dirty="0"/>
              <a:t>ε</a:t>
            </a:r>
            <a:endParaRPr lang="en-PH" dirty="0"/>
          </a:p>
        </p:txBody>
      </p:sp>
    </p:spTree>
    <p:extLst>
      <p:ext uri="{BB962C8B-B14F-4D97-AF65-F5344CB8AC3E}">
        <p14:creationId xmlns:p14="http://schemas.microsoft.com/office/powerpoint/2010/main" val="337448038"/>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315</Words>
  <Application>Microsoft Office PowerPoint</Application>
  <PresentationFormat>On-screen Show (16:9)</PresentationFormat>
  <Paragraphs>16</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Nunito</vt:lpstr>
      <vt:lpstr>Maven Pro</vt:lpstr>
      <vt:lpstr>Arial</vt:lpstr>
      <vt:lpstr>Momentum</vt:lpstr>
      <vt:lpstr>Pushdown Automata</vt:lpstr>
      <vt:lpstr>Acceptance by Final States vs by Empty Stack   </vt:lpstr>
      <vt:lpstr>Empty Stack PDA </vt:lpstr>
      <vt:lpstr>Empty Stack PDA </vt:lpstr>
      <vt:lpstr>An empty stack PDA for {0n1n | n≥0}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Normal Forms</dc:title>
  <dc:creator>Leo Jhon Dizon</dc:creator>
  <cp:lastModifiedBy>Leo Jhon Dizon</cp:lastModifiedBy>
  <cp:revision>25</cp:revision>
  <dcterms:modified xsi:type="dcterms:W3CDTF">2019-09-24T17:22:58Z</dcterms:modified>
</cp:coreProperties>
</file>